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65" r:id="rId6"/>
    <p:sldId id="264" r:id="rId7"/>
    <p:sldId id="266" r:id="rId8"/>
    <p:sldId id="262" r:id="rId9"/>
    <p:sldId id="263" r:id="rId10"/>
    <p:sldId id="258" r:id="rId11"/>
    <p:sldId id="267" r:id="rId12"/>
    <p:sldId id="270" r:id="rId13"/>
    <p:sldId id="271" r:id="rId14"/>
    <p:sldId id="269" r:id="rId15"/>
    <p:sldId id="272" r:id="rId16"/>
    <p:sldId id="287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3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CAC3-6FF6-9C47-9825-10D82DF80FD0}" type="datetimeFigureOut">
              <a:rPr lang="en-US" smtClean="0"/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FB44-8B3D-A548-8BC9-1FB636D8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0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break here</a:t>
            </a:r>
            <a:r>
              <a:rPr lang="en-US" baseline="0" dirty="0" smtClean="0"/>
              <a:t> maybe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FB44-8B3D-A548-8BC9-1FB636D8AF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Bravo was console, Gypsy was GUI</a:t>
            </a:r>
          </a:p>
          <a:p>
            <a:r>
              <a:rPr lang="en-US"/>
              <a:t>Alto Trek: Starship battles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Memex</a:t>
            </a:r>
            <a:r>
              <a:rPr lang="en-US" baseline="0"/>
              <a:t> in the form of a desk would instantly bring files and material on any subject to the operator’s fingertips. Slanting translucent viewing screens magnify supermicrofilm filed by code numbers. At left is a mechanism which automatically photographs longhand notes, pictres and letters, then files them in the desk for future reference (LIFE 19(11), p. 123).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Seem familiar?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A970-EFDF-43C8-82E0-E468FF1E2CB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BFECD78-3C8E-49F2-8FAB-59489D168ABB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tTo7JD_dc" TargetMode="Externa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496IAx6_xy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fHFZcMD3-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fIgzSoTMO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Human-Computer Interaction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IS/HCC 760 Fall 2011</a:t>
            </a:r>
            <a:endParaRPr lang="en-US" dirty="0"/>
          </a:p>
          <a:p>
            <a:r>
              <a:rPr lang="en-US" dirty="0" smtClean="0"/>
              <a:t>Shaun Kane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9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2174"/>
          </a:xfrm>
        </p:spPr>
        <p:txBody>
          <a:bodyPr/>
          <a:lstStyle/>
          <a:p>
            <a:pPr algn="ctr"/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7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4813262" cy="3187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3136" y="588810"/>
            <a:ext cx="357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Dr. Shaun </a:t>
            </a:r>
            <a:r>
              <a:rPr lang="en-US" sz="2000" dirty="0">
                <a:latin typeface="Helvetica"/>
                <a:cs typeface="Helvetica"/>
              </a:rPr>
              <a:t>K </a:t>
            </a:r>
            <a:r>
              <a:rPr lang="en-US" sz="2000" dirty="0" smtClean="0">
                <a:latin typeface="Helvetica"/>
                <a:cs typeface="Helvetica"/>
              </a:rPr>
              <a:t>Kane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Assistant </a:t>
            </a:r>
            <a:r>
              <a:rPr lang="en-US" sz="2000" dirty="0">
                <a:latin typeface="Helvetica"/>
                <a:cs typeface="Helvetica"/>
              </a:rPr>
              <a:t>Professor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http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://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umbc.edu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/people/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skane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1" y="3971399"/>
            <a:ext cx="1295400" cy="1101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r="85965" b="-9091"/>
          <a:stretch>
            <a:fillRect/>
          </a:stretch>
        </p:blipFill>
        <p:spPr>
          <a:xfrm>
            <a:off x="1785813" y="4272389"/>
            <a:ext cx="106680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1" y="5367941"/>
            <a:ext cx="1456765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026" y="3971399"/>
            <a:ext cx="1219200" cy="1219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026" y="5638737"/>
            <a:ext cx="3160772" cy="719803"/>
          </a:xfrm>
          <a:prstGeom prst="rect">
            <a:avLst/>
          </a:prstGeom>
        </p:spPr>
      </p:pic>
      <p:pic>
        <p:nvPicPr>
          <p:cNvPr id="4" name="Picture 3" descr="243492_10150211437894847_547224846_6956765_4935731_o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016"/>
          <a:stretch/>
        </p:blipFill>
        <p:spPr>
          <a:xfrm>
            <a:off x="5323136" y="1918791"/>
            <a:ext cx="3681723" cy="49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86820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Developing input and </a:t>
            </a:r>
            <a:br>
              <a:rPr lang="en-US" sz="2800" dirty="0" smtClean="0"/>
            </a:br>
            <a:r>
              <a:rPr lang="en-US" sz="2800" dirty="0" smtClean="0"/>
              <a:t>interaction techniques </a:t>
            </a:r>
            <a:br>
              <a:rPr lang="en-US" sz="2800" dirty="0" smtClean="0"/>
            </a:br>
            <a:r>
              <a:rPr lang="en-US" sz="2800" dirty="0" smtClean="0"/>
              <a:t>for constrained </a:t>
            </a:r>
            <a:br>
              <a:rPr lang="en-US" sz="2800" dirty="0" smtClean="0"/>
            </a:br>
            <a:r>
              <a:rPr lang="en-US" sz="2800" dirty="0" smtClean="0"/>
              <a:t>environments</a:t>
            </a:r>
          </a:p>
          <a:p>
            <a:pPr lvl="1"/>
            <a:r>
              <a:rPr lang="en-US" dirty="0" smtClean="0"/>
              <a:t>People with disabilities</a:t>
            </a:r>
          </a:p>
          <a:p>
            <a:pPr lvl="1"/>
            <a:r>
              <a:rPr lang="en-US" dirty="0" smtClean="0"/>
              <a:t>Mobile computing</a:t>
            </a:r>
          </a:p>
          <a:p>
            <a:endParaRPr lang="en-US" dirty="0" smtClean="0"/>
          </a:p>
          <a:p>
            <a:r>
              <a:rPr lang="en-US" sz="2400" dirty="0" smtClean="0"/>
              <a:t>Slide </a:t>
            </a:r>
            <a:r>
              <a:rPr lang="en-US" sz="2400" dirty="0"/>
              <a:t>Rule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err="1">
                <a:hlinkClick r:id="rId2"/>
              </a:rPr>
              <a:t>www.youtube.com</a:t>
            </a:r>
            <a:r>
              <a:rPr lang="en-US" sz="2400" dirty="0">
                <a:hlinkClick r:id="rId2"/>
              </a:rPr>
              <a:t>/</a:t>
            </a:r>
            <a:r>
              <a:rPr lang="en-US" sz="2400" dirty="0" err="1">
                <a:hlinkClick r:id="rId2"/>
              </a:rPr>
              <a:t>watch?v</a:t>
            </a:r>
            <a:r>
              <a:rPr lang="en-US" sz="2400" dirty="0">
                <a:hlinkClick r:id="rId2"/>
              </a:rPr>
              <a:t>=496IAx6_xys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Bonfire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558ED5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558ED5"/>
                </a:solidFill>
                <a:hlinkClick r:id="rId3"/>
              </a:rPr>
              <a:t>://</a:t>
            </a:r>
            <a:r>
              <a:rPr lang="en-US" sz="2400" dirty="0" err="1">
                <a:solidFill>
                  <a:srgbClr val="558ED5"/>
                </a:solidFill>
                <a:hlinkClick r:id="rId3"/>
              </a:rPr>
              <a:t>www.youtube.com</a:t>
            </a:r>
            <a:r>
              <a:rPr lang="en-US" sz="2400" dirty="0">
                <a:solidFill>
                  <a:srgbClr val="558ED5"/>
                </a:solidFill>
                <a:hlinkClick r:id="rId3"/>
              </a:rPr>
              <a:t>/</a:t>
            </a:r>
            <a:r>
              <a:rPr lang="en-US" sz="2400" dirty="0" err="1">
                <a:solidFill>
                  <a:srgbClr val="558ED5"/>
                </a:solidFill>
                <a:hlinkClick r:id="rId3"/>
              </a:rPr>
              <a:t>watch?v</a:t>
            </a:r>
            <a:r>
              <a:rPr lang="en-US" sz="2400" dirty="0">
                <a:solidFill>
                  <a:srgbClr val="558ED5"/>
                </a:solidFill>
                <a:hlinkClick r:id="rId3"/>
              </a:rPr>
              <a:t>=mgtTo7JD_dc</a:t>
            </a:r>
            <a:endParaRPr lang="en-US" sz="2400" dirty="0">
              <a:solidFill>
                <a:srgbClr val="558ED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59" y="377996"/>
            <a:ext cx="3898541" cy="35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1" y="79382"/>
            <a:ext cx="4657970" cy="6645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22" y="216494"/>
            <a:ext cx="328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8ED5"/>
                </a:solidFill>
              </a:rPr>
              <a:t>http://</a:t>
            </a:r>
            <a:r>
              <a:rPr lang="en-US" dirty="0" err="1" smtClean="0">
                <a:solidFill>
                  <a:srgbClr val="558ED5"/>
                </a:solidFill>
              </a:rPr>
              <a:t>www.genealogy.ams.org</a:t>
            </a:r>
            <a:endParaRPr lang="en-US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endParaRPr lang="en-US" dirty="0" smtClean="0"/>
          </a:p>
          <a:p>
            <a:r>
              <a:rPr lang="en-US" dirty="0" smtClean="0"/>
              <a:t>Where you’re from</a:t>
            </a:r>
          </a:p>
          <a:p>
            <a:endParaRPr lang="en-US" dirty="0" smtClean="0"/>
          </a:p>
          <a:p>
            <a:r>
              <a:rPr lang="en-US" dirty="0" smtClean="0"/>
              <a:t>Program (IS, HCC, other) and degree</a:t>
            </a:r>
          </a:p>
          <a:p>
            <a:endParaRPr lang="en-US" dirty="0" smtClean="0"/>
          </a:p>
          <a:p>
            <a:r>
              <a:rPr lang="en-US" dirty="0" smtClean="0"/>
              <a:t>Interest in HCI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point of this course</a:t>
            </a:r>
          </a:p>
          <a:p>
            <a:endParaRPr lang="en-US" dirty="0" smtClean="0"/>
          </a:p>
          <a:p>
            <a:r>
              <a:rPr lang="en-US" dirty="0" err="1" smtClean="0"/>
              <a:t>Grudin</a:t>
            </a:r>
            <a:r>
              <a:rPr lang="en-US" dirty="0" smtClean="0"/>
              <a:t> (2008): The history of HCI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0000" r="10833" b="15043"/>
          <a:stretch>
            <a:fillRect/>
          </a:stretch>
        </p:blipFill>
        <p:spPr>
          <a:xfrm>
            <a:off x="990600" y="457200"/>
            <a:ext cx="7086600" cy="4774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00" y="5380672"/>
            <a:ext cx="8983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Memex in the form of a desk would instantly bring files and material on any subject</a:t>
            </a:r>
          </a:p>
          <a:p>
            <a:pPr algn="ctr"/>
            <a:r>
              <a:rPr lang="en-US"/>
              <a:t>to the operator’s fingertips. Slanting translucent viewing screens magnify supermicrofilm </a:t>
            </a:r>
          </a:p>
          <a:p>
            <a:pPr algn="ctr"/>
            <a:r>
              <a:rPr lang="en-US"/>
              <a:t>filed by code numbers. At left is a mechanism which automatically photographs longhand </a:t>
            </a:r>
          </a:p>
          <a:p>
            <a:pPr algn="ctr"/>
            <a:r>
              <a:rPr lang="en-US"/>
              <a:t>notes, pictres and letters, then files them in the desk for future reference (LIFE 19(11), p. 123).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579437"/>
            <a:ext cx="8991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smtClean="0"/>
              <a:t>	The owner of the memex, let us say, is interested in the origin and properties of the bow and arrow. [...] He has dozens of possibly pertinent books and articles in his memex. First he runs through an encyclopedia, finds an interesting but sketchy article, leaves it projected. Next, in a history, he finds another pertinent item, and ties the two together. Thus he goes, building a trail of many items. Occasionally he inserts a comment of his own, either linking it into the main trail or joining it by a side trail to a particular item. […]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75317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Memex</a:t>
            </a:r>
            <a:r>
              <a:rPr lang="en-US" sz="3800" dirty="0" smtClean="0"/>
              <a:t>, the “memory extender” (1945)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Vannevar</a:t>
            </a:r>
            <a:r>
              <a:rPr lang="en-US" sz="2400" dirty="0" smtClean="0"/>
              <a:t> Bush, “</a:t>
            </a:r>
            <a:r>
              <a:rPr lang="en-US" sz="2400" i="1" dirty="0" smtClean="0"/>
              <a:t>As we may think,</a:t>
            </a:r>
            <a:r>
              <a:rPr lang="en-US" sz="2400" dirty="0" smtClean="0"/>
              <a:t>” Atlantic Monthly, 1945 </a:t>
            </a:r>
            <a:r>
              <a:rPr lang="en-US" sz="2400" u="sng" dirty="0" smtClean="0">
                <a:solidFill>
                  <a:srgbClr val="FFFFFF"/>
                </a:solidFill>
              </a:rPr>
              <a:t>http://www.theatlantic.com/doc/194507/bush</a:t>
            </a:r>
          </a:p>
          <a:p>
            <a:endParaRPr lang="en-US" sz="2400" dirty="0" smtClean="0"/>
          </a:p>
          <a:p>
            <a:r>
              <a:rPr lang="en-US" sz="2400" dirty="0" smtClean="0"/>
              <a:t>Concept sketch for augmenting human capability</a:t>
            </a:r>
          </a:p>
          <a:p>
            <a:endParaRPr lang="en-US" sz="2400" dirty="0" smtClean="0"/>
          </a:p>
          <a:p>
            <a:r>
              <a:rPr lang="en-US" sz="2400" dirty="0" smtClean="0"/>
              <a:t>Contained pioneering ideas for:</a:t>
            </a:r>
          </a:p>
          <a:p>
            <a:pPr lvl="1"/>
            <a:r>
              <a:rPr lang="en-US" sz="2000" dirty="0" smtClean="0"/>
              <a:t>Hypertext</a:t>
            </a:r>
          </a:p>
          <a:p>
            <a:pPr lvl="1"/>
            <a:r>
              <a:rPr lang="en-US" sz="2000" dirty="0" smtClean="0"/>
              <a:t>Bookmarks</a:t>
            </a:r>
          </a:p>
          <a:p>
            <a:pPr lvl="1"/>
            <a:r>
              <a:rPr lang="en-US" sz="2000" dirty="0" smtClean="0"/>
              <a:t>Document annotations</a:t>
            </a:r>
          </a:p>
          <a:p>
            <a:pPr lvl="1"/>
            <a:r>
              <a:rPr lang="en-US" sz="2000" dirty="0" smtClean="0"/>
              <a:t>Sharing annotations (social technology)</a:t>
            </a:r>
          </a:p>
          <a:p>
            <a:pPr lvl="1"/>
            <a:r>
              <a:rPr lang="en-US" sz="2000" dirty="0" smtClean="0"/>
              <a:t>Networked encyclopedias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3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introduction</a:t>
            </a:r>
          </a:p>
          <a:p>
            <a:r>
              <a:rPr lang="en-US" dirty="0" smtClean="0"/>
              <a:t>Personal introductions</a:t>
            </a:r>
          </a:p>
          <a:p>
            <a:r>
              <a:rPr lang="en-US" dirty="0" smtClean="0"/>
              <a:t>Exploring HCI</a:t>
            </a:r>
          </a:p>
          <a:p>
            <a:r>
              <a:rPr lang="en-US" dirty="0" smtClean="0"/>
              <a:t>Course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4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7066"/>
          <a:stretch>
            <a:fillRect/>
          </a:stretch>
        </p:blipFill>
        <p:spPr>
          <a:xfrm>
            <a:off x="76200" y="464032"/>
            <a:ext cx="8997100" cy="60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4057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Sketchpad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Ivan Sutherland, M.I.T. Ph.D. student</a:t>
            </a:r>
          </a:p>
        </p:txBody>
      </p:sp>
    </p:spTree>
    <p:extLst>
      <p:ext uri="{BB962C8B-B14F-4D97-AF65-F5344CB8AC3E}">
        <p14:creationId xmlns:p14="http://schemas.microsoft.com/office/powerpoint/2010/main" val="9285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van Suther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315200" cy="55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41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Sketchpad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http://www.youtube.com/watch?v=7fHFZcMD3-</a:t>
            </a:r>
            <a:r>
              <a:rPr lang="en-US" dirty="0" smtClean="0">
                <a:hlinkClick r:id="rId2"/>
              </a:rPr>
              <a:t>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4057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Sketchpad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Ivan Sutherland, M.I.T. Ph.D. student</a:t>
            </a:r>
          </a:p>
          <a:p>
            <a:r>
              <a:rPr lang="en-US" dirty="0" smtClean="0"/>
              <a:t>Noteworthy, pioneering aspects</a:t>
            </a:r>
          </a:p>
          <a:p>
            <a:pPr lvl="1"/>
            <a:r>
              <a:rPr lang="en-US" dirty="0" smtClean="0"/>
              <a:t>Graphical user interface</a:t>
            </a:r>
          </a:p>
          <a:p>
            <a:pPr lvl="1"/>
            <a:r>
              <a:rPr lang="en-US" dirty="0" smtClean="0"/>
              <a:t>Direct manipulation</a:t>
            </a:r>
          </a:p>
          <a:p>
            <a:pPr lvl="1"/>
            <a:r>
              <a:rPr lang="en-US" dirty="0" smtClean="0"/>
              <a:t>CAD concepts</a:t>
            </a:r>
          </a:p>
          <a:p>
            <a:pPr lvl="1"/>
            <a:r>
              <a:rPr lang="en-US" dirty="0" smtClean="0"/>
              <a:t>Constraint solving</a:t>
            </a:r>
          </a:p>
          <a:p>
            <a:pPr lvl="1"/>
            <a:r>
              <a:rPr lang="en-US" dirty="0" smtClean="0"/>
              <a:t>Master objects and </a:t>
            </a:r>
            <a:br>
              <a:rPr lang="en-US" dirty="0" smtClean="0"/>
            </a:br>
            <a:r>
              <a:rPr lang="en-US" dirty="0" smtClean="0"/>
              <a:t>instances</a:t>
            </a:r>
          </a:p>
          <a:p>
            <a:pPr lvl="1"/>
            <a:r>
              <a:rPr lang="en-US" dirty="0" smtClean="0"/>
              <a:t>Snapping behavior</a:t>
            </a:r>
          </a:p>
          <a:p>
            <a:pPr lvl="1"/>
            <a:r>
              <a:rPr lang="en-US" dirty="0" smtClean="0"/>
              <a:t>Light pen tracking</a:t>
            </a:r>
          </a:p>
          <a:p>
            <a:pPr lvl="1"/>
            <a:r>
              <a:rPr lang="en-US" dirty="0" smtClean="0"/>
              <a:t>Bimanual interaction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6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</a:t>
            </a:r>
            <a:r>
              <a:rPr lang="en-US" dirty="0" smtClean="0"/>
              <a:t>-Line System (NLS)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Engelbart</a:t>
            </a:r>
            <a:r>
              <a:rPr lang="en-US" dirty="0" smtClean="0"/>
              <a:t>, Stanford Research Institute</a:t>
            </a:r>
          </a:p>
          <a:p>
            <a:r>
              <a:rPr lang="en-US" dirty="0" smtClean="0"/>
              <a:t>The demo that changed the world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wobbrock\Documents\My Universities\U Washington\Teaching\Info 498 sp08\Lectures\NLS_de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77318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49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wobbrock\Documents\My Universities\U Washington\Teaching\Info 498 sp08\Lectures\Engelbart_tex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4716474" cy="3143250"/>
          </a:xfrm>
          <a:prstGeom prst="rect">
            <a:avLst/>
          </a:prstGeom>
          <a:noFill/>
        </p:spPr>
      </p:pic>
      <p:pic>
        <p:nvPicPr>
          <p:cNvPr id="4099" name="Picture 3" descr="C:\Users\wobbrock\Documents\My Universities\U Washington\Teaching\Info 498 sp08\Lectures\Engelbart_m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" y="3327486"/>
            <a:ext cx="4527550" cy="3017344"/>
          </a:xfrm>
          <a:prstGeom prst="rect">
            <a:avLst/>
          </a:prstGeom>
          <a:noFill/>
        </p:spPr>
      </p:pic>
      <p:pic>
        <p:nvPicPr>
          <p:cNvPr id="4100" name="Picture 4" descr="C:\Users\wobbrock\Documents\My Universities\U Washington\Teaching\Info 498 sp08\Lectures\Engelbart_keys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33400"/>
            <a:ext cx="4802229" cy="3200400"/>
          </a:xfrm>
          <a:prstGeom prst="rect">
            <a:avLst/>
          </a:prstGeom>
          <a:noFill/>
        </p:spPr>
      </p:pic>
      <p:pic>
        <p:nvPicPr>
          <p:cNvPr id="4098" name="Picture 2" descr="C:\Users\wobbrock\Documents\My Universities\U Washington\Teaching\Info 498 sp08\Lectures\NLS_dem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886200"/>
            <a:ext cx="3544502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55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NLS video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JfIgzSoTMOs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</a:t>
            </a:r>
            <a:r>
              <a:rPr lang="en-US" dirty="0" smtClean="0"/>
              <a:t>-Line System (NLS) (1968)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Engelbart</a:t>
            </a:r>
            <a:r>
              <a:rPr lang="en-US" dirty="0" smtClean="0"/>
              <a:t>, Stanford Research Institute</a:t>
            </a:r>
          </a:p>
          <a:p>
            <a:r>
              <a:rPr lang="en-US" dirty="0" smtClean="0"/>
              <a:t>The demo that changed the world</a:t>
            </a:r>
          </a:p>
          <a:p>
            <a:pPr lvl="1"/>
            <a:r>
              <a:rPr lang="en-US" dirty="0" smtClean="0"/>
              <a:t>Hypertext</a:t>
            </a:r>
          </a:p>
          <a:p>
            <a:pPr lvl="1"/>
            <a:r>
              <a:rPr lang="en-US" dirty="0" smtClean="0"/>
              <a:t>Cut, copy</a:t>
            </a:r>
          </a:p>
          <a:p>
            <a:pPr lvl="1"/>
            <a:r>
              <a:rPr lang="en-US" dirty="0" smtClean="0"/>
              <a:t>File creation</a:t>
            </a:r>
          </a:p>
          <a:p>
            <a:pPr lvl="1"/>
            <a:r>
              <a:rPr lang="en-US" dirty="0" smtClean="0"/>
              <a:t>Direct manipulation</a:t>
            </a:r>
          </a:p>
          <a:p>
            <a:pPr lvl="1"/>
            <a:r>
              <a:rPr lang="en-US" dirty="0" smtClean="0"/>
              <a:t>Mouse, mouse cursor</a:t>
            </a:r>
          </a:p>
          <a:p>
            <a:pPr lvl="1"/>
            <a:r>
              <a:rPr lang="en-US" dirty="0" smtClean="0"/>
              <a:t>Text editor</a:t>
            </a:r>
          </a:p>
          <a:p>
            <a:pPr lvl="1"/>
            <a:r>
              <a:rPr lang="en-US" dirty="0" smtClean="0"/>
              <a:t>Graph editor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wobbrock\Documents\My Universities\U Washington\Teaching\Info 498 sp08\Lectures\NLS_de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77318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6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Xerox Alto (1973)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9033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First graphical user interface (GUI)</a:t>
            </a:r>
          </a:p>
          <a:p>
            <a:r>
              <a:rPr lang="en-US" sz="2400" dirty="0" smtClean="0"/>
              <a:t>WYSIWYG text editing</a:t>
            </a:r>
          </a:p>
          <a:p>
            <a:pPr lvl="1"/>
            <a:r>
              <a:rPr lang="en-US" sz="2400" dirty="0" smtClean="0"/>
              <a:t>Bravo</a:t>
            </a:r>
          </a:p>
          <a:p>
            <a:pPr lvl="1"/>
            <a:r>
              <a:rPr lang="en-US" sz="2400" dirty="0" smtClean="0"/>
              <a:t>Gypsy</a:t>
            </a:r>
          </a:p>
          <a:p>
            <a:r>
              <a:rPr lang="en-US" sz="2400" dirty="0" smtClean="0"/>
              <a:t>Graphics editing</a:t>
            </a:r>
          </a:p>
          <a:p>
            <a:r>
              <a:rPr lang="en-US" sz="2400" dirty="0" smtClean="0"/>
              <a:t>Input devices</a:t>
            </a:r>
          </a:p>
          <a:p>
            <a:pPr lvl="1"/>
            <a:r>
              <a:rPr lang="en-US" sz="2400" dirty="0" smtClean="0"/>
              <a:t>Keyboard</a:t>
            </a:r>
          </a:p>
          <a:p>
            <a:pPr lvl="1"/>
            <a:r>
              <a:rPr lang="en-US" sz="2400" dirty="0" smtClean="0"/>
              <a:t>3-button mouse</a:t>
            </a:r>
          </a:p>
          <a:p>
            <a:pPr lvl="1"/>
            <a:r>
              <a:rPr lang="en-US" sz="2400" dirty="0" smtClean="0"/>
              <a:t>5-key chord keyset</a:t>
            </a:r>
          </a:p>
          <a:p>
            <a:r>
              <a:rPr lang="en-US" sz="2400" dirty="0" smtClean="0"/>
              <a:t>Smalltalk environment</a:t>
            </a:r>
          </a:p>
          <a:p>
            <a:r>
              <a:rPr lang="en-US" sz="2400" dirty="0" smtClean="0"/>
              <a:t>Multi-player game: Alto Trek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3092"/>
          <a:stretch>
            <a:fillRect/>
          </a:stretch>
        </p:blipFill>
        <p:spPr>
          <a:xfrm>
            <a:off x="4980752" y="1927838"/>
            <a:ext cx="4163248" cy="49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smtClean="0"/>
              <a:t>the class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Monday, 4:30-7pm, ITE 406</a:t>
            </a:r>
          </a:p>
          <a:p>
            <a:r>
              <a:rPr lang="en-US" dirty="0" smtClean="0"/>
              <a:t>Office hours by appointment (ITE 431)</a:t>
            </a:r>
          </a:p>
          <a:p>
            <a:endParaRPr lang="en-US" dirty="0"/>
          </a:p>
          <a:p>
            <a:r>
              <a:rPr lang="en-US" dirty="0" smtClean="0"/>
              <a:t>Each week: Two students lead discussion on an HCI topic </a:t>
            </a:r>
            <a:r>
              <a:rPr lang="en-US" sz="2000" dirty="0" smtClean="0"/>
              <a:t>(we’ll make a schedule today)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4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</a:t>
            </a:r>
            <a:r>
              <a:rPr lang="en-US" dirty="0" err="1" smtClean="0"/>
              <a:t>Grudin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5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</a:t>
            </a:r>
            <a:r>
              <a:rPr lang="en-US" dirty="0" err="1" smtClean="0"/>
              <a:t>Grudin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surprised you?</a:t>
            </a:r>
          </a:p>
          <a:p>
            <a:endParaRPr lang="en-US" dirty="0" smtClean="0"/>
          </a:p>
          <a:p>
            <a:r>
              <a:rPr lang="en-US" dirty="0" smtClean="0"/>
              <a:t>What was most interesting?</a:t>
            </a:r>
          </a:p>
          <a:p>
            <a:endParaRPr lang="en-US" dirty="0" smtClean="0"/>
          </a:p>
          <a:p>
            <a:r>
              <a:rPr lang="en-US" dirty="0" smtClean="0"/>
              <a:t>How does </a:t>
            </a:r>
            <a:r>
              <a:rPr lang="en-US" dirty="0" err="1" smtClean="0"/>
              <a:t>Grudin’s</a:t>
            </a:r>
            <a:r>
              <a:rPr lang="en-US" dirty="0" smtClean="0"/>
              <a:t> vision for the future differ from your 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0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choose our own focus</a:t>
            </a:r>
          </a:p>
          <a:p>
            <a:endParaRPr lang="en-US" dirty="0" smtClean="0"/>
          </a:p>
          <a:p>
            <a:r>
              <a:rPr lang="en-US" dirty="0" smtClean="0"/>
              <a:t>Different aspects of HCI (topics, populations, theory, methods, 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4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discussion topics</a:t>
            </a:r>
          </a:p>
          <a:p>
            <a:r>
              <a:rPr lang="en-US" dirty="0" smtClean="0"/>
              <a:t>Choosing discussion leaders</a:t>
            </a:r>
          </a:p>
          <a:p>
            <a:endParaRPr lang="en-US" dirty="0"/>
          </a:p>
          <a:p>
            <a:r>
              <a:rPr lang="en-US" dirty="0" smtClean="0"/>
              <a:t>Topics: Let’s go through the papers that you read, and list topics/keywords</a:t>
            </a:r>
          </a:p>
        </p:txBody>
      </p:sp>
    </p:spTree>
    <p:extLst>
      <p:ext uri="{BB962C8B-B14F-4D97-AF65-F5344CB8AC3E}">
        <p14:creationId xmlns:p14="http://schemas.microsoft.com/office/powerpoint/2010/main" val="594461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assign slots now, and topics by next week</a:t>
            </a:r>
          </a:p>
          <a:p>
            <a:endParaRPr lang="en-US" dirty="0" smtClean="0"/>
          </a:p>
          <a:p>
            <a:r>
              <a:rPr lang="en-US" dirty="0" smtClean="0"/>
              <a:t>You can swap slots this week, so long as everyone agrees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8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Alyson and Michele on social privacy and wearable computing</a:t>
            </a:r>
          </a:p>
          <a:p>
            <a:pPr lvl="1"/>
            <a:r>
              <a:rPr lang="en-US" dirty="0" smtClean="0"/>
              <a:t>I’ll send out readings tomorrow</a:t>
            </a:r>
          </a:p>
          <a:p>
            <a:pPr lvl="1"/>
            <a:endParaRPr lang="en-US" dirty="0"/>
          </a:p>
          <a:p>
            <a:r>
              <a:rPr lang="en-US" b="1" dirty="0" smtClean="0"/>
              <a:t>To do: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Read assigned papers</a:t>
            </a:r>
          </a:p>
          <a:p>
            <a:pPr lvl="1"/>
            <a:r>
              <a:rPr lang="en-US" dirty="0" smtClean="0"/>
              <a:t>One-page (each) summary of 2 papers</a:t>
            </a:r>
          </a:p>
          <a:p>
            <a:pPr lvl="1"/>
            <a:r>
              <a:rPr lang="en-US" dirty="0" smtClean="0"/>
              <a:t>Choose a presentation topic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5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summaries (2 per week; 25%)</a:t>
            </a:r>
          </a:p>
          <a:p>
            <a:pPr lvl="1"/>
            <a:r>
              <a:rPr lang="en-US" sz="2200" dirty="0" smtClean="0"/>
              <a:t>Email if possible, due by start of class, no late assignments without prior permission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 participation (every week; 10%)</a:t>
            </a:r>
          </a:p>
          <a:p>
            <a:endParaRPr lang="en-US" dirty="0" smtClean="0"/>
          </a:p>
          <a:p>
            <a:r>
              <a:rPr lang="en-US" dirty="0" smtClean="0"/>
              <a:t>Discussion </a:t>
            </a:r>
            <a:r>
              <a:rPr lang="en-US" dirty="0"/>
              <a:t>leader (one class; 15%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Course project (50%)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next Monday: </a:t>
            </a:r>
            <a:r>
              <a:rPr lang="en-US" dirty="0" smtClean="0"/>
              <a:t>Choose </a:t>
            </a:r>
            <a:r>
              <a:rPr lang="en-US" dirty="0"/>
              <a:t>a topic in </a:t>
            </a:r>
            <a:r>
              <a:rPr lang="en-US" dirty="0" smtClean="0"/>
              <a:t>HCI</a:t>
            </a:r>
          </a:p>
          <a:p>
            <a:endParaRPr lang="en-US" dirty="0"/>
          </a:p>
          <a:p>
            <a:r>
              <a:rPr lang="en-US" b="1" dirty="0"/>
              <a:t>Week before class: </a:t>
            </a:r>
            <a:r>
              <a:rPr lang="en-US" dirty="0"/>
              <a:t>Select 4-6 </a:t>
            </a:r>
            <a:r>
              <a:rPr lang="en-US" dirty="0" smtClean="0"/>
              <a:t>readings</a:t>
            </a:r>
          </a:p>
          <a:p>
            <a:endParaRPr lang="en-US" dirty="0"/>
          </a:p>
          <a:p>
            <a:r>
              <a:rPr lang="en-US" b="1" dirty="0" smtClean="0"/>
              <a:t>During class: </a:t>
            </a:r>
            <a:r>
              <a:rPr lang="en-US" dirty="0" smtClean="0"/>
              <a:t>Lead discussion with an overview of the research, questions to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project on an area of interest</a:t>
            </a:r>
          </a:p>
          <a:p>
            <a:endParaRPr lang="en-US" dirty="0" smtClean="0"/>
          </a:p>
          <a:p>
            <a:r>
              <a:rPr lang="en-US" dirty="0" smtClean="0"/>
              <a:t>Opportunity to explore literature and to plan out future research</a:t>
            </a:r>
          </a:p>
          <a:p>
            <a:endParaRPr lang="en-US" dirty="0"/>
          </a:p>
          <a:p>
            <a:r>
              <a:rPr lang="en-US" dirty="0" smtClean="0"/>
              <a:t>Lit review, pilot/formative study, research paper,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9/26</a:t>
            </a:r>
            <a:r>
              <a:rPr lang="en-US" dirty="0" smtClean="0"/>
              <a:t>		Proposal</a:t>
            </a:r>
          </a:p>
          <a:p>
            <a:pPr marL="0" indent="0">
              <a:buNone/>
            </a:pPr>
            <a:r>
              <a:rPr lang="en-US" dirty="0" smtClean="0"/>
              <a:t>10/3		Reference list</a:t>
            </a:r>
          </a:p>
          <a:p>
            <a:pPr marL="0" indent="0">
              <a:buNone/>
            </a:pPr>
            <a:r>
              <a:rPr lang="en-US" dirty="0" smtClean="0"/>
              <a:t>10/10	Study plan</a:t>
            </a:r>
          </a:p>
          <a:p>
            <a:pPr marL="0" indent="0">
              <a:buNone/>
            </a:pPr>
            <a:r>
              <a:rPr lang="en-US" dirty="0" smtClean="0"/>
              <a:t>11/14	Study results</a:t>
            </a:r>
          </a:p>
          <a:p>
            <a:pPr marL="0" indent="0">
              <a:buNone/>
            </a:pPr>
            <a:r>
              <a:rPr lang="en-US" dirty="0" smtClean="0"/>
              <a:t>11/28	Paper draft</a:t>
            </a:r>
          </a:p>
          <a:p>
            <a:pPr marL="0" indent="0">
              <a:buNone/>
            </a:pPr>
            <a:r>
              <a:rPr lang="en-US" dirty="0" smtClean="0"/>
              <a:t>12/12	Final paper and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84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discussion and participation in class </a:t>
            </a:r>
            <a:r>
              <a:rPr lang="en-US" sz="2600" dirty="0" smtClean="0"/>
              <a:t>(prepare questions and talking points)</a:t>
            </a:r>
          </a:p>
          <a:p>
            <a:endParaRPr lang="en-US" sz="2700" dirty="0"/>
          </a:p>
          <a:p>
            <a:r>
              <a:rPr lang="en-US" dirty="0" smtClean="0"/>
              <a:t>Be prepared as a discussion leader </a:t>
            </a:r>
            <a:br>
              <a:rPr lang="en-US" dirty="0" smtClean="0"/>
            </a:br>
            <a:r>
              <a:rPr lang="en-US" sz="2600" dirty="0" smtClean="0"/>
              <a:t>(this can take a lot of preparation)</a:t>
            </a:r>
          </a:p>
          <a:p>
            <a:endParaRPr lang="en-US" sz="2600" dirty="0"/>
          </a:p>
          <a:p>
            <a:r>
              <a:rPr lang="en-US" dirty="0" smtClean="0"/>
              <a:t>Choose a project topic that interests you</a:t>
            </a:r>
            <a:br>
              <a:rPr lang="en-US" dirty="0" smtClean="0"/>
            </a:br>
            <a:r>
              <a:rPr lang="en-US" sz="2600" dirty="0" smtClean="0"/>
              <a:t>(and advances your research interests)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124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21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about the course?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416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B8FF"/>
      </a:hlink>
      <a:folHlink>
        <a:srgbClr val="3B78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293</TotalTime>
  <Words>802</Words>
  <Application>Microsoft Macintosh PowerPoint</Application>
  <PresentationFormat>On-screen Show (4:3)</PresentationFormat>
  <Paragraphs>179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 Black </vt:lpstr>
      <vt:lpstr>Human-Computer Interaction</vt:lpstr>
      <vt:lpstr>Today</vt:lpstr>
      <vt:lpstr>About the class</vt:lpstr>
      <vt:lpstr>Course work</vt:lpstr>
      <vt:lpstr>Discussion leaders</vt:lpstr>
      <vt:lpstr>Project</vt:lpstr>
      <vt:lpstr>Project deliverables</vt:lpstr>
      <vt:lpstr>What’s important</vt:lpstr>
      <vt:lpstr>Questions about the course?</vt:lpstr>
      <vt:lpstr>Introductions</vt:lpstr>
      <vt:lpstr>PowerPoint Presentation</vt:lpstr>
      <vt:lpstr>My research</vt:lpstr>
      <vt:lpstr>PowerPoint Presentation</vt:lpstr>
      <vt:lpstr>Introductions</vt:lpstr>
      <vt:lpstr>Exploring HCI</vt:lpstr>
      <vt:lpstr>PowerPoint Presentation</vt:lpstr>
      <vt:lpstr>PowerPoint Presentation</vt:lpstr>
      <vt:lpstr>PowerPoint Presentation</vt:lpstr>
      <vt:lpstr>Memex, the “memory extender” (1945)</vt:lpstr>
      <vt:lpstr>PowerPoint Presentation</vt:lpstr>
      <vt:lpstr>Sketchpad (1963)</vt:lpstr>
      <vt:lpstr>PowerPoint Presentation</vt:lpstr>
      <vt:lpstr>Sketchpad video</vt:lpstr>
      <vt:lpstr>Sketchpad (1963)</vt:lpstr>
      <vt:lpstr>oN-Line System (NLS) (1968)</vt:lpstr>
      <vt:lpstr>PowerPoint Presentation</vt:lpstr>
      <vt:lpstr>NLS video</vt:lpstr>
      <vt:lpstr>oN-Line System (NLS) (1968)</vt:lpstr>
      <vt:lpstr>Xerox Alto (1973)</vt:lpstr>
      <vt:lpstr>Thoughts on Grudin?</vt:lpstr>
      <vt:lpstr>Thoughts on Grudin?</vt:lpstr>
      <vt:lpstr>This class</vt:lpstr>
      <vt:lpstr>Next steps</vt:lpstr>
      <vt:lpstr>Presentation slots</vt:lpstr>
      <vt:lpstr>For next week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</dc:title>
  <dc:creator>Shaun Kane</dc:creator>
  <cp:lastModifiedBy>Shaun Kane</cp:lastModifiedBy>
  <cp:revision>60</cp:revision>
  <dcterms:created xsi:type="dcterms:W3CDTF">2011-09-12T03:30:55Z</dcterms:created>
  <dcterms:modified xsi:type="dcterms:W3CDTF">2011-09-13T19:29:01Z</dcterms:modified>
</cp:coreProperties>
</file>