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93" r:id="rId2"/>
    <p:sldId id="290" r:id="rId3"/>
    <p:sldId id="336" r:id="rId4"/>
    <p:sldId id="335" r:id="rId5"/>
    <p:sldId id="315" r:id="rId6"/>
    <p:sldId id="316" r:id="rId7"/>
    <p:sldId id="317" r:id="rId8"/>
    <p:sldId id="318" r:id="rId9"/>
    <p:sldId id="338" r:id="rId10"/>
    <p:sldId id="339" r:id="rId11"/>
    <p:sldId id="340" r:id="rId12"/>
    <p:sldId id="341" r:id="rId13"/>
    <p:sldId id="342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326" r:id="rId22"/>
    <p:sldId id="327" r:id="rId23"/>
    <p:sldId id="328" r:id="rId24"/>
    <p:sldId id="329" r:id="rId25"/>
    <p:sldId id="330" r:id="rId26"/>
    <p:sldId id="331" r:id="rId27"/>
    <p:sldId id="332" r:id="rId28"/>
    <p:sldId id="333" r:id="rId29"/>
    <p:sldId id="334" r:id="rId30"/>
    <p:sldId id="314" r:id="rId31"/>
  </p:sldIdLst>
  <p:sldSz cx="9144000" cy="6858000" type="letter"/>
  <p:notesSz cx="7010400" cy="9296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617" autoAdjust="0"/>
  </p:normalViewPr>
  <p:slideViewPr>
    <p:cSldViewPr>
      <p:cViewPr varScale="1">
        <p:scale>
          <a:sx n="101" d="100"/>
          <a:sy n="101" d="100"/>
        </p:scale>
        <p:origin x="191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9145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07" tIns="45295" rIns="92207" bIns="452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notes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4303217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357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614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1054311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394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360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9239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9341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430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391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91072-BB04-4CAB-BEB2-664790CA9AE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DE2F8-1B38-40E3-BF7E-6F0F42C0E34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75DA-DEB4-4EC4-8731-7F668FD3697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478382"/>
            <a:ext cx="733864" cy="274320"/>
          </a:xfrm>
        </p:spPr>
        <p:txBody>
          <a:bodyPr/>
          <a:lstStyle/>
          <a:p>
            <a:fld id="{FA3B7523-C4F5-4216-86AF-B658C2A4E83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B7523-C4F5-4216-86AF-B658C2A4E83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36BE-1A18-4D58-BD18-021944F6D73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CD68D-0768-406C-BC0E-AC60C372E9C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C7D0A-8448-43D1-A0AC-FF68AC5A951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15585-985A-46EB-8242-47CFD1F7BD0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902C-DA77-4D78-80FD-775186A1918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t>11/1/2016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A27355C-6F66-4B6A-B144-90EFCA0A076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478382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983D4F4-162E-41B7-9D1C-AA8E153DC6C0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9" name="Rectangle 10"/>
          <p:cNvSpPr>
            <a:spLocks noChangeArrowheads="1"/>
          </p:cNvSpPr>
          <p:nvPr userDrawn="1"/>
        </p:nvSpPr>
        <p:spPr bwMode="auto">
          <a:xfrm>
            <a:off x="92075" y="6478382"/>
            <a:ext cx="347851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l"/>
            <a:r>
              <a:rPr lang="en-US" altLang="en-US" sz="1400" dirty="0">
                <a:solidFill>
                  <a:srgbClr val="990000"/>
                </a:solidFill>
              </a:rPr>
              <a:t>UMBC</a:t>
            </a:r>
            <a:r>
              <a:rPr lang="en-US" altLang="en-US" sz="1400" dirty="0"/>
              <a:t> CMSC 104, Section 01 - Fall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While Loops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UMBC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CMSC 104 – Section 01, Fall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91072-BB04-4CAB-BEB2-664790CA9AE8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3433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1887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887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pPr marL="118872" indent="0">
              <a:buNone/>
            </a:pPr>
            <a:r>
              <a:rPr lang="en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11887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887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(x &lt;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100)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8872" indent="0">
              <a:buNone/>
            </a:pPr>
            <a:r>
              <a:rPr lang="en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11887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("%d\n", x);</a:t>
            </a:r>
          </a:p>
          <a:p>
            <a:pPr marL="11887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x = x +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8872" indent="0">
              <a:buNone/>
            </a:pPr>
            <a:r>
              <a:rPr lang="en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118872" indent="0">
              <a:buNone/>
            </a:pPr>
            <a:r>
              <a:rPr lang="en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11887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pPr marL="118872" indent="0">
              <a:buNone/>
            </a:pPr>
            <a:r>
              <a:rPr lang="en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output?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B7523-C4F5-4216-86AF-B658C2A4E839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1483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764" y="1634295"/>
            <a:ext cx="8229600" cy="4625609"/>
          </a:xfrm>
        </p:spPr>
        <p:txBody>
          <a:bodyPr>
            <a:noAutofit/>
          </a:bodyPr>
          <a:lstStyle/>
          <a:p>
            <a:pPr marL="118872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8872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pPr marL="118872" indent="0">
              <a:buNone/>
            </a:pPr>
            <a:r>
              <a:rPr lang="en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118872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 = 1;</a:t>
            </a:r>
          </a:p>
          <a:p>
            <a:pPr marL="118872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 = 1;</a:t>
            </a:r>
          </a:p>
          <a:p>
            <a:pPr marL="118872" indent="0">
              <a:buNone/>
            </a:pPr>
            <a:r>
              <a:rPr lang="en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118872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(x &lt; 5)</a:t>
            </a:r>
          </a:p>
          <a:p>
            <a:pPr marL="118872" indent="0">
              <a:buNone/>
            </a:pPr>
            <a:r>
              <a:rPr lang="en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118872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while (y &lt; 10)</a:t>
            </a:r>
          </a:p>
          <a:p>
            <a:pPr marL="118872" indent="0">
              <a:buNone/>
            </a:pPr>
            <a:r>
              <a:rPr lang="en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{</a:t>
            </a:r>
          </a:p>
          <a:p>
            <a:pPr marL="118872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("%d\n", x + y);</a:t>
            </a:r>
          </a:p>
          <a:p>
            <a:pPr marL="118872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y = y + 1;</a:t>
            </a:r>
          </a:p>
          <a:p>
            <a:pPr marL="118872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x = x + 2;</a:t>
            </a:r>
          </a:p>
          <a:p>
            <a:pPr marL="118872" indent="0">
              <a:buNone/>
            </a:pPr>
            <a:r>
              <a:rPr lang="en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118872" indent="0">
              <a:buNone/>
            </a:pPr>
            <a:r>
              <a:rPr lang="en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118872" indent="0">
              <a:buNone/>
            </a:pPr>
            <a:r>
              <a:rPr lang="en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118872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pPr marL="118872" indent="0">
              <a:buNone/>
            </a:pPr>
            <a:r>
              <a:rPr lang="en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output?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B7523-C4F5-4216-86AF-B658C2A4E839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1310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887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pPr marL="118872" indent="0">
              <a:buNone/>
            </a:pPr>
            <a:r>
              <a:rPr lang="en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11887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x = 5;</a:t>
            </a:r>
          </a:p>
          <a:p>
            <a:pPr marL="11887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(x &lt; 10)</a:t>
            </a:r>
          </a:p>
          <a:p>
            <a:pPr marL="118872" indent="0">
              <a:buNone/>
            </a:pPr>
            <a:r>
              <a:rPr lang="en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11887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("%d\n", x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118872" indent="0">
              <a:buNone/>
            </a:pPr>
            <a:r>
              <a:rPr lang="en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118872" indent="0">
              <a:buNone/>
            </a:pPr>
            <a:r>
              <a:rPr lang="en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en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887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pPr marL="118872" indent="0">
              <a:buNone/>
            </a:pPr>
            <a:r>
              <a:rPr lang="en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output?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B7523-C4F5-4216-86AF-B658C2A4E839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8322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887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pPr marL="118872" indent="0">
              <a:buNone/>
            </a:pPr>
            <a:r>
              <a:rPr lang="en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11887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8872" indent="0">
              <a:buNone/>
            </a:pPr>
            <a:r>
              <a:rPr lang="en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11887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world!\n");</a:t>
            </a:r>
          </a:p>
          <a:p>
            <a:pPr marL="118872" indent="0">
              <a:buNone/>
            </a:pPr>
            <a:r>
              <a:rPr lang="en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118872" indent="0">
              <a:buNone/>
            </a:pPr>
            <a:r>
              <a:rPr lang="en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en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887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pPr marL="118872" indent="0">
              <a:buNone/>
            </a:pPr>
            <a:r>
              <a:rPr lang="en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output?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B7523-C4F5-4216-86AF-B658C2A4E839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1245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Another while Loop Example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u="sng"/>
              <a:t>Problem</a:t>
            </a:r>
            <a:r>
              <a:rPr lang="en-US" altLang="en-US"/>
              <a:t>:  Write a program that calculates the average exam grade for a class of 10 students.</a:t>
            </a:r>
          </a:p>
          <a:p>
            <a:r>
              <a:rPr lang="en-US" altLang="en-US"/>
              <a:t>What are the program inputs?</a:t>
            </a:r>
          </a:p>
          <a:p>
            <a:pPr lvl="1"/>
            <a:r>
              <a:rPr lang="en-US" altLang="en-US"/>
              <a:t>the exam grades</a:t>
            </a:r>
          </a:p>
          <a:p>
            <a:r>
              <a:rPr lang="en-US" altLang="en-US"/>
              <a:t>What are the program outputs?</a:t>
            </a:r>
          </a:p>
          <a:p>
            <a:pPr lvl="1"/>
            <a:r>
              <a:rPr lang="en-US" altLang="en-US"/>
              <a:t>the average exam grade</a:t>
            </a:r>
          </a:p>
        </p:txBody>
      </p:sp>
    </p:spTree>
    <p:extLst>
      <p:ext uri="{BB962C8B-B14F-4D97-AF65-F5344CB8AC3E}">
        <p14:creationId xmlns:p14="http://schemas.microsoft.com/office/powerpoint/2010/main" val="914613219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The Pseudocode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648200"/>
          </a:xfrm>
          <a:noFill/>
          <a:ln/>
        </p:spPr>
        <p:txBody>
          <a:bodyPr>
            <a:noAutofit/>
          </a:bodyPr>
          <a:lstStyle/>
          <a:p>
            <a:pPr>
              <a:buFont typeface="Monotype Sorts" pitchFamily="2" charset="2"/>
              <a:buChar char=" "/>
            </a:pPr>
            <a:r>
              <a:rPr lang="en-US" altLang="en-US" sz="2800" dirty="0"/>
              <a:t>&lt;total&gt; = 0</a:t>
            </a:r>
          </a:p>
          <a:p>
            <a:pPr>
              <a:buFont typeface="Monotype Sorts" pitchFamily="2" charset="2"/>
              <a:buChar char=" "/>
            </a:pPr>
            <a:r>
              <a:rPr lang="en-US" altLang="en-US" sz="2800" dirty="0"/>
              <a:t>&lt;</a:t>
            </a:r>
            <a:r>
              <a:rPr lang="en-US" altLang="en-US" sz="2800" dirty="0" err="1"/>
              <a:t>grade_counter</a:t>
            </a:r>
            <a:r>
              <a:rPr lang="en-US" altLang="en-US" sz="2800" dirty="0"/>
              <a:t>&gt; = 1</a:t>
            </a:r>
          </a:p>
          <a:p>
            <a:pPr>
              <a:buFont typeface="Monotype Sorts" pitchFamily="2" charset="2"/>
              <a:buChar char=" "/>
            </a:pPr>
            <a:endParaRPr lang="en-US" altLang="en-US" sz="1050" dirty="0"/>
          </a:p>
          <a:p>
            <a:pPr>
              <a:buFont typeface="Monotype Sorts" pitchFamily="2" charset="2"/>
              <a:buChar char=" "/>
            </a:pPr>
            <a:r>
              <a:rPr lang="en-US" altLang="en-US" sz="2800" dirty="0"/>
              <a:t>While  (&lt;</a:t>
            </a:r>
            <a:r>
              <a:rPr lang="en-US" altLang="en-US" sz="2800" dirty="0" err="1"/>
              <a:t>grade_counter</a:t>
            </a:r>
            <a:r>
              <a:rPr lang="en-US" altLang="en-US" sz="2800" dirty="0"/>
              <a:t>&gt; &lt;= 10)</a:t>
            </a:r>
          </a:p>
          <a:p>
            <a:pPr>
              <a:buFont typeface="Monotype Sorts" pitchFamily="2" charset="2"/>
              <a:buChar char=" "/>
            </a:pPr>
            <a:r>
              <a:rPr lang="en-US" altLang="en-US" sz="2800" dirty="0"/>
              <a:t> 	Display “Enter a grade: ”</a:t>
            </a:r>
            <a:br>
              <a:rPr lang="en-US" altLang="en-US" sz="2800" dirty="0"/>
            </a:br>
            <a:r>
              <a:rPr lang="en-US" altLang="en-US" sz="2800" dirty="0"/>
              <a:t>	Read &lt;grade&gt;</a:t>
            </a:r>
            <a:endParaRPr lang="en-US" altLang="en-US" sz="3600" dirty="0"/>
          </a:p>
          <a:p>
            <a:pPr>
              <a:buFont typeface="Monotype Sorts" pitchFamily="2" charset="2"/>
              <a:buChar char=" "/>
            </a:pPr>
            <a:r>
              <a:rPr lang="en-US" altLang="en-US" sz="2800" dirty="0"/>
              <a:t> 	&lt;total&gt; = &lt;total&gt; + &lt;grade&gt;</a:t>
            </a:r>
          </a:p>
          <a:p>
            <a:pPr lvl="1">
              <a:buFont typeface="Monotype Sorts" pitchFamily="2" charset="2"/>
              <a:buChar char=" "/>
            </a:pPr>
            <a:r>
              <a:rPr lang="en-US" altLang="en-US" sz="2400" dirty="0"/>
              <a:t>  </a:t>
            </a:r>
            <a:r>
              <a:rPr lang="en-US" altLang="en-US" dirty="0"/>
              <a:t>&lt;</a:t>
            </a:r>
            <a:r>
              <a:rPr lang="en-US" altLang="en-US" dirty="0" err="1"/>
              <a:t>grade_counter</a:t>
            </a:r>
            <a:r>
              <a:rPr lang="en-US" altLang="en-US" dirty="0"/>
              <a:t>&gt; = &lt;</a:t>
            </a:r>
            <a:r>
              <a:rPr lang="en-US" altLang="en-US" dirty="0" err="1"/>
              <a:t>grade_counter</a:t>
            </a:r>
            <a:r>
              <a:rPr lang="en-US" altLang="en-US" dirty="0"/>
              <a:t>&gt; + 1</a:t>
            </a:r>
          </a:p>
          <a:p>
            <a:pPr>
              <a:buFont typeface="Monotype Sorts" pitchFamily="2" charset="2"/>
              <a:buChar char=" "/>
            </a:pPr>
            <a:r>
              <a:rPr lang="en-US" altLang="en-US" sz="2800" dirty="0" err="1"/>
              <a:t>End_while</a:t>
            </a:r>
            <a:endParaRPr lang="en-US" altLang="en-US" sz="2800" dirty="0"/>
          </a:p>
          <a:p>
            <a:pPr>
              <a:buFont typeface="Monotype Sorts" pitchFamily="2" charset="2"/>
              <a:buChar char=" "/>
            </a:pPr>
            <a:r>
              <a:rPr lang="en-US" altLang="en-US" sz="2800" dirty="0"/>
              <a:t>&lt;average&gt; = &lt;total&gt; / 10</a:t>
            </a:r>
          </a:p>
          <a:p>
            <a:pPr>
              <a:buFont typeface="Monotype Sorts" pitchFamily="2" charset="2"/>
              <a:buChar char=" "/>
            </a:pPr>
            <a:r>
              <a:rPr lang="en-US" altLang="en-US" sz="2800" dirty="0"/>
              <a:t>Display “Class average is: “, &lt;average&gt;</a:t>
            </a:r>
          </a:p>
        </p:txBody>
      </p:sp>
    </p:spTree>
    <p:extLst>
      <p:ext uri="{BB962C8B-B14F-4D97-AF65-F5344CB8AC3E}">
        <p14:creationId xmlns:p14="http://schemas.microsoft.com/office/powerpoint/2010/main" val="3539065363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7772400" cy="47244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Monotype Sorts" pitchFamily="2" charset="2"/>
              <a:buChar char=" "/>
            </a:pPr>
            <a:r>
              <a:rPr lang="en-US" altLang="en-US" sz="2000" dirty="0"/>
              <a:t>#include &lt;</a:t>
            </a:r>
            <a:r>
              <a:rPr lang="en-US" altLang="en-US" sz="2000" dirty="0" err="1"/>
              <a:t>stdio.h</a:t>
            </a:r>
            <a:r>
              <a:rPr lang="en-US" altLang="en-US" sz="2000" dirty="0"/>
              <a:t>&gt;</a:t>
            </a:r>
          </a:p>
          <a:p>
            <a:pPr>
              <a:lnSpc>
                <a:spcPct val="90000"/>
              </a:lnSpc>
              <a:buFont typeface="Monotype Sorts" pitchFamily="2" charset="2"/>
              <a:buChar char=" "/>
            </a:pPr>
            <a:r>
              <a:rPr lang="en-US" altLang="en-US" sz="2000" dirty="0" err="1"/>
              <a:t>int</a:t>
            </a:r>
            <a:r>
              <a:rPr lang="en-US" altLang="en-US" sz="2000" dirty="0"/>
              <a:t> main ( )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en-US" sz="2000" dirty="0"/>
              <a:t>{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Monotype Sorts" pitchFamily="2" charset="2"/>
              <a:buChar char=" "/>
            </a:pPr>
            <a:r>
              <a:rPr lang="en-US" altLang="en-US" sz="2000" dirty="0"/>
              <a:t> 	</a:t>
            </a:r>
            <a:r>
              <a:rPr lang="en-US" altLang="en-US" sz="2000" dirty="0" err="1"/>
              <a:t>int</a:t>
            </a:r>
            <a:r>
              <a:rPr lang="en-US" altLang="en-US" sz="2000" dirty="0"/>
              <a:t>  counter, grade, total, average ;</a:t>
            </a:r>
          </a:p>
          <a:p>
            <a:pPr>
              <a:lnSpc>
                <a:spcPct val="75000"/>
              </a:lnSpc>
              <a:spcBef>
                <a:spcPct val="50000"/>
              </a:spcBef>
              <a:buFont typeface="Monotype Sorts" pitchFamily="2" charset="2"/>
              <a:buChar char=" "/>
            </a:pPr>
            <a:r>
              <a:rPr lang="en-US" altLang="en-US" sz="2000" dirty="0"/>
              <a:t> 	total = 0 ;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en-US" sz="2000" dirty="0"/>
              <a:t> 	counter = 0;</a:t>
            </a:r>
          </a:p>
          <a:p>
            <a:pPr>
              <a:lnSpc>
                <a:spcPct val="75000"/>
              </a:lnSpc>
              <a:spcBef>
                <a:spcPct val="50000"/>
              </a:spcBef>
              <a:buFont typeface="Monotype Sorts" pitchFamily="2" charset="2"/>
              <a:buChar char=" "/>
            </a:pPr>
            <a:r>
              <a:rPr lang="en-US" altLang="en-US" sz="2000" dirty="0"/>
              <a:t> 	while ( counter &lt;= 10 )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en-US" sz="2000" dirty="0"/>
              <a:t> 	{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Monotype Sorts" pitchFamily="2" charset="2"/>
              <a:buChar char=" "/>
            </a:pPr>
            <a:r>
              <a:rPr lang="en-US" altLang="en-US" sz="2000" dirty="0"/>
              <a:t> 	     </a:t>
            </a:r>
            <a:r>
              <a:rPr lang="en-US" altLang="en-US" sz="2000" dirty="0" err="1"/>
              <a:t>printf</a:t>
            </a:r>
            <a:r>
              <a:rPr lang="en-US" altLang="en-US" sz="2000" dirty="0"/>
              <a:t> (“Enter a grade : “) ;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en-US" sz="2000" dirty="0"/>
              <a:t> 	     </a:t>
            </a:r>
            <a:r>
              <a:rPr lang="en-US" altLang="en-US" sz="2000" dirty="0" err="1"/>
              <a:t>scanf</a:t>
            </a:r>
            <a:r>
              <a:rPr lang="en-US" altLang="en-US" sz="2000" dirty="0"/>
              <a:t> (“%d”, &amp;grade) ;</a:t>
            </a:r>
          </a:p>
          <a:p>
            <a:pPr>
              <a:lnSpc>
                <a:spcPct val="75000"/>
              </a:lnSpc>
              <a:spcBef>
                <a:spcPct val="50000"/>
              </a:spcBef>
              <a:buFont typeface="Monotype Sorts" pitchFamily="2" charset="2"/>
              <a:buChar char=" "/>
            </a:pPr>
            <a:r>
              <a:rPr lang="en-US" altLang="en-US" sz="2000" dirty="0"/>
              <a:t> 	     total = total + grade ;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en-US" sz="2000" dirty="0"/>
              <a:t> 	     counter = counter + 1 ;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Monotype Sorts" pitchFamily="2" charset="2"/>
              <a:buChar char=" "/>
            </a:pPr>
            <a:r>
              <a:rPr lang="en-US" altLang="en-US" sz="2000" dirty="0"/>
              <a:t> 	}</a:t>
            </a:r>
          </a:p>
          <a:p>
            <a:pPr>
              <a:lnSpc>
                <a:spcPct val="75000"/>
              </a:lnSpc>
              <a:spcBef>
                <a:spcPct val="50000"/>
              </a:spcBef>
              <a:buFont typeface="Monotype Sorts" pitchFamily="2" charset="2"/>
              <a:buChar char=" "/>
            </a:pPr>
            <a:r>
              <a:rPr lang="en-US" altLang="en-US" sz="2000" dirty="0"/>
              <a:t> 	average = total / 10 ;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en-US" sz="2000" dirty="0"/>
              <a:t> 	</a:t>
            </a:r>
            <a:r>
              <a:rPr lang="en-US" altLang="en-US" sz="2000" dirty="0" err="1"/>
              <a:t>printf</a:t>
            </a:r>
            <a:r>
              <a:rPr lang="en-US" altLang="en-US" sz="2000" dirty="0"/>
              <a:t> (“Class average is: %d\n”, average) ;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en-US" sz="2000" dirty="0"/>
              <a:t>        </a:t>
            </a:r>
            <a:r>
              <a:rPr lang="en-US" altLang="en-US" sz="2000" dirty="0" smtClean="0"/>
              <a:t> return </a:t>
            </a:r>
            <a:r>
              <a:rPr lang="en-US" altLang="en-US" sz="2000" dirty="0"/>
              <a:t>0 ;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Monotype Sorts" pitchFamily="2" charset="2"/>
              <a:buChar char=" "/>
            </a:pPr>
            <a:r>
              <a:rPr lang="en-US" altLang="en-US" sz="2000" dirty="0"/>
              <a:t>}</a:t>
            </a:r>
          </a:p>
          <a:p>
            <a:pPr>
              <a:lnSpc>
                <a:spcPct val="90000"/>
              </a:lnSpc>
              <a:buFont typeface="Monotype Sorts" pitchFamily="2" charset="2"/>
              <a:buChar char=" "/>
            </a:pPr>
            <a:endParaRPr lang="en-US" altLang="en-US" sz="20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The C Code</a:t>
            </a:r>
          </a:p>
        </p:txBody>
      </p:sp>
    </p:spTree>
    <p:extLst>
      <p:ext uri="{BB962C8B-B14F-4D97-AF65-F5344CB8AC3E}">
        <p14:creationId xmlns:p14="http://schemas.microsoft.com/office/powerpoint/2010/main" val="2180687303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Versatile?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458200" cy="4114800"/>
          </a:xfrm>
          <a:noFill/>
          <a:ln/>
        </p:spPr>
        <p:txBody>
          <a:bodyPr/>
          <a:lstStyle/>
          <a:p>
            <a:r>
              <a:rPr lang="en-US" altLang="en-US" dirty="0"/>
              <a:t>How versatile is this program?</a:t>
            </a:r>
          </a:p>
          <a:p>
            <a:pPr lvl="1"/>
            <a:r>
              <a:rPr lang="en-US" altLang="en-US" dirty="0"/>
              <a:t>It only works with class sizes of 10.</a:t>
            </a:r>
          </a:p>
          <a:p>
            <a:pPr lvl="1"/>
            <a:r>
              <a:rPr lang="en-US" altLang="en-US" dirty="0"/>
              <a:t>We would like it to work with any class size.</a:t>
            </a:r>
          </a:p>
          <a:p>
            <a:r>
              <a:rPr lang="en-US" altLang="en-US" dirty="0"/>
              <a:t>A better </a:t>
            </a:r>
            <a:r>
              <a:rPr lang="en-US" altLang="en-US" dirty="0" smtClean="0"/>
              <a:t>way:</a:t>
            </a:r>
            <a:endParaRPr lang="en-US" altLang="en-US" dirty="0"/>
          </a:p>
          <a:p>
            <a:pPr lvl="1"/>
            <a:r>
              <a:rPr lang="en-US" altLang="en-US" dirty="0"/>
              <a:t>Ask the user how many students are in the class.  Use that number in the condition of the while loop and when computing the average.</a:t>
            </a:r>
          </a:p>
        </p:txBody>
      </p:sp>
    </p:spTree>
    <p:extLst>
      <p:ext uri="{BB962C8B-B14F-4D97-AF65-F5344CB8AC3E}">
        <p14:creationId xmlns:p14="http://schemas.microsoft.com/office/powerpoint/2010/main" val="1011463033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New Pseudocode</a:t>
            </a:r>
            <a:endParaRPr lang="en-US" altLang="en-US" sz="2000"/>
          </a:p>
        </p:txBody>
      </p:sp>
      <p:sp>
        <p:nvSpPr>
          <p:cNvPr id="25603" name="Text Box 1027"/>
          <p:cNvSpPr txBox="1">
            <a:spLocks noChangeArrowheads="1"/>
          </p:cNvSpPr>
          <p:nvPr/>
        </p:nvSpPr>
        <p:spPr bwMode="auto">
          <a:xfrm>
            <a:off x="457200" y="1600200"/>
            <a:ext cx="8001000" cy="4678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buFont typeface="Monotype Sorts" pitchFamily="2" charset="2"/>
              <a:buNone/>
            </a:pPr>
            <a:r>
              <a:rPr lang="en-US" altLang="en-US" dirty="0"/>
              <a:t>&lt;total&gt; = 0</a:t>
            </a:r>
          </a:p>
          <a:p>
            <a:pPr algn="l">
              <a:buFont typeface="Monotype Sorts" pitchFamily="2" charset="2"/>
              <a:buNone/>
            </a:pPr>
            <a:r>
              <a:rPr lang="en-US" altLang="en-US" dirty="0"/>
              <a:t>&lt;</a:t>
            </a:r>
            <a:r>
              <a:rPr lang="en-US" altLang="en-US" dirty="0" err="1"/>
              <a:t>grade_counter</a:t>
            </a:r>
            <a:r>
              <a:rPr lang="en-US" altLang="en-US" dirty="0"/>
              <a:t>&gt; = 1</a:t>
            </a:r>
          </a:p>
          <a:p>
            <a:pPr algn="l">
              <a:buFont typeface="Monotype Sorts" pitchFamily="2" charset="2"/>
              <a:buNone/>
            </a:pPr>
            <a:endParaRPr lang="en-US" altLang="en-US" sz="1000" dirty="0"/>
          </a:p>
          <a:p>
            <a:pPr algn="l">
              <a:buFont typeface="Monotype Sorts" pitchFamily="2" charset="2"/>
              <a:buNone/>
            </a:pPr>
            <a:r>
              <a:rPr lang="en-US" altLang="en-US" b="1" dirty="0"/>
              <a:t>Display “Enter the number of students: “</a:t>
            </a:r>
          </a:p>
          <a:p>
            <a:pPr algn="l">
              <a:buFont typeface="Monotype Sorts" pitchFamily="2" charset="2"/>
              <a:buNone/>
            </a:pPr>
            <a:r>
              <a:rPr lang="en-US" altLang="en-US" b="1" dirty="0"/>
              <a:t>Read &lt;</a:t>
            </a:r>
            <a:r>
              <a:rPr lang="en-US" altLang="en-US" b="1" dirty="0" err="1"/>
              <a:t>num_students</a:t>
            </a:r>
            <a:r>
              <a:rPr lang="en-US" altLang="en-US" b="1" dirty="0"/>
              <a:t>&gt;</a:t>
            </a:r>
            <a:endParaRPr lang="en-US" altLang="en-US" dirty="0"/>
          </a:p>
          <a:p>
            <a:pPr algn="l">
              <a:buFont typeface="Monotype Sorts" pitchFamily="2" charset="2"/>
              <a:buNone/>
            </a:pPr>
            <a:r>
              <a:rPr lang="en-US" altLang="en-US" dirty="0"/>
              <a:t>While  (&lt;</a:t>
            </a:r>
            <a:r>
              <a:rPr lang="en-US" altLang="en-US" dirty="0" err="1"/>
              <a:t>grade_counter</a:t>
            </a:r>
            <a:r>
              <a:rPr lang="en-US" altLang="en-US" dirty="0"/>
              <a:t>&gt;  &lt;=  </a:t>
            </a:r>
            <a:r>
              <a:rPr lang="en-US" altLang="en-US" b="1" dirty="0"/>
              <a:t>&lt;</a:t>
            </a:r>
            <a:r>
              <a:rPr lang="en-US" altLang="en-US" b="1" dirty="0" err="1"/>
              <a:t>num_students</a:t>
            </a:r>
            <a:r>
              <a:rPr lang="en-US" altLang="en-US" b="1" dirty="0"/>
              <a:t>&gt;</a:t>
            </a:r>
            <a:r>
              <a:rPr lang="en-US" altLang="en-US" dirty="0"/>
              <a:t>)</a:t>
            </a:r>
          </a:p>
          <a:p>
            <a:pPr algn="l">
              <a:buFont typeface="Monotype Sorts" pitchFamily="2" charset="2"/>
              <a:buNone/>
            </a:pPr>
            <a:r>
              <a:rPr lang="en-US" altLang="en-US" dirty="0"/>
              <a:t>     Display “Enter a grade: ”</a:t>
            </a:r>
            <a:br>
              <a:rPr lang="en-US" altLang="en-US" dirty="0"/>
            </a:br>
            <a:r>
              <a:rPr lang="en-US" altLang="en-US" dirty="0"/>
              <a:t>     Read &lt;grade&gt;</a:t>
            </a:r>
          </a:p>
          <a:p>
            <a:pPr algn="l">
              <a:buFont typeface="Monotype Sorts" pitchFamily="2" charset="2"/>
              <a:buNone/>
            </a:pPr>
            <a:r>
              <a:rPr lang="en-US" altLang="en-US" dirty="0"/>
              <a:t>     &lt;total&gt; = &lt;total&gt; + &lt;grade&gt;</a:t>
            </a:r>
          </a:p>
          <a:p>
            <a:pPr lvl="1" algn="l">
              <a:buFont typeface="Monotype Sorts" pitchFamily="2" charset="2"/>
              <a:buNone/>
            </a:pPr>
            <a:r>
              <a:rPr lang="en-US" altLang="en-US" dirty="0"/>
              <a:t>&lt;</a:t>
            </a:r>
            <a:r>
              <a:rPr lang="en-US" altLang="en-US" dirty="0" err="1"/>
              <a:t>grade_counter</a:t>
            </a:r>
            <a:r>
              <a:rPr lang="en-US" altLang="en-US" dirty="0"/>
              <a:t>&gt; = &lt;</a:t>
            </a:r>
            <a:r>
              <a:rPr lang="en-US" altLang="en-US" dirty="0" err="1"/>
              <a:t>grade_counter</a:t>
            </a:r>
            <a:r>
              <a:rPr lang="en-US" altLang="en-US" dirty="0"/>
              <a:t>&gt; + 1</a:t>
            </a:r>
          </a:p>
          <a:p>
            <a:pPr algn="l">
              <a:buFont typeface="Monotype Sorts" pitchFamily="2" charset="2"/>
              <a:buNone/>
            </a:pPr>
            <a:r>
              <a:rPr lang="en-US" altLang="en-US" dirty="0" err="1"/>
              <a:t>End_while</a:t>
            </a:r>
            <a:endParaRPr lang="en-US" altLang="en-US" dirty="0"/>
          </a:p>
          <a:p>
            <a:pPr algn="l">
              <a:buFont typeface="Monotype Sorts" pitchFamily="2" charset="2"/>
              <a:buNone/>
            </a:pPr>
            <a:r>
              <a:rPr lang="en-US" altLang="en-US" dirty="0"/>
              <a:t>&lt;average&gt; = &lt;total&gt; / </a:t>
            </a:r>
            <a:r>
              <a:rPr lang="en-US" altLang="en-US" b="1" dirty="0"/>
              <a:t>&lt;</a:t>
            </a:r>
            <a:r>
              <a:rPr lang="en-US" altLang="en-US" b="1" dirty="0" err="1"/>
              <a:t>num_students</a:t>
            </a:r>
            <a:r>
              <a:rPr lang="en-US" altLang="en-US" b="1" dirty="0"/>
              <a:t>&gt;</a:t>
            </a:r>
            <a:endParaRPr lang="en-US" altLang="en-US" dirty="0"/>
          </a:p>
          <a:p>
            <a:pPr algn="l">
              <a:buFont typeface="Monotype Sorts" pitchFamily="2" charset="2"/>
              <a:buNone/>
            </a:pPr>
            <a:r>
              <a:rPr lang="en-US" altLang="en-US" dirty="0"/>
              <a:t>Display “Class average is: “, &lt;average&gt;</a:t>
            </a:r>
          </a:p>
        </p:txBody>
      </p:sp>
    </p:spTree>
    <p:extLst>
      <p:ext uri="{BB962C8B-B14F-4D97-AF65-F5344CB8AC3E}">
        <p14:creationId xmlns:p14="http://schemas.microsoft.com/office/powerpoint/2010/main" val="38476160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New C Code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06510"/>
            <a:ext cx="7772400" cy="5257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Char char=" "/>
            </a:pPr>
            <a:r>
              <a:rPr lang="en-US" altLang="en-US" sz="2000" dirty="0"/>
              <a:t>#include &lt;</a:t>
            </a:r>
            <a:r>
              <a:rPr lang="en-US" altLang="en-US" sz="2000" dirty="0" err="1"/>
              <a:t>stdio.h</a:t>
            </a:r>
            <a:r>
              <a:rPr lang="en-US" altLang="en-US" sz="2000" dirty="0"/>
              <a:t>&gt;</a:t>
            </a:r>
          </a:p>
          <a:p>
            <a:pPr>
              <a:lnSpc>
                <a:spcPct val="90000"/>
              </a:lnSpc>
              <a:buFont typeface="Monotype Sorts" pitchFamily="2" charset="2"/>
              <a:buChar char=" "/>
            </a:pPr>
            <a:r>
              <a:rPr lang="en-US" altLang="en-US" sz="2000" dirty="0" err="1"/>
              <a:t>int</a:t>
            </a:r>
            <a:r>
              <a:rPr lang="en-US" altLang="en-US" sz="2000" dirty="0"/>
              <a:t> main ( )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Monotype Sorts" pitchFamily="2" charset="2"/>
              <a:buChar char=" "/>
            </a:pPr>
            <a:r>
              <a:rPr lang="en-US" altLang="en-US" sz="2000" dirty="0"/>
              <a:t>{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Monotype Sorts" pitchFamily="2" charset="2"/>
              <a:buChar char=" "/>
            </a:pPr>
            <a:r>
              <a:rPr lang="en-US" altLang="en-US" sz="2000" dirty="0"/>
              <a:t> 	</a:t>
            </a:r>
            <a:r>
              <a:rPr lang="en-US" altLang="en-US" sz="2000" dirty="0" err="1"/>
              <a:t>int</a:t>
            </a:r>
            <a:r>
              <a:rPr lang="en-US" altLang="en-US" sz="2000" dirty="0"/>
              <a:t>  </a:t>
            </a:r>
            <a:r>
              <a:rPr lang="en-US" altLang="en-US" sz="2000" b="1" dirty="0" err="1"/>
              <a:t>numStudents</a:t>
            </a:r>
            <a:r>
              <a:rPr lang="en-US" altLang="en-US" sz="2000" dirty="0"/>
              <a:t>, counter, grade, total, average ;</a:t>
            </a:r>
          </a:p>
          <a:p>
            <a:pPr>
              <a:lnSpc>
                <a:spcPct val="75000"/>
              </a:lnSpc>
              <a:spcBef>
                <a:spcPct val="50000"/>
              </a:spcBef>
              <a:buFont typeface="Monotype Sorts" pitchFamily="2" charset="2"/>
              <a:buChar char=" "/>
            </a:pPr>
            <a:r>
              <a:rPr lang="en-US" altLang="en-US" sz="2000" dirty="0"/>
              <a:t> 	total = 0 ;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en-US" sz="2000" dirty="0"/>
              <a:t> 	counter = 0 ; </a:t>
            </a:r>
          </a:p>
          <a:p>
            <a:pPr>
              <a:lnSpc>
                <a:spcPct val="75000"/>
              </a:lnSpc>
              <a:spcBef>
                <a:spcPct val="50000"/>
              </a:spcBef>
              <a:buFont typeface="Monotype Sorts" pitchFamily="2" charset="2"/>
              <a:buChar char=" "/>
            </a:pPr>
            <a:r>
              <a:rPr lang="en-US" altLang="en-US" sz="2000" dirty="0"/>
              <a:t>        </a:t>
            </a:r>
            <a:r>
              <a:rPr lang="en-US" altLang="en-US" sz="2000" b="1" dirty="0" err="1"/>
              <a:t>printf</a:t>
            </a:r>
            <a:r>
              <a:rPr lang="en-US" altLang="en-US" sz="2000" b="1" dirty="0"/>
              <a:t> (“Enter the number of students: “) ;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en-US" sz="2000" b="1" dirty="0"/>
              <a:t>        </a:t>
            </a:r>
            <a:r>
              <a:rPr lang="en-US" altLang="en-US" sz="2000" b="1" dirty="0" err="1"/>
              <a:t>scanf</a:t>
            </a:r>
            <a:r>
              <a:rPr lang="en-US" altLang="en-US" sz="2000" b="1" dirty="0"/>
              <a:t> (“%d”, &amp;</a:t>
            </a:r>
            <a:r>
              <a:rPr lang="en-US" altLang="en-US" sz="2000" b="1" dirty="0" err="1"/>
              <a:t>numStudents</a:t>
            </a:r>
            <a:r>
              <a:rPr lang="en-US" altLang="en-US" sz="2000" b="1" dirty="0"/>
              <a:t>) ;</a:t>
            </a:r>
            <a:endParaRPr lang="en-US" altLang="en-US" b="1" dirty="0"/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en-US" sz="2000" dirty="0"/>
              <a:t> 	while ( counter &lt;= </a:t>
            </a:r>
            <a:r>
              <a:rPr lang="en-US" altLang="en-US" sz="2000" b="1" dirty="0" err="1"/>
              <a:t>numStudents</a:t>
            </a:r>
            <a:r>
              <a:rPr lang="en-US" altLang="en-US" sz="2000" dirty="0"/>
              <a:t>) </a:t>
            </a:r>
            <a:endParaRPr lang="en-US" altLang="en-US" sz="2000" dirty="0" smtClean="0"/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en-US" sz="2000" dirty="0"/>
              <a:t> </a:t>
            </a:r>
            <a:r>
              <a:rPr lang="en-US" altLang="en-US" sz="2000" dirty="0" smtClean="0"/>
              <a:t>        {</a:t>
            </a:r>
            <a:endParaRPr lang="en-US" altLang="en-US" sz="2000" dirty="0"/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en-US" sz="2000" dirty="0"/>
              <a:t> 	     </a:t>
            </a:r>
            <a:r>
              <a:rPr lang="en-US" altLang="en-US" sz="2000" dirty="0" err="1"/>
              <a:t>printf</a:t>
            </a:r>
            <a:r>
              <a:rPr lang="en-US" altLang="en-US" sz="2000" dirty="0"/>
              <a:t> (“Enter a grade : “) ;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en-US" sz="2000" dirty="0"/>
              <a:t> 	     </a:t>
            </a:r>
            <a:r>
              <a:rPr lang="en-US" altLang="en-US" sz="2000" dirty="0" err="1"/>
              <a:t>scanf</a:t>
            </a:r>
            <a:r>
              <a:rPr lang="en-US" altLang="en-US" sz="2000" dirty="0"/>
              <a:t> (“%d”, &amp;grade) ;</a:t>
            </a:r>
          </a:p>
          <a:p>
            <a:pPr>
              <a:lnSpc>
                <a:spcPct val="75000"/>
              </a:lnSpc>
              <a:spcBef>
                <a:spcPct val="50000"/>
              </a:spcBef>
              <a:buFont typeface="Monotype Sorts" pitchFamily="2" charset="2"/>
              <a:buChar char=" "/>
            </a:pPr>
            <a:r>
              <a:rPr lang="en-US" altLang="en-US" sz="2000" dirty="0"/>
              <a:t> 	     total = total + grade ;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en-US" sz="2000" dirty="0"/>
              <a:t> 	     counter = counter + 1 ;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en-US" sz="2000" dirty="0"/>
              <a:t> 	}</a:t>
            </a:r>
          </a:p>
          <a:p>
            <a:pPr>
              <a:lnSpc>
                <a:spcPct val="75000"/>
              </a:lnSpc>
              <a:spcBef>
                <a:spcPct val="50000"/>
              </a:spcBef>
              <a:buFont typeface="Monotype Sorts" pitchFamily="2" charset="2"/>
              <a:buChar char=" "/>
            </a:pPr>
            <a:r>
              <a:rPr lang="en-US" altLang="en-US" sz="2000" dirty="0"/>
              <a:t> 	average = total / </a:t>
            </a:r>
            <a:r>
              <a:rPr lang="en-US" altLang="en-US" sz="2000" b="1" dirty="0" err="1"/>
              <a:t>numStudents</a:t>
            </a:r>
            <a:r>
              <a:rPr lang="en-US" altLang="en-US" sz="2000" dirty="0"/>
              <a:t> ;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en-US" sz="2000" dirty="0"/>
              <a:t> 	</a:t>
            </a:r>
            <a:r>
              <a:rPr lang="en-US" altLang="en-US" sz="2000" dirty="0" err="1"/>
              <a:t>printf</a:t>
            </a:r>
            <a:r>
              <a:rPr lang="en-US" altLang="en-US" sz="2000" dirty="0"/>
              <a:t> (“Class average is: %d\n”, average) ;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en-US" sz="2000" dirty="0"/>
              <a:t>        return 0 ;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Monotype Sorts" pitchFamily="2" charset="2"/>
              <a:buChar char=" "/>
            </a:pPr>
            <a:r>
              <a:rPr lang="en-US" altLang="en-US" sz="2000" dirty="0"/>
              <a:t>}</a:t>
            </a:r>
          </a:p>
          <a:p>
            <a:pPr>
              <a:lnSpc>
                <a:spcPct val="9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28462861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US" altLang="en-US" dirty="0"/>
              <a:t>Notes &amp; Announcements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077200" cy="4419600"/>
          </a:xfrm>
        </p:spPr>
        <p:txBody>
          <a:bodyPr vert="horz" lIns="54864" tIns="9144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If you were not here when exams were reviewed, stay after class today and we will go over them again.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Project 4 due… now!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Project 5 due next Tuesday before class!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Added 10pt extra credit problem!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Any additional 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04396" y="6476999"/>
            <a:ext cx="733864" cy="274320"/>
          </a:xfrm>
        </p:spPr>
        <p:txBody>
          <a:bodyPr/>
          <a:lstStyle/>
          <a:p>
            <a:fld id="{D98A2503-027C-4112-BC14-DFCE45294527}" type="slidenum">
              <a:rPr lang="en-US" altLang="en-US"/>
              <a:pPr/>
              <a:t>2</a:t>
            </a:fld>
            <a:endParaRPr lang="en-US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Why Bother to Make It Easier?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0416" y="1600200"/>
            <a:ext cx="8406384" cy="5105400"/>
          </a:xfrm>
          <a:noFill/>
          <a:ln/>
        </p:spPr>
        <p:txBody>
          <a:bodyPr/>
          <a:lstStyle/>
          <a:p>
            <a:r>
              <a:rPr lang="en-US" altLang="en-US" dirty="0"/>
              <a:t>Why do we write programs?</a:t>
            </a:r>
          </a:p>
          <a:p>
            <a:pPr lvl="1"/>
            <a:r>
              <a:rPr lang="en-US" altLang="en-US" dirty="0"/>
              <a:t> So the user can perform some task</a:t>
            </a:r>
          </a:p>
          <a:p>
            <a:r>
              <a:rPr lang="en-US" altLang="en-US" dirty="0"/>
              <a:t>The more versatile the program, the more difficult it is to write.  BUT it is more useable.</a:t>
            </a:r>
          </a:p>
          <a:p>
            <a:r>
              <a:rPr lang="en-US" altLang="en-US" dirty="0"/>
              <a:t>The more complex the task, the more difficult it is to write.  But that is often what a user needs.</a:t>
            </a:r>
          </a:p>
          <a:p>
            <a:r>
              <a:rPr lang="en-US" altLang="en-US" dirty="0"/>
              <a:t>Always consider the user first.</a:t>
            </a:r>
          </a:p>
        </p:txBody>
      </p:sp>
    </p:spTree>
    <p:extLst>
      <p:ext uri="{BB962C8B-B14F-4D97-AF65-F5344CB8AC3E}">
        <p14:creationId xmlns:p14="http://schemas.microsoft.com/office/powerpoint/2010/main" val="4212625372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Using a Sentinel Value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6482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altLang="en-US" dirty="0"/>
              <a:t>We could let the user keep entering grades and when he’s done enter some special value that signals us that he’s done.</a:t>
            </a:r>
          </a:p>
          <a:p>
            <a:r>
              <a:rPr lang="en-US" altLang="en-US" dirty="0"/>
              <a:t>This special signal value is called a </a:t>
            </a:r>
            <a:r>
              <a:rPr lang="en-US" altLang="en-US" b="1" dirty="0">
                <a:solidFill>
                  <a:srgbClr val="FF0000"/>
                </a:solidFill>
              </a:rPr>
              <a:t>sentinel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b="1" dirty="0">
                <a:solidFill>
                  <a:srgbClr val="FF0000"/>
                </a:solidFill>
              </a:rPr>
              <a:t>value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We have to make sure that the value we choose as the sentinel isn’t a legal value.  For example, we can’t use 0 as the sentinel in our example as it is a legal value for an exam score.</a:t>
            </a:r>
          </a:p>
        </p:txBody>
      </p:sp>
    </p:spTree>
    <p:extLst>
      <p:ext uri="{BB962C8B-B14F-4D97-AF65-F5344CB8AC3E}">
        <p14:creationId xmlns:p14="http://schemas.microsoft.com/office/powerpoint/2010/main" val="962717206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The Priming Read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648200"/>
          </a:xfrm>
          <a:noFill/>
          <a:ln/>
        </p:spPr>
        <p:txBody>
          <a:bodyPr/>
          <a:lstStyle/>
          <a:p>
            <a:r>
              <a:rPr lang="en-US" altLang="en-US" dirty="0"/>
              <a:t>When we use a sentinel value to control a while loop, we have to get the first value from the user before we encounter the loop so that it will be tested and the loop can be entered.</a:t>
            </a:r>
          </a:p>
          <a:p>
            <a:r>
              <a:rPr lang="en-US" altLang="en-US" dirty="0"/>
              <a:t>This is known as a </a:t>
            </a:r>
            <a:r>
              <a:rPr lang="en-US" altLang="en-US" b="1" dirty="0">
                <a:solidFill>
                  <a:srgbClr val="FF0000"/>
                </a:solidFill>
              </a:rPr>
              <a:t>priming read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We have to give significant thought to the initialization of variables, the sentinel value, and getting into the loop.</a:t>
            </a:r>
          </a:p>
        </p:txBody>
      </p:sp>
    </p:spTree>
    <p:extLst>
      <p:ext uri="{BB962C8B-B14F-4D97-AF65-F5344CB8AC3E}">
        <p14:creationId xmlns:p14="http://schemas.microsoft.com/office/powerpoint/2010/main" val="4046409452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New Pseudocode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04800" y="1600200"/>
            <a:ext cx="8077200" cy="4678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buFont typeface="Monotype Sorts" pitchFamily="2" charset="2"/>
              <a:buNone/>
            </a:pPr>
            <a:r>
              <a:rPr lang="en-US" altLang="en-US" dirty="0"/>
              <a:t>&lt;total&gt; = 0</a:t>
            </a:r>
          </a:p>
          <a:p>
            <a:pPr algn="l">
              <a:buFont typeface="Monotype Sorts" pitchFamily="2" charset="2"/>
              <a:buNone/>
            </a:pPr>
            <a:r>
              <a:rPr lang="en-US" altLang="en-US" dirty="0"/>
              <a:t>&lt;</a:t>
            </a:r>
            <a:r>
              <a:rPr lang="en-US" altLang="en-US" dirty="0" err="1"/>
              <a:t>grade_counter</a:t>
            </a:r>
            <a:r>
              <a:rPr lang="en-US" altLang="en-US" dirty="0"/>
              <a:t>&gt; = 1</a:t>
            </a:r>
          </a:p>
          <a:p>
            <a:pPr algn="l">
              <a:buFont typeface="Monotype Sorts" pitchFamily="2" charset="2"/>
              <a:buNone/>
            </a:pPr>
            <a:endParaRPr lang="en-US" altLang="en-US" sz="1000" dirty="0"/>
          </a:p>
          <a:p>
            <a:pPr algn="l">
              <a:buFont typeface="Monotype Sorts" pitchFamily="2" charset="2"/>
              <a:buNone/>
            </a:pPr>
            <a:r>
              <a:rPr lang="en-US" altLang="en-US" b="1" dirty="0"/>
              <a:t>Display “Enter a grade: “</a:t>
            </a:r>
          </a:p>
          <a:p>
            <a:pPr algn="l">
              <a:buFont typeface="Monotype Sorts" pitchFamily="2" charset="2"/>
              <a:buNone/>
            </a:pPr>
            <a:r>
              <a:rPr lang="en-US" altLang="en-US" b="1" dirty="0"/>
              <a:t>Read &lt;grade&gt;</a:t>
            </a:r>
            <a:endParaRPr lang="en-US" altLang="en-US" dirty="0"/>
          </a:p>
          <a:p>
            <a:pPr algn="l">
              <a:buFont typeface="Monotype Sorts" pitchFamily="2" charset="2"/>
              <a:buNone/>
            </a:pPr>
            <a:r>
              <a:rPr lang="en-US" altLang="en-US" dirty="0"/>
              <a:t>While  ( </a:t>
            </a:r>
            <a:r>
              <a:rPr lang="en-US" altLang="en-US" b="1" dirty="0"/>
              <a:t>&lt;grade&gt;  !=  -1</a:t>
            </a:r>
            <a:r>
              <a:rPr lang="en-US" altLang="en-US" dirty="0"/>
              <a:t> )</a:t>
            </a:r>
          </a:p>
          <a:p>
            <a:pPr algn="l">
              <a:buFont typeface="Monotype Sorts" pitchFamily="2" charset="2"/>
              <a:buNone/>
            </a:pPr>
            <a:r>
              <a:rPr lang="en-US" altLang="en-US" dirty="0"/>
              <a:t>     </a:t>
            </a:r>
            <a:r>
              <a:rPr lang="en-US" altLang="en-US" b="1" dirty="0"/>
              <a:t>&lt;total&gt; = &lt;total&gt; + &lt;grade&gt;</a:t>
            </a:r>
          </a:p>
          <a:p>
            <a:pPr lvl="1" algn="l">
              <a:buFont typeface="Monotype Sorts" pitchFamily="2" charset="2"/>
              <a:buNone/>
            </a:pPr>
            <a:r>
              <a:rPr lang="en-US" altLang="en-US" b="1" dirty="0"/>
              <a:t>&lt;</a:t>
            </a:r>
            <a:r>
              <a:rPr lang="en-US" altLang="en-US" b="1" dirty="0" err="1"/>
              <a:t>grade_counter</a:t>
            </a:r>
            <a:r>
              <a:rPr lang="en-US" altLang="en-US" b="1" dirty="0"/>
              <a:t>&gt; = &lt;</a:t>
            </a:r>
            <a:r>
              <a:rPr lang="en-US" altLang="en-US" b="1" dirty="0" err="1"/>
              <a:t>grade_counter</a:t>
            </a:r>
            <a:r>
              <a:rPr lang="en-US" altLang="en-US" b="1" dirty="0"/>
              <a:t>&gt; + 1</a:t>
            </a:r>
          </a:p>
          <a:p>
            <a:pPr algn="l">
              <a:buFont typeface="Monotype Sorts" pitchFamily="2" charset="2"/>
              <a:buNone/>
            </a:pPr>
            <a:r>
              <a:rPr lang="en-US" altLang="en-US" b="1" dirty="0"/>
              <a:t>     Display “Enter another grade: ”</a:t>
            </a:r>
            <a:br>
              <a:rPr lang="en-US" altLang="en-US" b="1" dirty="0"/>
            </a:br>
            <a:r>
              <a:rPr lang="en-US" altLang="en-US" b="1" dirty="0"/>
              <a:t>     Read &lt;grade&gt;</a:t>
            </a:r>
            <a:endParaRPr lang="en-US" altLang="en-US" dirty="0"/>
          </a:p>
          <a:p>
            <a:pPr algn="l">
              <a:buFont typeface="Monotype Sorts" pitchFamily="2" charset="2"/>
              <a:buNone/>
            </a:pPr>
            <a:r>
              <a:rPr lang="en-US" altLang="en-US" dirty="0" err="1"/>
              <a:t>End_while</a:t>
            </a:r>
            <a:endParaRPr lang="en-US" altLang="en-US" dirty="0"/>
          </a:p>
          <a:p>
            <a:pPr algn="l">
              <a:buFont typeface="Monotype Sorts" pitchFamily="2" charset="2"/>
              <a:buNone/>
            </a:pPr>
            <a:r>
              <a:rPr lang="en-US" altLang="en-US" dirty="0"/>
              <a:t>&lt;average&gt; = &lt;total&gt; / </a:t>
            </a:r>
            <a:r>
              <a:rPr lang="en-US" altLang="en-US" b="1" dirty="0"/>
              <a:t>&lt;</a:t>
            </a:r>
            <a:r>
              <a:rPr lang="en-US" altLang="en-US" b="1" dirty="0" err="1"/>
              <a:t>grade_counter</a:t>
            </a:r>
            <a:r>
              <a:rPr lang="en-US" altLang="en-US" b="1" dirty="0"/>
              <a:t>&gt;</a:t>
            </a:r>
            <a:endParaRPr lang="en-US" altLang="en-US" dirty="0"/>
          </a:p>
          <a:p>
            <a:pPr algn="l">
              <a:buFont typeface="Monotype Sorts" pitchFamily="2" charset="2"/>
              <a:buNone/>
            </a:pPr>
            <a:r>
              <a:rPr lang="en-US" altLang="en-US" dirty="0"/>
              <a:t>Display “Class average is: “, &lt;average&gt;</a:t>
            </a:r>
          </a:p>
        </p:txBody>
      </p:sp>
    </p:spTree>
    <p:extLst>
      <p:ext uri="{BB962C8B-B14F-4D97-AF65-F5344CB8AC3E}">
        <p14:creationId xmlns:p14="http://schemas.microsoft.com/office/powerpoint/2010/main" val="17847380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New C Code</a:t>
            </a:r>
            <a:endParaRPr lang="en-US" altLang="en-US" sz="2000"/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304800" y="1524000"/>
            <a:ext cx="8534400" cy="5136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buFont typeface="Monotype Sorts" pitchFamily="2" charset="2"/>
              <a:buNone/>
            </a:pPr>
            <a:r>
              <a:rPr lang="en-US" altLang="en-US" sz="1800" dirty="0"/>
              <a:t>#include &lt;</a:t>
            </a:r>
            <a:r>
              <a:rPr lang="en-US" altLang="en-US" sz="1800" dirty="0" err="1"/>
              <a:t>stdio.h</a:t>
            </a:r>
            <a:r>
              <a:rPr lang="en-US" altLang="en-US" sz="1800" dirty="0"/>
              <a:t>&gt;</a:t>
            </a:r>
          </a:p>
          <a:p>
            <a:pPr algn="l">
              <a:buFont typeface="Monotype Sorts" pitchFamily="2" charset="2"/>
              <a:buNone/>
            </a:pPr>
            <a:r>
              <a:rPr lang="en-US" altLang="en-US" sz="1800" dirty="0" err="1"/>
              <a:t>int</a:t>
            </a:r>
            <a:r>
              <a:rPr lang="en-US" altLang="en-US" sz="1800" dirty="0"/>
              <a:t> main ( )</a:t>
            </a:r>
          </a:p>
          <a:p>
            <a:pPr algn="l">
              <a:buFont typeface="Monotype Sorts" pitchFamily="2" charset="2"/>
              <a:buNone/>
            </a:pPr>
            <a:r>
              <a:rPr lang="en-US" altLang="en-US" sz="1800" dirty="0"/>
              <a:t>{</a:t>
            </a:r>
          </a:p>
          <a:p>
            <a:pPr algn="l">
              <a:buFont typeface="Monotype Sorts" pitchFamily="2" charset="2"/>
              <a:buNone/>
            </a:pPr>
            <a:r>
              <a:rPr lang="en-US" altLang="en-US" sz="1800" dirty="0"/>
              <a:t>     </a:t>
            </a:r>
            <a:r>
              <a:rPr lang="en-US" altLang="en-US" sz="1800" dirty="0" err="1"/>
              <a:t>int</a:t>
            </a:r>
            <a:r>
              <a:rPr lang="en-US" altLang="en-US" sz="1800" dirty="0"/>
              <a:t> counter, grade, total, average ;</a:t>
            </a:r>
          </a:p>
          <a:p>
            <a:pPr algn="l">
              <a:spcBef>
                <a:spcPct val="50000"/>
              </a:spcBef>
              <a:buFont typeface="Monotype Sorts" pitchFamily="2" charset="2"/>
              <a:buNone/>
            </a:pPr>
            <a:r>
              <a:rPr lang="en-US" altLang="en-US" sz="1800" dirty="0"/>
              <a:t>     total = 0 ;</a:t>
            </a:r>
          </a:p>
          <a:p>
            <a:pPr algn="l">
              <a:buFont typeface="Monotype Sorts" pitchFamily="2" charset="2"/>
              <a:buNone/>
            </a:pPr>
            <a:r>
              <a:rPr lang="en-US" altLang="en-US" sz="1800" dirty="0"/>
              <a:t>     counter = 0 ;</a:t>
            </a:r>
          </a:p>
          <a:p>
            <a:pPr algn="l">
              <a:buFont typeface="Monotype Sorts" pitchFamily="2" charset="2"/>
              <a:buNone/>
            </a:pPr>
            <a:endParaRPr lang="en-US" altLang="en-US" sz="1800" dirty="0"/>
          </a:p>
          <a:p>
            <a:pPr algn="l">
              <a:buFont typeface="Monotype Sorts" pitchFamily="2" charset="2"/>
              <a:buNone/>
            </a:pPr>
            <a:r>
              <a:rPr lang="en-US" altLang="en-US" sz="1800" dirty="0"/>
              <a:t>     </a:t>
            </a:r>
            <a:r>
              <a:rPr lang="en-US" altLang="en-US" sz="1800" b="1" dirty="0" err="1"/>
              <a:t>printf</a:t>
            </a:r>
            <a:r>
              <a:rPr lang="en-US" altLang="en-US" sz="1800" b="1" dirty="0"/>
              <a:t>(“Enter a grade (-1 to quit): “) ;</a:t>
            </a:r>
          </a:p>
          <a:p>
            <a:pPr algn="l">
              <a:buFont typeface="Monotype Sorts" pitchFamily="2" charset="2"/>
              <a:buNone/>
            </a:pPr>
            <a:r>
              <a:rPr lang="en-US" altLang="en-US" sz="1800" b="1" dirty="0"/>
              <a:t>     </a:t>
            </a:r>
            <a:r>
              <a:rPr lang="en-US" altLang="en-US" sz="1800" b="1" dirty="0" err="1"/>
              <a:t>scanf</a:t>
            </a:r>
            <a:r>
              <a:rPr lang="en-US" altLang="en-US" sz="1800" b="1" dirty="0"/>
              <a:t>(“%d”, &amp;grade) ;</a:t>
            </a:r>
          </a:p>
          <a:p>
            <a:pPr algn="l">
              <a:buFont typeface="Monotype Sorts" pitchFamily="2" charset="2"/>
              <a:buNone/>
            </a:pPr>
            <a:endParaRPr lang="en-US" altLang="en-US" sz="1800" b="1" dirty="0"/>
          </a:p>
          <a:p>
            <a:pPr algn="l">
              <a:buFont typeface="Monotype Sorts" pitchFamily="2" charset="2"/>
              <a:buNone/>
            </a:pPr>
            <a:r>
              <a:rPr lang="en-US" altLang="en-US" sz="1800" dirty="0"/>
              <a:t>     while (</a:t>
            </a:r>
            <a:r>
              <a:rPr lang="en-US" altLang="en-US" sz="1800" b="1" dirty="0"/>
              <a:t>grade != -1</a:t>
            </a:r>
            <a:r>
              <a:rPr lang="en-US" altLang="en-US" sz="1800" dirty="0"/>
              <a:t>) </a:t>
            </a:r>
            <a:endParaRPr lang="en-US" altLang="en-US" sz="1800" dirty="0" smtClean="0"/>
          </a:p>
          <a:p>
            <a:pPr algn="l">
              <a:buFont typeface="Monotype Sorts" pitchFamily="2" charset="2"/>
              <a:buNone/>
            </a:pPr>
            <a:r>
              <a:rPr lang="en-US" altLang="en-US" sz="1800" dirty="0"/>
              <a:t> </a:t>
            </a:r>
            <a:r>
              <a:rPr lang="en-US" altLang="en-US" sz="1800" dirty="0" smtClean="0"/>
              <a:t>    {</a:t>
            </a:r>
            <a:endParaRPr lang="en-US" altLang="en-US" sz="1800" dirty="0"/>
          </a:p>
          <a:p>
            <a:pPr algn="l">
              <a:buFont typeface="Monotype Sorts" pitchFamily="2" charset="2"/>
              <a:buNone/>
            </a:pPr>
            <a:r>
              <a:rPr lang="en-US" altLang="en-US" sz="1800" dirty="0"/>
              <a:t>          </a:t>
            </a:r>
            <a:r>
              <a:rPr lang="en-US" altLang="en-US" sz="1800" b="1" dirty="0"/>
              <a:t>total = total + grade ;</a:t>
            </a:r>
          </a:p>
          <a:p>
            <a:pPr algn="l">
              <a:buFont typeface="Monotype Sorts" pitchFamily="2" charset="2"/>
              <a:buNone/>
            </a:pPr>
            <a:r>
              <a:rPr lang="en-US" altLang="en-US" sz="1800" b="1" dirty="0"/>
              <a:t>          counter = counter + 1 ;</a:t>
            </a:r>
          </a:p>
          <a:p>
            <a:pPr algn="l">
              <a:buFont typeface="Monotype Sorts" pitchFamily="2" charset="2"/>
              <a:buNone/>
            </a:pPr>
            <a:r>
              <a:rPr lang="en-US" altLang="en-US" sz="1800" b="1" dirty="0"/>
              <a:t>          </a:t>
            </a:r>
            <a:r>
              <a:rPr lang="en-US" altLang="en-US" sz="1800" b="1" dirty="0" err="1"/>
              <a:t>printf</a:t>
            </a:r>
            <a:r>
              <a:rPr lang="en-US" altLang="en-US" sz="1800" b="1" dirty="0"/>
              <a:t>(“Enter another grade (-1 to quit): “) ;</a:t>
            </a:r>
          </a:p>
          <a:p>
            <a:pPr algn="l">
              <a:buFont typeface="Monotype Sorts" pitchFamily="2" charset="2"/>
              <a:buNone/>
            </a:pPr>
            <a:r>
              <a:rPr lang="en-US" altLang="en-US" sz="1800" b="1" dirty="0"/>
              <a:t>          </a:t>
            </a:r>
            <a:r>
              <a:rPr lang="en-US" altLang="en-US" sz="1800" b="1" dirty="0" err="1"/>
              <a:t>scanf</a:t>
            </a:r>
            <a:r>
              <a:rPr lang="en-US" altLang="en-US" sz="1800" b="1" dirty="0"/>
              <a:t>(“%d”, &amp;grade) ;</a:t>
            </a:r>
            <a:endParaRPr lang="en-US" altLang="en-US" sz="1800" dirty="0"/>
          </a:p>
          <a:p>
            <a:pPr algn="l">
              <a:lnSpc>
                <a:spcPct val="60000"/>
              </a:lnSpc>
              <a:buFont typeface="Monotype Sorts" pitchFamily="2" charset="2"/>
              <a:buNone/>
            </a:pPr>
            <a:r>
              <a:rPr lang="en-US" altLang="en-US" sz="1800" dirty="0"/>
              <a:t>     }</a:t>
            </a:r>
          </a:p>
          <a:p>
            <a:pPr>
              <a:buFont typeface="Monotype Sorts" pitchFamily="2" charset="2"/>
              <a:buNone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8998925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New C Code (cont.)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/>
              <a:t>    </a:t>
            </a:r>
            <a:r>
              <a:rPr lang="en-US" altLang="en-US" sz="2000" b="1" dirty="0"/>
              <a:t>if (counter == 0</a:t>
            </a:r>
            <a:r>
              <a:rPr lang="en-US" altLang="en-US" sz="2000" b="1" dirty="0" smtClean="0"/>
              <a:t>)</a:t>
            </a:r>
          </a:p>
          <a:p>
            <a:pPr>
              <a:buFontTx/>
              <a:buNone/>
            </a:pPr>
            <a:r>
              <a:rPr lang="en-US" altLang="en-US" sz="2000" b="1" dirty="0"/>
              <a:t> </a:t>
            </a:r>
            <a:r>
              <a:rPr lang="en-US" altLang="en-US" sz="2000" b="1" dirty="0" smtClean="0"/>
              <a:t>     {</a:t>
            </a:r>
            <a:endParaRPr lang="en-US" altLang="en-US" sz="2000" b="1" dirty="0"/>
          </a:p>
          <a:p>
            <a:pPr>
              <a:buFontTx/>
              <a:buNone/>
            </a:pPr>
            <a:r>
              <a:rPr lang="en-US" altLang="en-US" sz="2000" b="1" dirty="0"/>
              <a:t>          </a:t>
            </a:r>
            <a:r>
              <a:rPr lang="en-US" altLang="en-US" sz="2000" b="1" dirty="0" err="1"/>
              <a:t>printf</a:t>
            </a:r>
            <a:r>
              <a:rPr lang="en-US" altLang="en-US" sz="2000" b="1" dirty="0"/>
              <a:t>(“No grades entered!!\n”);</a:t>
            </a:r>
          </a:p>
          <a:p>
            <a:pPr>
              <a:buFontTx/>
              <a:buNone/>
            </a:pPr>
            <a:r>
              <a:rPr lang="en-US" altLang="en-US" sz="2000" b="1" dirty="0"/>
              <a:t>      </a:t>
            </a:r>
            <a:r>
              <a:rPr lang="en-US" altLang="en-US" sz="2000" b="1" dirty="0" smtClean="0"/>
              <a:t>}</a:t>
            </a:r>
            <a:endParaRPr lang="en-US" altLang="en-US" sz="2000" b="1" dirty="0"/>
          </a:p>
          <a:p>
            <a:pPr>
              <a:buFontTx/>
              <a:buNone/>
            </a:pPr>
            <a:r>
              <a:rPr lang="en-US" altLang="en-US" sz="2000" b="1" dirty="0"/>
              <a:t>      </a:t>
            </a:r>
            <a:r>
              <a:rPr lang="en-US" altLang="en-US" sz="2000" b="1" dirty="0" smtClean="0"/>
              <a:t>else</a:t>
            </a:r>
          </a:p>
          <a:p>
            <a:pPr>
              <a:buFontTx/>
              <a:buNone/>
            </a:pPr>
            <a:r>
              <a:rPr lang="en-US" altLang="en-US" sz="2000" b="1" dirty="0"/>
              <a:t> </a:t>
            </a:r>
            <a:r>
              <a:rPr lang="en-US" altLang="en-US" sz="2000" b="1" dirty="0" smtClean="0"/>
              <a:t>     {</a:t>
            </a:r>
            <a:endParaRPr lang="en-US" altLang="en-US" sz="2000" b="1" dirty="0"/>
          </a:p>
          <a:p>
            <a:pPr>
              <a:buFontTx/>
              <a:buNone/>
            </a:pPr>
            <a:r>
              <a:rPr lang="en-US" altLang="en-US" sz="2000" dirty="0"/>
              <a:t>           average = total / </a:t>
            </a:r>
            <a:r>
              <a:rPr lang="en-US" altLang="en-US" sz="2000" b="1" dirty="0"/>
              <a:t>counter</a:t>
            </a:r>
            <a:r>
              <a:rPr lang="en-US" altLang="en-US" sz="2000" dirty="0"/>
              <a:t> ;  </a:t>
            </a:r>
          </a:p>
          <a:p>
            <a:pPr>
              <a:buFontTx/>
              <a:buNone/>
            </a:pPr>
            <a:r>
              <a:rPr lang="en-US" altLang="en-US" sz="2000" dirty="0"/>
              <a:t>           </a:t>
            </a:r>
            <a:r>
              <a:rPr lang="en-US" altLang="en-US" sz="2000" dirty="0" err="1"/>
              <a:t>printf</a:t>
            </a:r>
            <a:r>
              <a:rPr lang="en-US" altLang="en-US" sz="2000" dirty="0"/>
              <a:t> (“Class average is: %d\n”, average) ;</a:t>
            </a:r>
          </a:p>
          <a:p>
            <a:pPr>
              <a:buFontTx/>
              <a:buNone/>
            </a:pPr>
            <a:r>
              <a:rPr lang="en-US" altLang="en-US" sz="2000" dirty="0"/>
              <a:t>       </a:t>
            </a:r>
            <a:r>
              <a:rPr lang="en-US" altLang="en-US" sz="2000" b="1" dirty="0" smtClean="0"/>
              <a:t>}</a:t>
            </a:r>
            <a:endParaRPr lang="en-US" altLang="en-US" sz="2000" b="1" dirty="0"/>
          </a:p>
          <a:p>
            <a:pPr>
              <a:buFontTx/>
              <a:buNone/>
            </a:pPr>
            <a:r>
              <a:rPr lang="en-US" altLang="en-US" sz="2000" dirty="0"/>
              <a:t>       </a:t>
            </a:r>
            <a:r>
              <a:rPr lang="en-US" altLang="en-US" sz="2000" dirty="0" smtClean="0"/>
              <a:t>return </a:t>
            </a:r>
            <a:r>
              <a:rPr lang="en-US" altLang="en-US" sz="2000" dirty="0"/>
              <a:t>0 ;</a:t>
            </a:r>
          </a:p>
          <a:p>
            <a:pPr marL="118872" indent="0">
              <a:buNone/>
            </a:pPr>
            <a:r>
              <a:rPr lang="en-US" altLang="en-US" sz="2000" dirty="0" smtClean="0"/>
              <a:t>}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612758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Final “Clean” C Code</a:t>
            </a:r>
            <a:endParaRPr lang="en-US" altLang="en-US" sz="2000"/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04800" y="1752600"/>
            <a:ext cx="8534400" cy="390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buFont typeface="Monotype Sorts" pitchFamily="2" charset="2"/>
              <a:buNone/>
            </a:pPr>
            <a:r>
              <a:rPr lang="en-US" altLang="en-US" sz="2000" dirty="0"/>
              <a:t>#include &lt;</a:t>
            </a:r>
            <a:r>
              <a:rPr lang="en-US" altLang="en-US" sz="2000" dirty="0" err="1"/>
              <a:t>stdio.h</a:t>
            </a:r>
            <a:r>
              <a:rPr lang="en-US" altLang="en-US" sz="2000" dirty="0"/>
              <a:t>&gt;</a:t>
            </a:r>
          </a:p>
          <a:p>
            <a:pPr algn="l">
              <a:buFont typeface="Monotype Sorts" pitchFamily="2" charset="2"/>
              <a:buNone/>
            </a:pPr>
            <a:r>
              <a:rPr lang="en-US" altLang="en-US" sz="2000" dirty="0" err="1"/>
              <a:t>int</a:t>
            </a:r>
            <a:r>
              <a:rPr lang="en-US" altLang="en-US" sz="2000" dirty="0"/>
              <a:t> main ( )</a:t>
            </a:r>
          </a:p>
          <a:p>
            <a:pPr algn="l">
              <a:buFont typeface="Monotype Sorts" pitchFamily="2" charset="2"/>
              <a:buNone/>
            </a:pPr>
            <a:r>
              <a:rPr lang="en-US" altLang="en-US" sz="2000" dirty="0"/>
              <a:t>{</a:t>
            </a:r>
          </a:p>
          <a:p>
            <a:pPr algn="l">
              <a:buFont typeface="Monotype Sorts" pitchFamily="2" charset="2"/>
              <a:buNone/>
            </a:pPr>
            <a:r>
              <a:rPr lang="en-US" altLang="en-US" sz="2000" dirty="0"/>
              <a:t>     </a:t>
            </a:r>
            <a:r>
              <a:rPr lang="en-US" altLang="en-US" sz="2000" dirty="0" err="1"/>
              <a:t>int</a:t>
            </a:r>
            <a:r>
              <a:rPr lang="en-US" altLang="en-US" sz="2000" dirty="0"/>
              <a:t> counter ;     /* counts number of grades entered */</a:t>
            </a:r>
          </a:p>
          <a:p>
            <a:pPr algn="l">
              <a:buFont typeface="Monotype Sorts" pitchFamily="2" charset="2"/>
              <a:buNone/>
            </a:pPr>
            <a:r>
              <a:rPr lang="en-US" altLang="en-US" sz="2000" dirty="0"/>
              <a:t>     </a:t>
            </a:r>
            <a:r>
              <a:rPr lang="en-US" altLang="en-US" sz="2000" dirty="0" err="1"/>
              <a:t>int</a:t>
            </a:r>
            <a:r>
              <a:rPr lang="en-US" altLang="en-US" sz="2000" dirty="0"/>
              <a:t> grade ;        /* individual grade                            */</a:t>
            </a:r>
          </a:p>
          <a:p>
            <a:pPr algn="l">
              <a:buFont typeface="Monotype Sorts" pitchFamily="2" charset="2"/>
              <a:buNone/>
            </a:pPr>
            <a:r>
              <a:rPr lang="en-US" altLang="en-US" sz="2000" dirty="0"/>
              <a:t>     </a:t>
            </a:r>
            <a:r>
              <a:rPr lang="en-US" altLang="en-US" sz="2000" dirty="0" err="1"/>
              <a:t>int</a:t>
            </a:r>
            <a:r>
              <a:rPr lang="en-US" altLang="en-US" sz="2000" dirty="0"/>
              <a:t> total;           /* total of all grades                          */</a:t>
            </a:r>
          </a:p>
          <a:p>
            <a:pPr algn="l">
              <a:buFont typeface="Monotype Sorts" pitchFamily="2" charset="2"/>
              <a:buNone/>
            </a:pPr>
            <a:r>
              <a:rPr lang="en-US" altLang="en-US" sz="2000" dirty="0"/>
              <a:t>     </a:t>
            </a:r>
            <a:r>
              <a:rPr lang="en-US" altLang="en-US" sz="2000" dirty="0" err="1"/>
              <a:t>int</a:t>
            </a:r>
            <a:r>
              <a:rPr lang="en-US" altLang="en-US" sz="2000" dirty="0"/>
              <a:t> average ;    /* average grade                              */</a:t>
            </a:r>
          </a:p>
          <a:p>
            <a:pPr algn="l">
              <a:buFont typeface="Monotype Sorts" pitchFamily="2" charset="2"/>
              <a:buNone/>
            </a:pPr>
            <a:endParaRPr lang="en-US" altLang="en-US" sz="2000" dirty="0"/>
          </a:p>
          <a:p>
            <a:pPr algn="l">
              <a:buFont typeface="Monotype Sorts" pitchFamily="2" charset="2"/>
              <a:buNone/>
            </a:pPr>
            <a:r>
              <a:rPr lang="en-US" altLang="en-US" sz="2000" dirty="0"/>
              <a:t>     /* Initializations */</a:t>
            </a:r>
          </a:p>
          <a:p>
            <a:pPr algn="l">
              <a:spcBef>
                <a:spcPct val="50000"/>
              </a:spcBef>
              <a:buFont typeface="Monotype Sorts" pitchFamily="2" charset="2"/>
              <a:buNone/>
            </a:pPr>
            <a:r>
              <a:rPr lang="en-US" altLang="en-US" sz="2000" dirty="0"/>
              <a:t>     total = 0 ;</a:t>
            </a:r>
          </a:p>
          <a:p>
            <a:pPr algn="l">
              <a:buFont typeface="Monotype Sorts" pitchFamily="2" charset="2"/>
              <a:buNone/>
            </a:pPr>
            <a:r>
              <a:rPr lang="en-US" altLang="en-US" sz="2000" dirty="0"/>
              <a:t>     counter = 0;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15906282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Final “Clean” C Code (con’t)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-21336" y="1524000"/>
            <a:ext cx="891540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buFont typeface="Monotype Sorts" pitchFamily="2" charset="2"/>
              <a:buNone/>
            </a:pPr>
            <a:r>
              <a:rPr lang="en-US" altLang="en-US" sz="2000" b="1" dirty="0"/>
              <a:t>   </a:t>
            </a:r>
          </a:p>
          <a:p>
            <a:pPr algn="l">
              <a:buFont typeface="Monotype Sorts" pitchFamily="2" charset="2"/>
              <a:buNone/>
            </a:pPr>
            <a:r>
              <a:rPr lang="en-US" altLang="en-US" sz="2000" b="1" dirty="0"/>
              <a:t>   </a:t>
            </a:r>
            <a:r>
              <a:rPr lang="en-US" altLang="en-US" sz="2000" dirty="0"/>
              <a:t> /*</a:t>
            </a:r>
            <a:r>
              <a:rPr lang="en-US" altLang="en-US" sz="2000" b="1" dirty="0"/>
              <a:t> </a:t>
            </a:r>
            <a:r>
              <a:rPr lang="en-US" altLang="en-US" sz="2000" dirty="0"/>
              <a:t>Get grades from user                                    */</a:t>
            </a:r>
          </a:p>
          <a:p>
            <a:pPr algn="l">
              <a:buFont typeface="Monotype Sorts" pitchFamily="2" charset="2"/>
              <a:buNone/>
            </a:pPr>
            <a:r>
              <a:rPr lang="en-US" altLang="en-US" sz="2000" dirty="0"/>
              <a:t>    /* Compute grade total and number of grades */</a:t>
            </a:r>
          </a:p>
          <a:p>
            <a:pPr algn="l">
              <a:buFont typeface="Monotype Sorts" pitchFamily="2" charset="2"/>
              <a:buNone/>
            </a:pPr>
            <a:r>
              <a:rPr lang="en-US" altLang="en-US" sz="2000" b="1" dirty="0"/>
              <a:t> </a:t>
            </a:r>
            <a:endParaRPr lang="en-US" altLang="en-US" sz="1000" b="1" dirty="0"/>
          </a:p>
          <a:p>
            <a:pPr algn="l">
              <a:buFont typeface="Monotype Sorts" pitchFamily="2" charset="2"/>
              <a:buNone/>
            </a:pPr>
            <a:r>
              <a:rPr lang="en-US" altLang="en-US" sz="2000" b="1" dirty="0"/>
              <a:t>    </a:t>
            </a:r>
            <a:r>
              <a:rPr lang="en-US" altLang="en-US" sz="2000" dirty="0" err="1"/>
              <a:t>printf</a:t>
            </a:r>
            <a:r>
              <a:rPr lang="en-US" altLang="en-US" sz="2000" dirty="0"/>
              <a:t>(“Enter a grade: (-1 to quit)“) ;</a:t>
            </a:r>
          </a:p>
          <a:p>
            <a:pPr algn="l">
              <a:buFont typeface="Monotype Sorts" pitchFamily="2" charset="2"/>
              <a:buNone/>
            </a:pPr>
            <a:r>
              <a:rPr lang="en-US" altLang="en-US" sz="2000" dirty="0"/>
              <a:t>    </a:t>
            </a:r>
            <a:r>
              <a:rPr lang="en-US" altLang="en-US" sz="2000" dirty="0" err="1"/>
              <a:t>scanf</a:t>
            </a:r>
            <a:r>
              <a:rPr lang="en-US" altLang="en-US" sz="2000" dirty="0"/>
              <a:t>(“%d”, &amp;grade) ;</a:t>
            </a:r>
          </a:p>
          <a:p>
            <a:pPr algn="l">
              <a:buFont typeface="Monotype Sorts" pitchFamily="2" charset="2"/>
              <a:buNone/>
            </a:pPr>
            <a:endParaRPr lang="en-US" altLang="en-US" sz="2000" dirty="0"/>
          </a:p>
          <a:p>
            <a:pPr algn="l">
              <a:buFont typeface="Monotype Sorts" pitchFamily="2" charset="2"/>
              <a:buNone/>
            </a:pPr>
            <a:r>
              <a:rPr lang="en-US" altLang="en-US" sz="2000" dirty="0"/>
              <a:t>     while (grade != -1) </a:t>
            </a:r>
            <a:endParaRPr lang="en-US" altLang="en-US" sz="2000" dirty="0" smtClean="0"/>
          </a:p>
          <a:p>
            <a:pPr algn="l">
              <a:buFont typeface="Monotype Sorts" pitchFamily="2" charset="2"/>
              <a:buNone/>
            </a:pPr>
            <a:r>
              <a:rPr lang="en-US" altLang="en-US" sz="2000" dirty="0"/>
              <a:t> </a:t>
            </a:r>
            <a:r>
              <a:rPr lang="en-US" altLang="en-US" sz="2000" dirty="0" smtClean="0"/>
              <a:t>    {</a:t>
            </a:r>
            <a:endParaRPr lang="en-US" altLang="en-US" sz="2000" dirty="0"/>
          </a:p>
          <a:p>
            <a:pPr algn="l">
              <a:buFont typeface="Monotype Sorts" pitchFamily="2" charset="2"/>
              <a:buNone/>
            </a:pPr>
            <a:r>
              <a:rPr lang="en-US" altLang="en-US" sz="2000" dirty="0" smtClean="0"/>
              <a:t>          </a:t>
            </a:r>
            <a:r>
              <a:rPr lang="en-US" altLang="en-US" sz="2000" dirty="0"/>
              <a:t>total = total + grade ;</a:t>
            </a:r>
          </a:p>
          <a:p>
            <a:pPr algn="l">
              <a:buFont typeface="Monotype Sorts" pitchFamily="2" charset="2"/>
              <a:buNone/>
            </a:pPr>
            <a:r>
              <a:rPr lang="en-US" altLang="en-US" sz="2000" dirty="0"/>
              <a:t>          counter = counter + 1 ;</a:t>
            </a:r>
          </a:p>
          <a:p>
            <a:pPr algn="l">
              <a:buFont typeface="Monotype Sorts" pitchFamily="2" charset="2"/>
              <a:buNone/>
            </a:pPr>
            <a:r>
              <a:rPr lang="en-US" altLang="en-US" sz="2000" dirty="0"/>
              <a:t>          </a:t>
            </a:r>
            <a:r>
              <a:rPr lang="en-US" altLang="en-US" sz="2000" dirty="0" err="1"/>
              <a:t>printf</a:t>
            </a:r>
            <a:r>
              <a:rPr lang="en-US" altLang="en-US" sz="2000" dirty="0"/>
              <a:t>(“Enter another grade (-1 to quit): “) ;</a:t>
            </a:r>
          </a:p>
          <a:p>
            <a:pPr algn="l">
              <a:buFont typeface="Monotype Sorts" pitchFamily="2" charset="2"/>
              <a:buNone/>
            </a:pPr>
            <a:r>
              <a:rPr lang="en-US" altLang="en-US" sz="2000" dirty="0"/>
              <a:t>          </a:t>
            </a:r>
            <a:r>
              <a:rPr lang="en-US" altLang="en-US" sz="2000" dirty="0" err="1"/>
              <a:t>scanf</a:t>
            </a:r>
            <a:r>
              <a:rPr lang="en-US" altLang="en-US" sz="2000" dirty="0"/>
              <a:t>(“%d”, &amp;grade) ;</a:t>
            </a:r>
          </a:p>
          <a:p>
            <a:pPr algn="l">
              <a:lnSpc>
                <a:spcPct val="60000"/>
              </a:lnSpc>
              <a:buFont typeface="Monotype Sorts" pitchFamily="2" charset="2"/>
              <a:buNone/>
            </a:pPr>
            <a:endParaRPr lang="en-US" altLang="en-US" sz="2000" dirty="0"/>
          </a:p>
          <a:p>
            <a:pPr algn="l">
              <a:lnSpc>
                <a:spcPct val="60000"/>
              </a:lnSpc>
              <a:buFont typeface="Monotype Sorts" pitchFamily="2" charset="2"/>
              <a:buNone/>
            </a:pPr>
            <a:r>
              <a:rPr lang="en-US" altLang="en-US" sz="2000" dirty="0"/>
              <a:t>     }</a:t>
            </a:r>
          </a:p>
          <a:p>
            <a:pPr>
              <a:lnSpc>
                <a:spcPct val="60000"/>
              </a:lnSpc>
              <a:buFont typeface="Monotype Sorts" pitchFamily="2" charset="2"/>
              <a:buNone/>
            </a:pPr>
            <a:endParaRPr lang="en-US" altLang="en-US" sz="2000" dirty="0"/>
          </a:p>
          <a:p>
            <a:pPr>
              <a:buFont typeface="Monotype Sorts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387372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Final “Clean” C Code (con’t)</a:t>
            </a:r>
          </a:p>
        </p:txBody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34820" name="Rectangle 1028"/>
          <p:cNvSpPr>
            <a:spLocks noChangeArrowheads="1"/>
          </p:cNvSpPr>
          <p:nvPr/>
        </p:nvSpPr>
        <p:spPr bwMode="auto">
          <a:xfrm>
            <a:off x="304800" y="1776573"/>
            <a:ext cx="7848600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2000" b="1" dirty="0"/>
              <a:t>   </a:t>
            </a:r>
            <a:r>
              <a:rPr lang="en-US" altLang="en-US" sz="2000" dirty="0"/>
              <a:t>/* Check to make sure counter is not equal to 0 to  */ </a:t>
            </a:r>
          </a:p>
          <a:p>
            <a:pPr algn="l"/>
            <a:r>
              <a:rPr lang="en-US" altLang="en-US" sz="2000" dirty="0"/>
              <a:t>   /* avoid division by zero                                           */</a:t>
            </a:r>
          </a:p>
          <a:p>
            <a:pPr algn="l"/>
            <a:endParaRPr lang="en-US" altLang="en-US" sz="2000" dirty="0"/>
          </a:p>
          <a:p>
            <a:pPr algn="l"/>
            <a:r>
              <a:rPr lang="en-US" altLang="en-US" sz="2000" dirty="0"/>
              <a:t>   if (counter == 0</a:t>
            </a:r>
            <a:r>
              <a:rPr lang="en-US" altLang="en-US" sz="2000" dirty="0" smtClean="0"/>
              <a:t>)</a:t>
            </a:r>
          </a:p>
          <a:p>
            <a:pPr algn="l"/>
            <a:r>
              <a:rPr lang="en-US" altLang="en-US" sz="2000" dirty="0"/>
              <a:t> </a:t>
            </a:r>
            <a:r>
              <a:rPr lang="en-US" altLang="en-US" sz="2000" dirty="0" smtClean="0"/>
              <a:t>  {</a:t>
            </a:r>
            <a:endParaRPr lang="en-US" altLang="en-US" sz="2000" dirty="0"/>
          </a:p>
          <a:p>
            <a:pPr algn="l"/>
            <a:r>
              <a:rPr lang="en-US" altLang="en-US" sz="2000" dirty="0"/>
              <a:t>       </a:t>
            </a:r>
            <a:r>
              <a:rPr lang="en-US" altLang="en-US" sz="2000" dirty="0" err="1"/>
              <a:t>printf</a:t>
            </a:r>
            <a:r>
              <a:rPr lang="en-US" altLang="en-US" sz="2000" dirty="0"/>
              <a:t>(“No grades entered!!\n”);</a:t>
            </a:r>
          </a:p>
          <a:p>
            <a:pPr algn="l"/>
            <a:r>
              <a:rPr lang="en-US" altLang="en-US" sz="2000" dirty="0"/>
              <a:t>   }</a:t>
            </a:r>
          </a:p>
          <a:p>
            <a:pPr algn="l"/>
            <a:r>
              <a:rPr lang="en-US" altLang="en-US" sz="2000" dirty="0"/>
              <a:t>   </a:t>
            </a:r>
            <a:r>
              <a:rPr lang="en-US" altLang="en-US" sz="2000" dirty="0" smtClean="0"/>
              <a:t>else</a:t>
            </a:r>
          </a:p>
          <a:p>
            <a:pPr algn="l"/>
            <a:r>
              <a:rPr lang="en-US" altLang="en-US" sz="2000" dirty="0"/>
              <a:t> </a:t>
            </a:r>
            <a:r>
              <a:rPr lang="en-US" altLang="en-US" sz="2000" dirty="0" smtClean="0"/>
              <a:t>  {</a:t>
            </a:r>
            <a:endParaRPr lang="en-US" altLang="en-US" sz="2000" dirty="0"/>
          </a:p>
          <a:p>
            <a:pPr algn="l"/>
            <a:r>
              <a:rPr lang="en-US" altLang="en-US" sz="2000" dirty="0"/>
              <a:t>       </a:t>
            </a:r>
            <a:r>
              <a:rPr lang="en-US" altLang="en-US" sz="2000" dirty="0" smtClean="0"/>
              <a:t> average </a:t>
            </a:r>
            <a:r>
              <a:rPr lang="en-US" altLang="en-US" sz="2000" dirty="0"/>
              <a:t>= total / counter ;  </a:t>
            </a:r>
          </a:p>
          <a:p>
            <a:pPr algn="l"/>
            <a:r>
              <a:rPr lang="en-US" altLang="en-US" sz="2000" dirty="0"/>
              <a:t>        </a:t>
            </a:r>
            <a:r>
              <a:rPr lang="en-US" altLang="en-US" sz="2000" dirty="0" err="1"/>
              <a:t>printf</a:t>
            </a:r>
            <a:r>
              <a:rPr lang="en-US" altLang="en-US" sz="2000" dirty="0"/>
              <a:t> (“Class average is: %d\n”, average) ;</a:t>
            </a:r>
          </a:p>
          <a:p>
            <a:pPr algn="l"/>
            <a:r>
              <a:rPr lang="en-US" altLang="en-US" sz="2000" dirty="0"/>
              <a:t>   }</a:t>
            </a:r>
          </a:p>
          <a:p>
            <a:pPr algn="l"/>
            <a:r>
              <a:rPr lang="en-US" altLang="en-US" sz="2000" dirty="0"/>
              <a:t>   return 0 ;</a:t>
            </a:r>
          </a:p>
          <a:p>
            <a:pPr algn="l"/>
            <a:endParaRPr lang="en-US" altLang="en-US" sz="2000" dirty="0"/>
          </a:p>
          <a:p>
            <a:pPr algn="l"/>
            <a:r>
              <a:rPr lang="en-US" alt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37895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5344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en-US" dirty="0"/>
              <a:t>Using  a while Loop to Check User Input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69720"/>
            <a:ext cx="7772400" cy="5257800"/>
          </a:xfrm>
          <a:noFill/>
          <a:ln/>
        </p:spPr>
        <p:txBody>
          <a:bodyPr/>
          <a:lstStyle/>
          <a:p>
            <a:pPr>
              <a:buFont typeface="Monotype Sorts" pitchFamily="2" charset="2"/>
              <a:buChar char=" "/>
            </a:pPr>
            <a:r>
              <a:rPr lang="en-US" altLang="en-US" sz="2000" dirty="0"/>
              <a:t>#include &lt;</a:t>
            </a:r>
            <a:r>
              <a:rPr lang="en-US" altLang="en-US" sz="2000" dirty="0" err="1"/>
              <a:t>stdio.h</a:t>
            </a:r>
            <a:r>
              <a:rPr lang="en-US" altLang="en-US" sz="2000" dirty="0"/>
              <a:t>&gt;</a:t>
            </a:r>
          </a:p>
          <a:p>
            <a:pPr>
              <a:buFont typeface="Monotype Sorts" pitchFamily="2" charset="2"/>
              <a:buChar char=" "/>
            </a:pPr>
            <a:r>
              <a:rPr lang="en-US" altLang="en-US" sz="2000" dirty="0" err="1"/>
              <a:t>int</a:t>
            </a:r>
            <a:r>
              <a:rPr lang="en-US" altLang="en-US" sz="2000" dirty="0"/>
              <a:t> main ( )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en-US" sz="2000" dirty="0"/>
              <a:t>{</a:t>
            </a:r>
          </a:p>
          <a:p>
            <a:pPr>
              <a:buFont typeface="Monotype Sorts" pitchFamily="2" charset="2"/>
              <a:buChar char=" "/>
            </a:pPr>
            <a:r>
              <a:rPr lang="en-US" altLang="en-US" sz="2000" dirty="0"/>
              <a:t>    </a:t>
            </a:r>
            <a:r>
              <a:rPr lang="en-US" altLang="en-US" sz="2000" dirty="0" err="1" smtClean="0"/>
              <a:t>int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number ;</a:t>
            </a:r>
          </a:p>
          <a:p>
            <a:pPr>
              <a:buFont typeface="Monotype Sorts" pitchFamily="2" charset="2"/>
              <a:buChar char=" "/>
            </a:pPr>
            <a:r>
              <a:rPr lang="en-US" altLang="en-US" sz="2000" dirty="0"/>
              <a:t>    </a:t>
            </a:r>
            <a:r>
              <a:rPr lang="en-US" altLang="en-US" sz="2000" dirty="0" err="1"/>
              <a:t>printf</a:t>
            </a:r>
            <a:r>
              <a:rPr lang="en-US" altLang="en-US" sz="2000" dirty="0"/>
              <a:t> (“Enter a positive integer :  “) ;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en-US" sz="2000" dirty="0"/>
              <a:t>    </a:t>
            </a:r>
            <a:r>
              <a:rPr lang="en-US" altLang="en-US" sz="2000" dirty="0" err="1"/>
              <a:t>scanf</a:t>
            </a:r>
            <a:r>
              <a:rPr lang="en-US" altLang="en-US" sz="2000" dirty="0"/>
              <a:t> (“%d”, &amp;number) ;</a:t>
            </a:r>
          </a:p>
          <a:p>
            <a:pPr>
              <a:lnSpc>
                <a:spcPct val="125000"/>
              </a:lnSpc>
              <a:buFont typeface="Monotype Sorts" pitchFamily="2" charset="2"/>
              <a:buChar char=" "/>
            </a:pPr>
            <a:r>
              <a:rPr lang="en-US" altLang="en-US" sz="2000" dirty="0"/>
              <a:t>     while ( number &lt;= 0 )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en-US" sz="2000" dirty="0"/>
              <a:t>     {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en-US" sz="2000" dirty="0"/>
              <a:t> 	   </a:t>
            </a:r>
            <a:r>
              <a:rPr lang="en-US" altLang="en-US" sz="2000" dirty="0" err="1"/>
              <a:t>printf</a:t>
            </a:r>
            <a:r>
              <a:rPr lang="en-US" altLang="en-US" sz="2000" dirty="0"/>
              <a:t> (“\</a:t>
            </a:r>
            <a:r>
              <a:rPr lang="en-US" altLang="en-US" sz="2000" dirty="0" err="1"/>
              <a:t>nThat’s</a:t>
            </a:r>
            <a:r>
              <a:rPr lang="en-US" altLang="en-US" sz="2000" dirty="0"/>
              <a:t> incorrect.  Try again.\n”) ;  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en-US" sz="2000" dirty="0"/>
              <a:t> 	   </a:t>
            </a:r>
            <a:r>
              <a:rPr lang="en-US" altLang="en-US" sz="2000" dirty="0" err="1"/>
              <a:t>printf</a:t>
            </a:r>
            <a:r>
              <a:rPr lang="en-US" altLang="en-US" sz="2000" dirty="0"/>
              <a:t> (“Enter a positive integer:  “) ;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en-US" sz="2000" dirty="0"/>
              <a:t>           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scanf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(“%d”, &amp;number) ;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en-US" sz="2000" dirty="0"/>
              <a:t>     }</a:t>
            </a:r>
          </a:p>
          <a:p>
            <a:pPr>
              <a:buFont typeface="Monotype Sorts" pitchFamily="2" charset="2"/>
              <a:buChar char=" "/>
            </a:pPr>
            <a:r>
              <a:rPr lang="en-US" altLang="en-US" sz="2000" dirty="0"/>
              <a:t>     </a:t>
            </a:r>
            <a:r>
              <a:rPr lang="en-US" altLang="en-US" sz="2000" dirty="0" err="1"/>
              <a:t>printf</a:t>
            </a:r>
            <a:r>
              <a:rPr lang="en-US" altLang="en-US" sz="2000" dirty="0"/>
              <a:t> (“You entered: %d\n”, number) ;</a:t>
            </a:r>
          </a:p>
          <a:p>
            <a:pPr>
              <a:buFont typeface="Monotype Sorts" pitchFamily="2" charset="2"/>
              <a:buChar char=" "/>
            </a:pPr>
            <a:r>
              <a:rPr lang="en-US" altLang="en-US" sz="2000" dirty="0"/>
              <a:t>     return 0 ;</a:t>
            </a:r>
          </a:p>
          <a:p>
            <a:pPr>
              <a:buFont typeface="Monotype Sorts" pitchFamily="2" charset="2"/>
              <a:buChar char=" "/>
            </a:pPr>
            <a:r>
              <a:rPr lang="en-US" alt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354177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5 Extra Credit Question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B7523-C4F5-4216-86AF-B658C2A4E839}" type="slidenum">
              <a:rPr lang="en-US" altLang="en-US" smtClean="0"/>
              <a:pPr/>
              <a:t>3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074" y="1905000"/>
            <a:ext cx="8191399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8481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91072-BB04-4CAB-BEB2-664790CA9AE8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302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 into the computer in front of you if you have not already</a:t>
            </a:r>
          </a:p>
          <a:p>
            <a:r>
              <a:rPr lang="en-US" dirty="0" smtClean="0"/>
              <a:t>Open </a:t>
            </a:r>
            <a:r>
              <a:rPr lang="en-US" dirty="0" err="1" smtClean="0"/>
              <a:t>PuTTY</a:t>
            </a:r>
            <a:endParaRPr lang="en-US" dirty="0" smtClean="0"/>
          </a:p>
          <a:p>
            <a:r>
              <a:rPr lang="en-US" dirty="0" smtClean="0"/>
              <a:t>Log into GL (linux.gl.umbc.edu)</a:t>
            </a:r>
          </a:p>
          <a:p>
            <a:r>
              <a:rPr lang="en-US" dirty="0" smtClean="0"/>
              <a:t>Compile and run your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velocity.c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When you’re ready, raise your hand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B7523-C4F5-4216-86AF-B658C2A4E839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0208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305800" cy="609600"/>
          </a:xfrm>
          <a:noFill/>
          <a:ln/>
        </p:spPr>
        <p:txBody>
          <a:bodyPr>
            <a:noAutofit/>
          </a:bodyPr>
          <a:lstStyle/>
          <a:p>
            <a:r>
              <a:rPr lang="en-US" altLang="en-US" sz="4400" dirty="0"/>
              <a:t>Review:  Repetition Structure</a:t>
            </a:r>
            <a:endParaRPr lang="en-US" altLang="en-US" sz="6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z="2800"/>
              <a:t>A </a:t>
            </a:r>
            <a:r>
              <a:rPr lang="en-US" altLang="en-US" sz="2800" b="1"/>
              <a:t>repetition structure</a:t>
            </a:r>
            <a:r>
              <a:rPr lang="en-US" altLang="en-US" sz="2800"/>
              <a:t> allows the programmer to specify that an action is to be repeated while some condition remains true.</a:t>
            </a:r>
          </a:p>
          <a:p>
            <a:r>
              <a:rPr lang="en-US" altLang="en-US" sz="2800"/>
              <a:t>There are three repetition structures in C, the </a:t>
            </a:r>
            <a:r>
              <a:rPr lang="en-US" altLang="en-US" sz="2800" b="1"/>
              <a:t>while</a:t>
            </a:r>
            <a:r>
              <a:rPr lang="en-US" altLang="en-US" sz="2800"/>
              <a:t> loop, the </a:t>
            </a:r>
            <a:r>
              <a:rPr lang="en-US" altLang="en-US" sz="2800" b="1"/>
              <a:t>for</a:t>
            </a:r>
            <a:r>
              <a:rPr lang="en-US" altLang="en-US" sz="2800"/>
              <a:t> loop, and the </a:t>
            </a:r>
            <a:r>
              <a:rPr lang="en-US" altLang="en-US" sz="2800" b="1"/>
              <a:t>do-while</a:t>
            </a:r>
            <a:r>
              <a:rPr lang="en-US" altLang="en-US" sz="2800"/>
              <a:t> loop.</a:t>
            </a:r>
          </a:p>
        </p:txBody>
      </p:sp>
    </p:spTree>
    <p:extLst>
      <p:ext uri="{BB962C8B-B14F-4D97-AF65-F5344CB8AC3E}">
        <p14:creationId xmlns:p14="http://schemas.microsoft.com/office/powerpoint/2010/main" val="141746353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while Repetition Structure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57200" y="1676400"/>
            <a:ext cx="8229600" cy="425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2800" dirty="0"/>
              <a:t>while ( </a:t>
            </a:r>
            <a:r>
              <a:rPr lang="en-US" altLang="en-US" sz="2800" i="1" dirty="0"/>
              <a:t>condition</a:t>
            </a:r>
            <a:r>
              <a:rPr lang="en-US" altLang="en-US" sz="2800" dirty="0"/>
              <a:t> )</a:t>
            </a:r>
          </a:p>
          <a:p>
            <a:pPr algn="l"/>
            <a:r>
              <a:rPr lang="en-US" altLang="en-US" sz="2800" dirty="0"/>
              <a:t>{</a:t>
            </a:r>
          </a:p>
          <a:p>
            <a:pPr algn="l"/>
            <a:r>
              <a:rPr lang="en-US" altLang="en-US" sz="2800" dirty="0"/>
              <a:t>    </a:t>
            </a:r>
            <a:r>
              <a:rPr lang="en-US" altLang="en-US" sz="2800" i="1" dirty="0"/>
              <a:t>statement(s)</a:t>
            </a:r>
            <a:endParaRPr lang="en-US" altLang="en-US" sz="2800" dirty="0"/>
          </a:p>
          <a:p>
            <a:pPr algn="l"/>
            <a:r>
              <a:rPr lang="en-US" altLang="en-US" sz="2800" dirty="0"/>
              <a:t>}</a:t>
            </a:r>
          </a:p>
          <a:p>
            <a:endParaRPr lang="en-US" altLang="en-US" sz="2800" dirty="0"/>
          </a:p>
          <a:p>
            <a:pPr>
              <a:spcBef>
                <a:spcPct val="75000"/>
              </a:spcBef>
              <a:buFont typeface="Monotype Sorts" pitchFamily="2" charset="2"/>
              <a:buNone/>
            </a:pPr>
            <a:r>
              <a:rPr lang="en-US" altLang="en-US" sz="2800" dirty="0"/>
              <a:t>The braces are not required if the loop body contains only a single statement.  However, they are a good idea and are required by the 104 C Coding Standards.</a:t>
            </a:r>
          </a:p>
        </p:txBody>
      </p:sp>
    </p:spTree>
    <p:extLst>
      <p:ext uri="{BB962C8B-B14F-4D97-AF65-F5344CB8AC3E}">
        <p14:creationId xmlns:p14="http://schemas.microsoft.com/office/powerpoint/2010/main" val="1188004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 typeface="Monotype Sorts" pitchFamily="2" charset="2"/>
              <a:buChar char=" "/>
            </a:pPr>
            <a:r>
              <a:rPr lang="en-US" altLang="en-US"/>
              <a:t>while ( children &gt; 0 )</a:t>
            </a:r>
          </a:p>
          <a:p>
            <a:pPr>
              <a:buFont typeface="Monotype Sorts" pitchFamily="2" charset="2"/>
              <a:buChar char=" "/>
            </a:pPr>
            <a:r>
              <a:rPr lang="en-US" altLang="en-US"/>
              <a:t>{</a:t>
            </a:r>
          </a:p>
          <a:p>
            <a:pPr>
              <a:buFont typeface="Monotype Sorts" pitchFamily="2" charset="2"/>
              <a:buChar char=" "/>
            </a:pPr>
            <a:r>
              <a:rPr lang="en-US" altLang="en-US"/>
              <a:t> 	children = children - 1 ;</a:t>
            </a:r>
          </a:p>
          <a:p>
            <a:pPr>
              <a:buFont typeface="Monotype Sorts" pitchFamily="2" charset="2"/>
              <a:buChar char=" "/>
            </a:pPr>
            <a:r>
              <a:rPr lang="en-US" altLang="en-US"/>
              <a:t> 	cookies = cookies * 2 ;</a:t>
            </a:r>
          </a:p>
          <a:p>
            <a:pPr>
              <a:buFont typeface="Monotype Sorts" pitchFamily="2" charset="2"/>
              <a:buChar char=" "/>
            </a:pPr>
            <a:r>
              <a:rPr lang="en-US" altLang="en-US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0343419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Good Programming Practice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229600" cy="4625609"/>
          </a:xfrm>
        </p:spPr>
        <p:txBody>
          <a:bodyPr/>
          <a:lstStyle/>
          <a:p>
            <a:r>
              <a:rPr lang="en-US" altLang="en-US" dirty="0"/>
              <a:t>Always place braces around the body of a while loop.</a:t>
            </a:r>
          </a:p>
          <a:p>
            <a:r>
              <a:rPr lang="en-US" altLang="en-US" dirty="0"/>
              <a:t>Advantages:</a:t>
            </a:r>
          </a:p>
          <a:p>
            <a:pPr lvl="1"/>
            <a:r>
              <a:rPr lang="en-US" altLang="en-US" dirty="0"/>
              <a:t>Easier to read</a:t>
            </a:r>
          </a:p>
          <a:p>
            <a:pPr lvl="1"/>
            <a:r>
              <a:rPr lang="en-US" altLang="en-US" dirty="0"/>
              <a:t>Will not forget to add the braces if you go back and add a second statement to the loop body</a:t>
            </a:r>
          </a:p>
          <a:p>
            <a:pPr lvl="1"/>
            <a:r>
              <a:rPr lang="en-US" altLang="en-US" dirty="0"/>
              <a:t>Less likely to make a semantic error</a:t>
            </a:r>
          </a:p>
          <a:p>
            <a:r>
              <a:rPr lang="en-US" altLang="en-US" dirty="0"/>
              <a:t>Indent the body of a while loop </a:t>
            </a:r>
            <a:r>
              <a:rPr lang="en-US" altLang="en-US" dirty="0" smtClean="0"/>
              <a:t>2 </a:t>
            </a:r>
            <a:r>
              <a:rPr lang="en-US" altLang="en-US" dirty="0"/>
              <a:t>to 4 spaces -- be consistent!</a:t>
            </a:r>
          </a:p>
        </p:txBody>
      </p:sp>
    </p:spTree>
    <p:extLst>
      <p:ext uri="{BB962C8B-B14F-4D97-AF65-F5344CB8AC3E}">
        <p14:creationId xmlns:p14="http://schemas.microsoft.com/office/powerpoint/2010/main" val="1626326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1887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887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pPr marL="118872" indent="0">
              <a:buNone/>
            </a:pPr>
            <a:r>
              <a:rPr lang="en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11887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x = 5;</a:t>
            </a:r>
          </a:p>
          <a:p>
            <a:pPr marL="11887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(x &lt; 10)</a:t>
            </a:r>
          </a:p>
          <a:p>
            <a:pPr marL="118872" indent="0">
              <a:buNone/>
            </a:pPr>
            <a:r>
              <a:rPr lang="en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11887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("%d\n", x);</a:t>
            </a:r>
          </a:p>
          <a:p>
            <a:pPr marL="11887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x = x + 1;</a:t>
            </a:r>
          </a:p>
          <a:p>
            <a:pPr marL="118872" indent="0">
              <a:buNone/>
            </a:pPr>
            <a:r>
              <a:rPr lang="en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118872" indent="0">
              <a:buNone/>
            </a:pPr>
            <a:r>
              <a:rPr lang="en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11887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pPr marL="118872" indent="0">
              <a:buNone/>
            </a:pPr>
            <a:r>
              <a:rPr lang="en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output?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B7523-C4F5-4216-86AF-B658C2A4E839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36757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lIns="90488" tIns="44450" rIns="90488" bIns="44450"/>
      <a:lstStyle>
        <a:defPPr>
          <a:spcBef>
            <a:spcPct val="20000"/>
          </a:spcBef>
          <a:buClr>
            <a:schemeClr val="tx1"/>
          </a:buClr>
          <a:buSzPct val="75000"/>
          <a:buFont typeface="Monotype Sorts" pitchFamily="2" charset="2"/>
          <a:buChar char=" "/>
          <a:defRPr sz="3200" dirty="0">
            <a:latin typeface="Arial" charset="0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0</TotalTime>
  <Pages>15</Pages>
  <Words>1464</Words>
  <Application>Microsoft Office PowerPoint</Application>
  <PresentationFormat>Letter Paper (8.5x11 in)</PresentationFormat>
  <Paragraphs>314</Paragraphs>
  <Slides>30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Corbel</vt:lpstr>
      <vt:lpstr>Courier New</vt:lpstr>
      <vt:lpstr>Monotype Sorts</vt:lpstr>
      <vt:lpstr>Wingdings</vt:lpstr>
      <vt:lpstr>Wingdings 2</vt:lpstr>
      <vt:lpstr>Wingdings 3</vt:lpstr>
      <vt:lpstr>Module</vt:lpstr>
      <vt:lpstr>While Loops</vt:lpstr>
      <vt:lpstr>Notes &amp; Announcements</vt:lpstr>
      <vt:lpstr>Project 5 Extra Credit Question</vt:lpstr>
      <vt:lpstr>Project 4</vt:lpstr>
      <vt:lpstr>Review:  Repetition Structure</vt:lpstr>
      <vt:lpstr>The while Repetition Structure</vt:lpstr>
      <vt:lpstr>Example</vt:lpstr>
      <vt:lpstr>Good Programming Practice</vt:lpstr>
      <vt:lpstr>What is the output?</vt:lpstr>
      <vt:lpstr>What is the output?</vt:lpstr>
      <vt:lpstr>What is the output?</vt:lpstr>
      <vt:lpstr>What is the output?</vt:lpstr>
      <vt:lpstr>What is the output?</vt:lpstr>
      <vt:lpstr>Another while Loop Example</vt:lpstr>
      <vt:lpstr>The Pseudocode</vt:lpstr>
      <vt:lpstr>The C Code</vt:lpstr>
      <vt:lpstr>Versatile?</vt:lpstr>
      <vt:lpstr>New Pseudocode</vt:lpstr>
      <vt:lpstr>New C Code</vt:lpstr>
      <vt:lpstr>Why Bother to Make It Easier?</vt:lpstr>
      <vt:lpstr>Using a Sentinel Value</vt:lpstr>
      <vt:lpstr>The Priming Read</vt:lpstr>
      <vt:lpstr>New Pseudocode</vt:lpstr>
      <vt:lpstr>New C Code</vt:lpstr>
      <vt:lpstr>New C Code (cont.)</vt:lpstr>
      <vt:lpstr>Final “Clean” C Code</vt:lpstr>
      <vt:lpstr>Final “Clean” C Code (con’t)</vt:lpstr>
      <vt:lpstr>Final “Clean” C Code (con’t)</vt:lpstr>
      <vt:lpstr>Using  a while Loop to Check User Input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dc:description/>
  <cp:lastModifiedBy/>
  <cp:revision>1</cp:revision>
  <dcterms:created xsi:type="dcterms:W3CDTF">2016-11-01T21:00:00Z</dcterms:created>
  <dcterms:modified xsi:type="dcterms:W3CDTF">2016-11-01T21:18:47Z</dcterms:modified>
</cp:coreProperties>
</file>