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8"/>
  </p:notesMasterIdLst>
  <p:sldIdLst>
    <p:sldId id="361" r:id="rId2"/>
    <p:sldId id="426" r:id="rId3"/>
    <p:sldId id="427" r:id="rId4"/>
    <p:sldId id="428" r:id="rId5"/>
    <p:sldId id="429" r:id="rId6"/>
    <p:sldId id="430" r:id="rId7"/>
    <p:sldId id="431" r:id="rId8"/>
    <p:sldId id="432" r:id="rId9"/>
    <p:sldId id="434" r:id="rId10"/>
    <p:sldId id="435" r:id="rId11"/>
    <p:sldId id="433" r:id="rId12"/>
    <p:sldId id="436" r:id="rId13"/>
    <p:sldId id="437" r:id="rId14"/>
    <p:sldId id="439" r:id="rId15"/>
    <p:sldId id="441" r:id="rId16"/>
    <p:sldId id="442" r:id="rId17"/>
    <p:sldId id="448" r:id="rId18"/>
    <p:sldId id="449" r:id="rId19"/>
    <p:sldId id="450" r:id="rId20"/>
    <p:sldId id="445" r:id="rId21"/>
    <p:sldId id="443" r:id="rId22"/>
    <p:sldId id="454" r:id="rId23"/>
    <p:sldId id="455" r:id="rId24"/>
    <p:sldId id="459" r:id="rId25"/>
    <p:sldId id="458" r:id="rId26"/>
    <p:sldId id="460" r:id="rId27"/>
    <p:sldId id="461" r:id="rId28"/>
    <p:sldId id="456" r:id="rId29"/>
    <p:sldId id="457" r:id="rId30"/>
    <p:sldId id="440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70" r:id="rId39"/>
    <p:sldId id="472" r:id="rId40"/>
    <p:sldId id="475" r:id="rId41"/>
    <p:sldId id="473" r:id="rId42"/>
    <p:sldId id="476" r:id="rId43"/>
    <p:sldId id="477" r:id="rId44"/>
    <p:sldId id="478" r:id="rId45"/>
    <p:sldId id="474" r:id="rId46"/>
    <p:sldId id="483" r:id="rId47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1746" autoAdjust="0"/>
  </p:normalViewPr>
  <p:slideViewPr>
    <p:cSldViewPr>
      <p:cViewPr varScale="1">
        <p:scale>
          <a:sx n="87" d="100"/>
          <a:sy n="87" d="100"/>
        </p:scale>
        <p:origin x="236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UMBC CMSC 341 Dynamic Memory and Pointers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UMBC CMSC 341 Templates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/>
              <a:t>Lecture 6 </a:t>
            </a:r>
            <a:r>
              <a:rPr lang="en-US" altLang="en-US" dirty="0"/>
              <a:t>– Templates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altLang="en-US" dirty="0"/>
              <a:t>Prof. </a:t>
            </a:r>
            <a:r>
              <a:rPr lang="en-US" altLang="en-US" dirty="0" err="1"/>
              <a:t>Neary</a:t>
            </a:r>
            <a:endParaRPr lang="en-US" altLang="en-US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-12700" y="6477000"/>
            <a:ext cx="7175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Based on slides by Shawn </a:t>
            </a:r>
            <a:r>
              <a:rPr lang="en-US" altLang="en-US" dirty="0" err="1"/>
              <a:t>Lupoli</a:t>
            </a:r>
            <a:r>
              <a:rPr lang="en-US" altLang="en-US" dirty="0"/>
              <a:t> and Dr. Katherine Gibson at UMBC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Swap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function to swap two chars:</a:t>
            </a:r>
          </a:p>
          <a:p>
            <a:endParaRPr 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v1 = v2;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v2 = temp;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3767931"/>
            <a:ext cx="2590800" cy="830263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if we want to swap two strings?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4598194"/>
            <a:ext cx="2590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do we need to change?</a:t>
            </a:r>
          </a:p>
        </p:txBody>
      </p:sp>
      <p:sp>
        <p:nvSpPr>
          <p:cNvPr id="8" name="Rounded Rectangle 7"/>
          <p:cNvSpPr/>
          <p:nvPr/>
        </p:nvSpPr>
        <p:spPr>
          <a:xfrm rot="16200000">
            <a:off x="4002560" y="2173760"/>
            <a:ext cx="376882" cy="914398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5983761" y="2186112"/>
            <a:ext cx="376882" cy="91440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1633152" y="2669063"/>
            <a:ext cx="376882" cy="92881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6348159" y="1071949"/>
            <a:ext cx="376881" cy="102561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Swap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getting ridiculous!</a:t>
            </a:r>
          </a:p>
          <a:p>
            <a:endParaRPr lang="en-US" dirty="0"/>
          </a:p>
          <a:p>
            <a:r>
              <a:rPr lang="en-US" dirty="0"/>
              <a:t>We should be able to write just </a:t>
            </a:r>
            <a:r>
              <a:rPr lang="en-US" u="sng" dirty="0"/>
              <a:t>one</a:t>
            </a:r>
            <a:r>
              <a:rPr lang="en-US" dirty="0"/>
              <a:t> function </a:t>
            </a:r>
            <a:br>
              <a:rPr lang="en-US" dirty="0"/>
            </a:br>
            <a:r>
              <a:rPr lang="en-US" dirty="0"/>
              <a:t>that can handle all of these things</a:t>
            </a:r>
          </a:p>
          <a:p>
            <a:pPr lvl="1"/>
            <a:r>
              <a:rPr lang="en-US" sz="2800" dirty="0"/>
              <a:t>The only difference is the data type, after all</a:t>
            </a:r>
          </a:p>
          <a:p>
            <a:endParaRPr lang="en-US" dirty="0"/>
          </a:p>
          <a:p>
            <a:r>
              <a:rPr lang="en-US" dirty="0"/>
              <a:t>This is possible by using templates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Templates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Uses for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common algorithms that easily</a:t>
            </a:r>
            <a:br>
              <a:rPr lang="en-US" dirty="0"/>
            </a:br>
            <a:r>
              <a:rPr lang="en-US" dirty="0"/>
              <a:t>lend themselves to templates:</a:t>
            </a:r>
          </a:p>
          <a:p>
            <a:pPr lvl="1"/>
            <a:r>
              <a:rPr lang="en-US" sz="2800" dirty="0"/>
              <a:t>Swap</a:t>
            </a:r>
          </a:p>
          <a:p>
            <a:pPr lvl="1"/>
            <a:r>
              <a:rPr lang="en-US" sz="2800" dirty="0"/>
              <a:t>… what else?</a:t>
            </a:r>
          </a:p>
          <a:p>
            <a:pPr lvl="1"/>
            <a:r>
              <a:rPr lang="en-US" sz="2800" dirty="0"/>
              <a:t>Sort</a:t>
            </a:r>
          </a:p>
          <a:p>
            <a:pPr lvl="1"/>
            <a:r>
              <a:rPr lang="en-US" sz="2800" dirty="0"/>
              <a:t>Search</a:t>
            </a:r>
          </a:p>
          <a:p>
            <a:pPr lvl="1"/>
            <a:r>
              <a:rPr lang="en-US" sz="2800" dirty="0" err="1"/>
              <a:t>FindMax</a:t>
            </a:r>
            <a:endParaRPr lang="en-US" sz="2800" dirty="0"/>
          </a:p>
          <a:p>
            <a:pPr lvl="1"/>
            <a:r>
              <a:rPr lang="en-US" sz="2800" dirty="0" err="1"/>
              <a:t>FindMin</a:t>
            </a:r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Overloaded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b 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 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Rational&amp;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Rational&amp; b);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b);</a:t>
            </a:r>
          </a:p>
          <a:p>
            <a:pPr lvl="3"/>
            <a:endParaRPr lang="en-US" dirty="0"/>
          </a:p>
          <a:p>
            <a:r>
              <a:rPr lang="en-US" dirty="0"/>
              <a:t>Code for each looks the same…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 a &lt; b ) 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b; 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a</a:t>
            </a:r>
            <a:r>
              <a:rPr lang="en-US" sz="2400" dirty="0"/>
              <a:t>;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4419600"/>
            <a:ext cx="2971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we want to reuse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this code for 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all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types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8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Templates?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pPr eaLnBrk="1" hangingPunct="1"/>
            <a:r>
              <a:rPr lang="en-US" altLang="en-US" dirty="0"/>
              <a:t>Templates let us create functions and classes that can use “generic” input and types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This means that  functions like </a:t>
            </a:r>
            <a:br>
              <a:rPr lang="en-US" altLang="en-US" dirty="0"/>
            </a:b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only need to be written once</a:t>
            </a:r>
          </a:p>
          <a:p>
            <a:pPr lvl="1" eaLnBrk="1" hangingPunct="1"/>
            <a:r>
              <a:rPr lang="en-US" altLang="en-US" sz="2800" dirty="0"/>
              <a:t>And can then be used for almost anything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06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Indicating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1656556" y="1932781"/>
            <a:ext cx="344488" cy="17526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003550"/>
            <a:ext cx="2590800" cy="15684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this keyword tells the compiler that what follows this will be a template</a:t>
            </a:r>
          </a:p>
        </p:txBody>
      </p:sp>
    </p:spTree>
    <p:extLst>
      <p:ext uri="{BB962C8B-B14F-4D97-AF65-F5344CB8AC3E}">
        <p14:creationId xmlns:p14="http://schemas.microsoft.com/office/powerpoint/2010/main" val="12007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Indicating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4" name="Right Brace 13"/>
          <p:cNvSpPr/>
          <p:nvPr/>
        </p:nvSpPr>
        <p:spPr>
          <a:xfrm rot="5400000">
            <a:off x="3332956" y="2285206"/>
            <a:ext cx="344488" cy="10668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011487"/>
            <a:ext cx="2857500" cy="1570038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this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does not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mean “class” in the same sense as C++ classes with members!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3138487"/>
            <a:ext cx="3505200" cy="1570038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in fact, another keyword we can use is actually “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typename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”, because we are defining a new type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1938" y="4667250"/>
            <a:ext cx="4081462" cy="12001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but 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is more common by far, and so we will use 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to avoid confusion</a:t>
            </a:r>
          </a:p>
        </p:txBody>
      </p:sp>
    </p:spTree>
    <p:extLst>
      <p:ext uri="{BB962C8B-B14F-4D97-AF65-F5344CB8AC3E}">
        <p14:creationId xmlns:p14="http://schemas.microsoft.com/office/powerpoint/2010/main" val="25958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Indicating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62200" y="3468129"/>
            <a:ext cx="2247900" cy="8318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is the name of our new type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7200" y="2706129"/>
            <a:ext cx="0" cy="762000"/>
          </a:xfrm>
          <a:prstGeom prst="straightConnector1">
            <a:avLst/>
          </a:prstGeom>
          <a:noFill/>
          <a:ln w="571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495800" y="3581400"/>
            <a:ext cx="3124200" cy="12001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we can call it anything we want, but using 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is the style convention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7400" y="4782579"/>
            <a:ext cx="4343400" cy="12001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(of course, we can’t use “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or 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or any other types or keywords as a name for our type)</a:t>
            </a:r>
          </a:p>
        </p:txBody>
      </p:sp>
    </p:spTree>
    <p:extLst>
      <p:ext uri="{BB962C8B-B14F-4D97-AF65-F5344CB8AC3E}">
        <p14:creationId xmlns:p14="http://schemas.microsoft.com/office/powerpoint/2010/main" val="350818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Indicating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What this line means overall is that we plan to use “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en-US" dirty="0"/>
              <a:t>” in place of a data type</a:t>
            </a:r>
          </a:p>
          <a:p>
            <a:pPr lvl="1"/>
            <a:r>
              <a:rPr lang="en-US" altLang="en-US" sz="2800" i="1" dirty="0"/>
              <a:t>e.g.</a:t>
            </a:r>
            <a:r>
              <a:rPr lang="en-US" altLang="en-US" sz="2800" dirty="0"/>
              <a:t>,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z="2800" dirty="0"/>
              <a:t>,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altLang="en-US" sz="2800" dirty="0"/>
              <a:t>, etc.</a:t>
            </a:r>
          </a:p>
          <a:p>
            <a:r>
              <a:rPr lang="en-US" altLang="en-US" dirty="0"/>
              <a:t>This template prefix needs to be used before function declarations and function definitions</a:t>
            </a:r>
          </a:p>
          <a:p>
            <a:endParaRPr lang="en-US" altLang="en-US" sz="3200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types in C++</a:t>
            </a:r>
          </a:p>
          <a:p>
            <a:r>
              <a:rPr lang="en-US" dirty="0"/>
              <a:t>Overloading functions</a:t>
            </a:r>
          </a:p>
          <a:p>
            <a:r>
              <a:rPr lang="en-US" dirty="0"/>
              <a:t>Templates</a:t>
            </a:r>
          </a:p>
          <a:p>
            <a:pPr lvl="1"/>
            <a:r>
              <a:rPr lang="en-US" dirty="0"/>
              <a:t>How to implement them</a:t>
            </a:r>
          </a:p>
          <a:p>
            <a:pPr lvl="1"/>
            <a:r>
              <a:rPr lang="en-US" dirty="0"/>
              <a:t>Possible problems (and solutions)</a:t>
            </a:r>
          </a:p>
          <a:p>
            <a:pPr lvl="1"/>
            <a:r>
              <a:rPr lang="en-US" dirty="0"/>
              <a:t>Compiling with templates</a:t>
            </a:r>
          </a:p>
          <a:p>
            <a:pPr lvl="1"/>
            <a:r>
              <a:rPr lang="en-US" dirty="0"/>
              <a:t>Class templates</a:t>
            </a:r>
          </a:p>
          <a:p>
            <a:pPr lvl="2"/>
            <a:r>
              <a:rPr lang="en-US" dirty="0"/>
              <a:t>Stack, Node, and Pair</a:t>
            </a:r>
          </a:p>
          <a:p>
            <a:r>
              <a:rPr lang="en-US" dirty="0"/>
              <a:t>The STL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6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Function Template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template &lt;class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&gt;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maxx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(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const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&amp; a,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const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&amp; b)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{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400" b="1" dirty="0">
                <a:solidFill>
                  <a:sysClr val="windowText" lastClr="00000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if ( a &lt; b ) 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400" b="1" dirty="0">
                <a:solidFill>
                  <a:sysClr val="windowText" lastClr="000000"/>
                </a:solidFill>
                <a:latin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return b; 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400" b="1" dirty="0">
                <a:solidFill>
                  <a:sysClr val="windowText" lastClr="00000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else </a:t>
            </a:r>
            <a:endParaRPr lang="en-US" altLang="en-US" sz="1400" b="1" dirty="0">
              <a:solidFill>
                <a:sysClr val="windowText" lastClr="000000"/>
              </a:solidFill>
              <a:latin typeface="Courier New" panose="02070309020205020404" pitchFamily="49" charset="0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 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return a;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}</a:t>
            </a:r>
          </a:p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Compiler generates code based on the argument type</a:t>
            </a:r>
          </a:p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	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cout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&lt;&lt;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maxx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(4, 7) &lt;&lt;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endl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;</a:t>
            </a:r>
          </a:p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Generates the following: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int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maxx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(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const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int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&amp; a,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const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int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&amp; b)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{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400" b="1" dirty="0">
                <a:solidFill>
                  <a:sysClr val="windowText" lastClr="00000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if ( a &lt; b )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400" b="1" dirty="0">
                <a:solidFill>
                  <a:sysClr val="windowText" lastClr="000000"/>
                </a:solidFill>
                <a:latin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return b; 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400" b="1" dirty="0">
                <a:solidFill>
                  <a:sysClr val="windowText" lastClr="00000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else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400" b="1" dirty="0">
                <a:solidFill>
                  <a:sysClr val="windowText" lastClr="000000"/>
                </a:solidFill>
                <a:latin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return a;</a:t>
            </a:r>
          </a:p>
          <a:p>
            <a:pPr marL="742950" marR="0" lvl="1" indent="-285750" algn="l" defTabSz="4572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}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943600" y="2085978"/>
            <a:ext cx="2514601" cy="13843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Notice how ‘</a:t>
            </a:r>
            <a:r>
              <a:rPr lang="en-US" alt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MS PGothic" pitchFamily="34" charset="-128"/>
                <a:cs typeface="Courier New" panose="02070309020205020404" pitchFamily="49" charset="0"/>
              </a:rPr>
              <a:t>T</a:t>
            </a: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’ is mapped to ‘</a:t>
            </a:r>
            <a:r>
              <a:rPr lang="en-US" alt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MS PGothic" pitchFamily="34" charset="-128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’ everywhere in the function…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990600" y="4648200"/>
            <a:ext cx="331572" cy="0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2702139" y="4648200"/>
            <a:ext cx="331572" cy="0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>
            <a:off x="4195763" y="4648200"/>
            <a:ext cx="331572" cy="0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969747" y="2085978"/>
            <a:ext cx="165786" cy="0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2466978" y="2085978"/>
            <a:ext cx="165786" cy="0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3748089" y="2085978"/>
            <a:ext cx="165786" cy="0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7061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altLang="en-US" dirty="0"/>
              <a:t>hen we call these templated functions, nothing looks different:</a:t>
            </a:r>
          </a:p>
          <a:p>
            <a:endParaRPr lang="en-US" altLang="en-US" dirty="0"/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intOne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intTwo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charOne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charTwo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strOne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strTwo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myClassA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myClassB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50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(In)valid 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Which of the following will work?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(char, string);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alt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");</a:t>
            </a:r>
            <a:endParaRPr lang="en-US" altLang="en-US" dirty="0"/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(double, float);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(Shape, Shape);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6200000">
            <a:off x="3775483" y="1327251"/>
            <a:ext cx="376882" cy="251460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6200000">
            <a:off x="3869971" y="2189453"/>
            <a:ext cx="376882" cy="2703576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6200000">
            <a:off x="4134612" y="1406651"/>
            <a:ext cx="457200" cy="3313176"/>
          </a:xfrm>
          <a:prstGeom prst="roundRec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1379981" y="4495800"/>
            <a:ext cx="2971801" cy="13843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These use two different types, and the </a:t>
            </a:r>
            <a:r>
              <a:rPr lang="en-US" altLang="en-US" sz="2000" dirty="0" err="1">
                <a:solidFill>
                  <a:schemeClr val="tx1"/>
                </a:solidFill>
                <a:ea typeface="MS PGothic" pitchFamily="34" charset="-128"/>
              </a:rPr>
              <a:t>SwapVals</a:t>
            </a: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() function doesn’t allow this.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792219" y="4654550"/>
            <a:ext cx="2522981" cy="10668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57150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These are two string literals – we can’t swap those!</a:t>
            </a:r>
          </a:p>
        </p:txBody>
      </p:sp>
    </p:spTree>
    <p:extLst>
      <p:ext uri="{BB962C8B-B14F-4D97-AF65-F5344CB8AC3E}">
        <p14:creationId xmlns:p14="http://schemas.microsoft.com/office/powerpoint/2010/main" val="30309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Templated functions can handle any </a:t>
            </a:r>
            <a:br>
              <a:rPr lang="en-US" altLang="en-US" dirty="0"/>
            </a:br>
            <a:r>
              <a:rPr lang="en-US" altLang="en-US" dirty="0"/>
              <a:t>input types that “makes sense” </a:t>
            </a:r>
          </a:p>
          <a:p>
            <a:pPr lvl="1"/>
            <a:r>
              <a:rPr lang="en-US" altLang="en-US" sz="2800" i="1" dirty="0"/>
              <a:t>i.e.</a:t>
            </a:r>
            <a:r>
              <a:rPr lang="en-US" altLang="en-US" sz="2800" dirty="0"/>
              <a:t>, any data type where the behavior </a:t>
            </a:r>
            <a:br>
              <a:rPr lang="en-US" altLang="en-US" sz="2800" dirty="0"/>
            </a:br>
            <a:r>
              <a:rPr lang="en-US" altLang="en-US" sz="2800" dirty="0"/>
              <a:t>that occurs in the function is defined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Even user-defined types!</a:t>
            </a:r>
          </a:p>
          <a:p>
            <a:pPr lvl="1"/>
            <a:r>
              <a:rPr lang="en-US" altLang="en-US" sz="2800" b="1" dirty="0"/>
              <a:t>As long as the behavior is defined</a:t>
            </a:r>
          </a:p>
          <a:p>
            <a:pPr lvl="1"/>
            <a:r>
              <a:rPr lang="en-US" altLang="en-US" sz="2800" dirty="0"/>
              <a:t>What happens if the behavior isn’t defined?</a:t>
            </a:r>
          </a:p>
          <a:p>
            <a:pPr lvl="2"/>
            <a:r>
              <a:rPr lang="en-US" altLang="en-US" sz="2800" dirty="0"/>
              <a:t>Compiler will give you an error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Overloading Templates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06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Overload Templates?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en-US" dirty="0"/>
              <a:t>Sometimes, even though the behavior is defined, the function performs incorrectly</a:t>
            </a:r>
          </a:p>
          <a:p>
            <a:pPr lvl="3"/>
            <a:endParaRPr lang="en-US" dirty="0"/>
          </a:p>
          <a:p>
            <a:r>
              <a:rPr lang="en-US" dirty="0"/>
              <a:t>Assume the code:</a:t>
            </a:r>
          </a:p>
          <a:p>
            <a:pPr marL="450850" lvl="1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s1 = "hello";</a:t>
            </a:r>
          </a:p>
          <a:p>
            <a:pPr marL="450850" lvl="1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s2 = "goodbye";</a:t>
            </a:r>
          </a:p>
          <a:p>
            <a:pPr marL="450850" lvl="1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s1, s2 );</a:t>
            </a:r>
          </a:p>
          <a:p>
            <a:endParaRPr lang="en-US" dirty="0"/>
          </a:p>
          <a:p>
            <a:r>
              <a:rPr lang="en-US" dirty="0"/>
              <a:t>What is the call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actually going to do?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2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Template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en-US" dirty="0"/>
              <a:t>The compiler generates: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char*&amp; a,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char*&amp; b)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if ( a &lt; b ) 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b;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a;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Is this what we want?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a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this by creating a version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specifically to handle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/>
              <a:t>variables</a:t>
            </a:r>
          </a:p>
          <a:p>
            <a:pPr lvl="1"/>
            <a:r>
              <a:rPr lang="en-US" dirty="0"/>
              <a:t>Compiler will use this instead of the template</a:t>
            </a:r>
          </a:p>
          <a:p>
            <a:pPr lvl="3"/>
            <a:endParaRPr lang="en-US" dirty="0"/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*a, char *b)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 0)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b;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0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Compiling Templates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Handling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Exactly what versions of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are created is determined at    what?  time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If we call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with integers and strings, the compiler will create versions of </a:t>
            </a:r>
            <a:br>
              <a:rPr lang="en-US" altLang="en-US" dirty="0"/>
            </a:br>
            <a:r>
              <a:rPr lang="en-US" altLang="en-US" dirty="0"/>
              <a:t>the function that take in integers and strings</a:t>
            </a:r>
          </a:p>
          <a:p>
            <a:pPr lvl="3"/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081585" y="1801368"/>
            <a:ext cx="1524000" cy="40056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compile</a:t>
            </a:r>
          </a:p>
        </p:txBody>
      </p:sp>
    </p:spTree>
    <p:extLst>
      <p:ext uri="{BB962C8B-B14F-4D97-AF65-F5344CB8AC3E}">
        <p14:creationId xmlns:p14="http://schemas.microsoft.com/office/powerpoint/2010/main" val="5098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Data Types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17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Which versions of templated function to </a:t>
            </a:r>
            <a:br>
              <a:rPr lang="en-US" altLang="en-US" dirty="0"/>
            </a:br>
            <a:r>
              <a:rPr lang="en-US" altLang="en-US" dirty="0"/>
              <a:t>create are determined at compile time</a:t>
            </a:r>
          </a:p>
          <a:p>
            <a:pPr lvl="3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How does this affect our use of separate compilation?</a:t>
            </a:r>
          </a:p>
          <a:p>
            <a:pPr lvl="1" eaLnBrk="1" hangingPunct="1"/>
            <a:r>
              <a:rPr lang="en-US" altLang="en-US" dirty="0"/>
              <a:t>Function declaration 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.h </a:t>
            </a:r>
            <a:r>
              <a:rPr lang="en-US" altLang="en-US" dirty="0"/>
              <a:t>file</a:t>
            </a:r>
          </a:p>
          <a:p>
            <a:pPr lvl="1" eaLnBrk="1" hangingPunct="1"/>
            <a:r>
              <a:rPr lang="en-US" altLang="en-US" dirty="0"/>
              <a:t>Function definition 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file</a:t>
            </a:r>
          </a:p>
          <a:p>
            <a:pPr lvl="1" eaLnBrk="1" hangingPunct="1"/>
            <a:r>
              <a:rPr lang="en-US" altLang="en-US" dirty="0"/>
              <a:t>Function call in separate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file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8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Compilation: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4838" cy="4830763"/>
          </a:xfrm>
        </p:spPr>
        <p:txBody>
          <a:bodyPr/>
          <a:lstStyle/>
          <a:p>
            <a:r>
              <a:rPr lang="en-US" dirty="0"/>
              <a:t>Here’s an illustrative example: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114800" y="1644650"/>
            <a:ext cx="41148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template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fr-FR" alt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Courier New" pitchFamily="49" charset="0"/>
                <a:cs typeface="Courier New" pitchFamily="49" charset="0"/>
              </a:rPr>
              <a:t>swap.h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125913" y="2955925"/>
            <a:ext cx="4103687" cy="314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altLang="en-US" sz="18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template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fr-FR" alt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v1   = v2;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v2  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Courier New" pitchFamily="49" charset="0"/>
                <a:cs typeface="Courier New" pitchFamily="49" charset="0"/>
              </a:rPr>
              <a:t>swap.cpp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62000" y="1644650"/>
            <a:ext cx="32004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3,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ourier New" pitchFamily="49" charset="0"/>
                <a:cs typeface="Courier New" pitchFamily="49" charset="0"/>
              </a:rPr>
              <a:t>main.cpp</a:t>
            </a:r>
          </a:p>
        </p:txBody>
      </p:sp>
    </p:spTree>
    <p:extLst>
      <p:ext uri="{BB962C8B-B14F-4D97-AF65-F5344CB8AC3E}">
        <p14:creationId xmlns:p14="http://schemas.microsoft.com/office/powerpoint/2010/main" val="3492895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Most compilers (including GL’s) cannot handle separate compilation with templates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When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swap.cpp</a:t>
            </a:r>
            <a:r>
              <a:rPr lang="en-US" altLang="en-US" dirty="0"/>
              <a:t> is compiled…</a:t>
            </a:r>
          </a:p>
          <a:p>
            <a:pPr lvl="1"/>
            <a:r>
              <a:rPr lang="en-US" altLang="en-US" dirty="0"/>
              <a:t>There are no calls to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en-US" dirty="0"/>
              <a:t>so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swap.o</a:t>
            </a:r>
            <a:r>
              <a:rPr lang="en-US" altLang="en-US" dirty="0"/>
              <a:t> has no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definitions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5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main.cpp</a:t>
            </a:r>
            <a:r>
              <a:rPr lang="en-US" altLang="en-US" dirty="0"/>
              <a:t> is compiled…</a:t>
            </a:r>
          </a:p>
          <a:p>
            <a:pPr lvl="1"/>
            <a:r>
              <a:rPr lang="en-US" altLang="en-US" dirty="0"/>
              <a:t>It assumes everything is fine</a:t>
            </a:r>
          </a:p>
          <a:p>
            <a:pPr lvl="1"/>
            <a:r>
              <a:rPr lang="en-US" altLang="en-US" dirty="0"/>
              <a:t>Since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dirty="0"/>
              <a:t> has the appropriate declaration</a:t>
            </a:r>
          </a:p>
          <a:p>
            <a:endParaRPr lang="en-US" dirty="0"/>
          </a:p>
          <a:p>
            <a:r>
              <a:rPr lang="en-US" altLang="en-US" dirty="0"/>
              <a:t>When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altLang="en-US" dirty="0"/>
              <a:t> and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swap.o</a:t>
            </a:r>
            <a:r>
              <a:rPr lang="en-US" altLang="en-US" dirty="0"/>
              <a:t> are linked…</a:t>
            </a:r>
          </a:p>
          <a:p>
            <a:pPr lvl="1"/>
            <a:r>
              <a:rPr lang="en-US" altLang="en-US" dirty="0"/>
              <a:t>Everything goes wrong</a:t>
            </a:r>
          </a:p>
          <a:p>
            <a:pPr lvl="1"/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error: undefined reference to </a:t>
            </a:r>
            <a:br>
              <a:rPr lang="en-US" alt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‘void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&amp;,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&amp;)’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Compilation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template function definition code must be in the </a:t>
            </a:r>
            <a:r>
              <a:rPr lang="en-US" altLang="en-US" u="sng" dirty="0"/>
              <a:t>same</a:t>
            </a:r>
            <a:r>
              <a:rPr lang="en-US" altLang="en-US" dirty="0"/>
              <a:t> file as the function call code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Two ways to do this:</a:t>
            </a:r>
          </a:p>
          <a:p>
            <a:pPr lvl="1"/>
            <a:r>
              <a:rPr lang="en-US" altLang="en-US" sz="2800" dirty="0"/>
              <a:t>place function definition in </a:t>
            </a:r>
            <a:r>
              <a:rPr lang="en-US" altLang="en-US" sz="2800" b="1" dirty="0" err="1">
                <a:latin typeface="Courier New" pitchFamily="49" charset="0"/>
                <a:cs typeface="Courier New" pitchFamily="49" charset="0"/>
              </a:rPr>
              <a:t>main.c</a:t>
            </a:r>
            <a:endParaRPr lang="en-US" altLang="en-US" sz="2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en-US" sz="2800" dirty="0"/>
              <a:t>place function definition in </a:t>
            </a:r>
            <a:r>
              <a:rPr lang="en-US" altLang="en-US" sz="2800" b="1" dirty="0" err="1"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sz="2800" dirty="0"/>
              <a:t>, </a:t>
            </a:r>
            <a:br>
              <a:rPr lang="en-US" altLang="en-US" sz="2800" dirty="0"/>
            </a:br>
            <a:r>
              <a:rPr lang="en-US" altLang="en-US" sz="2800" dirty="0"/>
              <a:t>which is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altLang="en-US" sz="2800" dirty="0" err="1"/>
              <a:t>’d</a:t>
            </a:r>
            <a:r>
              <a:rPr lang="en-US" altLang="en-US" sz="2800" dirty="0"/>
              <a:t> in </a:t>
            </a:r>
            <a:r>
              <a:rPr lang="en-US" altLang="en-US" sz="2800" b="1" dirty="0" err="1">
                <a:latin typeface="Courier New" pitchFamily="49" charset="0"/>
                <a:cs typeface="Courier New" pitchFamily="49" charset="0"/>
              </a:rPr>
              <a:t>main.c</a:t>
            </a:r>
            <a:endParaRPr lang="en-US" altLang="en-US" sz="2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Compilation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830763"/>
          </a:xfrm>
        </p:spPr>
        <p:txBody>
          <a:bodyPr/>
          <a:lstStyle/>
          <a:p>
            <a:r>
              <a:rPr lang="en-US" altLang="en-US" dirty="0"/>
              <a:t>Second option keeps some sense of separate compilation, and better allows code reuse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125913" y="2133600"/>
            <a:ext cx="4103687" cy="3970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declaration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template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fr-FR" alt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definition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template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fr-FR" alt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v1   = v2;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v2  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Courier New" pitchFamily="49" charset="0"/>
                <a:cs typeface="Courier New" pitchFamily="49" charset="0"/>
              </a:rPr>
              <a:t>swap.h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62000" y="2146300"/>
            <a:ext cx="3200400" cy="2586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3,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ourier New" pitchFamily="49" charset="0"/>
                <a:cs typeface="Courier New" pitchFamily="49" charset="0"/>
              </a:rPr>
              <a:t>main.cpp</a:t>
            </a:r>
          </a:p>
        </p:txBody>
      </p:sp>
    </p:spTree>
    <p:extLst>
      <p:ext uri="{BB962C8B-B14F-4D97-AF65-F5344CB8AC3E}">
        <p14:creationId xmlns:p14="http://schemas.microsoft.com/office/powerpoint/2010/main" val="7631771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Class Templates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64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Want to be able to define classes that work with various types of objects</a:t>
            </a:r>
          </a:p>
          <a:p>
            <a:r>
              <a:rPr lang="en-US" sz="2800" dirty="0"/>
              <a:t>Shouldn’t matter what kind of object it stores</a:t>
            </a:r>
          </a:p>
          <a:p>
            <a:pPr lvl="3"/>
            <a:endParaRPr lang="en-US" dirty="0"/>
          </a:p>
          <a:p>
            <a:r>
              <a:rPr lang="en-US" dirty="0"/>
              <a:t>Generic “collections” of objects</a:t>
            </a:r>
          </a:p>
          <a:p>
            <a:pPr lvl="1"/>
            <a:r>
              <a:rPr lang="en-US" dirty="0"/>
              <a:t>Linked List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Binary Tree </a:t>
            </a:r>
          </a:p>
          <a:p>
            <a:pPr lvl="1"/>
            <a:r>
              <a:rPr lang="en-US" dirty="0"/>
              <a:t>Hash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Templated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key steps:</a:t>
            </a:r>
          </a:p>
          <a:p>
            <a:pPr lvl="1"/>
            <a:r>
              <a:rPr lang="en-US" dirty="0"/>
              <a:t>Add template line</a:t>
            </a:r>
          </a:p>
          <a:p>
            <a:pPr lvl="2"/>
            <a:r>
              <a:rPr lang="en-US" dirty="0"/>
              <a:t>Before class declaration</a:t>
            </a:r>
          </a:p>
          <a:p>
            <a:pPr lvl="1"/>
            <a:r>
              <a:rPr lang="en-US" dirty="0"/>
              <a:t>Add template line</a:t>
            </a:r>
          </a:p>
          <a:p>
            <a:pPr lvl="2"/>
            <a:r>
              <a:rPr lang="en-US" dirty="0"/>
              <a:t>Before each method in implementation</a:t>
            </a:r>
          </a:p>
          <a:p>
            <a:pPr lvl="1"/>
            <a:r>
              <a:rPr lang="en-US" dirty="0"/>
              <a:t>Change class name to include template</a:t>
            </a:r>
          </a:p>
          <a:p>
            <a:pPr lvl="2"/>
            <a:r>
              <a:rPr lang="en-US" dirty="0"/>
              <a:t>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/>
              <a:t> after the class name wherever it appears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4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Templated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class Node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public: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Node(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data 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</a:t>
            </a:r>
            <a:r>
              <a:rPr lang="en-US" altLang="en-US" sz="1400" b="1" dirty="0" err="1">
                <a:latin typeface="Courier New" pitchFamily="49" charset="0"/>
              </a:rPr>
              <a:t>GetData</a:t>
            </a:r>
            <a:r>
              <a:rPr lang="en-US" altLang="en-US" sz="1400" b="1" dirty="0">
                <a:latin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void </a:t>
            </a:r>
            <a:r>
              <a:rPr lang="en-US" altLang="en-US" sz="1400" b="1" dirty="0" err="1">
                <a:latin typeface="Courier New" pitchFamily="49" charset="0"/>
              </a:rPr>
              <a:t>SetData</a:t>
            </a:r>
            <a:r>
              <a:rPr lang="en-US" altLang="en-US" sz="1400" b="1" dirty="0">
                <a:latin typeface="Courier New" pitchFamily="49" charset="0"/>
              </a:rPr>
              <a:t>(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data 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dirty="0" err="1">
                <a:latin typeface="Courier New" pitchFamily="49" charset="0"/>
              </a:rPr>
              <a:t>GetNext</a:t>
            </a:r>
            <a:r>
              <a:rPr lang="en-US" altLang="en-US" sz="1400" b="1" dirty="0">
                <a:latin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void </a:t>
            </a:r>
            <a:r>
              <a:rPr lang="en-US" altLang="en-US" sz="1400" b="1" dirty="0" err="1">
                <a:latin typeface="Courier New" pitchFamily="49" charset="0"/>
              </a:rPr>
              <a:t>SetNext</a:t>
            </a:r>
            <a:r>
              <a:rPr lang="en-US" altLang="en-US" sz="1400" b="1" dirty="0">
                <a:latin typeface="Courier New" pitchFamily="49" charset="0"/>
              </a:rPr>
              <a:t>(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dirty="0">
                <a:latin typeface="Courier New" pitchFamily="49" charset="0"/>
              </a:rPr>
              <a:t>next 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private: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err="1">
                <a:latin typeface="Courier New" pitchFamily="49" charset="0"/>
              </a:rPr>
              <a:t>m_data</a:t>
            </a:r>
            <a:r>
              <a:rPr lang="en-US" altLang="en-US" sz="1400" b="1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dirty="0" err="1">
                <a:latin typeface="Courier New" pitchFamily="49" charset="0"/>
              </a:rPr>
              <a:t>m_next</a:t>
            </a:r>
            <a:r>
              <a:rPr lang="en-US" altLang="en-US" sz="1400" b="1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};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sz="1400" b="1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dirty="0">
                <a:latin typeface="Courier New" pitchFamily="49" charset="0"/>
              </a:rPr>
              <a:t>Node(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chemeClr val="hlink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data 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</a:t>
            </a:r>
            <a:r>
              <a:rPr lang="en-US" altLang="en-US" sz="1400" b="1" dirty="0" err="1">
                <a:latin typeface="Courier New" pitchFamily="49" charset="0"/>
              </a:rPr>
              <a:t>m_data</a:t>
            </a:r>
            <a:r>
              <a:rPr lang="en-US" altLang="en-US" sz="1400" b="1" dirty="0">
                <a:latin typeface="Courier New" pitchFamily="49" charset="0"/>
              </a:rPr>
              <a:t> = data;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</a:t>
            </a:r>
            <a:r>
              <a:rPr lang="en-US" altLang="en-US" sz="1400" b="1" dirty="0" err="1">
                <a:latin typeface="Courier New" pitchFamily="49" charset="0"/>
              </a:rPr>
              <a:t>m_next</a:t>
            </a:r>
            <a:r>
              <a:rPr lang="en-US" altLang="en-US" sz="1400" b="1" dirty="0">
                <a:latin typeface="Courier New" pitchFamily="49" charset="0"/>
              </a:rPr>
              <a:t> = NULL;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0" y="1295400"/>
            <a:ext cx="4267200" cy="4648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err="1">
                <a:latin typeface="Courier New" pitchFamily="49" charset="0"/>
              </a:rPr>
              <a:t>const</a:t>
            </a:r>
            <a:r>
              <a:rPr lang="en-US" altLang="en-US" sz="1400" b="1" kern="0" dirty="0">
                <a:latin typeface="Courier New" pitchFamily="49" charset="0"/>
              </a:rPr>
              <a:t> </a:t>
            </a: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kern="0" dirty="0">
                <a:latin typeface="Courier New" pitchFamily="49" charset="0"/>
              </a:rPr>
              <a:t>&amp; </a:t>
            </a: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kern="0" dirty="0" err="1">
                <a:latin typeface="Courier New" pitchFamily="49" charset="0"/>
              </a:rPr>
              <a:t>GetData</a:t>
            </a:r>
            <a:r>
              <a:rPr lang="en-US" altLang="en-US" sz="1400" b="1" kern="0" dirty="0">
                <a:latin typeface="Courier New" pitchFamily="49" charset="0"/>
              </a:rPr>
              <a:t>()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   return </a:t>
            </a:r>
            <a:r>
              <a:rPr lang="en-US" altLang="en-US" sz="1400" b="1" kern="0" dirty="0" err="1">
                <a:latin typeface="Courier New" pitchFamily="49" charset="0"/>
              </a:rPr>
              <a:t>m_data</a:t>
            </a:r>
            <a:r>
              <a:rPr lang="en-US" altLang="en-US" sz="1400" b="1" kern="0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void </a:t>
            </a: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kern="0" dirty="0" err="1">
                <a:latin typeface="Courier New" pitchFamily="49" charset="0"/>
              </a:rPr>
              <a:t>SetData</a:t>
            </a:r>
            <a:r>
              <a:rPr lang="en-US" altLang="en-US" sz="1400" b="1" kern="0" dirty="0">
                <a:latin typeface="Courier New" pitchFamily="49" charset="0"/>
              </a:rPr>
              <a:t>( </a:t>
            </a:r>
            <a:r>
              <a:rPr lang="en-US" altLang="en-US" sz="1400" b="1" kern="0" dirty="0" err="1">
                <a:latin typeface="Courier New" pitchFamily="49" charset="0"/>
              </a:rPr>
              <a:t>const</a:t>
            </a:r>
            <a:r>
              <a:rPr lang="en-US" altLang="en-US" sz="1400" b="1" kern="0" dirty="0">
                <a:latin typeface="Courier New" pitchFamily="49" charset="0"/>
              </a:rPr>
              <a:t> </a:t>
            </a:r>
            <a:r>
              <a:rPr lang="en-US" altLang="en-US" sz="1400" b="1" kern="0" dirty="0">
                <a:solidFill>
                  <a:schemeClr val="hlink"/>
                </a:solidFill>
                <a:latin typeface="Courier New" pitchFamily="49" charset="0"/>
              </a:rPr>
              <a:t>T</a:t>
            </a:r>
            <a:r>
              <a:rPr lang="en-US" altLang="en-US" sz="1400" b="1" kern="0" dirty="0">
                <a:latin typeface="Courier New" pitchFamily="49" charset="0"/>
              </a:rPr>
              <a:t>&amp; data 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   </a:t>
            </a:r>
            <a:r>
              <a:rPr lang="en-US" altLang="en-US" sz="1400" b="1" kern="0" dirty="0" err="1">
                <a:latin typeface="Courier New" pitchFamily="49" charset="0"/>
              </a:rPr>
              <a:t>m_data</a:t>
            </a:r>
            <a:r>
              <a:rPr lang="en-US" altLang="en-US" sz="1400" b="1" kern="0" dirty="0">
                <a:latin typeface="Courier New" pitchFamily="49" charset="0"/>
              </a:rPr>
              <a:t> = data;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Node&lt;T&gt;* Node&lt;T&gt;::</a:t>
            </a:r>
            <a:r>
              <a:rPr lang="en-US" altLang="en-US" sz="1400" b="1" kern="0" dirty="0" err="1">
                <a:latin typeface="Courier New" pitchFamily="49" charset="0"/>
              </a:rPr>
              <a:t>GetNext</a:t>
            </a:r>
            <a:r>
              <a:rPr lang="en-US" altLang="en-US" sz="1400" b="1" kern="0" dirty="0">
                <a:latin typeface="Courier New" pitchFamily="49" charset="0"/>
              </a:rPr>
              <a:t>()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   return </a:t>
            </a:r>
            <a:r>
              <a:rPr lang="en-US" altLang="en-US" sz="1400" b="1" kern="0" dirty="0" err="1">
                <a:latin typeface="Courier New" pitchFamily="49" charset="0"/>
              </a:rPr>
              <a:t>m_next</a:t>
            </a:r>
            <a:r>
              <a:rPr lang="en-US" altLang="en-US" sz="1400" b="1" kern="0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void </a:t>
            </a: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kern="0" dirty="0" err="1">
                <a:latin typeface="Courier New" pitchFamily="49" charset="0"/>
              </a:rPr>
              <a:t>SetNext</a:t>
            </a:r>
            <a:r>
              <a:rPr lang="en-US" altLang="en-US" sz="1400" b="1" kern="0" dirty="0">
                <a:latin typeface="Courier New" pitchFamily="49" charset="0"/>
              </a:rPr>
              <a:t>( </a:t>
            </a:r>
            <a:r>
              <a:rPr lang="en-US" altLang="en-US" sz="1400" b="1" kern="0" dirty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kern="0" dirty="0">
                <a:latin typeface="Courier New" pitchFamily="49" charset="0"/>
              </a:rPr>
              <a:t>next 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   </a:t>
            </a:r>
            <a:r>
              <a:rPr lang="en-US" altLang="en-US" sz="1400" b="1" kern="0" dirty="0" err="1">
                <a:latin typeface="Courier New" pitchFamily="49" charset="0"/>
              </a:rPr>
              <a:t>m_next</a:t>
            </a:r>
            <a:r>
              <a:rPr lang="en-US" altLang="en-US" sz="1400" b="1" kern="0" dirty="0">
                <a:latin typeface="Courier New" pitchFamily="49" charset="0"/>
              </a:rPr>
              <a:t> = next;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>
              <a:latin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16200000">
            <a:off x="1365503" y="374904"/>
            <a:ext cx="240793" cy="2057400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6200000">
            <a:off x="1479805" y="2406396"/>
            <a:ext cx="240793" cy="914401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1408362" y="3511297"/>
            <a:ext cx="240793" cy="2057400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777333" y="4383119"/>
            <a:ext cx="240793" cy="795342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4959096" y="3639312"/>
            <a:ext cx="240794" cy="990601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of variables are stored somewhere </a:t>
            </a:r>
            <a:br>
              <a:rPr lang="en-US" dirty="0"/>
            </a:br>
            <a:r>
              <a:rPr lang="en-US" dirty="0"/>
              <a:t>in an unspecified location in the computer memory as zeros and ones</a:t>
            </a:r>
          </a:p>
          <a:p>
            <a:pPr lvl="3"/>
            <a:endParaRPr lang="en-US" dirty="0"/>
          </a:p>
          <a:p>
            <a:r>
              <a:rPr lang="en-US" dirty="0"/>
              <a:t>The program does not need to know the exact location where a variable is stored</a:t>
            </a:r>
          </a:p>
          <a:p>
            <a:pPr lvl="1"/>
            <a:r>
              <a:rPr lang="en-US" sz="2800" dirty="0"/>
              <a:t>It can simply refer to it by its name</a:t>
            </a:r>
          </a:p>
          <a:p>
            <a:pPr lvl="3"/>
            <a:endParaRPr lang="en-US" dirty="0"/>
          </a:p>
          <a:p>
            <a:r>
              <a:rPr lang="en-US" dirty="0"/>
              <a:t>What the program needs to be aware of is the </a:t>
            </a:r>
            <a:r>
              <a:rPr lang="en-US" b="1" dirty="0"/>
              <a:t>kind</a:t>
            </a:r>
            <a:r>
              <a:rPr lang="en-US" dirty="0"/>
              <a:t> of data stored in the variable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018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Templated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class Stack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public: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   Stack();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   void Push(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const</a:t>
            </a:r>
            <a:r>
              <a:rPr lang="en-US" altLang="en-US" sz="1400" b="1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400" b="1" dirty="0">
                <a:latin typeface="Courier New" panose="02070309020205020404" pitchFamily="49" charset="0"/>
              </a:rPr>
              <a:t>&amp; item);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400" b="1" dirty="0">
                <a:latin typeface="Courier New" panose="02070309020205020404" pitchFamily="49" charset="0"/>
              </a:rPr>
              <a:t> Pop();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private: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Node&lt;T&gt;*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m_head</a:t>
            </a:r>
            <a:r>
              <a:rPr lang="en-US" altLang="en-US" sz="1400" b="1" dirty="0">
                <a:latin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};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Stack&lt;T&gt;::</a:t>
            </a:r>
            <a:r>
              <a:rPr lang="en-US" altLang="en-US" sz="1400" b="1" dirty="0">
                <a:latin typeface="Courier New" panose="02070309020205020404" pitchFamily="49" charset="0"/>
              </a:rPr>
              <a:t>Stack()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m_head</a:t>
            </a:r>
            <a:r>
              <a:rPr lang="en-US" altLang="en-US" sz="1400" b="1" dirty="0">
                <a:latin typeface="Courier New" panose="02070309020205020404" pitchFamily="49" charset="0"/>
              </a:rPr>
              <a:t> = NULL;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0" y="1295400"/>
            <a:ext cx="4572000" cy="4648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void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Stack&lt;T&gt;::</a:t>
            </a:r>
            <a:r>
              <a:rPr lang="en-US" altLang="en-US" sz="1400" b="1" dirty="0">
                <a:latin typeface="Courier New" panose="02070309020205020404" pitchFamily="49" charset="0"/>
              </a:rPr>
              <a:t>Push(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const</a:t>
            </a:r>
            <a:r>
              <a:rPr lang="en-US" altLang="en-US" sz="1400" b="1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400" b="1" dirty="0">
                <a:latin typeface="Courier New" panose="02070309020205020404" pitchFamily="49" charset="0"/>
              </a:rPr>
              <a:t>&amp; item)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Node&lt;T&gt;*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newNode</a:t>
            </a:r>
            <a:r>
              <a:rPr lang="en-US" altLang="en-US" sz="1400" b="1" dirty="0">
                <a:latin typeface="Courier New" panose="02070309020205020404" pitchFamily="49" charset="0"/>
              </a:rPr>
              <a:t> = new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Node&lt;T&gt;(</a:t>
            </a:r>
            <a:r>
              <a:rPr lang="en-US" altLang="en-US" sz="1400" b="1" dirty="0">
                <a:latin typeface="Courier New" panose="02070309020205020404" pitchFamily="49" charset="0"/>
              </a:rPr>
              <a:t>item);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newNode</a:t>
            </a:r>
            <a:r>
              <a:rPr lang="en-US" altLang="en-US" sz="1400" b="1" dirty="0">
                <a:latin typeface="Courier New" panose="02070309020205020404" pitchFamily="49" charset="0"/>
              </a:rPr>
              <a:t>-&gt;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SetNext</a:t>
            </a:r>
            <a:r>
              <a:rPr lang="en-US" altLang="en-US" sz="1400" b="1" dirty="0">
                <a:latin typeface="Courier New" panose="02070309020205020404" pitchFamily="49" charset="0"/>
              </a:rPr>
              <a:t>(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m_head</a:t>
            </a:r>
            <a:r>
              <a:rPr lang="en-US" altLang="en-US" sz="1400" b="1" dirty="0">
                <a:latin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m_head</a:t>
            </a:r>
            <a:r>
              <a:rPr lang="en-US" altLang="en-US" sz="1400" b="1" dirty="0">
                <a:latin typeface="Courier New" panose="02070309020205020404" pitchFamily="49" charset="0"/>
              </a:rPr>
              <a:t> =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newNode</a:t>
            </a:r>
            <a:r>
              <a:rPr lang="en-US" altLang="en-US" sz="1400" b="1" dirty="0">
                <a:latin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 Stack&lt;T&gt;::</a:t>
            </a:r>
            <a:r>
              <a:rPr lang="en-US" altLang="en-US" sz="1400" b="1" dirty="0">
                <a:latin typeface="Courier New" panose="02070309020205020404" pitchFamily="49" charset="0"/>
              </a:rPr>
              <a:t>Pop()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400" b="1" dirty="0">
                <a:latin typeface="Courier New" panose="02070309020205020404" pitchFamily="49" charset="0"/>
              </a:rPr>
              <a:t> data =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m_head</a:t>
            </a:r>
            <a:r>
              <a:rPr lang="en-US" altLang="en-US" sz="1400" b="1" dirty="0">
                <a:latin typeface="Courier New" panose="02070309020205020404" pitchFamily="49" charset="0"/>
              </a:rPr>
              <a:t>-&gt;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GetData</a:t>
            </a:r>
            <a:r>
              <a:rPr lang="en-US" altLang="en-US" sz="1400" b="1" dirty="0">
                <a:latin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</a:rPr>
              <a:t>Node&lt;T&gt;* </a:t>
            </a:r>
            <a:r>
              <a:rPr lang="en-US" altLang="en-US" sz="1400" b="1" dirty="0">
                <a:latin typeface="Courier New" panose="02070309020205020404" pitchFamily="49" charset="0"/>
              </a:rPr>
              <a:t>temp =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m_head</a:t>
            </a:r>
            <a:r>
              <a:rPr lang="en-US" altLang="en-US" sz="1400" b="1" dirty="0">
                <a:latin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m_head</a:t>
            </a:r>
            <a:r>
              <a:rPr lang="en-US" altLang="en-US" sz="1400" b="1" dirty="0">
                <a:latin typeface="Courier New" panose="02070309020205020404" pitchFamily="49" charset="0"/>
              </a:rPr>
              <a:t> = temp-&gt;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GetNext</a:t>
            </a:r>
            <a:r>
              <a:rPr lang="en-US" altLang="en-US" sz="1400" b="1" dirty="0">
                <a:latin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delete temp;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   return data;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 rot="16200000">
            <a:off x="1365503" y="374904"/>
            <a:ext cx="240793" cy="2057400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6200000">
            <a:off x="1408362" y="3511297"/>
            <a:ext cx="240793" cy="2057400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872583" y="4287869"/>
            <a:ext cx="240793" cy="985842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5289804" y="1592581"/>
            <a:ext cx="240793" cy="914401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Templated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 main()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Stack&lt;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&gt;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nums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Stack&lt;string&gt; names;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nums.Push</a:t>
            </a:r>
            <a:r>
              <a:rPr lang="en-US" altLang="en-US" sz="1600" b="1" dirty="0">
                <a:latin typeface="Courier New" panose="02070309020205020404" pitchFamily="49" charset="0"/>
              </a:rPr>
              <a:t>(7);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nums.Push</a:t>
            </a:r>
            <a:r>
              <a:rPr lang="en-US" altLang="en-US" sz="1600" b="1" dirty="0">
                <a:latin typeface="Courier New" panose="02070309020205020404" pitchFamily="49" charset="0"/>
              </a:rPr>
              <a:t>(8);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cout</a:t>
            </a:r>
            <a:r>
              <a:rPr lang="en-US" altLang="en-US" sz="1600" b="1" dirty="0">
                <a:latin typeface="Courier New" panose="02070309020205020404" pitchFamily="49" charset="0"/>
              </a:rPr>
              <a:t>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nums.Pop</a:t>
            </a:r>
            <a:r>
              <a:rPr lang="en-US" altLang="en-US" sz="1600" b="1" dirty="0">
                <a:latin typeface="Courier New" panose="02070309020205020404" pitchFamily="49" charset="0"/>
              </a:rPr>
              <a:t>()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endl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cout</a:t>
            </a:r>
            <a:r>
              <a:rPr lang="en-US" altLang="en-US" sz="1600" b="1" dirty="0">
                <a:latin typeface="Courier New" panose="02070309020205020404" pitchFamily="49" charset="0"/>
              </a:rPr>
              <a:t>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nums.Pop</a:t>
            </a:r>
            <a:r>
              <a:rPr lang="en-US" altLang="en-US" sz="1600" b="1" dirty="0">
                <a:latin typeface="Courier New" panose="02070309020205020404" pitchFamily="49" charset="0"/>
              </a:rPr>
              <a:t>()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endl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names.Push</a:t>
            </a:r>
            <a:r>
              <a:rPr lang="en-US" altLang="en-US" sz="1600" b="1" dirty="0">
                <a:latin typeface="Courier New" panose="02070309020205020404" pitchFamily="49" charset="0"/>
              </a:rPr>
              <a:t>("Freeman");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names.Push</a:t>
            </a:r>
            <a:r>
              <a:rPr lang="en-US" altLang="en-US" sz="1600" b="1" dirty="0">
                <a:latin typeface="Courier New" panose="02070309020205020404" pitchFamily="49" charset="0"/>
              </a:rPr>
              <a:t>("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Hrabowski</a:t>
            </a:r>
            <a:r>
              <a:rPr lang="en-US" altLang="en-US" sz="1600" b="1" dirty="0">
                <a:latin typeface="Courier New" panose="02070309020205020404" pitchFamily="49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cout</a:t>
            </a:r>
            <a:r>
              <a:rPr lang="en-US" altLang="en-US" sz="1600" b="1" dirty="0">
                <a:latin typeface="Courier New" panose="02070309020205020404" pitchFamily="49" charset="0"/>
              </a:rPr>
              <a:t>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names.Pop</a:t>
            </a:r>
            <a:r>
              <a:rPr lang="en-US" altLang="en-US" sz="1600" b="1" dirty="0">
                <a:latin typeface="Courier New" panose="02070309020205020404" pitchFamily="49" charset="0"/>
              </a:rPr>
              <a:t>()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endl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cout</a:t>
            </a:r>
            <a:r>
              <a:rPr lang="en-US" altLang="en-US" sz="1600" b="1" dirty="0">
                <a:latin typeface="Courier New" panose="02070309020205020404" pitchFamily="49" charset="0"/>
              </a:rPr>
              <a:t>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names.Pop</a:t>
            </a:r>
            <a:r>
              <a:rPr lang="en-US" altLang="en-US" sz="1600" b="1" dirty="0">
                <a:latin typeface="Courier New" panose="02070309020205020404" pitchFamily="49" charset="0"/>
              </a:rPr>
              <a:t>() &lt;&lt;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endl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return 0;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36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Multiple Templated Types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32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4838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 class Key, class Data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Pair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Pair(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~Pair(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Pair(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&lt;Key, Data&gt;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pair);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operator==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&lt;Key, Data&gt;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m_key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m_data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Pair's equality operator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K, class 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 D&gt;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::operator==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&lt;K,D&gt;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m_key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rhs.m_key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m_data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rhs.m_data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05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Pair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 ( 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name1 = "Thunder";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name2 = "Jasper";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// use pair to associate a string and its length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string &gt;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 (name1.length(), name1);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string &gt;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(name2.length(), name2);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check for equality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(dog == cat)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"All animals are equal!" &lt;&lt;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92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Pair Template (Example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 (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// use Pair for names and Employee object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Employee john, mark;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 string, Employee &gt;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boss  ("John", john);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 string, Employee &gt;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worker("Mark", mark);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(boss == worker)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 real small company" &lt;&lt;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320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Use are Templates?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STL is essentially templates on steroids</a:t>
            </a:r>
          </a:p>
          <a:p>
            <a:pPr lvl="1"/>
            <a:r>
              <a:rPr lang="en-US" u="sng" dirty="0"/>
              <a:t>S</a:t>
            </a:r>
            <a:r>
              <a:rPr lang="en-US" dirty="0"/>
              <a:t>tandard </a:t>
            </a:r>
            <a:r>
              <a:rPr lang="en-US" u="sng" dirty="0"/>
              <a:t>T</a:t>
            </a:r>
            <a:r>
              <a:rPr lang="en-US" dirty="0"/>
              <a:t>emplate </a:t>
            </a:r>
            <a:r>
              <a:rPr lang="en-US" u="sng" dirty="0"/>
              <a:t>L</a:t>
            </a:r>
            <a:r>
              <a:rPr lang="en-US" dirty="0"/>
              <a:t>ibrary</a:t>
            </a:r>
          </a:p>
          <a:p>
            <a:r>
              <a:rPr lang="en-US" dirty="0"/>
              <a:t>Works with many custom created objects </a:t>
            </a:r>
            <a:br>
              <a:rPr lang="en-US" dirty="0"/>
            </a:br>
            <a:r>
              <a:rPr lang="en-US" dirty="0"/>
              <a:t>but </a:t>
            </a:r>
            <a:r>
              <a:rPr lang="en-US" b="1" dirty="0"/>
              <a:t>only </a:t>
            </a:r>
            <a:r>
              <a:rPr lang="en-US" dirty="0"/>
              <a:t>if you overload the operators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(used for sorting), etc.</a:t>
            </a:r>
          </a:p>
          <a:p>
            <a:endParaRPr lang="en-US" dirty="0"/>
          </a:p>
          <a:p>
            <a:r>
              <a:rPr lang="en-US" dirty="0"/>
              <a:t>Likely will also want to overload streams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Data Types in C++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63" y="1143000"/>
            <a:ext cx="6977969" cy="4568311"/>
          </a:xfrm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68300" y="5880100"/>
            <a:ext cx="717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00" dirty="0"/>
              <a:t>Source: http://www.cplusplus.com/doc/tutorial/variables/</a:t>
            </a:r>
          </a:p>
        </p:txBody>
      </p:sp>
    </p:spTree>
    <p:extLst>
      <p:ext uri="{BB962C8B-B14F-4D97-AF65-F5344CB8AC3E}">
        <p14:creationId xmlns:p14="http://schemas.microsoft.com/office/powerpoint/2010/main" val="121383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Overloading Functions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Overloading?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create multiple definitions for functions in various settings:</a:t>
            </a:r>
          </a:p>
          <a:p>
            <a:pPr lvl="1"/>
            <a:r>
              <a:rPr lang="en-US" sz="2800" dirty="0"/>
              <a:t>Class constructors</a:t>
            </a:r>
          </a:p>
          <a:p>
            <a:pPr lvl="1"/>
            <a:r>
              <a:rPr lang="en-US" sz="2800" dirty="0"/>
              <a:t>Class operators</a:t>
            </a:r>
          </a:p>
          <a:p>
            <a:pPr lvl="1"/>
            <a:r>
              <a:rPr lang="en-US" sz="2800" dirty="0"/>
              <a:t>Functions</a:t>
            </a:r>
          </a:p>
          <a:p>
            <a:endParaRPr lang="en-US" dirty="0"/>
          </a:p>
          <a:p>
            <a:r>
              <a:rPr lang="en-US" dirty="0"/>
              <a:t>Let’s look at a simple swap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Swap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function to swap two integers:</a:t>
            </a:r>
          </a:p>
          <a:p>
            <a:endParaRPr 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v1 = v2;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v2 = temp;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3767931"/>
            <a:ext cx="2590800" cy="830263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if we want to swap two floats?</a:t>
            </a:r>
          </a:p>
        </p:txBody>
      </p:sp>
      <p:sp>
        <p:nvSpPr>
          <p:cNvPr id="7" name="Rounded Rectangle 6"/>
          <p:cNvSpPr/>
          <p:nvPr/>
        </p:nvSpPr>
        <p:spPr>
          <a:xfrm rot="16200000">
            <a:off x="3888260" y="2288059"/>
            <a:ext cx="376882" cy="685799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4598194"/>
            <a:ext cx="2590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do we need to change?</a:t>
            </a:r>
          </a:p>
        </p:txBody>
      </p:sp>
      <p:sp>
        <p:nvSpPr>
          <p:cNvPr id="9" name="Rounded Rectangle 8"/>
          <p:cNvSpPr/>
          <p:nvPr/>
        </p:nvSpPr>
        <p:spPr>
          <a:xfrm rot="16200000">
            <a:off x="5665572" y="2300413"/>
            <a:ext cx="376882" cy="685799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1511644" y="2790570"/>
            <a:ext cx="376882" cy="685799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6575854" y="880550"/>
            <a:ext cx="376881" cy="140661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3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Swap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function to swap two floats:</a:t>
            </a:r>
          </a:p>
          <a:p>
            <a:endParaRPr 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v1 = v2;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v2 = temp;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Templates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3767931"/>
            <a:ext cx="2590800" cy="830263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if we want to swap two chars?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4598194"/>
            <a:ext cx="2590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do we need to change?</a:t>
            </a:r>
          </a:p>
        </p:txBody>
      </p:sp>
      <p:sp>
        <p:nvSpPr>
          <p:cNvPr id="8" name="Rounded Rectangle 7"/>
          <p:cNvSpPr/>
          <p:nvPr/>
        </p:nvSpPr>
        <p:spPr>
          <a:xfrm rot="16200000">
            <a:off x="4078760" y="2097560"/>
            <a:ext cx="376882" cy="1066798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6263848" y="2109911"/>
            <a:ext cx="376882" cy="1066803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1709353" y="2592862"/>
            <a:ext cx="376882" cy="108121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6344165" y="1071949"/>
            <a:ext cx="376881" cy="102561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0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10392</TotalTime>
  <Words>2396</Words>
  <Application>Microsoft Macintosh PowerPoint</Application>
  <PresentationFormat>On-screen Show (4:3)</PresentationFormat>
  <Paragraphs>563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ＭＳ Ｐゴシック</vt:lpstr>
      <vt:lpstr>ＭＳ Ｐゴシック</vt:lpstr>
      <vt:lpstr>Arial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341 Lecture 6 – Templates</vt:lpstr>
      <vt:lpstr>Today’s Topics</vt:lpstr>
      <vt:lpstr>Data Types</vt:lpstr>
      <vt:lpstr>Data Types (Review)</vt:lpstr>
      <vt:lpstr>Fundamental Data Types in C++</vt:lpstr>
      <vt:lpstr>Overloading Functions</vt:lpstr>
      <vt:lpstr>What is Overloading?</vt:lpstr>
      <vt:lpstr>Example: Swap Function</vt:lpstr>
      <vt:lpstr>Example: Swap Function</vt:lpstr>
      <vt:lpstr>Example: Swap Function</vt:lpstr>
      <vt:lpstr>Example: Swap Function</vt:lpstr>
      <vt:lpstr>Templates</vt:lpstr>
      <vt:lpstr>Common Uses for Templates</vt:lpstr>
      <vt:lpstr>maxx() Overloaded Example</vt:lpstr>
      <vt:lpstr>What are Templates?</vt:lpstr>
      <vt:lpstr>Indicating Templates</vt:lpstr>
      <vt:lpstr>Indicating Templates</vt:lpstr>
      <vt:lpstr>Indicating Templates</vt:lpstr>
      <vt:lpstr>Indicating Templates</vt:lpstr>
      <vt:lpstr>Template Example</vt:lpstr>
      <vt:lpstr>Using Templates</vt:lpstr>
      <vt:lpstr>(In)valid Use of Templates</vt:lpstr>
      <vt:lpstr>Template Requirements</vt:lpstr>
      <vt:lpstr>Overloading Templates</vt:lpstr>
      <vt:lpstr>Why Overload Templates?</vt:lpstr>
      <vt:lpstr>Incorrect Template Performance</vt:lpstr>
      <vt:lpstr>Overloading a Template</vt:lpstr>
      <vt:lpstr>Compiling Templates</vt:lpstr>
      <vt:lpstr>Compiler Handling of Templates</vt:lpstr>
      <vt:lpstr>Separate Compilation</vt:lpstr>
      <vt:lpstr>Separate Compilation: Example Code</vt:lpstr>
      <vt:lpstr>Separate Compilation</vt:lpstr>
      <vt:lpstr>Separate Compilation</vt:lpstr>
      <vt:lpstr>Separate Compilation Solutions</vt:lpstr>
      <vt:lpstr>Template Compilation Solution</vt:lpstr>
      <vt:lpstr>Class Templates</vt:lpstr>
      <vt:lpstr>Templating Classes</vt:lpstr>
      <vt:lpstr>Making a Templated Class</vt:lpstr>
      <vt:lpstr>Example: Templated Node</vt:lpstr>
      <vt:lpstr>Example: Templated Stack</vt:lpstr>
      <vt:lpstr>Using the Templated Stack</vt:lpstr>
      <vt:lpstr>Multiple Templated Types</vt:lpstr>
      <vt:lpstr>Example: Pair</vt:lpstr>
      <vt:lpstr>Using the Pair Template</vt:lpstr>
      <vt:lpstr>Using the Pair Template (Example 2)</vt:lpstr>
      <vt:lpstr>What Use are Templates?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241</cp:revision>
  <cp:lastPrinted>2009-04-22T19:24:48Z</cp:lastPrinted>
  <dcterms:created xsi:type="dcterms:W3CDTF">2013-08-18T19:22:46Z</dcterms:created>
  <dcterms:modified xsi:type="dcterms:W3CDTF">2018-02-14T05:31:05Z</dcterms:modified>
</cp:coreProperties>
</file>