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8" r:id="rId12"/>
    <p:sldId id="267" r:id="rId13"/>
    <p:sldId id="269" r:id="rId14"/>
    <p:sldId id="278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80" r:id="rId23"/>
    <p:sldId id="276" r:id="rId24"/>
    <p:sldId id="281" r:id="rId25"/>
    <p:sldId id="279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789D3E-E079-7A47-97A9-DFBD335DF8B9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4"/>
            <p14:sldId id="266"/>
            <p14:sldId id="265"/>
            <p14:sldId id="268"/>
            <p14:sldId id="267"/>
            <p14:sldId id="269"/>
            <p14:sldId id="278"/>
            <p14:sldId id="270"/>
            <p14:sldId id="271"/>
            <p14:sldId id="272"/>
            <p14:sldId id="273"/>
            <p14:sldId id="274"/>
            <p14:sldId id="275"/>
            <p14:sldId id="277"/>
            <p14:sldId id="280"/>
            <p14:sldId id="276"/>
            <p14:sldId id="281"/>
            <p14:sldId id="279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3"/>
    <p:restoredTop sz="94762"/>
  </p:normalViewPr>
  <p:slideViewPr>
    <p:cSldViewPr snapToGrid="0" snapToObjects="1">
      <p:cViewPr varScale="1">
        <p:scale>
          <a:sx n="103" d="100"/>
          <a:sy n="103" d="100"/>
        </p:scale>
        <p:origin x="198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989B5-3652-B947-B8B1-367A51987F7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5E890-FC14-8A4B-8172-767FE6CBB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93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64488-4DAE-0A4B-84B2-4622E08C7082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8E75A-BF1D-5F4A-A7B2-A993ED0A0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78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75A-BF1D-5F4A-A7B2-A993ED0A01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8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B6B92D-E298-0A40-B0D2-8AB7BBD01A20}" type="datetime1">
              <a:rPr lang="en-US" altLang="en-US" smtClean="0"/>
              <a:t>2/13/18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141689-8516-F04C-8398-88F1A6A791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17408C-96FA-694A-9198-797767018CD5}" type="datetime1">
              <a:rPr lang="en-US" altLang="en-US" smtClean="0"/>
              <a:t>2/13/18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7B9F9E-7757-0448-80DC-5D0C83BCC5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643588-1C67-F145-9BF7-7997EC4667AC}" type="datetime1">
              <a:rPr lang="en-US" altLang="en-US" smtClean="0"/>
              <a:t>2/13/18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895BEF-BC6C-7048-A7F2-A8F0F0C9FB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EF7F76-AAA3-E148-84A6-DB4BFEB73AB4}" type="datetime1">
              <a:rPr lang="en-US" altLang="en-US" smtClean="0"/>
              <a:t>2/13/18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CF50AA-B5E5-BB4E-BC77-1BE9700F6E0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79814A-6FDD-4E4A-B667-AB9D281432EE}" type="datetime1">
              <a:rPr lang="en-US" altLang="en-US" smtClean="0"/>
              <a:t>2/13/18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C7FD1E-F6E2-0541-9EAF-CF70DA2502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761A69-F7BC-294E-B15A-87A880F4733A}" type="datetime1">
              <a:rPr lang="en-US" altLang="en-US" smtClean="0"/>
              <a:t>2/13/18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6CA59D-0F84-0D4F-A415-DAECD4650E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78E0A4-1B20-9543-8EEF-D0FD69ED2A97}" type="datetime1">
              <a:rPr lang="en-US" altLang="en-US" smtClean="0"/>
              <a:t>2/13/18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7638A9-378F-3249-A152-EE71E9D773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797FE9-EC82-4843-BF4C-622001259E25}" type="datetime1">
              <a:rPr lang="en-US" altLang="en-US" smtClean="0"/>
              <a:t>2/13/18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8D350B-D148-2046-9098-1096EEBF0D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2DAA34-0DC1-EC44-BA81-7590A6449A94}" type="datetime1">
              <a:rPr lang="en-US" altLang="en-US" smtClean="0"/>
              <a:t>2/13/18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13EC75-DFFF-8C49-82B6-49996E774E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1952C4-78E0-AF4A-ACA2-8436F2FBA932}" type="datetime1">
              <a:rPr lang="en-US" altLang="en-US" smtClean="0"/>
              <a:t>2/13/18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B22343-F335-C846-B7BB-67E414A47F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A6E39A-E41E-A445-8386-5669519093CA}" type="datetime1">
              <a:rPr lang="en-US" altLang="en-US" smtClean="0"/>
              <a:t>2/13/18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AC3E90-4FD9-3F4C-8AA7-C8EF414496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>
                <a:latin typeface="Arial" charset="0"/>
              </a:rPr>
              <a:t>www.umbc.edu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12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>
                <a:latin typeface="Arial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176009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504783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Lecture 7: The STL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Prof. Michael Neary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mneary1@umbc.edu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252" y="6500729"/>
            <a:ext cx="461457" cy="357271"/>
          </a:xfrm>
        </p:spPr>
        <p:txBody>
          <a:bodyPr/>
          <a:lstStyle/>
          <a:p>
            <a:fld id="{16141689-8516-F04C-8398-88F1A6A79180}" type="slidenum">
              <a:rPr lang="en-US" altLang="en-US" sz="2000" b="1" smtClean="0">
                <a:solidFill>
                  <a:schemeClr val="bg1"/>
                </a:solidFill>
              </a:rPr>
              <a:pPr/>
              <a:t>1</a:t>
            </a:fld>
            <a:endParaRPr lang="en-US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476751"/>
            <a:ext cx="8229600" cy="367347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#include &lt;stack&gt;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#include &lt;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iostream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using namespace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std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main()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stack&lt;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&gt; numbers;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numbers.push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(10);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numbers.push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(7);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numbers.push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(4);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numbers.size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3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numbers.empty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false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numbers.top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4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numbers.pop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();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numbers.top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7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8414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data structure (FIFO)</a:t>
            </a:r>
          </a:p>
          <a:p>
            <a:pPr lvl="1"/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size()</a:t>
            </a:r>
          </a:p>
          <a:p>
            <a:pPr lvl="1"/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empty()</a:t>
            </a:r>
          </a:p>
          <a:p>
            <a:pPr lvl="1"/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push(e)</a:t>
            </a:r>
          </a:p>
          <a:p>
            <a:pPr lvl="1"/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pop()</a:t>
            </a:r>
          </a:p>
          <a:p>
            <a:pPr lvl="1"/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front()</a:t>
            </a:r>
          </a:p>
          <a:p>
            <a:pPr lvl="1"/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back()</a:t>
            </a:r>
          </a:p>
        </p:txBody>
      </p:sp>
    </p:spTree>
    <p:extLst>
      <p:ext uri="{BB962C8B-B14F-4D97-AF65-F5344CB8AC3E}">
        <p14:creationId xmlns:p14="http://schemas.microsoft.com/office/powerpoint/2010/main" val="666226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example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#include &lt;queue&gt;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#include &lt;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iostream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using namespace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std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main()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queue&lt;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&gt; numbers;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numbers.push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(10);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numbers.push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(7);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numbers.push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(4);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numbers.size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3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numbers.empty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false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numbers.front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10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numbers.pop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();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numbers.front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7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3279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Andale Mono" charset="0"/>
                <a:cs typeface="Andale Mono" charset="0"/>
              </a:rPr>
              <a:t>Doubly Linked List</a:t>
            </a:r>
          </a:p>
          <a:p>
            <a:pPr lvl="1"/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size()</a:t>
            </a:r>
          </a:p>
          <a:p>
            <a:pPr lvl="1"/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empty()</a:t>
            </a:r>
          </a:p>
          <a:p>
            <a:pPr lvl="1"/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front()</a:t>
            </a:r>
          </a:p>
          <a:p>
            <a:pPr lvl="1"/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back()</a:t>
            </a:r>
          </a:p>
          <a:p>
            <a:pPr lvl="1"/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push_front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()</a:t>
            </a:r>
          </a:p>
          <a:p>
            <a:pPr lvl="1"/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push_back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()</a:t>
            </a:r>
          </a:p>
          <a:p>
            <a:pPr lvl="1"/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pop_front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()</a:t>
            </a:r>
          </a:p>
          <a:p>
            <a:pPr lvl="1"/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pop_back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()</a:t>
            </a:r>
          </a:p>
          <a:p>
            <a:endParaRPr lang="en-US" sz="2800" dirty="0"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73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#include &lt;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iostream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&gt;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#include &lt;list&gt;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using namespace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std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main() {  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list&lt;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&gt; numbers;  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numbers.push_front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(6);         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6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numbers.push_front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(3);         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3 6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numbers.push_back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(1);          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3 6 1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numbers.size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3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numbers.empty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false  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numbers.front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3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 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numbers.back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1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numbers.pop_back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();  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numbers.back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6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latin typeface="Andale Mono" charset="0"/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27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20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Problem</a:t>
            </a:r>
          </a:p>
          <a:p>
            <a:pPr lvl="1"/>
            <a:r>
              <a:rPr lang="en-US" sz="2400" dirty="0"/>
              <a:t>Not all STL classes provide random access</a:t>
            </a:r>
          </a:p>
          <a:p>
            <a:pPr lvl="1"/>
            <a:r>
              <a:rPr lang="en-US" sz="2400" dirty="0"/>
              <a:t>How do we do “for each element in X”?</a:t>
            </a:r>
          </a:p>
          <a:p>
            <a:r>
              <a:rPr lang="en-US" sz="2800" dirty="0"/>
              <a:t>Solution</a:t>
            </a:r>
          </a:p>
          <a:p>
            <a:pPr lvl="1"/>
            <a:r>
              <a:rPr lang="en-US" sz="2400" dirty="0"/>
              <a:t>Iterators</a:t>
            </a:r>
          </a:p>
          <a:p>
            <a:pPr lvl="2"/>
            <a:r>
              <a:rPr lang="en-US" sz="2000" dirty="0"/>
              <a:t>“Special” pointers</a:t>
            </a:r>
          </a:p>
          <a:p>
            <a:pPr lvl="1"/>
            <a:r>
              <a:rPr lang="en-US" sz="2400" dirty="0"/>
              <a:t>“Iterate” through each item in the collection</a:t>
            </a:r>
          </a:p>
          <a:p>
            <a:r>
              <a:rPr lang="en-US" sz="2800" dirty="0"/>
              <a:t>Also: encapsulation</a:t>
            </a:r>
          </a:p>
          <a:p>
            <a:pPr lvl="1"/>
            <a:r>
              <a:rPr lang="en-US" sz="2400" dirty="0"/>
              <a:t>User shouldn’t need to know </a:t>
            </a:r>
            <a:r>
              <a:rPr lang="en-US" sz="2400" u="sng" dirty="0"/>
              <a:t>how</a:t>
            </a:r>
            <a:r>
              <a:rPr lang="en-US" sz="2400" dirty="0"/>
              <a:t> it works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952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Allows the user to access elements in a data structure using a familiar interface, regardless of the internal details of the data structure</a:t>
            </a:r>
          </a:p>
          <a:p>
            <a:pPr lvl="3"/>
            <a:endParaRPr lang="en-US" sz="1800" dirty="0"/>
          </a:p>
          <a:p>
            <a:r>
              <a:rPr lang="en-US" sz="2800" dirty="0"/>
              <a:t>An iterator should be able to:</a:t>
            </a:r>
          </a:p>
          <a:p>
            <a:pPr lvl="1"/>
            <a:r>
              <a:rPr lang="en-US" sz="2400" dirty="0"/>
              <a:t>Move to the beginning (first element)</a:t>
            </a:r>
          </a:p>
          <a:p>
            <a:pPr lvl="1"/>
            <a:r>
              <a:rPr lang="en-US" sz="2400" dirty="0"/>
              <a:t>Advance to the next element</a:t>
            </a:r>
          </a:p>
          <a:p>
            <a:pPr lvl="1"/>
            <a:r>
              <a:rPr lang="en-US" sz="2400" dirty="0"/>
              <a:t>Return the value referred to</a:t>
            </a:r>
          </a:p>
          <a:p>
            <a:pPr lvl="1"/>
            <a:r>
              <a:rPr lang="en-US" sz="2400" dirty="0"/>
              <a:t>Check to see if it is at the end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571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Forward iterators:</a:t>
            </a:r>
          </a:p>
          <a:p>
            <a:pPr lvl="1"/>
            <a:r>
              <a:rPr lang="en-US" sz="2400" dirty="0"/>
              <a:t>Using ++ works on iterator</a:t>
            </a:r>
          </a:p>
          <a:p>
            <a:r>
              <a:rPr lang="en-US" sz="2800" dirty="0"/>
              <a:t>Bidirectional iterators:</a:t>
            </a:r>
          </a:p>
          <a:p>
            <a:pPr lvl="1"/>
            <a:r>
              <a:rPr lang="en-US" sz="2400" dirty="0"/>
              <a:t>Both ++ and -- work on iterator</a:t>
            </a:r>
          </a:p>
          <a:p>
            <a:r>
              <a:rPr lang="en-US" sz="2800" dirty="0"/>
              <a:t>Random-access iterators:</a:t>
            </a:r>
          </a:p>
          <a:p>
            <a:pPr lvl="1"/>
            <a:r>
              <a:rPr lang="en-US" sz="2400" dirty="0"/>
              <a:t>Using ++, --, and random access all work </a:t>
            </a:r>
            <a:br>
              <a:rPr lang="en-US" sz="2400" dirty="0"/>
            </a:br>
            <a:r>
              <a:rPr lang="en-US" sz="2400" dirty="0"/>
              <a:t>with iterator</a:t>
            </a:r>
          </a:p>
          <a:p>
            <a:r>
              <a:rPr lang="en-US" sz="2800" dirty="0"/>
              <a:t>These are "kinds" of iterators, not types!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09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Essential operations</a:t>
            </a:r>
          </a:p>
          <a:p>
            <a:pPr lvl="1" eaLnBrk="1" hangingPunct="1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begin()</a:t>
            </a:r>
          </a:p>
          <a:p>
            <a:pPr lvl="2" eaLnBrk="1" hangingPunct="1"/>
            <a:r>
              <a:rPr lang="en-US" altLang="en-US" dirty="0"/>
              <a:t>Returns an iterator to first item in collection</a:t>
            </a:r>
          </a:p>
          <a:p>
            <a:pPr lvl="1" eaLnBrk="1" hangingPunct="1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end()</a:t>
            </a:r>
          </a:p>
          <a:p>
            <a:pPr lvl="2" eaLnBrk="1" hangingPunct="1"/>
            <a:r>
              <a:rPr lang="en-US" altLang="en-US" dirty="0"/>
              <a:t>Returns an iterator ONE BEYOND the last item in collection</a:t>
            </a:r>
          </a:p>
          <a:p>
            <a:pPr lvl="2"/>
            <a:r>
              <a:rPr lang="en-US" altLang="en-US" dirty="0"/>
              <a:t>Why does it do this?</a:t>
            </a:r>
          </a:p>
          <a:p>
            <a:pPr lvl="3"/>
            <a:r>
              <a:rPr lang="en-US" altLang="en-US" dirty="0"/>
              <a:t>If the collection is empty, begin() == end()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4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S</a:t>
            </a:r>
            <a:r>
              <a:rPr lang="en-US" dirty="0"/>
              <a:t>tandard </a:t>
            </a:r>
            <a:r>
              <a:rPr lang="en-US" u="sng" dirty="0"/>
              <a:t>T</a:t>
            </a:r>
            <a:r>
              <a:rPr lang="en-US" dirty="0"/>
              <a:t>emplate </a:t>
            </a:r>
            <a:r>
              <a:rPr lang="en-US" u="sng" dirty="0"/>
              <a:t>L</a:t>
            </a:r>
            <a:r>
              <a:rPr lang="en-US" dirty="0"/>
              <a:t>ibrary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commonly used data structures</a:t>
            </a:r>
          </a:p>
          <a:p>
            <a:r>
              <a:rPr lang="en-US" dirty="0"/>
              <a:t>Made up of 3 things </a:t>
            </a:r>
          </a:p>
          <a:p>
            <a:pPr lvl="1"/>
            <a:r>
              <a:rPr lang="en-US" dirty="0"/>
              <a:t>Containers</a:t>
            </a:r>
          </a:p>
          <a:p>
            <a:pPr lvl="1"/>
            <a:r>
              <a:rPr lang="en-US" dirty="0"/>
              <a:t>Algorithms</a:t>
            </a:r>
          </a:p>
          <a:p>
            <a:pPr lvl="1"/>
            <a:r>
              <a:rPr lang="en-US" dirty="0"/>
              <a:t>Iterators </a:t>
            </a:r>
          </a:p>
          <a:p>
            <a:r>
              <a:rPr lang="en-US" dirty="0"/>
              <a:t>Definitely used in project 2</a:t>
            </a:r>
          </a:p>
        </p:txBody>
      </p:sp>
    </p:spTree>
    <p:extLst>
      <p:ext uri="{BB962C8B-B14F-4D97-AF65-F5344CB8AC3E}">
        <p14:creationId xmlns:p14="http://schemas.microsoft.com/office/powerpoint/2010/main" val="160307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and Mutable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Behavior of the dereferencing operator dictates if an iterator is constant or mutable</a:t>
            </a:r>
          </a:p>
          <a:p>
            <a:endParaRPr lang="en-US" sz="2800" dirty="0"/>
          </a:p>
          <a:p>
            <a:r>
              <a:rPr lang="en-US" sz="2800" dirty="0"/>
              <a:t>Constant iterator:</a:t>
            </a:r>
          </a:p>
          <a:p>
            <a:pPr lvl="1"/>
            <a:r>
              <a:rPr lang="en-US" sz="2400" dirty="0"/>
              <a:t>Cannot edit contents of container using iterator</a:t>
            </a:r>
          </a:p>
          <a:p>
            <a:pPr lvl="1"/>
            <a:endParaRPr lang="en-US" sz="2400" dirty="0"/>
          </a:p>
          <a:p>
            <a:r>
              <a:rPr lang="en-US" sz="2800" dirty="0"/>
              <a:t>Mutable iterator:</a:t>
            </a:r>
          </a:p>
          <a:p>
            <a:pPr lvl="1"/>
            <a:r>
              <a:rPr lang="en-US" sz="2400" dirty="0"/>
              <a:t>Can change corresponding element in container</a:t>
            </a:r>
          </a:p>
        </p:txBody>
      </p:sp>
    </p:spTree>
    <p:extLst>
      <p:ext uri="{BB962C8B-B14F-4D97-AF65-F5344CB8AC3E}">
        <p14:creationId xmlns:p14="http://schemas.microsoft.com/office/powerpoint/2010/main" val="127331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Mutable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Mutable iterator:</a:t>
            </a:r>
          </a:p>
          <a:p>
            <a:pPr lvl="1"/>
            <a:r>
              <a:rPr lang="en-US" sz="2400" dirty="0"/>
              <a:t>*p can be assigned value</a:t>
            </a:r>
          </a:p>
          <a:p>
            <a:pPr lvl="1"/>
            <a:r>
              <a:rPr lang="en-US" sz="2400" dirty="0"/>
              <a:t>Changes corresponding element in container</a:t>
            </a:r>
          </a:p>
          <a:p>
            <a:pPr lvl="1"/>
            <a:endParaRPr lang="en-US" sz="2400" i="1" dirty="0"/>
          </a:p>
          <a:p>
            <a:r>
              <a:rPr lang="en-US" sz="2800" i="1" dirty="0"/>
              <a:t>i.e.</a:t>
            </a:r>
            <a:r>
              <a:rPr lang="en-US" sz="2800" dirty="0"/>
              <a:t>: *p returns an </a:t>
            </a:r>
            <a:r>
              <a:rPr lang="en-US" sz="2800" dirty="0" err="1"/>
              <a:t>lvalue</a:t>
            </a:r>
            <a:endParaRPr lang="en-US" sz="2800" dirty="0"/>
          </a:p>
          <a:p>
            <a:pPr lvl="1"/>
            <a:r>
              <a:rPr lang="en-US" sz="2400" dirty="0"/>
              <a:t>*p can be on the left hand side of the assignment operator</a:t>
            </a:r>
          </a:p>
          <a:p>
            <a:pPr lvl="1"/>
            <a:r>
              <a:rPr lang="en-US" sz="2400" dirty="0"/>
              <a:t>(and the right hand side)</a:t>
            </a:r>
          </a:p>
        </p:txBody>
      </p:sp>
    </p:spTree>
    <p:extLst>
      <p:ext uri="{BB962C8B-B14F-4D97-AF65-F5344CB8AC3E}">
        <p14:creationId xmlns:p14="http://schemas.microsoft.com/office/powerpoint/2010/main" val="52926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1875"/>
            <a:ext cx="8229600" cy="4372178"/>
          </a:xfrm>
        </p:spPr>
        <p:txBody>
          <a:bodyPr/>
          <a:lstStyle/>
          <a:p>
            <a:r>
              <a:rPr lang="en-US" sz="2400" dirty="0"/>
              <a:t>Here’s a very basic example of using an iterator to move through a vector:</a:t>
            </a:r>
          </a:p>
          <a:p>
            <a:pPr lvl="3"/>
            <a:endParaRPr lang="en-US" sz="1600" dirty="0"/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v; // fill up v with data... </a:t>
            </a: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(vector&lt;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&gt;::iterator it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it !=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++it) { 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*it &lt;&lt;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3"/>
            <a:endParaRPr lang="en-US" sz="1600" dirty="0"/>
          </a:p>
          <a:p>
            <a:r>
              <a:rPr lang="en-US" sz="2400" dirty="0"/>
              <a:t>This basic example should work regardless of the container type!</a:t>
            </a:r>
          </a:p>
        </p:txBody>
      </p:sp>
    </p:spTree>
    <p:extLst>
      <p:ext uri="{BB962C8B-B14F-4D97-AF65-F5344CB8AC3E}">
        <p14:creationId xmlns:p14="http://schemas.microsoft.com/office/powerpoint/2010/main" val="118761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 iterator:</a:t>
            </a:r>
          </a:p>
          <a:p>
            <a:pPr lvl="1"/>
            <a:r>
              <a:rPr lang="en-US" dirty="0"/>
              <a:t>* produces read-only version of element</a:t>
            </a:r>
          </a:p>
          <a:p>
            <a:pPr lvl="1"/>
            <a:r>
              <a:rPr lang="en-US" dirty="0"/>
              <a:t>Can use *p to assign to variable or output,</a:t>
            </a:r>
            <a:br>
              <a:rPr lang="en-US" dirty="0"/>
            </a:br>
            <a:r>
              <a:rPr lang="en-US" dirty="0"/>
              <a:t>but cannot change element in container</a:t>
            </a:r>
          </a:p>
          <a:p>
            <a:pPr lvl="1"/>
            <a:endParaRPr lang="en-US" i="1" dirty="0"/>
          </a:p>
          <a:p>
            <a:r>
              <a:rPr lang="en-US" i="1" dirty="0"/>
              <a:t>e.g.</a:t>
            </a:r>
            <a:r>
              <a:rPr lang="en-US" dirty="0"/>
              <a:t>, *p = &lt;anything&gt;; is illegal</a:t>
            </a:r>
          </a:p>
          <a:p>
            <a:pPr lvl="1"/>
            <a:r>
              <a:rPr lang="en-US" dirty="0"/>
              <a:t>*p can only be on the right hand side of the assignment operator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9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4790"/>
            <a:ext cx="8229600" cy="1143000"/>
          </a:xfrm>
        </p:spPr>
        <p:txBody>
          <a:bodyPr/>
          <a:lstStyle/>
          <a:p>
            <a:r>
              <a:rPr lang="en-US" dirty="0"/>
              <a:t>Vector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7553"/>
            <a:ext cx="8229600" cy="4372178"/>
          </a:xfrm>
        </p:spPr>
        <p:txBody>
          <a:bodyPr/>
          <a:lstStyle/>
          <a:p>
            <a:r>
              <a:rPr lang="en-US" sz="2800" dirty="0"/>
              <a:t>Here’s a a constant iterator moving through a vector</a:t>
            </a:r>
          </a:p>
          <a:p>
            <a:pPr lvl="3"/>
            <a:endParaRPr lang="en-US" sz="1800" dirty="0"/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v; // fill up v with data... </a:t>
            </a: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(vector&lt;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const_iterator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it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()); 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it !=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++it) { 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*it &lt;&lt;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rame 3"/>
          <p:cNvSpPr/>
          <p:nvPr/>
        </p:nvSpPr>
        <p:spPr>
          <a:xfrm>
            <a:off x="3152274" y="3585410"/>
            <a:ext cx="2310063" cy="38501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3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 - Overloaded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79" y="2115469"/>
            <a:ext cx="8961120" cy="4742531"/>
          </a:xfrm>
        </p:spPr>
        <p:txBody>
          <a:bodyPr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/>
              <a:t>		Dereferences the iterator</a:t>
            </a:r>
          </a:p>
          <a:p>
            <a:endParaRPr lang="en-US" sz="2400" dirty="0"/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2400" dirty="0"/>
              <a:t>		Moves forward to next element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2400" dirty="0"/>
              <a:t>		Moves backward to previous element</a:t>
            </a:r>
          </a:p>
          <a:p>
            <a:endParaRPr lang="en-US" sz="2400" dirty="0"/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400" dirty="0"/>
              <a:t>		True if two iterators </a:t>
            </a:r>
            <a:r>
              <a:rPr lang="en-US" sz="2400" u="sng" dirty="0"/>
              <a:t>point</a:t>
            </a:r>
            <a:r>
              <a:rPr lang="en-US" sz="2400" dirty="0"/>
              <a:t> to </a:t>
            </a:r>
            <a:r>
              <a:rPr lang="en-US" sz="2400" b="1" i="1" dirty="0"/>
              <a:t>same</a:t>
            </a:r>
            <a:r>
              <a:rPr lang="en-US" sz="2400" dirty="0"/>
              <a:t> element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US" sz="2400" dirty="0"/>
              <a:t>		True if two iterators </a:t>
            </a:r>
            <a:r>
              <a:rPr lang="en-US" sz="2400" u="sng" dirty="0"/>
              <a:t>point</a:t>
            </a:r>
            <a:r>
              <a:rPr lang="en-US" sz="2400" dirty="0"/>
              <a:t> to </a:t>
            </a:r>
            <a:r>
              <a:rPr lang="en-US" sz="2400" b="1" i="1" dirty="0"/>
              <a:t>different</a:t>
            </a:r>
            <a:r>
              <a:rPr lang="en-US" sz="2400" dirty="0"/>
              <a:t> elements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/>
              <a:t>		Assignment, makes two iterators </a:t>
            </a:r>
            <a:br>
              <a:rPr lang="en-US" sz="2400" dirty="0"/>
            </a:br>
            <a:r>
              <a:rPr lang="en-US" sz="2400" dirty="0"/>
              <a:t>			point to same element</a:t>
            </a:r>
          </a:p>
        </p:txBody>
      </p:sp>
    </p:spTree>
    <p:extLst>
      <p:ext uri="{BB962C8B-B14F-4D97-AF65-F5344CB8AC3E}">
        <p14:creationId xmlns:p14="http://schemas.microsoft.com/office/powerpoint/2010/main" val="92079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9707"/>
            <a:ext cx="8229600" cy="1143000"/>
          </a:xfrm>
        </p:spPr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50AA-B5E5-BB4E-BC77-1BE9700F6E0F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404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STL provides a number of algorithms that can be used on any container</a:t>
            </a:r>
          </a:p>
          <a:p>
            <a:r>
              <a:rPr lang="en-US" sz="2800" dirty="0">
                <a:latin typeface="Andale Mono" charset="0"/>
                <a:ea typeface="Andale Mono" charset="0"/>
                <a:cs typeface="Andale Mono" charset="0"/>
              </a:rPr>
              <a:t>#include &lt;</a:t>
            </a:r>
            <a:r>
              <a:rPr lang="en-US" sz="2800" dirty="0" err="1">
                <a:latin typeface="Andale Mono" charset="0"/>
                <a:ea typeface="Andale Mono" charset="0"/>
                <a:cs typeface="Andale Mono" charset="0"/>
              </a:rPr>
              <a:t>algorithmName</a:t>
            </a:r>
            <a:r>
              <a:rPr lang="en-US" sz="2800" dirty="0">
                <a:latin typeface="Andale Mono" charset="0"/>
                <a:ea typeface="Andale Mono" charset="0"/>
                <a:cs typeface="Andale Mono" charset="0"/>
              </a:rPr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50AA-B5E5-BB4E-BC77-1BE9700F6E0F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36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sort(p, q)</a:t>
            </a:r>
          </a:p>
          <a:p>
            <a:pPr lvl="1"/>
            <a:r>
              <a:rPr lang="en-US" dirty="0" err="1"/>
              <a:t>p,q</a:t>
            </a:r>
            <a:r>
              <a:rPr lang="en-US" dirty="0"/>
              <a:t> are iterators of the container type</a:t>
            </a:r>
          </a:p>
          <a:p>
            <a:pPr lvl="1"/>
            <a:r>
              <a:rPr lang="en-US" dirty="0"/>
              <a:t>Sort the elements in ascending order from p to q</a:t>
            </a:r>
          </a:p>
          <a:p>
            <a:endParaRPr lang="en-US" dirty="0"/>
          </a:p>
          <a:p>
            <a:r>
              <a:rPr lang="en-US" dirty="0"/>
              <a:t>Several more listed in Chapter 6 of your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50AA-B5E5-BB4E-BC77-1BE9700F6E0F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1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</a:t>
            </a:r>
            <a:r>
              <a:rPr lang="en-US" sz="2800" b="1" dirty="0"/>
              <a:t>container</a:t>
            </a:r>
            <a:r>
              <a:rPr lang="en-US" sz="2800" dirty="0"/>
              <a:t> is a holder object that stores a collection of other objects (its elements). They are implemented as class templates, which allows a great flexibility in the types supported as elements.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b="1" dirty="0"/>
              <a:t>container</a:t>
            </a:r>
            <a:r>
              <a:rPr lang="en-US" sz="2800" dirty="0"/>
              <a:t> manages the storage space for its elements and provides member functions to access them, either directly or through iterators (reference objects with similar properties to pointers).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95491"/>
            <a:ext cx="3669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http://www.cplusplus.com/reference/stl/</a:t>
            </a:r>
          </a:p>
        </p:txBody>
      </p:sp>
    </p:spTree>
    <p:extLst>
      <p:ext uri="{BB962C8B-B14F-4D97-AF65-F5344CB8AC3E}">
        <p14:creationId xmlns:p14="http://schemas.microsoft.com/office/powerpoint/2010/main" val="165220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375"/>
            <a:ext cx="8229600" cy="1143000"/>
          </a:xfrm>
        </p:spPr>
        <p:txBody>
          <a:bodyPr/>
          <a:lstStyle/>
          <a:p>
            <a:r>
              <a:rPr lang="en-US" dirty="0"/>
              <a:t>Sequence Containers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 sequential containers is that the elements can be accessed sequentially</a:t>
            </a:r>
          </a:p>
          <a:p>
            <a:r>
              <a:rPr lang="en-US" dirty="0"/>
              <a:t>They reside in namespace </a:t>
            </a:r>
            <a:r>
              <a:rPr lang="en-US" dirty="0" err="1"/>
              <a:t>std</a:t>
            </a:r>
            <a:endParaRPr lang="en-US" dirty="0"/>
          </a:p>
          <a:p>
            <a:r>
              <a:rPr lang="en-US" dirty="0"/>
              <a:t>Some only in C++ 11 (but not C++ 98)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55279" y="2193705"/>
          <a:ext cx="38356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767">
                  <a:extLst>
                    <a:ext uri="{9D8B030D-6E8A-4147-A177-3AD203B41FA5}">
                      <a16:colId xmlns:a16="http://schemas.microsoft.com/office/drawing/2014/main" val="3544266315"/>
                    </a:ext>
                  </a:extLst>
                </a:gridCol>
                <a:gridCol w="2181885">
                  <a:extLst>
                    <a:ext uri="{9D8B030D-6E8A-4147-A177-3AD203B41FA5}">
                      <a16:colId xmlns:a16="http://schemas.microsoft.com/office/drawing/2014/main" val="2830423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425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Array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91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436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Double ended queue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94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083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forward_list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Singly linked list (11)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6083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6595491"/>
            <a:ext cx="3669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http://www.cplusplus.com/reference/stl/</a:t>
            </a:r>
          </a:p>
        </p:txBody>
      </p:sp>
    </p:spTree>
    <p:extLst>
      <p:ext uri="{BB962C8B-B14F-4D97-AF65-F5344CB8AC3E}">
        <p14:creationId xmlns:p14="http://schemas.microsoft.com/office/powerpoint/2010/main" val="172327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375"/>
            <a:ext cx="8229600" cy="1143000"/>
          </a:xfrm>
        </p:spPr>
        <p:txBody>
          <a:bodyPr/>
          <a:lstStyle/>
          <a:p>
            <a:r>
              <a:rPr lang="en-US" dirty="0"/>
              <a:t>Container Adaptors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919804" y="1730375"/>
            <a:ext cx="4038600" cy="4525963"/>
          </a:xfrm>
        </p:spPr>
        <p:txBody>
          <a:bodyPr/>
          <a:lstStyle/>
          <a:p>
            <a:r>
              <a:rPr lang="en-US" dirty="0"/>
              <a:t>Container adaptors are not full container classes, but classes that provide a specific interface relying on an object of one of the container classes (such as deque or list) to handle the elements.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0" y="2193705"/>
          <a:ext cx="42792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636">
                  <a:extLst>
                    <a:ext uri="{9D8B030D-6E8A-4147-A177-3AD203B41FA5}">
                      <a16:colId xmlns:a16="http://schemas.microsoft.com/office/drawing/2014/main" val="3544266315"/>
                    </a:ext>
                  </a:extLst>
                </a:gridCol>
                <a:gridCol w="2139636">
                  <a:extLst>
                    <a:ext uri="{9D8B030D-6E8A-4147-A177-3AD203B41FA5}">
                      <a16:colId xmlns:a16="http://schemas.microsoft.com/office/drawing/2014/main" val="2830423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425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LIFO 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91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queue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FIFO</a:t>
                      </a:r>
                      <a:r>
                        <a:rPr lang="en-US" baseline="0" dirty="0"/>
                        <a:t> queue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436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priority_queue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</a:t>
                      </a:r>
                      <a:r>
                        <a:rPr lang="en-US" baseline="0" dirty="0"/>
                        <a:t> queue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94111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595491"/>
            <a:ext cx="3669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http://www.cplusplus.com/reference/stl/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5346" y="4131340"/>
            <a:ext cx="21818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Priority queues are a type of container adaptors, specifically designed such that its first element is always the greatest of the elements it contains</a:t>
            </a:r>
          </a:p>
        </p:txBody>
      </p:sp>
    </p:spTree>
    <p:extLst>
      <p:ext uri="{BB962C8B-B14F-4D97-AF65-F5344CB8AC3E}">
        <p14:creationId xmlns:p14="http://schemas.microsoft.com/office/powerpoint/2010/main" val="212728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375"/>
            <a:ext cx="8229600" cy="1143000"/>
          </a:xfrm>
        </p:spPr>
        <p:txBody>
          <a:bodyPr/>
          <a:lstStyle/>
          <a:p>
            <a:r>
              <a:rPr lang="en-US" dirty="0"/>
              <a:t>Associative Containers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919804" y="1730375"/>
            <a:ext cx="4038600" cy="4525963"/>
          </a:xfrm>
        </p:spPr>
        <p:txBody>
          <a:bodyPr/>
          <a:lstStyle/>
          <a:p>
            <a:r>
              <a:rPr lang="en-US" dirty="0"/>
              <a:t>An abstract data type composed of a collection of (key, value) pairs</a:t>
            </a:r>
          </a:p>
          <a:p>
            <a:r>
              <a:rPr lang="en-US" dirty="0"/>
              <a:t>For sets and maps, each possible key appears at most once in the collection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0" y="2193705"/>
          <a:ext cx="427927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636">
                  <a:extLst>
                    <a:ext uri="{9D8B030D-6E8A-4147-A177-3AD203B41FA5}">
                      <a16:colId xmlns:a16="http://schemas.microsoft.com/office/drawing/2014/main" val="3544266315"/>
                    </a:ext>
                  </a:extLst>
                </a:gridCol>
                <a:gridCol w="2139636">
                  <a:extLst>
                    <a:ext uri="{9D8B030D-6E8A-4147-A177-3AD203B41FA5}">
                      <a16:colId xmlns:a16="http://schemas.microsoft.com/office/drawing/2014/main" val="2830423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425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91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Multiple-key</a:t>
                      </a:r>
                      <a:r>
                        <a:rPr lang="en-US" baseline="0" dirty="0"/>
                        <a:t> Set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436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94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Multiple-key</a:t>
                      </a:r>
                      <a:r>
                        <a:rPr lang="en-US" baseline="0" dirty="0"/>
                        <a:t> Map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51088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595491"/>
            <a:ext cx="3669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http://www.cplusplus.com/reference/stl/</a:t>
            </a:r>
          </a:p>
        </p:txBody>
      </p:sp>
    </p:spTree>
    <p:extLst>
      <p:ext uri="{BB962C8B-B14F-4D97-AF65-F5344CB8AC3E}">
        <p14:creationId xmlns:p14="http://schemas.microsoft.com/office/powerpoint/2010/main" val="197515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Dynamically sized</a:t>
            </a:r>
          </a:p>
          <a:p>
            <a:r>
              <a:rPr lang="en-US" dirty="0"/>
              <a:t>Elements stored in order</a:t>
            </a:r>
          </a:p>
          <a:p>
            <a:r>
              <a:rPr lang="en-US" dirty="0"/>
              <a:t>Random access allowed</a:t>
            </a:r>
          </a:p>
          <a:p>
            <a:pPr lvl="1"/>
            <a:r>
              <a:rPr lang="en-US" dirty="0"/>
              <a:t>Use [] or .at(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at(</a:t>
            </a:r>
            <a:r>
              <a:rPr lang="en-US" dirty="0" err="1"/>
              <a:t>i</a:t>
            </a:r>
            <a:r>
              <a:rPr lang="en-US" dirty="0"/>
              <a:t>) will throw an exception if index out of bounds</a:t>
            </a:r>
          </a:p>
        </p:txBody>
      </p:sp>
    </p:spTree>
    <p:extLst>
      <p:ext uri="{BB962C8B-B14F-4D97-AF65-F5344CB8AC3E}">
        <p14:creationId xmlns:p14="http://schemas.microsoft.com/office/powerpoint/2010/main" val="1899584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#include &lt;vector&gt;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#include &lt;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iostream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using namespace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std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main()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vector&lt;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&gt; numbers(3);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numbers.push_back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(5); 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numbers.push_back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(10);	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numbers.push_back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(15);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numbers.front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15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numbers.back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5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numbers[1]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   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10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	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cout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numbers.at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(1) &lt;&lt; </a:t>
            </a:r>
            <a:r>
              <a:rPr lang="en-US" sz="1800" dirty="0" err="1">
                <a:latin typeface="Andale Mono" charset="0"/>
                <a:ea typeface="Andale Mono" charset="0"/>
                <a:cs typeface="Andale Mono" charset="0"/>
              </a:rPr>
              <a:t>endl</a:t>
            </a: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;   </a:t>
            </a:r>
            <a:r>
              <a:rPr lang="en-US" sz="1800" b="1" dirty="0">
                <a:latin typeface="Andale Mono" charset="0"/>
                <a:ea typeface="Andale Mono" charset="0"/>
                <a:cs typeface="Andale Mono" charset="0"/>
              </a:rPr>
              <a:t>// 10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Andale Mono" charset="0"/>
              <a:ea typeface="Andale Mono" charset="0"/>
              <a:cs typeface="Andale Mono" charset="0"/>
            </a:endParaRP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ndale Mono" charset="0"/>
                <a:ea typeface="Andale Mono" charset="0"/>
                <a:cs typeface="Andale Mon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258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data structure (LIFO)</a:t>
            </a:r>
          </a:p>
          <a:p>
            <a:pPr lvl="1"/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size()</a:t>
            </a:r>
          </a:p>
          <a:p>
            <a:pPr lvl="1"/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empty()</a:t>
            </a:r>
          </a:p>
          <a:p>
            <a:pPr lvl="1"/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push(e)</a:t>
            </a:r>
          </a:p>
          <a:p>
            <a:pPr lvl="1"/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pop()</a:t>
            </a:r>
          </a:p>
          <a:p>
            <a:pPr lvl="1"/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top()</a:t>
            </a:r>
          </a:p>
        </p:txBody>
      </p:sp>
    </p:spTree>
    <p:extLst>
      <p:ext uri="{BB962C8B-B14F-4D97-AF65-F5344CB8AC3E}">
        <p14:creationId xmlns:p14="http://schemas.microsoft.com/office/powerpoint/2010/main" val="161721405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MBC Presentation" id="{E19D7F27-0C06-BF4E-8966-BB28587F79AF}" vid="{243AC669-21A1-1F41-AB8A-22C52AEA68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UMBC Presentation</Template>
  <TotalTime>235</TotalTime>
  <Words>939</Words>
  <Application>Microsoft Macintosh PowerPoint</Application>
  <PresentationFormat>On-screen Show (4:3)</PresentationFormat>
  <Paragraphs>251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ＭＳ Ｐゴシック</vt:lpstr>
      <vt:lpstr>Andale Mono</vt:lpstr>
      <vt:lpstr>Arial</vt:lpstr>
      <vt:lpstr>Calibri</vt:lpstr>
      <vt:lpstr>Courier New</vt:lpstr>
      <vt:lpstr>Theme2</vt:lpstr>
      <vt:lpstr>Lecture 7: The STL</vt:lpstr>
      <vt:lpstr>The Standard Template Library </vt:lpstr>
      <vt:lpstr>Containers</vt:lpstr>
      <vt:lpstr>Sequence Containers</vt:lpstr>
      <vt:lpstr>Container Adaptors</vt:lpstr>
      <vt:lpstr>Associative Containers</vt:lpstr>
      <vt:lpstr>Vectors</vt:lpstr>
      <vt:lpstr>Vector example</vt:lpstr>
      <vt:lpstr>Stacks</vt:lpstr>
      <vt:lpstr>Stack example</vt:lpstr>
      <vt:lpstr>Queue</vt:lpstr>
      <vt:lpstr>Queue example</vt:lpstr>
      <vt:lpstr>Lists</vt:lpstr>
      <vt:lpstr>List example</vt:lpstr>
      <vt:lpstr>Iterators</vt:lpstr>
      <vt:lpstr>Iterators</vt:lpstr>
      <vt:lpstr>About Iterators</vt:lpstr>
      <vt:lpstr>Kinds of Iterators</vt:lpstr>
      <vt:lpstr>Iterators</vt:lpstr>
      <vt:lpstr>Constant and Mutable Iterators</vt:lpstr>
      <vt:lpstr>Mutable Iterators</vt:lpstr>
      <vt:lpstr>Vector Example</vt:lpstr>
      <vt:lpstr>Constant Iterators</vt:lpstr>
      <vt:lpstr>Vector Example</vt:lpstr>
      <vt:lpstr>Iterators - Overloaded Operators</vt:lpstr>
      <vt:lpstr>Algorithms</vt:lpstr>
      <vt:lpstr>Algorithms</vt:lpstr>
      <vt:lpstr>One example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7: The STL</dc:title>
  <dc:creator>Michael Neary</dc:creator>
  <cp:lastModifiedBy>Michael Neary</cp:lastModifiedBy>
  <cp:revision>31</cp:revision>
  <dcterms:created xsi:type="dcterms:W3CDTF">2017-09-21T03:36:56Z</dcterms:created>
  <dcterms:modified xsi:type="dcterms:W3CDTF">2018-02-14T04:50:46Z</dcterms:modified>
</cp:coreProperties>
</file>