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0"/>
  </p:notesMasterIdLst>
  <p:sldIdLst>
    <p:sldId id="361" r:id="rId2"/>
    <p:sldId id="708" r:id="rId3"/>
    <p:sldId id="709" r:id="rId4"/>
    <p:sldId id="710" r:id="rId5"/>
    <p:sldId id="713" r:id="rId6"/>
    <p:sldId id="711" r:id="rId7"/>
    <p:sldId id="714" r:id="rId8"/>
    <p:sldId id="716" r:id="rId9"/>
    <p:sldId id="733" r:id="rId10"/>
    <p:sldId id="730" r:id="rId11"/>
    <p:sldId id="731" r:id="rId12"/>
    <p:sldId id="732" r:id="rId13"/>
    <p:sldId id="734" r:id="rId14"/>
    <p:sldId id="721" r:id="rId15"/>
    <p:sldId id="738" r:id="rId16"/>
    <p:sldId id="722" r:id="rId17"/>
    <p:sldId id="735" r:id="rId18"/>
    <p:sldId id="771" r:id="rId19"/>
    <p:sldId id="753" r:id="rId20"/>
    <p:sldId id="754" r:id="rId21"/>
    <p:sldId id="741" r:id="rId22"/>
    <p:sldId id="740" r:id="rId23"/>
    <p:sldId id="768" r:id="rId24"/>
    <p:sldId id="769" r:id="rId25"/>
    <p:sldId id="770" r:id="rId26"/>
    <p:sldId id="744" r:id="rId27"/>
    <p:sldId id="750" r:id="rId28"/>
    <p:sldId id="781" r:id="rId29"/>
    <p:sldId id="782" r:id="rId30"/>
    <p:sldId id="783" r:id="rId31"/>
    <p:sldId id="784" r:id="rId32"/>
    <p:sldId id="785" r:id="rId33"/>
    <p:sldId id="786" r:id="rId34"/>
    <p:sldId id="787" r:id="rId35"/>
    <p:sldId id="788" r:id="rId36"/>
    <p:sldId id="789" r:id="rId37"/>
    <p:sldId id="790" r:id="rId38"/>
    <p:sldId id="791" r:id="rId39"/>
    <p:sldId id="792" r:id="rId40"/>
    <p:sldId id="793" r:id="rId41"/>
    <p:sldId id="794" r:id="rId42"/>
    <p:sldId id="795" r:id="rId43"/>
    <p:sldId id="796" r:id="rId44"/>
    <p:sldId id="797" r:id="rId45"/>
    <p:sldId id="798" r:id="rId46"/>
    <p:sldId id="799" r:id="rId47"/>
    <p:sldId id="800" r:id="rId48"/>
    <p:sldId id="801" r:id="rId49"/>
    <p:sldId id="802" r:id="rId50"/>
    <p:sldId id="803" r:id="rId51"/>
    <p:sldId id="804" r:id="rId52"/>
    <p:sldId id="805" r:id="rId53"/>
    <p:sldId id="806" r:id="rId54"/>
    <p:sldId id="807" r:id="rId55"/>
    <p:sldId id="808" r:id="rId56"/>
    <p:sldId id="809" r:id="rId57"/>
    <p:sldId id="810" r:id="rId58"/>
    <p:sldId id="811" r:id="rId59"/>
    <p:sldId id="812" r:id="rId60"/>
    <p:sldId id="813" r:id="rId61"/>
    <p:sldId id="814" r:id="rId62"/>
    <p:sldId id="815" r:id="rId63"/>
    <p:sldId id="816" r:id="rId64"/>
    <p:sldId id="817" r:id="rId65"/>
    <p:sldId id="818" r:id="rId66"/>
    <p:sldId id="819" r:id="rId67"/>
    <p:sldId id="820" r:id="rId68"/>
    <p:sldId id="821" r:id="rId69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497D"/>
    <a:srgbClr val="CC0099"/>
    <a:srgbClr val="FF6600"/>
    <a:srgbClr val="0000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9"/>
    <p:restoredTop sz="88748" autoAdjust="0"/>
  </p:normalViewPr>
  <p:slideViewPr>
    <p:cSldViewPr>
      <p:cViewPr varScale="1">
        <p:scale>
          <a:sx n="96" d="100"/>
          <a:sy n="96" d="100"/>
        </p:scale>
        <p:origin x="219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5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UMBC CMSC 341 Dynamic Memory and Pointers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9635B-6609-48F2-BEF2-32EF4A8D4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4838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4838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1600200" y="6248400"/>
            <a:ext cx="5943600" cy="452438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UMBC CMSC 341 Binary Search Trees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127AB-56F0-4C4C-B69D-62B61AF9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07151-AE58-4E8D-90EF-86794D407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243638"/>
            <a:ext cx="2128838" cy="452437"/>
          </a:xfrm>
          <a:prstGeom prst="rect">
            <a:avLst/>
          </a:prstGeom>
        </p:spPr>
        <p:txBody>
          <a:bodyPr/>
          <a:lstStyle>
            <a:lvl1pPr>
              <a:buFont typeface="Times New Roman" charset="0"/>
              <a:buNone/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7568-17F5-4258-9603-64382990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1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483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2895600" y="6248400"/>
            <a:ext cx="3119438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UMBC CMSC 341 Dynamic Memory and Pointers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28838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32CA1A4-F8AD-42A7-A6C8-A09A74D89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visualgo.net/bst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altLang="en-US" dirty="0"/>
              <a:t>CMSC 341</a:t>
            </a:r>
            <a:br>
              <a:rPr lang="en-US" altLang="en-US" dirty="0"/>
            </a:br>
            <a:r>
              <a:rPr lang="en-US" altLang="en-US" dirty="0"/>
              <a:t>Lecture 10 Binary Search Trees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Prof. Michael </a:t>
            </a:r>
            <a:r>
              <a:rPr lang="en-US" altLang="en-US" dirty="0" err="1"/>
              <a:t>Neary</a:t>
            </a:r>
            <a:endParaRPr lang="en-US" alt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2700" y="6477000"/>
            <a:ext cx="717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Based on slides from previous iterations of this course</a:t>
            </a:r>
          </a:p>
        </p:txBody>
      </p:sp>
    </p:spTree>
    <p:extLst>
      <p:ext uri="{BB962C8B-B14F-4D97-AF65-F5344CB8AC3E}">
        <p14:creationId xmlns:p14="http://schemas.microsoft.com/office/powerpoint/2010/main" val="389168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Preorder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714816" y="1295400"/>
            <a:ext cx="5714369" cy="4326636"/>
            <a:chOff x="2407944" y="1295400"/>
            <a:chExt cx="5714369" cy="4326636"/>
          </a:xfrm>
        </p:grpSpPr>
        <p:cxnSp>
          <p:nvCxnSpPr>
            <p:cNvPr id="7" name="Straight Arrow Connector 6"/>
            <p:cNvCxnSpPr>
              <a:stCxn id="12" idx="4"/>
              <a:endCxn id="19" idx="0"/>
            </p:cNvCxnSpPr>
            <p:nvPr/>
          </p:nvCxnSpPr>
          <p:spPr bwMode="auto">
            <a:xfrm flipH="1">
              <a:off x="5634360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16" idx="4"/>
              <a:endCxn id="12" idx="0"/>
            </p:cNvCxnSpPr>
            <p:nvPr/>
          </p:nvCxnSpPr>
          <p:spPr bwMode="auto">
            <a:xfrm flipH="1">
              <a:off x="6003591" y="3104522"/>
              <a:ext cx="738460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13" idx="4"/>
              <a:endCxn id="21" idx="0"/>
            </p:cNvCxnSpPr>
            <p:nvPr/>
          </p:nvCxnSpPr>
          <p:spPr bwMode="auto">
            <a:xfrm flipH="1">
              <a:off x="711128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16" idx="4"/>
              <a:endCxn id="13" idx="0"/>
            </p:cNvCxnSpPr>
            <p:nvPr/>
          </p:nvCxnSpPr>
          <p:spPr bwMode="auto">
            <a:xfrm>
              <a:off x="6742051" y="3104522"/>
              <a:ext cx="73846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13" idx="4"/>
              <a:endCxn id="20" idx="0"/>
            </p:cNvCxnSpPr>
            <p:nvPr/>
          </p:nvCxnSpPr>
          <p:spPr bwMode="auto">
            <a:xfrm>
              <a:off x="748051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5731019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B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207940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E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254097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K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777175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A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469479" y="2559379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M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515636" y="2553282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X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92557" y="1295400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H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361788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L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57717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W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83871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G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407944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N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146405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rPr>
                <a:t>Y</a:t>
              </a:r>
            </a:p>
          </p:txBody>
        </p:sp>
        <p:cxnSp>
          <p:nvCxnSpPr>
            <p:cNvPr id="24" name="Straight Arrow Connector 23"/>
            <p:cNvCxnSpPr>
              <a:stCxn id="15" idx="4"/>
              <a:endCxn id="23" idx="0"/>
            </p:cNvCxnSpPr>
            <p:nvPr/>
          </p:nvCxnSpPr>
          <p:spPr bwMode="auto">
            <a:xfrm>
              <a:off x="3049747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8" idx="4"/>
              <a:endCxn id="16" idx="0"/>
            </p:cNvCxnSpPr>
            <p:nvPr/>
          </p:nvCxnSpPr>
          <p:spPr bwMode="auto">
            <a:xfrm>
              <a:off x="5265129" y="1840543"/>
              <a:ext cx="1476922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5" idx="4"/>
              <a:endCxn id="22" idx="0"/>
            </p:cNvCxnSpPr>
            <p:nvPr/>
          </p:nvCxnSpPr>
          <p:spPr bwMode="auto">
            <a:xfrm flipH="1">
              <a:off x="2680516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7" idx="4"/>
              <a:endCxn id="14" idx="0"/>
            </p:cNvCxnSpPr>
            <p:nvPr/>
          </p:nvCxnSpPr>
          <p:spPr bwMode="auto">
            <a:xfrm>
              <a:off x="3788208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7" idx="4"/>
              <a:endCxn id="15" idx="0"/>
            </p:cNvCxnSpPr>
            <p:nvPr/>
          </p:nvCxnSpPr>
          <p:spPr bwMode="auto">
            <a:xfrm flipH="1">
              <a:off x="3049747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18" idx="4"/>
              <a:endCxn id="17" idx="0"/>
            </p:cNvCxnSpPr>
            <p:nvPr/>
          </p:nvCxnSpPr>
          <p:spPr bwMode="auto">
            <a:xfrm flipH="1">
              <a:off x="3788208" y="1840543"/>
              <a:ext cx="147692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1618155" y="1190600"/>
            <a:ext cx="5907692" cy="4536233"/>
            <a:chOff x="1618155" y="1190600"/>
            <a:chExt cx="5907692" cy="4536233"/>
          </a:xfrm>
        </p:grpSpPr>
        <p:sp>
          <p:nvSpPr>
            <p:cNvPr id="31" name="Arc 30"/>
            <p:cNvSpPr/>
            <p:nvPr/>
          </p:nvSpPr>
          <p:spPr bwMode="auto">
            <a:xfrm rot="16200000">
              <a:off x="3456172" y="3720600"/>
              <a:ext cx="754739" cy="738463"/>
            </a:xfrm>
            <a:prstGeom prst="arc">
              <a:avLst>
                <a:gd name="adj1" fmla="val 1744912"/>
                <a:gd name="adj2" fmla="val 19288035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Arc 31"/>
            <p:cNvSpPr/>
            <p:nvPr/>
          </p:nvSpPr>
          <p:spPr bwMode="auto">
            <a:xfrm rot="16200000">
              <a:off x="4563863" y="4980232"/>
              <a:ext cx="754739" cy="738463"/>
            </a:xfrm>
            <a:prstGeom prst="arc">
              <a:avLst>
                <a:gd name="adj1" fmla="val 1846051"/>
                <a:gd name="adj2" fmla="val 20570980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Arc 32"/>
            <p:cNvSpPr/>
            <p:nvPr/>
          </p:nvSpPr>
          <p:spPr bwMode="auto">
            <a:xfrm rot="16200000">
              <a:off x="1979247" y="3720600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Arc 33"/>
            <p:cNvSpPr/>
            <p:nvPr/>
          </p:nvSpPr>
          <p:spPr bwMode="auto">
            <a:xfrm rot="16200000">
              <a:off x="2717709" y="2456621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Arc 34"/>
            <p:cNvSpPr/>
            <p:nvPr/>
          </p:nvSpPr>
          <p:spPr bwMode="auto">
            <a:xfrm rot="16200000">
              <a:off x="4194630" y="1198739"/>
              <a:ext cx="754739" cy="738463"/>
            </a:xfrm>
            <a:prstGeom prst="arc">
              <a:avLst>
                <a:gd name="adj1" fmla="val 13654628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Arc 35"/>
            <p:cNvSpPr/>
            <p:nvPr/>
          </p:nvSpPr>
          <p:spPr bwMode="auto">
            <a:xfrm rot="5400000" flipH="1">
              <a:off x="5671552" y="2462718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Arc 36"/>
            <p:cNvSpPr/>
            <p:nvPr/>
          </p:nvSpPr>
          <p:spPr bwMode="auto">
            <a:xfrm rot="5400000" flipH="1">
              <a:off x="6410012" y="3720599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Arc 37"/>
            <p:cNvSpPr/>
            <p:nvPr/>
          </p:nvSpPr>
          <p:spPr bwMode="auto">
            <a:xfrm rot="5400000" flipH="1">
              <a:off x="4933094" y="3720600"/>
              <a:ext cx="754739" cy="738463"/>
            </a:xfrm>
            <a:prstGeom prst="arc">
              <a:avLst>
                <a:gd name="adj1" fmla="val 11892758"/>
                <a:gd name="adj2" fmla="val 1920063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Arc 38"/>
            <p:cNvSpPr/>
            <p:nvPr/>
          </p:nvSpPr>
          <p:spPr bwMode="auto">
            <a:xfrm rot="16200000">
              <a:off x="4933094" y="3720598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Arc 39"/>
            <p:cNvSpPr/>
            <p:nvPr/>
          </p:nvSpPr>
          <p:spPr bwMode="auto">
            <a:xfrm rot="16200000">
              <a:off x="6410011" y="3720597"/>
              <a:ext cx="754739" cy="738463"/>
            </a:xfrm>
            <a:prstGeom prst="arc">
              <a:avLst>
                <a:gd name="adj1" fmla="val 12787380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Arc 40"/>
            <p:cNvSpPr/>
            <p:nvPr/>
          </p:nvSpPr>
          <p:spPr bwMode="auto">
            <a:xfrm rot="16200000">
              <a:off x="5671548" y="2456620"/>
              <a:ext cx="754739" cy="738463"/>
            </a:xfrm>
            <a:prstGeom prst="arc">
              <a:avLst>
                <a:gd name="adj1" fmla="val 13426737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Arc 41"/>
            <p:cNvSpPr/>
            <p:nvPr/>
          </p:nvSpPr>
          <p:spPr bwMode="auto">
            <a:xfrm rot="5400000" flipH="1">
              <a:off x="2717713" y="2462717"/>
              <a:ext cx="754739" cy="738463"/>
            </a:xfrm>
            <a:prstGeom prst="arc">
              <a:avLst>
                <a:gd name="adj1" fmla="val 13429884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Arc 42"/>
            <p:cNvSpPr/>
            <p:nvPr/>
          </p:nvSpPr>
          <p:spPr bwMode="auto">
            <a:xfrm rot="5400000" flipH="1">
              <a:off x="1979250" y="3720600"/>
              <a:ext cx="754739" cy="738463"/>
            </a:xfrm>
            <a:prstGeom prst="arc">
              <a:avLst>
                <a:gd name="adj1" fmla="val 12787380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44" name="Straight Connector 43"/>
            <p:cNvCxnSpPr>
              <a:stCxn id="35" idx="0"/>
              <a:endCxn id="34" idx="2"/>
            </p:cNvCxnSpPr>
            <p:nvPr/>
          </p:nvCxnSpPr>
          <p:spPr bwMode="auto">
            <a:xfrm flipH="1">
              <a:off x="2986142" y="1819507"/>
              <a:ext cx="1310611" cy="64577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4" idx="0"/>
              <a:endCxn id="33" idx="2"/>
            </p:cNvCxnSpPr>
            <p:nvPr/>
          </p:nvCxnSpPr>
          <p:spPr bwMode="auto">
            <a:xfrm flipH="1">
              <a:off x="2247680" y="3139817"/>
              <a:ext cx="642548" cy="589443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33" idx="0"/>
            </p:cNvCxnSpPr>
            <p:nvPr/>
          </p:nvCxnSpPr>
          <p:spPr bwMode="auto">
            <a:xfrm flipH="1">
              <a:off x="1833047" y="4403796"/>
              <a:ext cx="318719" cy="60284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43" idx="0"/>
            </p:cNvCxnSpPr>
            <p:nvPr/>
          </p:nvCxnSpPr>
          <p:spPr bwMode="auto">
            <a:xfrm>
              <a:off x="2561470" y="4403796"/>
              <a:ext cx="313932" cy="6006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43" idx="2"/>
            </p:cNvCxnSpPr>
            <p:nvPr/>
          </p:nvCxnSpPr>
          <p:spPr bwMode="auto">
            <a:xfrm flipV="1">
              <a:off x="2616427" y="3352800"/>
              <a:ext cx="478656" cy="46889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endCxn id="31" idx="2"/>
            </p:cNvCxnSpPr>
            <p:nvPr/>
          </p:nvCxnSpPr>
          <p:spPr bwMode="auto">
            <a:xfrm>
              <a:off x="3095083" y="3352800"/>
              <a:ext cx="505379" cy="44435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42" idx="0"/>
              <a:endCxn id="31" idx="0"/>
            </p:cNvCxnSpPr>
            <p:nvPr/>
          </p:nvCxnSpPr>
          <p:spPr bwMode="auto">
            <a:xfrm>
              <a:off x="3353676" y="3101312"/>
              <a:ext cx="662331" cy="66044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42" idx="2"/>
            </p:cNvCxnSpPr>
            <p:nvPr/>
          </p:nvCxnSpPr>
          <p:spPr bwMode="auto">
            <a:xfrm flipV="1">
              <a:off x="3354890" y="1945340"/>
              <a:ext cx="1217109" cy="61846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41" idx="2"/>
            </p:cNvCxnSpPr>
            <p:nvPr/>
          </p:nvCxnSpPr>
          <p:spPr bwMode="auto">
            <a:xfrm flipH="1" flipV="1">
              <a:off x="4571999" y="1945340"/>
              <a:ext cx="1217111" cy="6123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41" idx="0"/>
              <a:endCxn id="39" idx="2"/>
            </p:cNvCxnSpPr>
            <p:nvPr/>
          </p:nvCxnSpPr>
          <p:spPr bwMode="auto">
            <a:xfrm flipH="1">
              <a:off x="5201527" y="3095457"/>
              <a:ext cx="589038" cy="63380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>
              <a:stCxn id="39" idx="0"/>
              <a:endCxn id="32" idx="2"/>
            </p:cNvCxnSpPr>
            <p:nvPr/>
          </p:nvCxnSpPr>
          <p:spPr bwMode="auto">
            <a:xfrm flipH="1">
              <a:off x="4830169" y="4403794"/>
              <a:ext cx="275444" cy="58577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32" idx="0"/>
              <a:endCxn id="38" idx="0"/>
            </p:cNvCxnSpPr>
            <p:nvPr/>
          </p:nvCxnSpPr>
          <p:spPr bwMode="auto">
            <a:xfrm flipV="1">
              <a:off x="5133162" y="4447518"/>
              <a:ext cx="294990" cy="57956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>
              <a:endCxn id="38" idx="2"/>
            </p:cNvCxnSpPr>
            <p:nvPr/>
          </p:nvCxnSpPr>
          <p:spPr bwMode="auto">
            <a:xfrm flipH="1">
              <a:off x="5550777" y="3352800"/>
              <a:ext cx="498146" cy="45052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0" idx="2"/>
            </p:cNvCxnSpPr>
            <p:nvPr/>
          </p:nvCxnSpPr>
          <p:spPr bwMode="auto">
            <a:xfrm flipH="1" flipV="1">
              <a:off x="6048923" y="3352800"/>
              <a:ext cx="478650" cy="46888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40" idx="0"/>
              <a:endCxn id="67" idx="2"/>
            </p:cNvCxnSpPr>
            <p:nvPr/>
          </p:nvCxnSpPr>
          <p:spPr bwMode="auto">
            <a:xfrm flipH="1">
              <a:off x="6263809" y="4403793"/>
              <a:ext cx="318721" cy="60285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68" idx="0"/>
              <a:endCxn id="37" idx="0"/>
            </p:cNvCxnSpPr>
            <p:nvPr/>
          </p:nvCxnSpPr>
          <p:spPr bwMode="auto">
            <a:xfrm flipH="1" flipV="1">
              <a:off x="6992232" y="4403795"/>
              <a:ext cx="313935" cy="6006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37" idx="2"/>
              <a:endCxn id="36" idx="0"/>
            </p:cNvCxnSpPr>
            <p:nvPr/>
          </p:nvCxnSpPr>
          <p:spPr bwMode="auto">
            <a:xfrm flipH="1" flipV="1">
              <a:off x="6253772" y="3145914"/>
              <a:ext cx="642546" cy="5833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36" idx="2"/>
              <a:endCxn id="62" idx="0"/>
            </p:cNvCxnSpPr>
            <p:nvPr/>
          </p:nvCxnSpPr>
          <p:spPr bwMode="auto">
            <a:xfrm flipH="1" flipV="1">
              <a:off x="4847245" y="1819506"/>
              <a:ext cx="1310613" cy="65187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Arc 61"/>
            <p:cNvSpPr/>
            <p:nvPr/>
          </p:nvSpPr>
          <p:spPr bwMode="auto">
            <a:xfrm rot="5400000" flipH="1">
              <a:off x="4194629" y="1198738"/>
              <a:ext cx="754739" cy="738463"/>
            </a:xfrm>
            <a:prstGeom prst="arc">
              <a:avLst>
                <a:gd name="adj1" fmla="val 13654628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Arc 62"/>
            <p:cNvSpPr/>
            <p:nvPr/>
          </p:nvSpPr>
          <p:spPr bwMode="auto">
            <a:xfrm rot="16200000">
              <a:off x="1610017" y="4980232"/>
              <a:ext cx="754739" cy="738463"/>
            </a:xfrm>
            <a:prstGeom prst="arc">
              <a:avLst>
                <a:gd name="adj1" fmla="val 1671363"/>
                <a:gd name="adj2" fmla="val 20145742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Arc 63"/>
            <p:cNvSpPr/>
            <p:nvPr/>
          </p:nvSpPr>
          <p:spPr bwMode="auto">
            <a:xfrm rot="16200000">
              <a:off x="2348481" y="4980231"/>
              <a:ext cx="754739" cy="738463"/>
            </a:xfrm>
            <a:prstGeom prst="arc">
              <a:avLst>
                <a:gd name="adj1" fmla="val 1406046"/>
                <a:gd name="adj2" fmla="val 1988921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5" name="Straight Connector 64"/>
            <p:cNvCxnSpPr>
              <a:endCxn id="64" idx="2"/>
            </p:cNvCxnSpPr>
            <p:nvPr/>
          </p:nvCxnSpPr>
          <p:spPr bwMode="auto">
            <a:xfrm>
              <a:off x="2356619" y="4556196"/>
              <a:ext cx="189999" cy="46334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>
              <a:stCxn id="63" idx="0"/>
            </p:cNvCxnSpPr>
            <p:nvPr/>
          </p:nvCxnSpPr>
          <p:spPr bwMode="auto">
            <a:xfrm flipV="1">
              <a:off x="2162861" y="4556197"/>
              <a:ext cx="193756" cy="461236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Arc 66"/>
            <p:cNvSpPr/>
            <p:nvPr/>
          </p:nvSpPr>
          <p:spPr bwMode="auto">
            <a:xfrm rot="16200000">
              <a:off x="6040779" y="4980231"/>
              <a:ext cx="754739" cy="738463"/>
            </a:xfrm>
            <a:prstGeom prst="arc">
              <a:avLst>
                <a:gd name="adj1" fmla="val 1671363"/>
                <a:gd name="adj2" fmla="val 20145742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Arc 67"/>
            <p:cNvSpPr/>
            <p:nvPr/>
          </p:nvSpPr>
          <p:spPr bwMode="auto">
            <a:xfrm rot="16200000">
              <a:off x="6779246" y="4980230"/>
              <a:ext cx="754739" cy="738463"/>
            </a:xfrm>
            <a:prstGeom prst="arc">
              <a:avLst>
                <a:gd name="adj1" fmla="val 1406046"/>
                <a:gd name="adj2" fmla="val 1988921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9" name="Straight Connector 68"/>
            <p:cNvCxnSpPr>
              <a:endCxn id="68" idx="2"/>
            </p:cNvCxnSpPr>
            <p:nvPr/>
          </p:nvCxnSpPr>
          <p:spPr bwMode="auto">
            <a:xfrm>
              <a:off x="6801318" y="4554093"/>
              <a:ext cx="176065" cy="46544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67" idx="0"/>
            </p:cNvCxnSpPr>
            <p:nvPr/>
          </p:nvCxnSpPr>
          <p:spPr bwMode="auto">
            <a:xfrm flipV="1">
              <a:off x="6593623" y="4554094"/>
              <a:ext cx="188722" cy="46333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2" name="Rounded Rectangle 71"/>
          <p:cNvSpPr/>
          <p:nvPr/>
        </p:nvSpPr>
        <p:spPr bwMode="auto">
          <a:xfrm>
            <a:off x="4158571" y="1453669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2688850" y="2717650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1890152" y="3975528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1581154" y="523516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2356617" y="523516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3446669" y="3976825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78" name="Rounded Rectangle 77"/>
          <p:cNvSpPr/>
          <p:nvPr/>
        </p:nvSpPr>
        <p:spPr bwMode="auto">
          <a:xfrm>
            <a:off x="5662051" y="2717650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904562" y="3976825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4522808" y="5235162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81" name="Rounded Rectangle 80"/>
          <p:cNvSpPr/>
          <p:nvPr/>
        </p:nvSpPr>
        <p:spPr bwMode="auto">
          <a:xfrm>
            <a:off x="6346445" y="3975528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82" name="Rounded Rectangle 81"/>
          <p:cNvSpPr/>
          <p:nvPr/>
        </p:nvSpPr>
        <p:spPr bwMode="auto">
          <a:xfrm>
            <a:off x="6023223" y="523516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83" name="Rounded Rectangle 82"/>
          <p:cNvSpPr/>
          <p:nvPr/>
        </p:nvSpPr>
        <p:spPr bwMode="auto">
          <a:xfrm>
            <a:off x="6787386" y="5248653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12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001794" y="358830"/>
            <a:ext cx="41761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Display the current node’s value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Traverse the left subtree (may be NULL)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Traverse the right subtree (may be NULL)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NODE, LEFT, RIGHT</a:t>
            </a:r>
          </a:p>
        </p:txBody>
      </p:sp>
    </p:spTree>
    <p:extLst>
      <p:ext uri="{BB962C8B-B14F-4D97-AF65-F5344CB8AC3E}">
        <p14:creationId xmlns:p14="http://schemas.microsoft.com/office/powerpoint/2010/main" val="169911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Inorder</a:t>
            </a:r>
            <a:r>
              <a:rPr lang="en-US" dirty="0"/>
              <a:t>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714816" y="1295400"/>
            <a:ext cx="5714369" cy="4326636"/>
            <a:chOff x="2407944" y="1295400"/>
            <a:chExt cx="5714369" cy="4326636"/>
          </a:xfrm>
        </p:grpSpPr>
        <p:cxnSp>
          <p:nvCxnSpPr>
            <p:cNvPr id="7" name="Straight Arrow Connector 6"/>
            <p:cNvCxnSpPr>
              <a:stCxn id="12" idx="4"/>
              <a:endCxn id="19" idx="0"/>
            </p:cNvCxnSpPr>
            <p:nvPr/>
          </p:nvCxnSpPr>
          <p:spPr bwMode="auto">
            <a:xfrm flipH="1">
              <a:off x="5634360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16" idx="4"/>
              <a:endCxn id="12" idx="0"/>
            </p:cNvCxnSpPr>
            <p:nvPr/>
          </p:nvCxnSpPr>
          <p:spPr bwMode="auto">
            <a:xfrm flipH="1">
              <a:off x="6003591" y="3104522"/>
              <a:ext cx="738460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13" idx="4"/>
              <a:endCxn id="21" idx="0"/>
            </p:cNvCxnSpPr>
            <p:nvPr/>
          </p:nvCxnSpPr>
          <p:spPr bwMode="auto">
            <a:xfrm flipH="1">
              <a:off x="711128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16" idx="4"/>
              <a:endCxn id="13" idx="0"/>
            </p:cNvCxnSpPr>
            <p:nvPr/>
          </p:nvCxnSpPr>
          <p:spPr bwMode="auto">
            <a:xfrm>
              <a:off x="6742051" y="3104522"/>
              <a:ext cx="73846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13" idx="4"/>
              <a:endCxn id="20" idx="0"/>
            </p:cNvCxnSpPr>
            <p:nvPr/>
          </p:nvCxnSpPr>
          <p:spPr bwMode="auto">
            <a:xfrm>
              <a:off x="748051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5731019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B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207940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E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254097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K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777175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A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469479" y="2559379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M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515636" y="2553282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X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92557" y="1295400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H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361788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L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57717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W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83871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G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407944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N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146405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rPr>
                <a:t>Y</a:t>
              </a:r>
            </a:p>
          </p:txBody>
        </p:sp>
        <p:cxnSp>
          <p:nvCxnSpPr>
            <p:cNvPr id="24" name="Straight Arrow Connector 23"/>
            <p:cNvCxnSpPr>
              <a:stCxn id="15" idx="4"/>
              <a:endCxn id="23" idx="0"/>
            </p:cNvCxnSpPr>
            <p:nvPr/>
          </p:nvCxnSpPr>
          <p:spPr bwMode="auto">
            <a:xfrm>
              <a:off x="3049747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8" idx="4"/>
              <a:endCxn id="16" idx="0"/>
            </p:cNvCxnSpPr>
            <p:nvPr/>
          </p:nvCxnSpPr>
          <p:spPr bwMode="auto">
            <a:xfrm>
              <a:off x="5265129" y="1840543"/>
              <a:ext cx="1476922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5" idx="4"/>
              <a:endCxn id="22" idx="0"/>
            </p:cNvCxnSpPr>
            <p:nvPr/>
          </p:nvCxnSpPr>
          <p:spPr bwMode="auto">
            <a:xfrm flipH="1">
              <a:off x="2680516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7" idx="4"/>
              <a:endCxn id="14" idx="0"/>
            </p:cNvCxnSpPr>
            <p:nvPr/>
          </p:nvCxnSpPr>
          <p:spPr bwMode="auto">
            <a:xfrm>
              <a:off x="3788208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7" idx="4"/>
              <a:endCxn id="15" idx="0"/>
            </p:cNvCxnSpPr>
            <p:nvPr/>
          </p:nvCxnSpPr>
          <p:spPr bwMode="auto">
            <a:xfrm flipH="1">
              <a:off x="3049747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18" idx="4"/>
              <a:endCxn id="17" idx="0"/>
            </p:cNvCxnSpPr>
            <p:nvPr/>
          </p:nvCxnSpPr>
          <p:spPr bwMode="auto">
            <a:xfrm flipH="1">
              <a:off x="3788208" y="1840543"/>
              <a:ext cx="147692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1618155" y="1190600"/>
            <a:ext cx="5907692" cy="4536233"/>
            <a:chOff x="1618155" y="1190600"/>
            <a:chExt cx="5907692" cy="4536233"/>
          </a:xfrm>
        </p:grpSpPr>
        <p:sp>
          <p:nvSpPr>
            <p:cNvPr id="31" name="Arc 30"/>
            <p:cNvSpPr/>
            <p:nvPr/>
          </p:nvSpPr>
          <p:spPr bwMode="auto">
            <a:xfrm rot="16200000">
              <a:off x="3456172" y="3720600"/>
              <a:ext cx="754739" cy="738463"/>
            </a:xfrm>
            <a:prstGeom prst="arc">
              <a:avLst>
                <a:gd name="adj1" fmla="val 1744912"/>
                <a:gd name="adj2" fmla="val 19288035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Arc 31"/>
            <p:cNvSpPr/>
            <p:nvPr/>
          </p:nvSpPr>
          <p:spPr bwMode="auto">
            <a:xfrm rot="16200000">
              <a:off x="4563863" y="4980232"/>
              <a:ext cx="754739" cy="738463"/>
            </a:xfrm>
            <a:prstGeom prst="arc">
              <a:avLst>
                <a:gd name="adj1" fmla="val 1846051"/>
                <a:gd name="adj2" fmla="val 20570980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Arc 32"/>
            <p:cNvSpPr/>
            <p:nvPr/>
          </p:nvSpPr>
          <p:spPr bwMode="auto">
            <a:xfrm rot="16200000">
              <a:off x="1979247" y="3720600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Arc 33"/>
            <p:cNvSpPr/>
            <p:nvPr/>
          </p:nvSpPr>
          <p:spPr bwMode="auto">
            <a:xfrm rot="16200000">
              <a:off x="2717709" y="2456621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Arc 34"/>
            <p:cNvSpPr/>
            <p:nvPr/>
          </p:nvSpPr>
          <p:spPr bwMode="auto">
            <a:xfrm rot="16200000">
              <a:off x="4194630" y="1198739"/>
              <a:ext cx="754739" cy="738463"/>
            </a:xfrm>
            <a:prstGeom prst="arc">
              <a:avLst>
                <a:gd name="adj1" fmla="val 13654628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Arc 35"/>
            <p:cNvSpPr/>
            <p:nvPr/>
          </p:nvSpPr>
          <p:spPr bwMode="auto">
            <a:xfrm rot="5400000" flipH="1">
              <a:off x="5671552" y="2462718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Arc 36"/>
            <p:cNvSpPr/>
            <p:nvPr/>
          </p:nvSpPr>
          <p:spPr bwMode="auto">
            <a:xfrm rot="5400000" flipH="1">
              <a:off x="6410012" y="3720599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Arc 37"/>
            <p:cNvSpPr/>
            <p:nvPr/>
          </p:nvSpPr>
          <p:spPr bwMode="auto">
            <a:xfrm rot="5400000" flipH="1">
              <a:off x="4933094" y="3720600"/>
              <a:ext cx="754739" cy="738463"/>
            </a:xfrm>
            <a:prstGeom prst="arc">
              <a:avLst>
                <a:gd name="adj1" fmla="val 11892758"/>
                <a:gd name="adj2" fmla="val 1920063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Arc 38"/>
            <p:cNvSpPr/>
            <p:nvPr/>
          </p:nvSpPr>
          <p:spPr bwMode="auto">
            <a:xfrm rot="16200000">
              <a:off x="4933094" y="3720598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Arc 39"/>
            <p:cNvSpPr/>
            <p:nvPr/>
          </p:nvSpPr>
          <p:spPr bwMode="auto">
            <a:xfrm rot="16200000">
              <a:off x="6410011" y="3720597"/>
              <a:ext cx="754739" cy="738463"/>
            </a:xfrm>
            <a:prstGeom prst="arc">
              <a:avLst>
                <a:gd name="adj1" fmla="val 12787380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Arc 40"/>
            <p:cNvSpPr/>
            <p:nvPr/>
          </p:nvSpPr>
          <p:spPr bwMode="auto">
            <a:xfrm rot="16200000">
              <a:off x="5671548" y="2456620"/>
              <a:ext cx="754739" cy="738463"/>
            </a:xfrm>
            <a:prstGeom prst="arc">
              <a:avLst>
                <a:gd name="adj1" fmla="val 13426737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Arc 41"/>
            <p:cNvSpPr/>
            <p:nvPr/>
          </p:nvSpPr>
          <p:spPr bwMode="auto">
            <a:xfrm rot="5400000" flipH="1">
              <a:off x="2717713" y="2462717"/>
              <a:ext cx="754739" cy="738463"/>
            </a:xfrm>
            <a:prstGeom prst="arc">
              <a:avLst>
                <a:gd name="adj1" fmla="val 13429884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Arc 42"/>
            <p:cNvSpPr/>
            <p:nvPr/>
          </p:nvSpPr>
          <p:spPr bwMode="auto">
            <a:xfrm rot="5400000" flipH="1">
              <a:off x="1979250" y="3720600"/>
              <a:ext cx="754739" cy="738463"/>
            </a:xfrm>
            <a:prstGeom prst="arc">
              <a:avLst>
                <a:gd name="adj1" fmla="val 12787380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44" name="Straight Connector 43"/>
            <p:cNvCxnSpPr>
              <a:stCxn id="35" idx="0"/>
              <a:endCxn id="34" idx="2"/>
            </p:cNvCxnSpPr>
            <p:nvPr/>
          </p:nvCxnSpPr>
          <p:spPr bwMode="auto">
            <a:xfrm flipH="1">
              <a:off x="2986142" y="1819507"/>
              <a:ext cx="1310611" cy="64577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4" idx="0"/>
              <a:endCxn id="33" idx="2"/>
            </p:cNvCxnSpPr>
            <p:nvPr/>
          </p:nvCxnSpPr>
          <p:spPr bwMode="auto">
            <a:xfrm flipH="1">
              <a:off x="2247680" y="3139817"/>
              <a:ext cx="642548" cy="589443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33" idx="0"/>
            </p:cNvCxnSpPr>
            <p:nvPr/>
          </p:nvCxnSpPr>
          <p:spPr bwMode="auto">
            <a:xfrm flipH="1">
              <a:off x="1833047" y="4403796"/>
              <a:ext cx="318719" cy="60284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43" idx="0"/>
            </p:cNvCxnSpPr>
            <p:nvPr/>
          </p:nvCxnSpPr>
          <p:spPr bwMode="auto">
            <a:xfrm>
              <a:off x="2561470" y="4403796"/>
              <a:ext cx="313932" cy="6006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43" idx="2"/>
            </p:cNvCxnSpPr>
            <p:nvPr/>
          </p:nvCxnSpPr>
          <p:spPr bwMode="auto">
            <a:xfrm flipV="1">
              <a:off x="2616427" y="3352800"/>
              <a:ext cx="478656" cy="46889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endCxn id="31" idx="2"/>
            </p:cNvCxnSpPr>
            <p:nvPr/>
          </p:nvCxnSpPr>
          <p:spPr bwMode="auto">
            <a:xfrm>
              <a:off x="3095083" y="3352800"/>
              <a:ext cx="505379" cy="44435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42" idx="0"/>
              <a:endCxn id="31" idx="0"/>
            </p:cNvCxnSpPr>
            <p:nvPr/>
          </p:nvCxnSpPr>
          <p:spPr bwMode="auto">
            <a:xfrm>
              <a:off x="3353676" y="3101312"/>
              <a:ext cx="662331" cy="66044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42" idx="2"/>
            </p:cNvCxnSpPr>
            <p:nvPr/>
          </p:nvCxnSpPr>
          <p:spPr bwMode="auto">
            <a:xfrm flipV="1">
              <a:off x="3354890" y="1945340"/>
              <a:ext cx="1217109" cy="61846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41" idx="2"/>
            </p:cNvCxnSpPr>
            <p:nvPr/>
          </p:nvCxnSpPr>
          <p:spPr bwMode="auto">
            <a:xfrm flipH="1" flipV="1">
              <a:off x="4571999" y="1945340"/>
              <a:ext cx="1217111" cy="6123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41" idx="0"/>
              <a:endCxn id="39" idx="2"/>
            </p:cNvCxnSpPr>
            <p:nvPr/>
          </p:nvCxnSpPr>
          <p:spPr bwMode="auto">
            <a:xfrm flipH="1">
              <a:off x="5201527" y="3095457"/>
              <a:ext cx="589038" cy="63380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>
              <a:stCxn id="39" idx="0"/>
              <a:endCxn id="32" idx="2"/>
            </p:cNvCxnSpPr>
            <p:nvPr/>
          </p:nvCxnSpPr>
          <p:spPr bwMode="auto">
            <a:xfrm flipH="1">
              <a:off x="4830169" y="4403794"/>
              <a:ext cx="275444" cy="58577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32" idx="0"/>
              <a:endCxn id="38" idx="0"/>
            </p:cNvCxnSpPr>
            <p:nvPr/>
          </p:nvCxnSpPr>
          <p:spPr bwMode="auto">
            <a:xfrm flipV="1">
              <a:off x="5133162" y="4447518"/>
              <a:ext cx="294990" cy="57956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>
              <a:endCxn id="38" idx="2"/>
            </p:cNvCxnSpPr>
            <p:nvPr/>
          </p:nvCxnSpPr>
          <p:spPr bwMode="auto">
            <a:xfrm flipH="1">
              <a:off x="5550777" y="3352800"/>
              <a:ext cx="498146" cy="45052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0" idx="2"/>
            </p:cNvCxnSpPr>
            <p:nvPr/>
          </p:nvCxnSpPr>
          <p:spPr bwMode="auto">
            <a:xfrm flipH="1" flipV="1">
              <a:off x="6048923" y="3352800"/>
              <a:ext cx="478650" cy="46888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40" idx="0"/>
              <a:endCxn id="67" idx="2"/>
            </p:cNvCxnSpPr>
            <p:nvPr/>
          </p:nvCxnSpPr>
          <p:spPr bwMode="auto">
            <a:xfrm flipH="1">
              <a:off x="6263809" y="4403793"/>
              <a:ext cx="318721" cy="60285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68" idx="0"/>
              <a:endCxn id="37" idx="0"/>
            </p:cNvCxnSpPr>
            <p:nvPr/>
          </p:nvCxnSpPr>
          <p:spPr bwMode="auto">
            <a:xfrm flipH="1" flipV="1">
              <a:off x="6992232" y="4403795"/>
              <a:ext cx="313935" cy="6006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37" idx="2"/>
              <a:endCxn id="36" idx="0"/>
            </p:cNvCxnSpPr>
            <p:nvPr/>
          </p:nvCxnSpPr>
          <p:spPr bwMode="auto">
            <a:xfrm flipH="1" flipV="1">
              <a:off x="6253772" y="3145914"/>
              <a:ext cx="642546" cy="5833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36" idx="2"/>
              <a:endCxn id="62" idx="0"/>
            </p:cNvCxnSpPr>
            <p:nvPr/>
          </p:nvCxnSpPr>
          <p:spPr bwMode="auto">
            <a:xfrm flipH="1" flipV="1">
              <a:off x="4847245" y="1819506"/>
              <a:ext cx="1310613" cy="65187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Arc 61"/>
            <p:cNvSpPr/>
            <p:nvPr/>
          </p:nvSpPr>
          <p:spPr bwMode="auto">
            <a:xfrm rot="5400000" flipH="1">
              <a:off x="4194629" y="1198738"/>
              <a:ext cx="754739" cy="738463"/>
            </a:xfrm>
            <a:prstGeom prst="arc">
              <a:avLst>
                <a:gd name="adj1" fmla="val 13654628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Arc 62"/>
            <p:cNvSpPr/>
            <p:nvPr/>
          </p:nvSpPr>
          <p:spPr bwMode="auto">
            <a:xfrm rot="16200000">
              <a:off x="1610017" y="4980232"/>
              <a:ext cx="754739" cy="738463"/>
            </a:xfrm>
            <a:prstGeom prst="arc">
              <a:avLst>
                <a:gd name="adj1" fmla="val 1671363"/>
                <a:gd name="adj2" fmla="val 20145742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Arc 63"/>
            <p:cNvSpPr/>
            <p:nvPr/>
          </p:nvSpPr>
          <p:spPr bwMode="auto">
            <a:xfrm rot="16200000">
              <a:off x="2348481" y="4980231"/>
              <a:ext cx="754739" cy="738463"/>
            </a:xfrm>
            <a:prstGeom prst="arc">
              <a:avLst>
                <a:gd name="adj1" fmla="val 1406046"/>
                <a:gd name="adj2" fmla="val 1988921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5" name="Straight Connector 64"/>
            <p:cNvCxnSpPr>
              <a:endCxn id="64" idx="2"/>
            </p:cNvCxnSpPr>
            <p:nvPr/>
          </p:nvCxnSpPr>
          <p:spPr bwMode="auto">
            <a:xfrm>
              <a:off x="2356619" y="4556196"/>
              <a:ext cx="189999" cy="46334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>
              <a:stCxn id="63" idx="0"/>
            </p:cNvCxnSpPr>
            <p:nvPr/>
          </p:nvCxnSpPr>
          <p:spPr bwMode="auto">
            <a:xfrm flipV="1">
              <a:off x="2162861" y="4556197"/>
              <a:ext cx="193756" cy="461236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Arc 66"/>
            <p:cNvSpPr/>
            <p:nvPr/>
          </p:nvSpPr>
          <p:spPr bwMode="auto">
            <a:xfrm rot="16200000">
              <a:off x="6040779" y="4980231"/>
              <a:ext cx="754739" cy="738463"/>
            </a:xfrm>
            <a:prstGeom prst="arc">
              <a:avLst>
                <a:gd name="adj1" fmla="val 1671363"/>
                <a:gd name="adj2" fmla="val 20145742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Arc 67"/>
            <p:cNvSpPr/>
            <p:nvPr/>
          </p:nvSpPr>
          <p:spPr bwMode="auto">
            <a:xfrm rot="16200000">
              <a:off x="6779246" y="4980230"/>
              <a:ext cx="754739" cy="738463"/>
            </a:xfrm>
            <a:prstGeom prst="arc">
              <a:avLst>
                <a:gd name="adj1" fmla="val 1406046"/>
                <a:gd name="adj2" fmla="val 1988921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9" name="Straight Connector 68"/>
            <p:cNvCxnSpPr>
              <a:endCxn id="68" idx="2"/>
            </p:cNvCxnSpPr>
            <p:nvPr/>
          </p:nvCxnSpPr>
          <p:spPr bwMode="auto">
            <a:xfrm>
              <a:off x="6801318" y="4554093"/>
              <a:ext cx="176065" cy="46544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67" idx="0"/>
            </p:cNvCxnSpPr>
            <p:nvPr/>
          </p:nvCxnSpPr>
          <p:spPr bwMode="auto">
            <a:xfrm flipV="1">
              <a:off x="6593623" y="4554094"/>
              <a:ext cx="188722" cy="46333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Rounded Rectangle 70"/>
          <p:cNvSpPr/>
          <p:nvPr/>
        </p:nvSpPr>
        <p:spPr bwMode="auto">
          <a:xfrm>
            <a:off x="4457701" y="1913345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2986142" y="3317236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2247680" y="4623000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1873088" y="5507736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2604136" y="5515711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764480" y="4289496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5950985" y="3298057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78" name="Rounded Rectangle 77"/>
          <p:cNvSpPr/>
          <p:nvPr/>
        </p:nvSpPr>
        <p:spPr bwMode="auto">
          <a:xfrm>
            <a:off x="5322177" y="4384692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809291" y="5607151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6673084" y="4623000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81" name="Rounded Rectangle 80"/>
          <p:cNvSpPr/>
          <p:nvPr/>
        </p:nvSpPr>
        <p:spPr bwMode="auto">
          <a:xfrm>
            <a:off x="6303848" y="5630011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82" name="Rounded Rectangle 81"/>
          <p:cNvSpPr/>
          <p:nvPr/>
        </p:nvSpPr>
        <p:spPr bwMode="auto">
          <a:xfrm>
            <a:off x="7034899" y="5639376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001794" y="358830"/>
            <a:ext cx="41761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Traverse the left subtree (may be NULL)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Display the current node’s value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Traverse the right subtree (may be NULL)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LEFT, NODE, RIGHT</a:t>
            </a:r>
          </a:p>
        </p:txBody>
      </p:sp>
    </p:spTree>
    <p:extLst>
      <p:ext uri="{BB962C8B-B14F-4D97-AF65-F5344CB8AC3E}">
        <p14:creationId xmlns:p14="http://schemas.microsoft.com/office/powerpoint/2010/main" val="29829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Postorder</a:t>
            </a:r>
            <a:r>
              <a:rPr lang="en-US" dirty="0"/>
              <a:t>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714816" y="1295400"/>
            <a:ext cx="5714369" cy="4326636"/>
            <a:chOff x="2407944" y="1295400"/>
            <a:chExt cx="5714369" cy="4326636"/>
          </a:xfrm>
        </p:grpSpPr>
        <p:cxnSp>
          <p:nvCxnSpPr>
            <p:cNvPr id="7" name="Straight Arrow Connector 6"/>
            <p:cNvCxnSpPr>
              <a:stCxn id="12" idx="4"/>
              <a:endCxn id="19" idx="0"/>
            </p:cNvCxnSpPr>
            <p:nvPr/>
          </p:nvCxnSpPr>
          <p:spPr bwMode="auto">
            <a:xfrm flipH="1">
              <a:off x="5634360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16" idx="4"/>
              <a:endCxn id="12" idx="0"/>
            </p:cNvCxnSpPr>
            <p:nvPr/>
          </p:nvCxnSpPr>
          <p:spPr bwMode="auto">
            <a:xfrm flipH="1">
              <a:off x="6003591" y="3104522"/>
              <a:ext cx="738460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13" idx="4"/>
              <a:endCxn id="21" idx="0"/>
            </p:cNvCxnSpPr>
            <p:nvPr/>
          </p:nvCxnSpPr>
          <p:spPr bwMode="auto">
            <a:xfrm flipH="1">
              <a:off x="711128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16" idx="4"/>
              <a:endCxn id="13" idx="0"/>
            </p:cNvCxnSpPr>
            <p:nvPr/>
          </p:nvCxnSpPr>
          <p:spPr bwMode="auto">
            <a:xfrm>
              <a:off x="6742051" y="3104522"/>
              <a:ext cx="73846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13" idx="4"/>
              <a:endCxn id="20" idx="0"/>
            </p:cNvCxnSpPr>
            <p:nvPr/>
          </p:nvCxnSpPr>
          <p:spPr bwMode="auto">
            <a:xfrm>
              <a:off x="748051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5731019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B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207940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E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254097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K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777175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A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469479" y="2559379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M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515636" y="2553282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X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92557" y="1295400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H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361788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L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57717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W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83871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G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407944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N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146405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rPr>
                <a:t>Y</a:t>
              </a:r>
            </a:p>
          </p:txBody>
        </p:sp>
        <p:cxnSp>
          <p:nvCxnSpPr>
            <p:cNvPr id="24" name="Straight Arrow Connector 23"/>
            <p:cNvCxnSpPr>
              <a:stCxn id="15" idx="4"/>
              <a:endCxn id="23" idx="0"/>
            </p:cNvCxnSpPr>
            <p:nvPr/>
          </p:nvCxnSpPr>
          <p:spPr bwMode="auto">
            <a:xfrm>
              <a:off x="3049747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8" idx="4"/>
              <a:endCxn id="16" idx="0"/>
            </p:cNvCxnSpPr>
            <p:nvPr/>
          </p:nvCxnSpPr>
          <p:spPr bwMode="auto">
            <a:xfrm>
              <a:off x="5265129" y="1840543"/>
              <a:ext cx="1476922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5" idx="4"/>
              <a:endCxn id="22" idx="0"/>
            </p:cNvCxnSpPr>
            <p:nvPr/>
          </p:nvCxnSpPr>
          <p:spPr bwMode="auto">
            <a:xfrm flipH="1">
              <a:off x="2680516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7" idx="4"/>
              <a:endCxn id="14" idx="0"/>
            </p:cNvCxnSpPr>
            <p:nvPr/>
          </p:nvCxnSpPr>
          <p:spPr bwMode="auto">
            <a:xfrm>
              <a:off x="3788208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7" idx="4"/>
              <a:endCxn id="15" idx="0"/>
            </p:cNvCxnSpPr>
            <p:nvPr/>
          </p:nvCxnSpPr>
          <p:spPr bwMode="auto">
            <a:xfrm flipH="1">
              <a:off x="3049747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18" idx="4"/>
              <a:endCxn id="17" idx="0"/>
            </p:cNvCxnSpPr>
            <p:nvPr/>
          </p:nvCxnSpPr>
          <p:spPr bwMode="auto">
            <a:xfrm flipH="1">
              <a:off x="3788208" y="1840543"/>
              <a:ext cx="147692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1618155" y="1190600"/>
            <a:ext cx="5907692" cy="4536233"/>
            <a:chOff x="1618155" y="1190600"/>
            <a:chExt cx="5907692" cy="4536233"/>
          </a:xfrm>
        </p:grpSpPr>
        <p:sp>
          <p:nvSpPr>
            <p:cNvPr id="31" name="Arc 30"/>
            <p:cNvSpPr/>
            <p:nvPr/>
          </p:nvSpPr>
          <p:spPr bwMode="auto">
            <a:xfrm rot="16200000">
              <a:off x="3456172" y="3720600"/>
              <a:ext cx="754739" cy="738463"/>
            </a:xfrm>
            <a:prstGeom prst="arc">
              <a:avLst>
                <a:gd name="adj1" fmla="val 1744912"/>
                <a:gd name="adj2" fmla="val 19288035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Arc 31"/>
            <p:cNvSpPr/>
            <p:nvPr/>
          </p:nvSpPr>
          <p:spPr bwMode="auto">
            <a:xfrm rot="16200000">
              <a:off x="4563863" y="4980232"/>
              <a:ext cx="754739" cy="738463"/>
            </a:xfrm>
            <a:prstGeom prst="arc">
              <a:avLst>
                <a:gd name="adj1" fmla="val 1846051"/>
                <a:gd name="adj2" fmla="val 20570980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Arc 32"/>
            <p:cNvSpPr/>
            <p:nvPr/>
          </p:nvSpPr>
          <p:spPr bwMode="auto">
            <a:xfrm rot="16200000">
              <a:off x="1979247" y="3720600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Arc 33"/>
            <p:cNvSpPr/>
            <p:nvPr/>
          </p:nvSpPr>
          <p:spPr bwMode="auto">
            <a:xfrm rot="16200000">
              <a:off x="2717709" y="2456621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Arc 34"/>
            <p:cNvSpPr/>
            <p:nvPr/>
          </p:nvSpPr>
          <p:spPr bwMode="auto">
            <a:xfrm rot="16200000">
              <a:off x="4194630" y="1198739"/>
              <a:ext cx="754739" cy="738463"/>
            </a:xfrm>
            <a:prstGeom prst="arc">
              <a:avLst>
                <a:gd name="adj1" fmla="val 13654628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Arc 35"/>
            <p:cNvSpPr/>
            <p:nvPr/>
          </p:nvSpPr>
          <p:spPr bwMode="auto">
            <a:xfrm rot="5400000" flipH="1">
              <a:off x="5671552" y="2462718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Arc 36"/>
            <p:cNvSpPr/>
            <p:nvPr/>
          </p:nvSpPr>
          <p:spPr bwMode="auto">
            <a:xfrm rot="5400000" flipH="1">
              <a:off x="6410012" y="3720599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Arc 37"/>
            <p:cNvSpPr/>
            <p:nvPr/>
          </p:nvSpPr>
          <p:spPr bwMode="auto">
            <a:xfrm rot="5400000" flipH="1">
              <a:off x="4933094" y="3720600"/>
              <a:ext cx="754739" cy="738463"/>
            </a:xfrm>
            <a:prstGeom prst="arc">
              <a:avLst>
                <a:gd name="adj1" fmla="val 11892758"/>
                <a:gd name="adj2" fmla="val 1920063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Arc 38"/>
            <p:cNvSpPr/>
            <p:nvPr/>
          </p:nvSpPr>
          <p:spPr bwMode="auto">
            <a:xfrm rot="16200000">
              <a:off x="4933094" y="3720598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Arc 39"/>
            <p:cNvSpPr/>
            <p:nvPr/>
          </p:nvSpPr>
          <p:spPr bwMode="auto">
            <a:xfrm rot="16200000">
              <a:off x="6410011" y="3720597"/>
              <a:ext cx="754739" cy="738463"/>
            </a:xfrm>
            <a:prstGeom prst="arc">
              <a:avLst>
                <a:gd name="adj1" fmla="val 12787380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Arc 40"/>
            <p:cNvSpPr/>
            <p:nvPr/>
          </p:nvSpPr>
          <p:spPr bwMode="auto">
            <a:xfrm rot="16200000">
              <a:off x="5671548" y="2456620"/>
              <a:ext cx="754739" cy="738463"/>
            </a:xfrm>
            <a:prstGeom prst="arc">
              <a:avLst>
                <a:gd name="adj1" fmla="val 13426737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Arc 41"/>
            <p:cNvSpPr/>
            <p:nvPr/>
          </p:nvSpPr>
          <p:spPr bwMode="auto">
            <a:xfrm rot="5400000" flipH="1">
              <a:off x="2717713" y="2462717"/>
              <a:ext cx="754739" cy="738463"/>
            </a:xfrm>
            <a:prstGeom prst="arc">
              <a:avLst>
                <a:gd name="adj1" fmla="val 13429884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Arc 42"/>
            <p:cNvSpPr/>
            <p:nvPr/>
          </p:nvSpPr>
          <p:spPr bwMode="auto">
            <a:xfrm rot="5400000" flipH="1">
              <a:off x="1979250" y="3720600"/>
              <a:ext cx="754739" cy="738463"/>
            </a:xfrm>
            <a:prstGeom prst="arc">
              <a:avLst>
                <a:gd name="adj1" fmla="val 12787380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44" name="Straight Connector 43"/>
            <p:cNvCxnSpPr>
              <a:stCxn id="35" idx="0"/>
              <a:endCxn id="34" idx="2"/>
            </p:cNvCxnSpPr>
            <p:nvPr/>
          </p:nvCxnSpPr>
          <p:spPr bwMode="auto">
            <a:xfrm flipH="1">
              <a:off x="2986142" y="1819507"/>
              <a:ext cx="1310611" cy="64577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4" idx="0"/>
              <a:endCxn id="33" idx="2"/>
            </p:cNvCxnSpPr>
            <p:nvPr/>
          </p:nvCxnSpPr>
          <p:spPr bwMode="auto">
            <a:xfrm flipH="1">
              <a:off x="2247680" y="3139817"/>
              <a:ext cx="642548" cy="589443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33" idx="0"/>
            </p:cNvCxnSpPr>
            <p:nvPr/>
          </p:nvCxnSpPr>
          <p:spPr bwMode="auto">
            <a:xfrm flipH="1">
              <a:off x="1833047" y="4403796"/>
              <a:ext cx="318719" cy="60284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43" idx="0"/>
            </p:cNvCxnSpPr>
            <p:nvPr/>
          </p:nvCxnSpPr>
          <p:spPr bwMode="auto">
            <a:xfrm>
              <a:off x="2561470" y="4403796"/>
              <a:ext cx="313932" cy="6006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43" idx="2"/>
            </p:cNvCxnSpPr>
            <p:nvPr/>
          </p:nvCxnSpPr>
          <p:spPr bwMode="auto">
            <a:xfrm flipV="1">
              <a:off x="2616427" y="3352800"/>
              <a:ext cx="478656" cy="46889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endCxn id="31" idx="2"/>
            </p:cNvCxnSpPr>
            <p:nvPr/>
          </p:nvCxnSpPr>
          <p:spPr bwMode="auto">
            <a:xfrm>
              <a:off x="3095083" y="3352800"/>
              <a:ext cx="505379" cy="44435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42" idx="0"/>
              <a:endCxn id="31" idx="0"/>
            </p:cNvCxnSpPr>
            <p:nvPr/>
          </p:nvCxnSpPr>
          <p:spPr bwMode="auto">
            <a:xfrm>
              <a:off x="3353676" y="3101312"/>
              <a:ext cx="662331" cy="66044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42" idx="2"/>
            </p:cNvCxnSpPr>
            <p:nvPr/>
          </p:nvCxnSpPr>
          <p:spPr bwMode="auto">
            <a:xfrm flipV="1">
              <a:off x="3354890" y="1945340"/>
              <a:ext cx="1217109" cy="61846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41" idx="2"/>
            </p:cNvCxnSpPr>
            <p:nvPr/>
          </p:nvCxnSpPr>
          <p:spPr bwMode="auto">
            <a:xfrm flipH="1" flipV="1">
              <a:off x="4571999" y="1945340"/>
              <a:ext cx="1217111" cy="6123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41" idx="0"/>
              <a:endCxn id="39" idx="2"/>
            </p:cNvCxnSpPr>
            <p:nvPr/>
          </p:nvCxnSpPr>
          <p:spPr bwMode="auto">
            <a:xfrm flipH="1">
              <a:off x="5201527" y="3095457"/>
              <a:ext cx="589038" cy="63380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>
              <a:stCxn id="39" idx="0"/>
              <a:endCxn id="32" idx="2"/>
            </p:cNvCxnSpPr>
            <p:nvPr/>
          </p:nvCxnSpPr>
          <p:spPr bwMode="auto">
            <a:xfrm flipH="1">
              <a:off x="4830169" y="4403794"/>
              <a:ext cx="275444" cy="58577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32" idx="0"/>
              <a:endCxn id="38" idx="0"/>
            </p:cNvCxnSpPr>
            <p:nvPr/>
          </p:nvCxnSpPr>
          <p:spPr bwMode="auto">
            <a:xfrm flipV="1">
              <a:off x="5133162" y="4447518"/>
              <a:ext cx="294990" cy="57956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>
              <a:endCxn id="38" idx="2"/>
            </p:cNvCxnSpPr>
            <p:nvPr/>
          </p:nvCxnSpPr>
          <p:spPr bwMode="auto">
            <a:xfrm flipH="1">
              <a:off x="5550777" y="3352800"/>
              <a:ext cx="498146" cy="45052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0" idx="2"/>
            </p:cNvCxnSpPr>
            <p:nvPr/>
          </p:nvCxnSpPr>
          <p:spPr bwMode="auto">
            <a:xfrm flipH="1" flipV="1">
              <a:off x="6048923" y="3352800"/>
              <a:ext cx="478650" cy="46888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40" idx="0"/>
              <a:endCxn id="67" idx="2"/>
            </p:cNvCxnSpPr>
            <p:nvPr/>
          </p:nvCxnSpPr>
          <p:spPr bwMode="auto">
            <a:xfrm flipH="1">
              <a:off x="6263809" y="4403793"/>
              <a:ext cx="318721" cy="60285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68" idx="0"/>
              <a:endCxn id="37" idx="0"/>
            </p:cNvCxnSpPr>
            <p:nvPr/>
          </p:nvCxnSpPr>
          <p:spPr bwMode="auto">
            <a:xfrm flipH="1" flipV="1">
              <a:off x="6992232" y="4403795"/>
              <a:ext cx="313935" cy="6006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37" idx="2"/>
              <a:endCxn id="36" idx="0"/>
            </p:cNvCxnSpPr>
            <p:nvPr/>
          </p:nvCxnSpPr>
          <p:spPr bwMode="auto">
            <a:xfrm flipH="1" flipV="1">
              <a:off x="6253772" y="3145914"/>
              <a:ext cx="642546" cy="5833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36" idx="2"/>
              <a:endCxn id="62" idx="0"/>
            </p:cNvCxnSpPr>
            <p:nvPr/>
          </p:nvCxnSpPr>
          <p:spPr bwMode="auto">
            <a:xfrm flipH="1" flipV="1">
              <a:off x="4847245" y="1819506"/>
              <a:ext cx="1310613" cy="65187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Arc 61"/>
            <p:cNvSpPr/>
            <p:nvPr/>
          </p:nvSpPr>
          <p:spPr bwMode="auto">
            <a:xfrm rot="5400000" flipH="1">
              <a:off x="4194629" y="1198738"/>
              <a:ext cx="754739" cy="738463"/>
            </a:xfrm>
            <a:prstGeom prst="arc">
              <a:avLst>
                <a:gd name="adj1" fmla="val 13654628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Arc 62"/>
            <p:cNvSpPr/>
            <p:nvPr/>
          </p:nvSpPr>
          <p:spPr bwMode="auto">
            <a:xfrm rot="16200000">
              <a:off x="1610017" y="4980232"/>
              <a:ext cx="754739" cy="738463"/>
            </a:xfrm>
            <a:prstGeom prst="arc">
              <a:avLst>
                <a:gd name="adj1" fmla="val 1671363"/>
                <a:gd name="adj2" fmla="val 20145742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Arc 63"/>
            <p:cNvSpPr/>
            <p:nvPr/>
          </p:nvSpPr>
          <p:spPr bwMode="auto">
            <a:xfrm rot="16200000">
              <a:off x="2348481" y="4980231"/>
              <a:ext cx="754739" cy="738463"/>
            </a:xfrm>
            <a:prstGeom prst="arc">
              <a:avLst>
                <a:gd name="adj1" fmla="val 1406046"/>
                <a:gd name="adj2" fmla="val 1988921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5" name="Straight Connector 64"/>
            <p:cNvCxnSpPr>
              <a:endCxn id="64" idx="2"/>
            </p:cNvCxnSpPr>
            <p:nvPr/>
          </p:nvCxnSpPr>
          <p:spPr bwMode="auto">
            <a:xfrm>
              <a:off x="2356619" y="4556196"/>
              <a:ext cx="189999" cy="46334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>
              <a:stCxn id="63" idx="0"/>
            </p:cNvCxnSpPr>
            <p:nvPr/>
          </p:nvCxnSpPr>
          <p:spPr bwMode="auto">
            <a:xfrm flipV="1">
              <a:off x="2162861" y="4556197"/>
              <a:ext cx="193756" cy="461236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Arc 66"/>
            <p:cNvSpPr/>
            <p:nvPr/>
          </p:nvSpPr>
          <p:spPr bwMode="auto">
            <a:xfrm rot="16200000">
              <a:off x="6040779" y="4980231"/>
              <a:ext cx="754739" cy="738463"/>
            </a:xfrm>
            <a:prstGeom prst="arc">
              <a:avLst>
                <a:gd name="adj1" fmla="val 1671363"/>
                <a:gd name="adj2" fmla="val 20145742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Arc 67"/>
            <p:cNvSpPr/>
            <p:nvPr/>
          </p:nvSpPr>
          <p:spPr bwMode="auto">
            <a:xfrm rot="16200000">
              <a:off x="6779246" y="4980230"/>
              <a:ext cx="754739" cy="738463"/>
            </a:xfrm>
            <a:prstGeom prst="arc">
              <a:avLst>
                <a:gd name="adj1" fmla="val 1406046"/>
                <a:gd name="adj2" fmla="val 1988921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9" name="Straight Connector 68"/>
            <p:cNvCxnSpPr>
              <a:endCxn id="68" idx="2"/>
            </p:cNvCxnSpPr>
            <p:nvPr/>
          </p:nvCxnSpPr>
          <p:spPr bwMode="auto">
            <a:xfrm>
              <a:off x="6801318" y="4554093"/>
              <a:ext cx="176065" cy="46544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67" idx="0"/>
            </p:cNvCxnSpPr>
            <p:nvPr/>
          </p:nvCxnSpPr>
          <p:spPr bwMode="auto">
            <a:xfrm flipV="1">
              <a:off x="6593623" y="4554094"/>
              <a:ext cx="188722" cy="46333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Rounded Rectangle 70"/>
          <p:cNvSpPr/>
          <p:nvPr/>
        </p:nvSpPr>
        <p:spPr bwMode="auto">
          <a:xfrm>
            <a:off x="5166357" y="523516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3982419" y="3975528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2867509" y="5235161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2128345" y="523516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2541234" y="3975532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253351" y="2711551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7331365" y="523516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78" name="Rounded Rectangle 77"/>
          <p:cNvSpPr/>
          <p:nvPr/>
        </p:nvSpPr>
        <p:spPr bwMode="auto">
          <a:xfrm>
            <a:off x="6576425" y="523516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5502551" y="3975528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6250212" y="2717650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81" name="Rounded Rectangle 80"/>
          <p:cNvSpPr/>
          <p:nvPr/>
        </p:nvSpPr>
        <p:spPr bwMode="auto">
          <a:xfrm>
            <a:off x="6945655" y="3975532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82" name="Rounded Rectangle 81"/>
          <p:cNvSpPr/>
          <p:nvPr/>
        </p:nvSpPr>
        <p:spPr bwMode="auto">
          <a:xfrm>
            <a:off x="4768362" y="1453671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001794" y="358830"/>
            <a:ext cx="41761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Traverse the left subtree (may be NULL)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Traverse the right subtree (may be NULL)</a:t>
            </a:r>
          </a:p>
          <a:p>
            <a:r>
              <a:rPr lang="en-US" sz="1600" b="1" dirty="0">
                <a:solidFill>
                  <a:schemeClr val="tx1"/>
                </a:solidFill>
              </a:rPr>
              <a:t>Display the current node’s value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b="1" dirty="0">
                <a:solidFill>
                  <a:schemeClr val="tx1"/>
                </a:solidFill>
              </a:rPr>
              <a:t>LEFT, RIGHT, NODE</a:t>
            </a:r>
          </a:p>
        </p:txBody>
      </p:sp>
    </p:spTree>
    <p:extLst>
      <p:ext uri="{BB962C8B-B14F-4D97-AF65-F5344CB8AC3E}">
        <p14:creationId xmlns:p14="http://schemas.microsoft.com/office/powerpoint/2010/main" val="33515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Order Traversal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714816" y="1295400"/>
            <a:ext cx="5714369" cy="4326636"/>
            <a:chOff x="2407944" y="1295400"/>
            <a:chExt cx="5714369" cy="4326636"/>
          </a:xfrm>
        </p:grpSpPr>
        <p:cxnSp>
          <p:nvCxnSpPr>
            <p:cNvPr id="7" name="Straight Arrow Connector 6"/>
            <p:cNvCxnSpPr>
              <a:stCxn id="12" idx="4"/>
              <a:endCxn id="19" idx="0"/>
            </p:cNvCxnSpPr>
            <p:nvPr/>
          </p:nvCxnSpPr>
          <p:spPr bwMode="auto">
            <a:xfrm flipH="1">
              <a:off x="5634360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16" idx="4"/>
              <a:endCxn id="12" idx="0"/>
            </p:cNvCxnSpPr>
            <p:nvPr/>
          </p:nvCxnSpPr>
          <p:spPr bwMode="auto">
            <a:xfrm flipH="1">
              <a:off x="6003591" y="3104522"/>
              <a:ext cx="738460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13" idx="4"/>
              <a:endCxn id="21" idx="0"/>
            </p:cNvCxnSpPr>
            <p:nvPr/>
          </p:nvCxnSpPr>
          <p:spPr bwMode="auto">
            <a:xfrm flipH="1">
              <a:off x="711128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16" idx="4"/>
              <a:endCxn id="13" idx="0"/>
            </p:cNvCxnSpPr>
            <p:nvPr/>
          </p:nvCxnSpPr>
          <p:spPr bwMode="auto">
            <a:xfrm>
              <a:off x="6742051" y="3104522"/>
              <a:ext cx="73846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13" idx="4"/>
              <a:endCxn id="20" idx="0"/>
            </p:cNvCxnSpPr>
            <p:nvPr/>
          </p:nvCxnSpPr>
          <p:spPr bwMode="auto">
            <a:xfrm>
              <a:off x="748051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5731019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B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207940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E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254097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K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777175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A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469479" y="2559379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M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515636" y="2553282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X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92557" y="1295400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H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361788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L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57717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W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83871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G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407944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N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146405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rPr>
                <a:t>Y</a:t>
              </a:r>
            </a:p>
          </p:txBody>
        </p:sp>
        <p:cxnSp>
          <p:nvCxnSpPr>
            <p:cNvPr id="24" name="Straight Arrow Connector 23"/>
            <p:cNvCxnSpPr>
              <a:stCxn id="15" idx="4"/>
              <a:endCxn id="23" idx="0"/>
            </p:cNvCxnSpPr>
            <p:nvPr/>
          </p:nvCxnSpPr>
          <p:spPr bwMode="auto">
            <a:xfrm>
              <a:off x="3049747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8" idx="4"/>
              <a:endCxn id="16" idx="0"/>
            </p:cNvCxnSpPr>
            <p:nvPr/>
          </p:nvCxnSpPr>
          <p:spPr bwMode="auto">
            <a:xfrm>
              <a:off x="5265129" y="1840543"/>
              <a:ext cx="1476922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5" idx="4"/>
              <a:endCxn id="22" idx="0"/>
            </p:cNvCxnSpPr>
            <p:nvPr/>
          </p:nvCxnSpPr>
          <p:spPr bwMode="auto">
            <a:xfrm flipH="1">
              <a:off x="2680516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7" idx="4"/>
              <a:endCxn id="14" idx="0"/>
            </p:cNvCxnSpPr>
            <p:nvPr/>
          </p:nvCxnSpPr>
          <p:spPr bwMode="auto">
            <a:xfrm>
              <a:off x="3788208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7" idx="4"/>
              <a:endCxn id="15" idx="0"/>
            </p:cNvCxnSpPr>
            <p:nvPr/>
          </p:nvCxnSpPr>
          <p:spPr bwMode="auto">
            <a:xfrm flipH="1">
              <a:off x="3049747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18" idx="4"/>
              <a:endCxn id="17" idx="0"/>
            </p:cNvCxnSpPr>
            <p:nvPr/>
          </p:nvCxnSpPr>
          <p:spPr bwMode="auto">
            <a:xfrm flipH="1">
              <a:off x="3788208" y="1840543"/>
              <a:ext cx="147692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1618155" y="1190600"/>
            <a:ext cx="5907692" cy="4536233"/>
            <a:chOff x="1618155" y="1190600"/>
            <a:chExt cx="5907692" cy="4536233"/>
          </a:xfrm>
        </p:grpSpPr>
        <p:sp>
          <p:nvSpPr>
            <p:cNvPr id="31" name="Arc 30"/>
            <p:cNvSpPr/>
            <p:nvPr/>
          </p:nvSpPr>
          <p:spPr bwMode="auto">
            <a:xfrm rot="16200000">
              <a:off x="3456172" y="3720600"/>
              <a:ext cx="754739" cy="738463"/>
            </a:xfrm>
            <a:prstGeom prst="arc">
              <a:avLst>
                <a:gd name="adj1" fmla="val 1744912"/>
                <a:gd name="adj2" fmla="val 19288035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Arc 31"/>
            <p:cNvSpPr/>
            <p:nvPr/>
          </p:nvSpPr>
          <p:spPr bwMode="auto">
            <a:xfrm rot="16200000">
              <a:off x="4563863" y="4980232"/>
              <a:ext cx="754739" cy="738463"/>
            </a:xfrm>
            <a:prstGeom prst="arc">
              <a:avLst>
                <a:gd name="adj1" fmla="val 1846051"/>
                <a:gd name="adj2" fmla="val 20570980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Arc 32"/>
            <p:cNvSpPr/>
            <p:nvPr/>
          </p:nvSpPr>
          <p:spPr bwMode="auto">
            <a:xfrm rot="16200000">
              <a:off x="1979247" y="3720600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Arc 33"/>
            <p:cNvSpPr/>
            <p:nvPr/>
          </p:nvSpPr>
          <p:spPr bwMode="auto">
            <a:xfrm rot="16200000">
              <a:off x="2717709" y="2456621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5" name="Arc 34"/>
            <p:cNvSpPr/>
            <p:nvPr/>
          </p:nvSpPr>
          <p:spPr bwMode="auto">
            <a:xfrm rot="16200000">
              <a:off x="4194630" y="1198739"/>
              <a:ext cx="754739" cy="738463"/>
            </a:xfrm>
            <a:prstGeom prst="arc">
              <a:avLst>
                <a:gd name="adj1" fmla="val 13654628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Arc 35"/>
            <p:cNvSpPr/>
            <p:nvPr/>
          </p:nvSpPr>
          <p:spPr bwMode="auto">
            <a:xfrm rot="5400000" flipH="1">
              <a:off x="5671552" y="2462718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Arc 36"/>
            <p:cNvSpPr/>
            <p:nvPr/>
          </p:nvSpPr>
          <p:spPr bwMode="auto">
            <a:xfrm rot="5400000" flipH="1">
              <a:off x="6410012" y="3720599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Arc 37"/>
            <p:cNvSpPr/>
            <p:nvPr/>
          </p:nvSpPr>
          <p:spPr bwMode="auto">
            <a:xfrm rot="5400000" flipH="1">
              <a:off x="4933094" y="3720600"/>
              <a:ext cx="754739" cy="738463"/>
            </a:xfrm>
            <a:prstGeom prst="arc">
              <a:avLst>
                <a:gd name="adj1" fmla="val 11892758"/>
                <a:gd name="adj2" fmla="val 1920063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Arc 38"/>
            <p:cNvSpPr/>
            <p:nvPr/>
          </p:nvSpPr>
          <p:spPr bwMode="auto">
            <a:xfrm rot="16200000">
              <a:off x="4933094" y="3720598"/>
              <a:ext cx="754739" cy="738463"/>
            </a:xfrm>
            <a:prstGeom prst="arc">
              <a:avLst>
                <a:gd name="adj1" fmla="val 12787380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Arc 39"/>
            <p:cNvSpPr/>
            <p:nvPr/>
          </p:nvSpPr>
          <p:spPr bwMode="auto">
            <a:xfrm rot="16200000">
              <a:off x="6410011" y="3720597"/>
              <a:ext cx="754739" cy="738463"/>
            </a:xfrm>
            <a:prstGeom prst="arc">
              <a:avLst>
                <a:gd name="adj1" fmla="val 12787380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Arc 40"/>
            <p:cNvSpPr/>
            <p:nvPr/>
          </p:nvSpPr>
          <p:spPr bwMode="auto">
            <a:xfrm rot="16200000">
              <a:off x="5671548" y="2456620"/>
              <a:ext cx="754739" cy="738463"/>
            </a:xfrm>
            <a:prstGeom prst="arc">
              <a:avLst>
                <a:gd name="adj1" fmla="val 13426737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2" name="Arc 41"/>
            <p:cNvSpPr/>
            <p:nvPr/>
          </p:nvSpPr>
          <p:spPr bwMode="auto">
            <a:xfrm rot="5400000" flipH="1">
              <a:off x="2717713" y="2462717"/>
              <a:ext cx="754739" cy="738463"/>
            </a:xfrm>
            <a:prstGeom prst="arc">
              <a:avLst>
                <a:gd name="adj1" fmla="val 13429884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3" name="Arc 42"/>
            <p:cNvSpPr/>
            <p:nvPr/>
          </p:nvSpPr>
          <p:spPr bwMode="auto">
            <a:xfrm rot="5400000" flipH="1">
              <a:off x="1979250" y="3720600"/>
              <a:ext cx="754739" cy="738463"/>
            </a:xfrm>
            <a:prstGeom prst="arc">
              <a:avLst>
                <a:gd name="adj1" fmla="val 12787380"/>
                <a:gd name="adj2" fmla="val 18954253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44" name="Straight Connector 43"/>
            <p:cNvCxnSpPr>
              <a:stCxn id="35" idx="0"/>
              <a:endCxn id="34" idx="2"/>
            </p:cNvCxnSpPr>
            <p:nvPr/>
          </p:nvCxnSpPr>
          <p:spPr bwMode="auto">
            <a:xfrm flipH="1">
              <a:off x="2986142" y="1819507"/>
              <a:ext cx="1310611" cy="64577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>
              <a:stCxn id="34" idx="0"/>
              <a:endCxn id="33" idx="2"/>
            </p:cNvCxnSpPr>
            <p:nvPr/>
          </p:nvCxnSpPr>
          <p:spPr bwMode="auto">
            <a:xfrm flipH="1">
              <a:off x="2247680" y="3139817"/>
              <a:ext cx="642548" cy="589443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33" idx="0"/>
            </p:cNvCxnSpPr>
            <p:nvPr/>
          </p:nvCxnSpPr>
          <p:spPr bwMode="auto">
            <a:xfrm flipH="1">
              <a:off x="1833047" y="4403796"/>
              <a:ext cx="318719" cy="60284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43" idx="0"/>
            </p:cNvCxnSpPr>
            <p:nvPr/>
          </p:nvCxnSpPr>
          <p:spPr bwMode="auto">
            <a:xfrm>
              <a:off x="2561470" y="4403796"/>
              <a:ext cx="313932" cy="6006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43" idx="2"/>
            </p:cNvCxnSpPr>
            <p:nvPr/>
          </p:nvCxnSpPr>
          <p:spPr bwMode="auto">
            <a:xfrm flipV="1">
              <a:off x="2616427" y="3352800"/>
              <a:ext cx="478656" cy="46889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endCxn id="31" idx="2"/>
            </p:cNvCxnSpPr>
            <p:nvPr/>
          </p:nvCxnSpPr>
          <p:spPr bwMode="auto">
            <a:xfrm>
              <a:off x="3095083" y="3352800"/>
              <a:ext cx="505379" cy="444354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>
              <a:stCxn id="42" idx="0"/>
              <a:endCxn id="31" idx="0"/>
            </p:cNvCxnSpPr>
            <p:nvPr/>
          </p:nvCxnSpPr>
          <p:spPr bwMode="auto">
            <a:xfrm>
              <a:off x="3353676" y="3101312"/>
              <a:ext cx="662331" cy="66044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>
              <a:stCxn id="42" idx="2"/>
            </p:cNvCxnSpPr>
            <p:nvPr/>
          </p:nvCxnSpPr>
          <p:spPr bwMode="auto">
            <a:xfrm flipV="1">
              <a:off x="3354890" y="1945340"/>
              <a:ext cx="1217109" cy="61846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>
              <a:stCxn id="41" idx="2"/>
            </p:cNvCxnSpPr>
            <p:nvPr/>
          </p:nvCxnSpPr>
          <p:spPr bwMode="auto">
            <a:xfrm flipH="1" flipV="1">
              <a:off x="4571999" y="1945340"/>
              <a:ext cx="1217111" cy="6123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>
              <a:stCxn id="41" idx="0"/>
              <a:endCxn id="39" idx="2"/>
            </p:cNvCxnSpPr>
            <p:nvPr/>
          </p:nvCxnSpPr>
          <p:spPr bwMode="auto">
            <a:xfrm flipH="1">
              <a:off x="5201527" y="3095457"/>
              <a:ext cx="589038" cy="63380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>
              <a:stCxn id="39" idx="0"/>
              <a:endCxn id="32" idx="2"/>
            </p:cNvCxnSpPr>
            <p:nvPr/>
          </p:nvCxnSpPr>
          <p:spPr bwMode="auto">
            <a:xfrm flipH="1">
              <a:off x="4830169" y="4403794"/>
              <a:ext cx="275444" cy="58577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32" idx="0"/>
              <a:endCxn id="38" idx="0"/>
            </p:cNvCxnSpPr>
            <p:nvPr/>
          </p:nvCxnSpPr>
          <p:spPr bwMode="auto">
            <a:xfrm flipV="1">
              <a:off x="5133162" y="4447518"/>
              <a:ext cx="294990" cy="57956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>
              <a:endCxn id="38" idx="2"/>
            </p:cNvCxnSpPr>
            <p:nvPr/>
          </p:nvCxnSpPr>
          <p:spPr bwMode="auto">
            <a:xfrm flipH="1">
              <a:off x="5550777" y="3352800"/>
              <a:ext cx="498146" cy="450529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0" idx="2"/>
            </p:cNvCxnSpPr>
            <p:nvPr/>
          </p:nvCxnSpPr>
          <p:spPr bwMode="auto">
            <a:xfrm flipH="1" flipV="1">
              <a:off x="6048923" y="3352800"/>
              <a:ext cx="478650" cy="46888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>
              <a:stCxn id="40" idx="0"/>
              <a:endCxn id="67" idx="2"/>
            </p:cNvCxnSpPr>
            <p:nvPr/>
          </p:nvCxnSpPr>
          <p:spPr bwMode="auto">
            <a:xfrm flipH="1">
              <a:off x="6263809" y="4403793"/>
              <a:ext cx="318721" cy="60285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>
              <a:stCxn id="68" idx="0"/>
              <a:endCxn id="37" idx="0"/>
            </p:cNvCxnSpPr>
            <p:nvPr/>
          </p:nvCxnSpPr>
          <p:spPr bwMode="auto">
            <a:xfrm flipH="1" flipV="1">
              <a:off x="6992232" y="4403795"/>
              <a:ext cx="313935" cy="600637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37" idx="2"/>
              <a:endCxn id="36" idx="0"/>
            </p:cNvCxnSpPr>
            <p:nvPr/>
          </p:nvCxnSpPr>
          <p:spPr bwMode="auto">
            <a:xfrm flipH="1" flipV="1">
              <a:off x="6253772" y="3145914"/>
              <a:ext cx="642546" cy="583345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>
              <a:stCxn id="36" idx="2"/>
              <a:endCxn id="62" idx="0"/>
            </p:cNvCxnSpPr>
            <p:nvPr/>
          </p:nvCxnSpPr>
          <p:spPr bwMode="auto">
            <a:xfrm flipH="1" flipV="1">
              <a:off x="4847245" y="1819506"/>
              <a:ext cx="1310613" cy="65187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2" name="Arc 61"/>
            <p:cNvSpPr/>
            <p:nvPr/>
          </p:nvSpPr>
          <p:spPr bwMode="auto">
            <a:xfrm rot="5400000" flipH="1">
              <a:off x="4194629" y="1198738"/>
              <a:ext cx="754739" cy="738463"/>
            </a:xfrm>
            <a:prstGeom prst="arc">
              <a:avLst>
                <a:gd name="adj1" fmla="val 13654628"/>
                <a:gd name="adj2" fmla="val 2059135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Arc 62"/>
            <p:cNvSpPr/>
            <p:nvPr/>
          </p:nvSpPr>
          <p:spPr bwMode="auto">
            <a:xfrm rot="16200000">
              <a:off x="1610017" y="4980232"/>
              <a:ext cx="754739" cy="738463"/>
            </a:xfrm>
            <a:prstGeom prst="arc">
              <a:avLst>
                <a:gd name="adj1" fmla="val 1671363"/>
                <a:gd name="adj2" fmla="val 20145742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Arc 63"/>
            <p:cNvSpPr/>
            <p:nvPr/>
          </p:nvSpPr>
          <p:spPr bwMode="auto">
            <a:xfrm rot="16200000">
              <a:off x="2348481" y="4980231"/>
              <a:ext cx="754739" cy="738463"/>
            </a:xfrm>
            <a:prstGeom prst="arc">
              <a:avLst>
                <a:gd name="adj1" fmla="val 1406046"/>
                <a:gd name="adj2" fmla="val 1988921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5" name="Straight Connector 64"/>
            <p:cNvCxnSpPr>
              <a:endCxn id="64" idx="2"/>
            </p:cNvCxnSpPr>
            <p:nvPr/>
          </p:nvCxnSpPr>
          <p:spPr bwMode="auto">
            <a:xfrm>
              <a:off x="2356619" y="4556196"/>
              <a:ext cx="189999" cy="46334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>
              <a:stCxn id="63" idx="0"/>
            </p:cNvCxnSpPr>
            <p:nvPr/>
          </p:nvCxnSpPr>
          <p:spPr bwMode="auto">
            <a:xfrm flipV="1">
              <a:off x="2162861" y="4556197"/>
              <a:ext cx="193756" cy="461236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Arc 66"/>
            <p:cNvSpPr/>
            <p:nvPr/>
          </p:nvSpPr>
          <p:spPr bwMode="auto">
            <a:xfrm rot="16200000">
              <a:off x="6040779" y="4980231"/>
              <a:ext cx="754739" cy="738463"/>
            </a:xfrm>
            <a:prstGeom prst="arc">
              <a:avLst>
                <a:gd name="adj1" fmla="val 1671363"/>
                <a:gd name="adj2" fmla="val 20145742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68" name="Arc 67"/>
            <p:cNvSpPr/>
            <p:nvPr/>
          </p:nvSpPr>
          <p:spPr bwMode="auto">
            <a:xfrm rot="16200000">
              <a:off x="6779246" y="4980230"/>
              <a:ext cx="754739" cy="738463"/>
            </a:xfrm>
            <a:prstGeom prst="arc">
              <a:avLst>
                <a:gd name="adj1" fmla="val 1406046"/>
                <a:gd name="adj2" fmla="val 19889216"/>
              </a:avLst>
            </a:prstGeom>
            <a:noFill/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69" name="Straight Connector 68"/>
            <p:cNvCxnSpPr>
              <a:endCxn id="68" idx="2"/>
            </p:cNvCxnSpPr>
            <p:nvPr/>
          </p:nvCxnSpPr>
          <p:spPr bwMode="auto">
            <a:xfrm>
              <a:off x="6801318" y="4554093"/>
              <a:ext cx="176065" cy="46544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>
              <a:stCxn id="67" idx="0"/>
            </p:cNvCxnSpPr>
            <p:nvPr/>
          </p:nvCxnSpPr>
          <p:spPr bwMode="auto">
            <a:xfrm flipV="1">
              <a:off x="6593623" y="4554094"/>
              <a:ext cx="188722" cy="463338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1" name="Rounded Rectangle 70"/>
          <p:cNvSpPr/>
          <p:nvPr/>
        </p:nvSpPr>
        <p:spPr bwMode="auto">
          <a:xfrm>
            <a:off x="5196162" y="368285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72" name="Rounded Rectangle 71"/>
          <p:cNvSpPr/>
          <p:nvPr/>
        </p:nvSpPr>
        <p:spPr bwMode="auto">
          <a:xfrm>
            <a:off x="2247680" y="368285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73" name="Rounded Rectangle 72"/>
          <p:cNvSpPr/>
          <p:nvPr/>
        </p:nvSpPr>
        <p:spPr bwMode="auto">
          <a:xfrm>
            <a:off x="2980778" y="2435123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4457698" y="1169039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5934617" y="2421765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76" name="Rounded Rectangle 75"/>
          <p:cNvSpPr/>
          <p:nvPr/>
        </p:nvSpPr>
        <p:spPr bwMode="auto">
          <a:xfrm>
            <a:off x="3719240" y="368285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77" name="Rounded Rectangle 76"/>
          <p:cNvSpPr/>
          <p:nvPr/>
        </p:nvSpPr>
        <p:spPr bwMode="auto">
          <a:xfrm>
            <a:off x="2604136" y="494031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78" name="Rounded Rectangle 77"/>
          <p:cNvSpPr/>
          <p:nvPr/>
        </p:nvSpPr>
        <p:spPr bwMode="auto">
          <a:xfrm>
            <a:off x="1878106" y="4933407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6673080" y="368285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6308869" y="4933407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11</a:t>
            </a:r>
          </a:p>
        </p:txBody>
      </p:sp>
      <p:sp>
        <p:nvSpPr>
          <p:cNvPr id="81" name="Rounded Rectangle 80"/>
          <p:cNvSpPr/>
          <p:nvPr/>
        </p:nvSpPr>
        <p:spPr bwMode="auto">
          <a:xfrm>
            <a:off x="4853591" y="4940314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10</a:t>
            </a:r>
          </a:p>
        </p:txBody>
      </p:sp>
      <p:sp>
        <p:nvSpPr>
          <p:cNvPr id="82" name="Rounded Rectangle 81"/>
          <p:cNvSpPr/>
          <p:nvPr/>
        </p:nvSpPr>
        <p:spPr bwMode="auto">
          <a:xfrm>
            <a:off x="7034899" y="4933407"/>
            <a:ext cx="228600" cy="2286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</a:rPr>
              <a:t>12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610466" y="724208"/>
            <a:ext cx="3277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Requires the use of a Queue</a:t>
            </a:r>
          </a:p>
        </p:txBody>
      </p:sp>
    </p:spTree>
    <p:extLst>
      <p:ext uri="{BB962C8B-B14F-4D97-AF65-F5344CB8AC3E}">
        <p14:creationId xmlns:p14="http://schemas.microsoft.com/office/powerpoint/2010/main" val="5429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Properties of Binary Search Trees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72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219" y="1066800"/>
            <a:ext cx="8686800" cy="4830763"/>
          </a:xfrm>
        </p:spPr>
        <p:txBody>
          <a:bodyPr/>
          <a:lstStyle/>
          <a:p>
            <a:r>
              <a:rPr lang="en-US" sz="2800" dirty="0"/>
              <a:t>Binary Search Trees are sorted as they’re made</a:t>
            </a:r>
          </a:p>
          <a:p>
            <a:pPr lvl="1"/>
            <a:r>
              <a:rPr lang="en-US" sz="2400" dirty="0"/>
              <a:t>For a tree rooted at node </a:t>
            </a:r>
            <a:r>
              <a:rPr lang="en-US" sz="2400" i="1" dirty="0"/>
              <a:t>v</a:t>
            </a:r>
          </a:p>
          <a:p>
            <a:pPr lvl="2"/>
            <a:r>
              <a:rPr lang="en-US" sz="2000" dirty="0"/>
              <a:t>The value of every node in the left subtree is less than v</a:t>
            </a:r>
          </a:p>
          <a:p>
            <a:pPr lvl="2"/>
            <a:r>
              <a:rPr lang="en-US" sz="2000" dirty="0"/>
              <a:t>The value of every node in the right subtree is larger than v</a:t>
            </a:r>
          </a:p>
          <a:p>
            <a:pPr lvl="2"/>
            <a:endParaRPr lang="en-US" sz="2000" dirty="0"/>
          </a:p>
          <a:p>
            <a:r>
              <a:rPr lang="en-US" sz="2800" dirty="0"/>
              <a:t>How quickly does binary search find a value?</a:t>
            </a:r>
          </a:p>
          <a:p>
            <a:pPr lvl="1"/>
            <a:r>
              <a:rPr lang="en-US" sz="2400" dirty="0"/>
              <a:t>O(log n)</a:t>
            </a:r>
          </a:p>
          <a:p>
            <a:endParaRPr lang="en-US" sz="2800" dirty="0"/>
          </a:p>
          <a:p>
            <a:r>
              <a:rPr lang="en-US" sz="2800" dirty="0"/>
              <a:t>Binary Search Trees work on the same principle</a:t>
            </a:r>
          </a:p>
          <a:p>
            <a:pPr lvl="1"/>
            <a:r>
              <a:rPr lang="en-US" sz="2400" dirty="0"/>
              <a:t>What if the tree isn’t “perfect”?</a:t>
            </a:r>
          </a:p>
          <a:p>
            <a:pPr lvl="2"/>
            <a:r>
              <a:rPr lang="en-US" sz="2000" dirty="0"/>
              <a:t>Performance will be better/worse, on average, will be O(log n)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UMBC CMSC 341 Binary Search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Through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r>
              <a:rPr lang="en-US" dirty="0"/>
              <a:t>Easy to locate an element of the tree</a:t>
            </a:r>
          </a:p>
          <a:p>
            <a:pPr lvl="1"/>
            <a:r>
              <a:rPr lang="en-US" dirty="0"/>
              <a:t>Any element?</a:t>
            </a:r>
          </a:p>
          <a:p>
            <a:pPr lvl="2"/>
            <a:r>
              <a:rPr lang="en-US" sz="2400" dirty="0"/>
              <a:t>Compare to the current node’s value</a:t>
            </a:r>
          </a:p>
          <a:p>
            <a:pPr lvl="2"/>
            <a:r>
              <a:rPr lang="en-US" sz="2400" dirty="0"/>
              <a:t>If current node is bigger, go </a:t>
            </a:r>
            <a:r>
              <a:rPr lang="en-US" sz="2400" u="sng" dirty="0"/>
              <a:t>left</a:t>
            </a:r>
            <a:r>
              <a:rPr lang="en-US" sz="2400" dirty="0"/>
              <a:t>; otherwise, go </a:t>
            </a:r>
            <a:r>
              <a:rPr lang="en-US" sz="2400" u="sng" dirty="0"/>
              <a:t>right</a:t>
            </a:r>
          </a:p>
          <a:p>
            <a:pPr lvl="1"/>
            <a:r>
              <a:rPr lang="en-US" dirty="0"/>
              <a:t>Minimum?</a:t>
            </a:r>
          </a:p>
          <a:p>
            <a:pPr lvl="2"/>
            <a:r>
              <a:rPr lang="en-US" sz="2400" dirty="0"/>
              <a:t>Go </a:t>
            </a:r>
            <a:r>
              <a:rPr lang="en-US" sz="2400" u="sng" dirty="0"/>
              <a:t>left</a:t>
            </a:r>
            <a:r>
              <a:rPr lang="en-US" sz="2400" dirty="0"/>
              <a:t> until it’s no longer possible</a:t>
            </a:r>
          </a:p>
          <a:p>
            <a:pPr lvl="2"/>
            <a:r>
              <a:rPr lang="en-US" sz="2400" dirty="0"/>
              <a:t>(It may not be a leaf – it may have a right subtree)</a:t>
            </a:r>
          </a:p>
          <a:p>
            <a:pPr lvl="1"/>
            <a:r>
              <a:rPr lang="en-US" dirty="0"/>
              <a:t>Maximum?</a:t>
            </a:r>
          </a:p>
          <a:p>
            <a:pPr lvl="2"/>
            <a:r>
              <a:rPr lang="en-US" sz="2400" dirty="0"/>
              <a:t>Go </a:t>
            </a:r>
            <a:r>
              <a:rPr lang="en-US" sz="2400" u="sng" dirty="0"/>
              <a:t>right</a:t>
            </a:r>
            <a:r>
              <a:rPr lang="en-US" sz="2400" dirty="0"/>
              <a:t> until it’s no longer possible</a:t>
            </a:r>
          </a:p>
          <a:p>
            <a:pPr lvl="2"/>
            <a:r>
              <a:rPr lang="en-US" sz="2400" dirty="0"/>
              <a:t>(It may not be a leaf – it may have a left subtree)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BST of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values that might appear in the subtrees A, B, C, and 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2209800"/>
            <a:ext cx="5867400" cy="380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136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Creating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the BST that would result from these values, given </a:t>
            </a:r>
            <a:r>
              <a:rPr lang="en-US" u="sng" dirty="0"/>
              <a:t>in this exact order</a:t>
            </a:r>
            <a:endParaRPr lang="en-US" dirty="0"/>
          </a:p>
          <a:p>
            <a:pPr lvl="3"/>
            <a:endParaRPr lang="en-US" dirty="0"/>
          </a:p>
          <a:p>
            <a:r>
              <a:rPr lang="en-US" sz="3200" dirty="0"/>
              <a:t>H,F,A,M,G,Z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Oval 5"/>
          <p:cNvSpPr/>
          <p:nvPr/>
        </p:nvSpPr>
        <p:spPr bwMode="auto">
          <a:xfrm>
            <a:off x="6102296" y="2546828"/>
            <a:ext cx="545143" cy="545143"/>
          </a:xfrm>
          <a:prstGeom prst="ellipse">
            <a:avLst/>
          </a:prstGeom>
          <a:solidFill>
            <a:schemeClr val="accent3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3200" dirty="0"/>
              <a:t>H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7" name="Straight Arrow Connector 6"/>
          <p:cNvCxnSpPr>
            <a:stCxn id="6" idx="4"/>
            <a:endCxn id="16" idx="0"/>
          </p:cNvCxnSpPr>
          <p:nvPr/>
        </p:nvCxnSpPr>
        <p:spPr bwMode="auto">
          <a:xfrm>
            <a:off x="6374868" y="3091971"/>
            <a:ext cx="690243" cy="717892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" idx="4"/>
            <a:endCxn id="10" idx="0"/>
          </p:cNvCxnSpPr>
          <p:nvPr/>
        </p:nvCxnSpPr>
        <p:spPr bwMode="auto">
          <a:xfrm flipH="1">
            <a:off x="5684624" y="3091971"/>
            <a:ext cx="690244" cy="71273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Oval 9"/>
          <p:cNvSpPr/>
          <p:nvPr/>
        </p:nvSpPr>
        <p:spPr bwMode="auto">
          <a:xfrm>
            <a:off x="5412052" y="3804710"/>
            <a:ext cx="545143" cy="545143"/>
          </a:xfrm>
          <a:prstGeom prst="ellipse">
            <a:avLst/>
          </a:prstGeom>
          <a:solidFill>
            <a:schemeClr val="accent3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3200" dirty="0"/>
              <a:t>F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11" name="Straight Arrow Connector 10"/>
          <p:cNvCxnSpPr>
            <a:stCxn id="10" idx="4"/>
            <a:endCxn id="19" idx="0"/>
          </p:cNvCxnSpPr>
          <p:nvPr/>
        </p:nvCxnSpPr>
        <p:spPr bwMode="auto">
          <a:xfrm>
            <a:off x="5684624" y="4349853"/>
            <a:ext cx="345071" cy="726343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10" idx="4"/>
            <a:endCxn id="13" idx="0"/>
          </p:cNvCxnSpPr>
          <p:nvPr/>
        </p:nvCxnSpPr>
        <p:spPr bwMode="auto">
          <a:xfrm flipH="1">
            <a:off x="5339552" y="4349853"/>
            <a:ext cx="345072" cy="726343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Oval 12"/>
          <p:cNvSpPr/>
          <p:nvPr/>
        </p:nvSpPr>
        <p:spPr bwMode="auto">
          <a:xfrm>
            <a:off x="5066980" y="5076196"/>
            <a:ext cx="545143" cy="545143"/>
          </a:xfrm>
          <a:prstGeom prst="ellipse">
            <a:avLst/>
          </a:prstGeom>
          <a:solidFill>
            <a:schemeClr val="accent3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3200" dirty="0"/>
              <a:t>A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792539" y="3809863"/>
            <a:ext cx="545143" cy="545143"/>
          </a:xfrm>
          <a:prstGeom prst="ellipse">
            <a:avLst/>
          </a:prstGeom>
          <a:solidFill>
            <a:schemeClr val="accent3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3200" dirty="0"/>
              <a:t>M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17" name="Straight Arrow Connector 16"/>
          <p:cNvCxnSpPr>
            <a:stCxn id="16" idx="4"/>
            <a:endCxn id="22" idx="0"/>
          </p:cNvCxnSpPr>
          <p:nvPr/>
        </p:nvCxnSpPr>
        <p:spPr bwMode="auto">
          <a:xfrm>
            <a:off x="7065111" y="4355006"/>
            <a:ext cx="272571" cy="69680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5757123" y="5076196"/>
            <a:ext cx="545143" cy="545143"/>
          </a:xfrm>
          <a:prstGeom prst="ellipse">
            <a:avLst/>
          </a:prstGeom>
          <a:solidFill>
            <a:schemeClr val="accent3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3200" dirty="0"/>
              <a:t>G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65110" y="5051812"/>
            <a:ext cx="545143" cy="545143"/>
          </a:xfrm>
          <a:prstGeom prst="ellipse">
            <a:avLst/>
          </a:prstGeom>
          <a:solidFill>
            <a:schemeClr val="accent3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lang="en-US" sz="3200" dirty="0"/>
              <a:t>Z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213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3" grpId="0" animBg="1"/>
      <p:bldP spid="16" grpId="0" animBg="1"/>
      <p:bldP spid="19" grpId="0" animBg="1"/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Creating a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the BST that would result from these values, given </a:t>
            </a:r>
            <a:r>
              <a:rPr lang="en-US" u="sng" dirty="0"/>
              <a:t>in this exact order</a:t>
            </a:r>
            <a:endParaRPr lang="en-US" dirty="0"/>
          </a:p>
          <a:p>
            <a:pPr lvl="3"/>
            <a:endParaRPr lang="en-US" dirty="0"/>
          </a:p>
          <a:p>
            <a:r>
              <a:rPr lang="en-US" sz="3200" dirty="0"/>
              <a:t>8,2,1,9,6,5,3,7,4</a:t>
            </a:r>
          </a:p>
          <a:p>
            <a:r>
              <a:rPr lang="en-US" sz="3200" dirty="0"/>
              <a:t>5,9,1,8,2,6,7,3,4</a:t>
            </a:r>
          </a:p>
          <a:p>
            <a:r>
              <a:rPr lang="en-US" sz="3200" dirty="0"/>
              <a:t>8,1,2,6,9,3,4,7,5</a:t>
            </a:r>
          </a:p>
          <a:p>
            <a:r>
              <a:rPr lang="en-US" sz="3200" dirty="0"/>
              <a:t>1,2,3,4,5,6,7,8,9</a:t>
            </a:r>
          </a:p>
          <a:p>
            <a:r>
              <a:rPr lang="en-US" sz="3200" dirty="0"/>
              <a:t>5,3,7,9,6,1,4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95800" y="47244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Great website where you can practice and learn about BSTs:</a:t>
            </a:r>
          </a:p>
          <a:p>
            <a:r>
              <a:rPr lang="en-US" sz="2400" dirty="0">
                <a:solidFill>
                  <a:schemeClr val="tx1"/>
                </a:solidFill>
                <a:hlinkClick r:id="rId2"/>
              </a:rPr>
              <a:t>http://visualgo.net/bst.html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8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  <a:p>
            <a:pPr lvl="1"/>
            <a:r>
              <a:rPr lang="en-US" sz="2800" dirty="0"/>
              <a:t>Tree terminology</a:t>
            </a:r>
          </a:p>
          <a:p>
            <a:pPr lvl="1"/>
            <a:r>
              <a:rPr lang="en-US" sz="2800" dirty="0"/>
              <a:t>Tree traversals</a:t>
            </a:r>
          </a:p>
          <a:p>
            <a:r>
              <a:rPr lang="en-US" dirty="0"/>
              <a:t>Properties of Binary Search Trees</a:t>
            </a:r>
          </a:p>
          <a:p>
            <a:pPr lvl="1"/>
            <a:r>
              <a:rPr lang="en-US" dirty="0"/>
              <a:t>Recursive functions</a:t>
            </a:r>
          </a:p>
          <a:p>
            <a:r>
              <a:rPr lang="en-US" dirty="0"/>
              <a:t>Implementing a BST</a:t>
            </a:r>
          </a:p>
          <a:p>
            <a:pPr lvl="1"/>
            <a:r>
              <a:rPr lang="en-US" sz="2800" dirty="0"/>
              <a:t>Structures (nodes, BST)</a:t>
            </a:r>
          </a:p>
          <a:p>
            <a:pPr lvl="1"/>
            <a:r>
              <a:rPr lang="en-US" sz="2800" dirty="0"/>
              <a:t>Required operations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UMBC CMSC 341 Binary Search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5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Subtrees and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node is the root for its own subtree</a:t>
            </a:r>
          </a:p>
          <a:p>
            <a:pPr lvl="1"/>
            <a:r>
              <a:rPr lang="en-US" sz="2800" dirty="0"/>
              <a:t>(Subtree of the actual root is the whole tree)</a:t>
            </a:r>
            <a:endParaRPr lang="en-US" dirty="0"/>
          </a:p>
          <a:p>
            <a:r>
              <a:rPr lang="en-US" dirty="0"/>
              <a:t>Almost everything we do with trees can be (and should be) coded using </a:t>
            </a:r>
            <a:r>
              <a:rPr lang="en-US" u="sng" dirty="0"/>
              <a:t>recursion</a:t>
            </a:r>
          </a:p>
          <a:p>
            <a:pPr lvl="3"/>
            <a:endParaRPr lang="en-US" dirty="0"/>
          </a:p>
          <a:p>
            <a:r>
              <a:rPr lang="en-US" dirty="0"/>
              <a:t>For example: traversal of the tree (pre-, in-, and </a:t>
            </a:r>
            <a:r>
              <a:rPr lang="en-US" dirty="0" err="1"/>
              <a:t>postorder</a:t>
            </a:r>
            <a:r>
              <a:rPr lang="en-US" dirty="0"/>
              <a:t>) can be done recursively</a:t>
            </a:r>
            <a:endParaRPr lang="en-US" sz="2800" dirty="0"/>
          </a:p>
          <a:p>
            <a:pPr lvl="1"/>
            <a:r>
              <a:rPr lang="en-US" sz="2800" dirty="0"/>
              <a:t>Which will print out a BST from low to high?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8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Implementing a Binary Search Tree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07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a Binary Search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dirty="0"/>
              <a:t>What data structure would you use for a BST?</a:t>
            </a:r>
          </a:p>
          <a:p>
            <a:pPr lvl="1"/>
            <a:r>
              <a:rPr lang="en-US" dirty="0"/>
              <a:t>Array?  Stack?  Queue?  ???</a:t>
            </a:r>
          </a:p>
          <a:p>
            <a:endParaRPr lang="en-US" dirty="0"/>
          </a:p>
          <a:p>
            <a:r>
              <a:rPr lang="en-US" dirty="0"/>
              <a:t>(Modified) implementation of Linked List</a:t>
            </a:r>
          </a:p>
          <a:p>
            <a:pPr lvl="1"/>
            <a:r>
              <a:rPr lang="en-US" dirty="0"/>
              <a:t>Linked List nodes contain two things:</a:t>
            </a:r>
          </a:p>
          <a:p>
            <a:pPr lvl="2"/>
            <a:r>
              <a:rPr lang="en-US" sz="2400" dirty="0"/>
              <a:t>Data, and a pointer to the next node</a:t>
            </a:r>
          </a:p>
          <a:p>
            <a:pPr lvl="1"/>
            <a:r>
              <a:rPr lang="en-US" dirty="0"/>
              <a:t>BST nodes should contain…</a:t>
            </a:r>
          </a:p>
          <a:p>
            <a:pPr lvl="2"/>
            <a:r>
              <a:rPr lang="en-US" sz="2400" dirty="0"/>
              <a:t>Data, and two pointers: left and right children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5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Structure for BST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8307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  // Member variables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 element; // Data in the node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*left;   // Left child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*right;  // Right child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Constructor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AnyType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&amp;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theElement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element 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theElement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left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right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BST Node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4830763"/>
          </a:xfrm>
        </p:spPr>
        <p:txBody>
          <a:bodyPr/>
          <a:lstStyle/>
          <a:p>
            <a:r>
              <a:rPr lang="en-US" dirty="0"/>
              <a:t>What other functions might we want for a node?</a:t>
            </a:r>
          </a:p>
          <a:p>
            <a:pPr lvl="3"/>
            <a:endParaRPr lang="en-US" dirty="0"/>
          </a:p>
          <a:p>
            <a:r>
              <a:rPr lang="en-US" dirty="0"/>
              <a:t>Constructor that just takes in data (no children)</a:t>
            </a:r>
          </a:p>
          <a:p>
            <a:pPr lvl="1"/>
            <a:r>
              <a:rPr lang="en-US" sz="2800" dirty="0"/>
              <a:t>Initializes children to NULL automatically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 function</a:t>
            </a:r>
          </a:p>
          <a:p>
            <a:pPr lvl="1"/>
            <a:r>
              <a:rPr lang="en-US" sz="2800" dirty="0"/>
              <a:t>May be mostly handled if the data is really simple or another class with a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2800" dirty="0"/>
              <a:t> function</a:t>
            </a:r>
          </a:p>
          <a:p>
            <a:r>
              <a:rPr lang="en-US" dirty="0"/>
              <a:t>Destructor (again, may already be handled)</a:t>
            </a:r>
          </a:p>
          <a:p>
            <a:r>
              <a:rPr lang="en-US" dirty="0"/>
              <a:t>Getters and setters (mutators/accessors)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UMBC CMSC 341 Binary Search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2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Class for BST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8307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BinarySearchTree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BinarySearchTree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 :root( NULL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BinarySearchTree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BinarySearchTree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&amp;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) : root( NULL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*this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 this private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within BST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*root;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Binary Search Tree Operations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55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BST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500" dirty="0"/>
              <a:t>(BST Setup)					</a:t>
            </a:r>
            <a:r>
              <a:rPr lang="en-US" sz="2500" dirty="0">
                <a:cs typeface="Arial"/>
              </a:rPr>
              <a:t>→ set up a BST</a:t>
            </a:r>
            <a:endParaRPr lang="en-US" sz="2500" dirty="0"/>
          </a:p>
          <a:p>
            <a:pPr>
              <a:spcBef>
                <a:spcPts val="600"/>
              </a:spcBef>
            </a:pPr>
            <a:r>
              <a:rPr lang="en-US" sz="2500" dirty="0"/>
              <a:t>(Node</a:t>
            </a:r>
            <a:r>
              <a:rPr lang="en-US" sz="2500" dirty="0">
                <a:latin typeface="Arial"/>
                <a:cs typeface="Arial"/>
              </a:rPr>
              <a:t> </a:t>
            </a:r>
            <a:r>
              <a:rPr lang="en-US" sz="2500" dirty="0"/>
              <a:t>Setup)					</a:t>
            </a:r>
            <a:r>
              <a:rPr lang="en-US" sz="2500" dirty="0">
                <a:cs typeface="Arial"/>
              </a:rPr>
              <a:t>→ set up a BST Node</a:t>
            </a:r>
            <a:endParaRPr lang="en-US" sz="2500" dirty="0"/>
          </a:p>
          <a:p>
            <a:pPr>
              <a:spcBef>
                <a:spcPts val="600"/>
              </a:spcBef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insert(x)	</a:t>
            </a:r>
            <a:r>
              <a:rPr lang="en-US" sz="2500" dirty="0">
                <a:cs typeface="Arial"/>
              </a:rPr>
              <a:t> 		→ insert x into the BST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remove(x)	</a:t>
            </a:r>
            <a:r>
              <a:rPr lang="en-US" sz="2500" dirty="0">
                <a:cs typeface="Arial"/>
              </a:rPr>
              <a:t> 		→ remove x from the BST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&lt;type&gt;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500" dirty="0">
                <a:cs typeface="Arial"/>
              </a:rPr>
              <a:t> 	→ find min value in the BST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&lt;type&gt;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500" dirty="0">
                <a:cs typeface="Arial"/>
              </a:rPr>
              <a:t> 	→ find max value in the BST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contains(x)	</a:t>
            </a:r>
            <a:r>
              <a:rPr lang="en-US" sz="2500" dirty="0">
                <a:cs typeface="Arial"/>
              </a:rPr>
              <a:t>→ is x in the BST?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500" dirty="0">
                <a:cs typeface="Arial"/>
              </a:rPr>
              <a:t> 	→ is the BST empty?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makeEmtpy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500" dirty="0">
                <a:cs typeface="Arial"/>
              </a:rPr>
              <a:t> 	→ make the BST empty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US" sz="2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	</a:t>
            </a:r>
            <a:r>
              <a:rPr lang="en-US" sz="2500" dirty="0">
                <a:cs typeface="Arial"/>
              </a:rPr>
              <a:t> 	→ print the BST</a:t>
            </a:r>
            <a:endParaRPr lang="en-US" sz="2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18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Remember: Subtrees and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node is the root for its own subtree</a:t>
            </a:r>
          </a:p>
          <a:p>
            <a:pPr lvl="1"/>
            <a:r>
              <a:rPr lang="en-US" sz="2800" dirty="0"/>
              <a:t>(Subtree of the actual root is the whole tree)</a:t>
            </a:r>
            <a:endParaRPr lang="en-US" dirty="0"/>
          </a:p>
          <a:p>
            <a:r>
              <a:rPr lang="en-US" dirty="0"/>
              <a:t>Almost everything we do with trees can be (and should be) coded using </a:t>
            </a:r>
            <a:r>
              <a:rPr lang="en-US" u="sng" dirty="0"/>
              <a:t>recursion</a:t>
            </a:r>
          </a:p>
          <a:p>
            <a:pPr lvl="3"/>
            <a:endParaRPr lang="en-US" dirty="0"/>
          </a:p>
          <a:p>
            <a:r>
              <a:rPr lang="en-US" dirty="0"/>
              <a:t>This includes insertion, removal, and printing</a:t>
            </a:r>
          </a:p>
          <a:p>
            <a:pPr lvl="1"/>
            <a:r>
              <a:rPr lang="en-US" sz="2800" dirty="0"/>
              <a:t>What else?</a:t>
            </a:r>
          </a:p>
          <a:p>
            <a:pPr lvl="1"/>
            <a:r>
              <a:rPr lang="en-US" sz="2800" dirty="0"/>
              <a:t>Finding min and max, contains, make empty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0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Insert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insert( x 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6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Review: Trees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8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830763"/>
          </a:xfrm>
        </p:spPr>
        <p:txBody>
          <a:bodyPr/>
          <a:lstStyle/>
          <a:p>
            <a:r>
              <a:rPr lang="en-US" dirty="0"/>
              <a:t>Insertion will always create a new leaf node</a:t>
            </a:r>
          </a:p>
          <a:p>
            <a:pPr lvl="3"/>
            <a:endParaRPr lang="en-US" dirty="0"/>
          </a:p>
          <a:p>
            <a:pPr>
              <a:spcBef>
                <a:spcPts val="300"/>
              </a:spcBef>
            </a:pPr>
            <a:r>
              <a:rPr lang="en-US" dirty="0"/>
              <a:t>In determining what to do, there are 4 choices</a:t>
            </a:r>
          </a:p>
          <a:p>
            <a:pPr lvl="1">
              <a:spcBef>
                <a:spcPts val="300"/>
              </a:spcBef>
            </a:pPr>
            <a:r>
              <a:rPr lang="en-US" sz="2800" dirty="0"/>
              <a:t>Go down the </a:t>
            </a:r>
            <a:r>
              <a:rPr lang="en-US" sz="2800" u="sng" dirty="0"/>
              <a:t>left</a:t>
            </a:r>
            <a:r>
              <a:rPr lang="en-US" sz="2800" dirty="0"/>
              <a:t> subtree (visit the left child)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Value we want to insert is smaller than current</a:t>
            </a:r>
          </a:p>
          <a:p>
            <a:pPr lvl="1">
              <a:spcBef>
                <a:spcPts val="300"/>
              </a:spcBef>
            </a:pPr>
            <a:r>
              <a:rPr lang="en-US" sz="2800" dirty="0"/>
              <a:t>Go down the </a:t>
            </a:r>
            <a:r>
              <a:rPr lang="en-US" sz="2800" u="sng" dirty="0"/>
              <a:t>right</a:t>
            </a:r>
            <a:r>
              <a:rPr lang="en-US" sz="2800" dirty="0"/>
              <a:t> subtree (visit the right child)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Value we want to insert is greater than current</a:t>
            </a:r>
          </a:p>
          <a:p>
            <a:pPr lvl="1">
              <a:spcBef>
                <a:spcPts val="300"/>
              </a:spcBef>
            </a:pPr>
            <a:r>
              <a:rPr lang="en-US" sz="2800" u="sng" dirty="0"/>
              <a:t>Insert</a:t>
            </a:r>
            <a:r>
              <a:rPr lang="en-US" sz="2800" dirty="0"/>
              <a:t> the node at the current spot</a:t>
            </a:r>
          </a:p>
          <a:p>
            <a:pPr lvl="2">
              <a:spcBef>
                <a:spcPts val="300"/>
              </a:spcBef>
            </a:pPr>
            <a:r>
              <a:rPr lang="en-US" sz="2400" dirty="0"/>
              <a:t>The current “node” is NULL (we’ve reached a leaf)</a:t>
            </a:r>
          </a:p>
          <a:p>
            <a:pPr lvl="1">
              <a:spcBef>
                <a:spcPts val="300"/>
              </a:spcBef>
            </a:pPr>
            <a:r>
              <a:rPr lang="en-US" sz="2800" dirty="0"/>
              <a:t>Do </a:t>
            </a:r>
            <a:r>
              <a:rPr lang="en-US" sz="2800" u="sng" dirty="0"/>
              <a:t>nothing</a:t>
            </a:r>
            <a:r>
              <a:rPr lang="en-US" sz="2800" dirty="0"/>
              <a:t> (if we’ve found a duplicate)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versions of insert</a:t>
            </a:r>
          </a:p>
          <a:p>
            <a:pPr lvl="1"/>
            <a:r>
              <a:rPr lang="en-US" dirty="0"/>
              <a:t>Public version (one argument)</a:t>
            </a:r>
          </a:p>
          <a:p>
            <a:pPr lvl="1"/>
            <a:r>
              <a:rPr lang="en-US" dirty="0"/>
              <a:t>Private version (two arguments, recursive)</a:t>
            </a:r>
          </a:p>
          <a:p>
            <a:endParaRPr lang="en-US" dirty="0"/>
          </a:p>
          <a:p>
            <a:r>
              <a:rPr lang="en-US" dirty="0"/>
              <a:t>Public version immediately calls private one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insert(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 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calls the overloaded private insert()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insert( x, root );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8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at the Root of a (Sub)tree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r>
              <a:rPr lang="en-US" dirty="0"/>
              <a:t>First check if the “root” of the tree is NULL</a:t>
            </a:r>
          </a:p>
          <a:p>
            <a:pPr lvl="1"/>
            <a:r>
              <a:rPr lang="en-US" dirty="0"/>
              <a:t>If it is, create and insert the new node</a:t>
            </a:r>
          </a:p>
          <a:p>
            <a:pPr lvl="1"/>
            <a:r>
              <a:rPr lang="en-US" dirty="0"/>
              <a:t>Send left and right children to NULL</a:t>
            </a:r>
          </a:p>
          <a:p>
            <a:pPr lvl="4"/>
            <a:endParaRPr lang="en-US" dirty="0"/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overloaded function that allows recursive calls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insert(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&amp; t 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 t == NULL )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node here (make a leaf)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 = new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x, NULL, NULL 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rest of function…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4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New Node (Left or Right)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“root” we have is not NULL</a:t>
            </a:r>
          </a:p>
          <a:p>
            <a:pPr lvl="1"/>
            <a:r>
              <a:rPr lang="en-US" dirty="0"/>
              <a:t>Traverse down another level via its children</a:t>
            </a:r>
          </a:p>
          <a:p>
            <a:pPr lvl="1"/>
            <a:r>
              <a:rPr lang="en-US" dirty="0"/>
              <a:t>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  <a:r>
              <a:rPr lang="en-US" dirty="0"/>
              <a:t> with new sub-root (recursive)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value in CURRENT root 't' &lt; new value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if( x &lt; t-&gt;element 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insert( x, t-&gt;left ); }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value in CURRENT root 't' &gt; new value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if( t-&gt;element &lt; x 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insert( x, t-&gt;right ); 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else;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Duplicate; do nothing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4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Insert()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Remember, this function is recursive!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overloaded function that allows recursive calls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insert(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&amp; t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 t == NULL )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node here (make a new leaf)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 = new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x, NULL, NULL );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value in CURRENT root 't' &lt; new value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if( x &lt; t-&gt;element ) { insert( x, t-&gt;left ); }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value in CURRENT root 't' &gt; new value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if( t-&gt;element &lt; x ) { insert( x, t-&gt;right );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else;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Duplicate; do nothing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84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7813"/>
            <a:ext cx="8458200" cy="1017587"/>
          </a:xfrm>
        </p:spPr>
        <p:txBody>
          <a:bodyPr/>
          <a:lstStyle/>
          <a:p>
            <a:r>
              <a:rPr lang="en-US" dirty="0"/>
              <a:t>What’s Up With </a:t>
            </a:r>
            <a:r>
              <a:rPr lang="en-US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&amp; 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r>
              <a:rPr lang="en-US" dirty="0"/>
              <a:t>The code “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&amp; t</a:t>
            </a:r>
            <a:r>
              <a:rPr lang="en-US" dirty="0"/>
              <a:t> ” is a </a:t>
            </a:r>
            <a:r>
              <a:rPr lang="en-US" u="sng" dirty="0"/>
              <a:t>reference</a:t>
            </a:r>
            <a:r>
              <a:rPr lang="en-US" dirty="0"/>
              <a:t> to a </a:t>
            </a:r>
            <a:r>
              <a:rPr lang="en-US" u="sng" dirty="0"/>
              <a:t>pointer</a:t>
            </a:r>
          </a:p>
          <a:p>
            <a:pPr lvl="3"/>
            <a:endParaRPr lang="en-US" dirty="0"/>
          </a:p>
          <a:p>
            <a:r>
              <a:rPr lang="en-US" dirty="0"/>
              <a:t>Remember that passing a reference allows us to change the </a:t>
            </a:r>
            <a:r>
              <a:rPr lang="en-US" u="sng" dirty="0"/>
              <a:t>value</a:t>
            </a:r>
            <a:r>
              <a:rPr lang="en-US" dirty="0"/>
              <a:t> of a variable in a function</a:t>
            </a:r>
          </a:p>
          <a:p>
            <a:pPr lvl="1"/>
            <a:r>
              <a:rPr lang="en-US" dirty="0"/>
              <a:t>And have that change “stick” outside the function</a:t>
            </a:r>
          </a:p>
          <a:p>
            <a:endParaRPr lang="en-US" dirty="0"/>
          </a:p>
          <a:p>
            <a:r>
              <a:rPr lang="en-US" dirty="0"/>
              <a:t>When we pass a variable, we pass its value</a:t>
            </a:r>
          </a:p>
          <a:p>
            <a:pPr lvl="1"/>
            <a:r>
              <a:rPr lang="en-US" dirty="0"/>
              <a:t>It just so happens that a pointer’s “value” is the address of something else in memory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8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a pointer normally, we can change the value of where it </a:t>
            </a:r>
            <a:r>
              <a:rPr lang="en-US" u="sng" dirty="0"/>
              <a:t>points</a:t>
            </a:r>
            <a:r>
              <a:rPr lang="en-US" dirty="0"/>
              <a:t> to in memory</a:t>
            </a:r>
          </a:p>
          <a:p>
            <a:pPr lvl="1"/>
            <a:r>
              <a:rPr lang="en-US" dirty="0"/>
              <a:t>But we </a:t>
            </a:r>
            <a:r>
              <a:rPr lang="en-US" u="sng" dirty="0"/>
              <a:t>can’t</a:t>
            </a:r>
            <a:r>
              <a:rPr lang="en-US" dirty="0"/>
              <a:t> change the value of the pointer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533400" y="3078112"/>
            <a:ext cx="3429000" cy="2885656"/>
            <a:chOff x="609600" y="3286542"/>
            <a:chExt cx="3429000" cy="2885656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609600" y="4210050"/>
              <a:ext cx="3429000" cy="762000"/>
              <a:chOff x="1447800" y="4114800"/>
              <a:chExt cx="2971800" cy="76200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1447800" y="4114800"/>
                <a:ext cx="1485900" cy="762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0xFFC4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933700" y="4114800"/>
                <a:ext cx="1485900" cy="762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0xDC44</a:t>
                </a: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2968792" y="3286542"/>
              <a:ext cx="425116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5400" b="1" dirty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srgbClr val="EEECE1">
                      <a:tint val="85000"/>
                      <a:satMod val="15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+mn-ea"/>
                  <a:cs typeface="Arial" charset="0"/>
                </a:rPr>
                <a:t>t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10635" y="3286720"/>
              <a:ext cx="91242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5400" b="1" dirty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srgbClr val="EEECE1">
                      <a:tint val="85000"/>
                      <a:satMod val="15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+mn-ea"/>
                  <a:cs typeface="Arial" charset="0"/>
                </a:rPr>
                <a:t>&amp;t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438400" y="4971869"/>
              <a:ext cx="1485900" cy="12003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where it points to in memory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(value)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3900" y="4969583"/>
              <a:ext cx="1485900" cy="12003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where it’s stored in memory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  <a:cs typeface="Arial" charset="0"/>
                </a:rPr>
                <a:t>(address)</a:t>
              </a:r>
              <a:endParaRPr lang="en-US" dirty="0">
                <a:solidFill>
                  <a:prstClr val="black"/>
                </a:solidFill>
                <a:latin typeface="Calibri"/>
                <a:ea typeface="+mn-ea"/>
                <a:cs typeface="Arial" charset="0"/>
              </a:endParaRPr>
            </a:p>
          </p:txBody>
        </p:sp>
      </p:grp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4114800" y="3078290"/>
            <a:ext cx="4724400" cy="307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/>
              <a:t>We can change the value </a:t>
            </a:r>
            <a:r>
              <a:rPr lang="en-US" sz="2800" u="sng" kern="0" dirty="0"/>
              <a:t>stored</a:t>
            </a:r>
            <a:r>
              <a:rPr lang="en-US" sz="2800" kern="0" dirty="0"/>
              <a:t> at address 0xDC44</a:t>
            </a:r>
          </a:p>
          <a:p>
            <a:endParaRPr lang="en-US" sz="2800" kern="0" dirty="0"/>
          </a:p>
          <a:p>
            <a:r>
              <a:rPr lang="en-US" sz="2800" kern="0" dirty="0"/>
              <a:t>But we can’t change the </a:t>
            </a:r>
            <a:r>
              <a:rPr lang="en-US" sz="2800" u="sng" kern="0" dirty="0"/>
              <a:t>value</a:t>
            </a:r>
            <a:r>
              <a:rPr lang="en-US" sz="2800" kern="0" dirty="0"/>
              <a:t> 0xDC44 to something else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55956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a Reference to a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10600" cy="4830763"/>
          </a:xfrm>
        </p:spPr>
        <p:txBody>
          <a:bodyPr/>
          <a:lstStyle/>
          <a:p>
            <a:r>
              <a:rPr lang="en-US" dirty="0"/>
              <a:t>Passing a reference to the pointer changes this</a:t>
            </a:r>
          </a:p>
          <a:p>
            <a:pPr lvl="1"/>
            <a:r>
              <a:rPr lang="en-US" dirty="0"/>
              <a:t>Now we have a way to change the value of our pointer – changing </a:t>
            </a:r>
            <a:r>
              <a:rPr lang="en-US" u="sng" dirty="0"/>
              <a:t>where</a:t>
            </a:r>
            <a:r>
              <a:rPr lang="en-US" dirty="0"/>
              <a:t> it points in memory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3400" y="3078112"/>
            <a:ext cx="3429000" cy="2885656"/>
            <a:chOff x="609600" y="3286542"/>
            <a:chExt cx="3429000" cy="2885656"/>
          </a:xfrm>
        </p:grpSpPr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609600" y="4210050"/>
              <a:ext cx="3429000" cy="762000"/>
              <a:chOff x="1447800" y="4114800"/>
              <a:chExt cx="2971800" cy="7620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447800" y="4114800"/>
                <a:ext cx="1485900" cy="762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0xFFC4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933700" y="4114800"/>
                <a:ext cx="1485900" cy="762000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0xDC44</a:t>
                </a:r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2968792" y="3286542"/>
              <a:ext cx="425116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5400" b="1" dirty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srgbClr val="EEECE1">
                      <a:tint val="85000"/>
                      <a:satMod val="15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+mn-ea"/>
                  <a:cs typeface="Arial" charset="0"/>
                </a:rPr>
                <a:t>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10635" y="3286720"/>
              <a:ext cx="912429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5400" b="1" dirty="0">
                  <a:ln w="12700">
                    <a:solidFill>
                      <a:srgbClr val="1F497D">
                        <a:satMod val="155000"/>
                      </a:srgbClr>
                    </a:solidFill>
                    <a:prstDash val="solid"/>
                  </a:ln>
                  <a:solidFill>
                    <a:srgbClr val="EEECE1">
                      <a:tint val="85000"/>
                      <a:satMod val="155000"/>
                    </a:srgb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libri"/>
                  <a:ea typeface="+mn-ea"/>
                  <a:cs typeface="Arial" charset="0"/>
                </a:rPr>
                <a:t>&amp;t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38400" y="4971869"/>
              <a:ext cx="1485900" cy="12003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where it points to in memory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(value)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23900" y="4969583"/>
              <a:ext cx="1485900" cy="120032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where it’s stored in memory</a:t>
              </a:r>
            </a:p>
            <a:p>
              <a:pPr algn="ctr"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dirty="0">
                  <a:solidFill>
                    <a:prstClr val="black"/>
                  </a:solidFill>
                  <a:latin typeface="Calibri"/>
                  <a:cs typeface="Arial" charset="0"/>
                </a:rPr>
                <a:t>(address)</a:t>
              </a:r>
              <a:endParaRPr lang="en-US" dirty="0">
                <a:solidFill>
                  <a:prstClr val="black"/>
                </a:solidFill>
                <a:latin typeface="Calibri"/>
                <a:ea typeface="+mn-ea"/>
                <a:cs typeface="Arial" charset="0"/>
              </a:endParaRPr>
            </a:p>
          </p:txBody>
        </p:sp>
      </p:grp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114800" y="3078290"/>
            <a:ext cx="4724400" cy="307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kern="0" dirty="0"/>
              <a:t>This means we can do things like change </a:t>
            </a:r>
            <a:r>
              <a:rPr lang="en-US" sz="2800" u="sng" kern="0" dirty="0"/>
              <a:t>where</a:t>
            </a:r>
            <a:r>
              <a:rPr lang="en-US" sz="2800" kern="0" dirty="0"/>
              <a:t> the root points to</a:t>
            </a:r>
          </a:p>
          <a:p>
            <a:pPr lvl="3"/>
            <a:endParaRPr lang="en-US" sz="1800" kern="0" dirty="0"/>
          </a:p>
          <a:p>
            <a:r>
              <a:rPr lang="en-US" sz="2800" kern="0" dirty="0"/>
              <a:t>(We could also use a </a:t>
            </a: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  <a:r>
              <a:rPr lang="en-US" sz="2800" kern="0" dirty="0"/>
              <a:t>, but </a:t>
            </a:r>
            <a:r>
              <a:rPr lang="en-US" sz="2800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*&amp;</a:t>
            </a:r>
            <a:r>
              <a:rPr lang="en-US" sz="2800" kern="0" dirty="0"/>
              <a:t> means no extra dereferencing is needed)</a:t>
            </a:r>
          </a:p>
        </p:txBody>
      </p:sp>
    </p:spTree>
    <p:extLst>
      <p:ext uri="{BB962C8B-B14F-4D97-AF65-F5344CB8AC3E}">
        <p14:creationId xmlns:p14="http://schemas.microsoft.com/office/powerpoint/2010/main" val="69535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 Reference to a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only need to use this when something about the tree is going to </a:t>
            </a:r>
            <a:r>
              <a:rPr lang="en-US" u="sng" dirty="0"/>
              <a:t>change</a:t>
            </a:r>
          </a:p>
          <a:p>
            <a:pPr lvl="3"/>
            <a:endParaRPr lang="en-US" dirty="0"/>
          </a:p>
          <a:p>
            <a:r>
              <a:rPr lang="en-US" dirty="0"/>
              <a:t>Which of these functions needs a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 &amp;</a:t>
            </a:r>
            <a:r>
              <a:rPr lang="en-US" dirty="0"/>
              <a:t>  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contains()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78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Find Minimum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Comparable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2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Vocabulary: Fill in the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77238" cy="4830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arrow between B &amp; L is a 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 and E are ______ (relationship)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E,G,W is a ______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 and W share a 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 is the ___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 is a ___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 has a ____ of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tree has a _____ of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UMBC CMSC 341 Binary Search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6031992" y="1616964"/>
            <a:ext cx="2629662" cy="4005072"/>
            <a:chOff x="3718560" y="762000"/>
            <a:chExt cx="2629662" cy="4005072"/>
          </a:xfrm>
        </p:grpSpPr>
        <p:sp>
          <p:nvSpPr>
            <p:cNvPr id="6" name="Oval 5"/>
            <p:cNvSpPr/>
            <p:nvPr/>
          </p:nvSpPr>
          <p:spPr bwMode="auto">
            <a:xfrm>
              <a:off x="4569714" y="76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M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718560" y="4081272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L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662422" y="4081272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W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008120" y="24384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B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131308" y="24384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E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690491" y="4081272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G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13" name="Straight Arrow Connector 12"/>
            <p:cNvCxnSpPr>
              <a:stCxn id="9" idx="4"/>
              <a:endCxn id="7" idx="0"/>
            </p:cNvCxnSpPr>
            <p:nvPr/>
          </p:nvCxnSpPr>
          <p:spPr bwMode="auto">
            <a:xfrm flipH="1">
              <a:off x="4061460" y="3124200"/>
              <a:ext cx="289560" cy="957072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6" idx="4"/>
              <a:endCxn id="9" idx="0"/>
            </p:cNvCxnSpPr>
            <p:nvPr/>
          </p:nvCxnSpPr>
          <p:spPr bwMode="auto">
            <a:xfrm flipH="1">
              <a:off x="4351020" y="1447800"/>
              <a:ext cx="561594" cy="99060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0" idx="4"/>
              <a:endCxn id="11" idx="0"/>
            </p:cNvCxnSpPr>
            <p:nvPr/>
          </p:nvCxnSpPr>
          <p:spPr bwMode="auto">
            <a:xfrm flipH="1">
              <a:off x="5033391" y="3124200"/>
              <a:ext cx="440817" cy="957072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6" idx="4"/>
              <a:endCxn id="10" idx="0"/>
            </p:cNvCxnSpPr>
            <p:nvPr/>
          </p:nvCxnSpPr>
          <p:spPr bwMode="auto">
            <a:xfrm>
              <a:off x="4912614" y="1447800"/>
              <a:ext cx="561594" cy="99060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0" idx="4"/>
              <a:endCxn id="8" idx="0"/>
            </p:cNvCxnSpPr>
            <p:nvPr/>
          </p:nvCxnSpPr>
          <p:spPr bwMode="auto">
            <a:xfrm>
              <a:off x="5474208" y="3124200"/>
              <a:ext cx="531114" cy="957072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31656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Minimum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do?</a:t>
            </a:r>
          </a:p>
          <a:p>
            <a:pPr lvl="1"/>
            <a:r>
              <a:rPr lang="en-US" sz="2800" dirty="0"/>
              <a:t>Go all the way down to the left</a:t>
            </a:r>
          </a:p>
          <a:p>
            <a:pPr lvl="3"/>
            <a:endParaRPr lang="en-US"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 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empty tree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(t == NULL) { return NULL; }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further nodes to the left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if (t-&gt;left == NULL) 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t-&gt;value;   }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(t-&gt;left);   }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Find Maximum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Comparable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302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the Minimum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do?</a:t>
            </a:r>
          </a:p>
          <a:p>
            <a:pPr lvl="1"/>
            <a:r>
              <a:rPr lang="en-US" sz="2800" dirty="0"/>
              <a:t>Go all the way down to the right</a:t>
            </a:r>
          </a:p>
          <a:p>
            <a:pPr lvl="3"/>
            <a:endParaRPr lang="en-US"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 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empty tree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(t == NULL) { return NULL; }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further nodes to the right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if (t-&gt;right == NULL) 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t-&gt;value;   }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(t-&gt;right);   }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6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Finding of Min/Max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Just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insert()</a:t>
            </a:r>
            <a:r>
              <a:rPr lang="en-US" dirty="0"/>
              <a:t> and other functions,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have 2 versions</a:t>
            </a:r>
          </a:p>
          <a:p>
            <a:pPr lvl="3"/>
            <a:endParaRPr lang="en-US" dirty="0"/>
          </a:p>
          <a:p>
            <a:r>
              <a:rPr lang="en-US" dirty="0"/>
              <a:t>Public (no arguments):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  <a:endParaRPr lang="en-US" dirty="0"/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);</a:t>
            </a:r>
            <a:endParaRPr lang="en-US" dirty="0"/>
          </a:p>
          <a:p>
            <a:r>
              <a:rPr lang="en-US" dirty="0"/>
              <a:t>Private (one argument):</a:t>
            </a:r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*t);</a:t>
            </a:r>
            <a:endParaRPr lang="en-US" dirty="0"/>
          </a:p>
          <a:p>
            <a:pPr lvl="1"/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*t);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Delete the Entire Tree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makeEmpty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 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580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Remember, we don’t want to lose any memory by freeing things out of order!</a:t>
            </a:r>
          </a:p>
          <a:p>
            <a:pPr lvl="1"/>
            <a:r>
              <a:rPr lang="en-US" sz="2800" dirty="0"/>
              <a:t>Nodes to be carefully deleted</a:t>
            </a:r>
          </a:p>
          <a:p>
            <a:pPr lvl="3"/>
            <a:endParaRPr lang="en-US" dirty="0"/>
          </a:p>
          <a:p>
            <a:r>
              <a:rPr lang="en-US" dirty="0"/>
              <a:t>BST nodes are only deleted when</a:t>
            </a:r>
          </a:p>
          <a:p>
            <a:pPr lvl="1"/>
            <a:r>
              <a:rPr lang="en-US" dirty="0"/>
              <a:t>A single node is removed</a:t>
            </a:r>
          </a:p>
          <a:p>
            <a:pPr lvl="1"/>
            <a:r>
              <a:rPr lang="en-US" dirty="0"/>
              <a:t>We are finished with the entire tree</a:t>
            </a:r>
          </a:p>
          <a:p>
            <a:pPr lvl="2"/>
            <a:r>
              <a:rPr lang="en-US" sz="2800" dirty="0"/>
              <a:t>Call the destructor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5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destructor for the tree simply calls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makeEmpty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</a:t>
            </a:r>
          </a:p>
          <a:p>
            <a:pPr lvl="3"/>
            <a:endParaRPr lang="en-US" dirty="0"/>
          </a:p>
          <a:p>
            <a:pPr marL="463550" indent="0">
              <a:spcBef>
                <a:spcPts val="300"/>
              </a:spcBef>
              <a:buNone/>
            </a:pP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destructor for the tree</a:t>
            </a:r>
          </a:p>
          <a:p>
            <a:pPr marL="463550" indent="0">
              <a:spcBef>
                <a:spcPts val="3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BinarySearchTree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</a:p>
          <a:p>
            <a:pPr marL="463550" indent="0">
              <a:spcBef>
                <a:spcPts val="3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63550" indent="0">
              <a:spcBef>
                <a:spcPts val="3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 call a separate function</a:t>
            </a:r>
          </a:p>
          <a:p>
            <a:pPr marL="463550" indent="0">
              <a:spcBef>
                <a:spcPts val="300"/>
              </a:spcBef>
              <a:buNone/>
            </a:pP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// so that we can use recursion</a:t>
            </a:r>
          </a:p>
          <a:p>
            <a:pPr marL="463550" indent="0">
              <a:spcBef>
                <a:spcPts val="3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makeEmpty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root );</a:t>
            </a:r>
          </a:p>
          <a:p>
            <a:pPr marL="463550" indent="0">
              <a:spcBef>
                <a:spcPts val="300"/>
              </a:spcBef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Empty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4838" cy="4830763"/>
          </a:xfrm>
        </p:spPr>
        <p:txBody>
          <a:bodyPr/>
          <a:lstStyle/>
          <a:p>
            <a:r>
              <a:rPr lang="en-US" dirty="0"/>
              <a:t>A recursive call will make sure we hang onto each node until its children are deleted</a:t>
            </a:r>
          </a:p>
          <a:p>
            <a:pPr lvl="3"/>
            <a:endParaRPr lang="en-US" dirty="0"/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makeEmpty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&amp; t 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 t != NULL )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delete both children, then t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makeEmpty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t-&gt;left );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makeEmpty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t-&gt;right );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delete t;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t to NULL after deletion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 = NULL;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5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Find a Specific Value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contains( x 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81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830763"/>
          </a:xfrm>
        </p:spPr>
        <p:txBody>
          <a:bodyPr/>
          <a:lstStyle/>
          <a:p>
            <a:r>
              <a:rPr lang="en-US" dirty="0"/>
              <a:t>Only want to know </a:t>
            </a:r>
            <a:r>
              <a:rPr lang="en-US" u="sng" dirty="0"/>
              <a:t>if</a:t>
            </a:r>
            <a:r>
              <a:rPr lang="en-US" dirty="0"/>
              <a:t> it’s in the tree, not </a:t>
            </a:r>
            <a:r>
              <a:rPr lang="en-US" u="sng" dirty="0"/>
              <a:t>where</a:t>
            </a:r>
            <a:endParaRPr lang="en-US" dirty="0"/>
          </a:p>
          <a:p>
            <a:pPr lvl="1"/>
            <a:r>
              <a:rPr lang="en-US" dirty="0"/>
              <a:t>Use recursion to traverse the tree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contains(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 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contains( x, root 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contains(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 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 t == NULL ) { return false;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our value is lower than the current node's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if( x &lt; t-&gt;element ) { return contains( x, t-&gt;left 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our value is higher than the current node's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if( t-&gt;element &lt; x ) { return contains( x, t-&gt;right );}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{ return true; }   // Match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2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Vocabulary: Fill in the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77238" cy="4830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arrow between B &amp; L is an 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 and E are siblings (relationship)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E,G,W is a subtree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 and W share a parent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 is the root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 is a leaf of the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 has a depth of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tree has a height of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UMBC CMSC 341 Binary Search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6228969" y="1688367"/>
            <a:ext cx="2629662" cy="4005072"/>
            <a:chOff x="3718560" y="762000"/>
            <a:chExt cx="2629662" cy="4005072"/>
          </a:xfrm>
        </p:grpSpPr>
        <p:sp>
          <p:nvSpPr>
            <p:cNvPr id="6" name="Oval 5"/>
            <p:cNvSpPr/>
            <p:nvPr/>
          </p:nvSpPr>
          <p:spPr bwMode="auto">
            <a:xfrm>
              <a:off x="4569714" y="7620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M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718560" y="4081272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L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662422" y="4081272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W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008120" y="24384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B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131308" y="2438400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E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690491" y="4081272"/>
              <a:ext cx="685800" cy="685800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600" dirty="0"/>
                <a:t>G</a:t>
              </a:r>
              <a:endParaRPr kumimoji="0" lang="en-US" sz="3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cxnSp>
          <p:nvCxnSpPr>
            <p:cNvPr id="13" name="Straight Arrow Connector 12"/>
            <p:cNvCxnSpPr>
              <a:stCxn id="9" idx="4"/>
              <a:endCxn id="7" idx="0"/>
            </p:cNvCxnSpPr>
            <p:nvPr/>
          </p:nvCxnSpPr>
          <p:spPr bwMode="auto">
            <a:xfrm flipH="1">
              <a:off x="4061460" y="3124200"/>
              <a:ext cx="289560" cy="957072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6" idx="4"/>
              <a:endCxn id="9" idx="0"/>
            </p:cNvCxnSpPr>
            <p:nvPr/>
          </p:nvCxnSpPr>
          <p:spPr bwMode="auto">
            <a:xfrm flipH="1">
              <a:off x="4351020" y="1447800"/>
              <a:ext cx="561594" cy="99060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0" idx="4"/>
              <a:endCxn id="11" idx="0"/>
            </p:cNvCxnSpPr>
            <p:nvPr/>
          </p:nvCxnSpPr>
          <p:spPr bwMode="auto">
            <a:xfrm flipH="1">
              <a:off x="5033391" y="3124200"/>
              <a:ext cx="440817" cy="957072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6" idx="4"/>
              <a:endCxn id="10" idx="0"/>
            </p:cNvCxnSpPr>
            <p:nvPr/>
          </p:nvCxnSpPr>
          <p:spPr bwMode="auto">
            <a:xfrm>
              <a:off x="4912614" y="1447800"/>
              <a:ext cx="561594" cy="990600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0" idx="4"/>
              <a:endCxn id="8" idx="0"/>
            </p:cNvCxnSpPr>
            <p:nvPr/>
          </p:nvCxnSpPr>
          <p:spPr bwMode="auto">
            <a:xfrm>
              <a:off x="5474208" y="3124200"/>
              <a:ext cx="531114" cy="957072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978029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Node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830763"/>
          </a:xfrm>
        </p:spPr>
        <p:txBody>
          <a:bodyPr/>
          <a:lstStyle/>
          <a:p>
            <a:r>
              <a:rPr lang="en-US" dirty="0"/>
              <a:t>Only want to know </a:t>
            </a:r>
            <a:r>
              <a:rPr lang="en-US" u="sng" dirty="0"/>
              <a:t>if</a:t>
            </a:r>
            <a:r>
              <a:rPr lang="en-US" dirty="0"/>
              <a:t> it’s in the tree, not </a:t>
            </a:r>
            <a:r>
              <a:rPr lang="en-US" u="sng" dirty="0"/>
              <a:t>where</a:t>
            </a:r>
            <a:endParaRPr lang="en-US" dirty="0"/>
          </a:p>
          <a:p>
            <a:pPr lvl="1"/>
            <a:r>
              <a:rPr lang="en-US" dirty="0"/>
              <a:t>Use recursion to traverse the tree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contains(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 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contains( x, root 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contains(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 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 t == NULL ) { return false;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our value is lower than the current node's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if( x &lt; t-&gt;element ) { return contains( x, t-&gt;left 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our value is higher than the current node's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if( t-&gt;element &lt; x ) { return contains( x, t-&gt;right );}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{ return true; }   // Match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38600" y="3791712"/>
            <a:ext cx="3505200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We have to have a defined overloaded comparison operator for this to work!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9600" y="5105400"/>
            <a:ext cx="4648200" cy="830997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(Both of the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else if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 statements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 use </a:t>
            </a: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&lt;</a:t>
            </a:r>
            <a:r>
              <a:rPr lang="en-US" sz="2400" kern="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 so we only need to write one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)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Courier New" panose="02070309020205020404" pitchFamily="49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flipH="1">
            <a:off x="2133600" y="4556417"/>
            <a:ext cx="457200" cy="30819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flipH="1">
            <a:off x="3352800" y="5105400"/>
            <a:ext cx="457200" cy="308192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1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Aside: Ternary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Ternary operators are a more concise way of using an if/else statement for simple operations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2517648"/>
            <a:ext cx="4038600" cy="400110"/>
          </a:xfrm>
          <a:prstGeom prst="rect">
            <a:avLst/>
          </a:prstGeom>
          <a:solidFill>
            <a:srgbClr val="EEECE1"/>
          </a:solidFill>
          <a:ln w="28575">
            <a:solidFill>
              <a:sysClr val="windowText" lastClr="0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>
                <a:solidFill>
                  <a:prstClr val="black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result = test() ? 1 : 0;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ＭＳ Ｐゴシック" pitchFamily="34" charset="-128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3985736"/>
            <a:ext cx="4038600" cy="2000548"/>
          </a:xfrm>
          <a:prstGeom prst="rect">
            <a:avLst/>
          </a:prstGeom>
          <a:solidFill>
            <a:srgbClr val="EEECE1"/>
          </a:solidFill>
          <a:ln w="28575">
            <a:solidFill>
              <a:sysClr val="windowText" lastClr="0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u="sng" kern="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Equivalent to the code:</a:t>
            </a:r>
            <a:endParaRPr lang="en-US" sz="2000" b="1" u="sng" kern="0" noProof="0" dirty="0">
              <a:solidFill>
                <a:prstClr val="black"/>
              </a:solidFill>
              <a:latin typeface="Courier New" panose="02070309020205020404" pitchFamily="49" charset="0"/>
              <a:ea typeface="ＭＳ Ｐゴシック" pitchFamily="34" charset="-128"/>
              <a:cs typeface="Courier New" panose="02070309020205020404" pitchFamily="49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noProof="0" dirty="0">
                <a:solidFill>
                  <a:prstClr val="black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if ( test() 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    result = 1;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baseline="0" noProof="0" dirty="0">
                <a:solidFill>
                  <a:prstClr val="black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}</a:t>
            </a:r>
            <a:r>
              <a:rPr lang="en-US" sz="2000" b="1" kern="0" noProof="0" dirty="0">
                <a:solidFill>
                  <a:prstClr val="black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 else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    result = 0;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baseline="0" noProof="0" dirty="0">
                <a:solidFill>
                  <a:prstClr val="black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ＭＳ Ｐゴシック" pitchFamily="34" charset="-128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4724400"/>
            <a:ext cx="3048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returns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 True or False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endCxn id="10" idx="0"/>
          </p:cNvCxnSpPr>
          <p:nvPr/>
        </p:nvCxnSpPr>
        <p:spPr>
          <a:xfrm flipH="1">
            <a:off x="1752600" y="2865942"/>
            <a:ext cx="685800" cy="1858458"/>
          </a:xfrm>
          <a:prstGeom prst="straightConnector1">
            <a:avLst/>
          </a:prstGeom>
          <a:noFill/>
          <a:ln w="444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401824" y="3464718"/>
            <a:ext cx="2286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if True, do this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</a:b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result = 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endCxn id="14" idx="0"/>
          </p:cNvCxnSpPr>
          <p:nvPr/>
        </p:nvCxnSpPr>
        <p:spPr>
          <a:xfrm>
            <a:off x="3541776" y="2870621"/>
            <a:ext cx="3048" cy="594097"/>
          </a:xfrm>
          <a:prstGeom prst="straightConnector1">
            <a:avLst/>
          </a:prstGeom>
          <a:noFill/>
          <a:ln w="444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953000" y="2787234"/>
            <a:ext cx="2133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if False,</a:t>
            </a:r>
            <a: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 do this</a:t>
            </a:r>
            <a:br>
              <a:rPr kumimoji="0" lang="en-US" sz="24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ourier New" panose="02070309020205020404" pitchFamily="49" charset="0"/>
              </a:rPr>
            </a:br>
            <a:r>
              <a:rPr kumimoji="0" lang="en-US" sz="24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itchFamily="34" charset="-128"/>
                <a:cs typeface="Courier New" panose="02070309020205020404" pitchFamily="49" charset="0"/>
              </a:rPr>
              <a:t>result = 0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ＭＳ Ｐゴシック" pitchFamily="34" charset="-128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>
            <a:off x="4191000" y="2870621"/>
            <a:ext cx="762000" cy="332112"/>
          </a:xfrm>
          <a:prstGeom prst="straightConnector1">
            <a:avLst/>
          </a:prstGeom>
          <a:noFill/>
          <a:ln w="44450" cap="flat" cmpd="sng" algn="ctr">
            <a:solidFill>
              <a:srgbClr val="0070C0"/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6548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/>
      <p:bldP spid="14" grpId="0"/>
      <p:bldP spid="1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Removing a Node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remove( x 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56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Complicated Removal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Similar to a linked list, removal is often much more complicated than insertion or complete deletion</a:t>
            </a:r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We must first traverse the tree to find the target we want to remove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If we “disconnect” a link, we need to reestablish</a:t>
            </a:r>
          </a:p>
          <a:p>
            <a:pPr>
              <a:spcBef>
                <a:spcPts val="0"/>
              </a:spcBef>
            </a:pPr>
            <a:r>
              <a:rPr lang="en-US" dirty="0"/>
              <a:t>Possible scenarios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children (leaf)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One child</a:t>
            </a:r>
          </a:p>
          <a:p>
            <a:pPr lvl="1">
              <a:spcBef>
                <a:spcPts val="0"/>
              </a:spcBef>
            </a:pPr>
            <a:r>
              <a:rPr lang="en-US" dirty="0"/>
              <a:t>Two children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– 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Remove 4</a:t>
            </a:r>
          </a:p>
          <a:p>
            <a:endParaRPr lang="en-US" dirty="0"/>
          </a:p>
          <a:p>
            <a:r>
              <a:rPr lang="en-US" dirty="0"/>
              <a:t>Any issues?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pic>
        <p:nvPicPr>
          <p:cNvPr id="7" name="Picture 6" descr="http://encrypt3d.files.wordpress.com/2010/09/nodes-in-binary-search-tre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81200"/>
            <a:ext cx="4114800" cy="334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98803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–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Remove 14</a:t>
            </a:r>
          </a:p>
          <a:p>
            <a:endParaRPr lang="en-US" dirty="0"/>
          </a:p>
          <a:p>
            <a:r>
              <a:rPr lang="en-US" dirty="0"/>
              <a:t>Any issues?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pic>
        <p:nvPicPr>
          <p:cNvPr id="7" name="Picture 6" descr="http://encrypt3d.files.wordpress.com/2010/09/nodes-in-binary-search-tre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81200"/>
            <a:ext cx="4114800" cy="334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43484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–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Remove 8</a:t>
            </a:r>
          </a:p>
          <a:p>
            <a:endParaRPr lang="en-US" dirty="0"/>
          </a:p>
          <a:p>
            <a:r>
              <a:rPr lang="en-US" dirty="0"/>
              <a:t>Any issues?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pic>
        <p:nvPicPr>
          <p:cNvPr id="7" name="Picture 6" descr="http://encrypt3d.files.wordpress.com/2010/09/nodes-in-binary-search-tre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81200"/>
            <a:ext cx="4114800" cy="334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70315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– No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Simplest scenario for removal</a:t>
            </a:r>
          </a:p>
          <a:p>
            <a:pPr lvl="1"/>
            <a:r>
              <a:rPr lang="en-US" sz="2800" dirty="0"/>
              <a:t>No children to worry about managing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still have to find the target node first</a:t>
            </a:r>
          </a:p>
          <a:p>
            <a:r>
              <a:rPr lang="en-US" dirty="0"/>
              <a:t>To remove a node with no children, we need to do the following:</a:t>
            </a:r>
          </a:p>
          <a:p>
            <a:pPr lvl="1"/>
            <a:r>
              <a:rPr lang="en-US" sz="2800" dirty="0"/>
              <a:t>Cut the link from the parent node</a:t>
            </a:r>
          </a:p>
          <a:p>
            <a:pPr lvl="1"/>
            <a:r>
              <a:rPr lang="en-US" sz="2800" dirty="0"/>
              <a:t>Free the memory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1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– One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Second easiest scenario for removal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Only one child is linked to the node</a:t>
            </a:r>
            <a:endParaRPr lang="en-US" dirty="0"/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The node can only be deleted after its parent adjusts the link to bypass the node to the child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The “grandparent” node takes custody</a:t>
            </a:r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To remove a node with one child, we need to do the following: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Connect node’s parent to its child (custody)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Free the memory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Removal – One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“18” from this BST: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Grandparent takes custody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68300" y="5880100"/>
            <a:ext cx="7175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600" dirty="0"/>
              <a:t>Source: http://www.algolist.net/Data_structures/Binary_search_tree/Removal</a:t>
            </a:r>
          </a:p>
        </p:txBody>
      </p:sp>
      <p:pic>
        <p:nvPicPr>
          <p:cNvPr id="1026" name="Picture 2" descr="BST remove example, remove 18 from the tree, pic.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43" y="990600"/>
            <a:ext cx="30765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ST remove example, remove 18 from the tree, pic.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3308349"/>
            <a:ext cx="30765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ST remove example, remove 18 from the tree, pic.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88" y="3917950"/>
            <a:ext cx="28956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 bwMode="auto">
          <a:xfrm>
            <a:off x="3748088" y="4165599"/>
            <a:ext cx="1828800" cy="857249"/>
          </a:xfrm>
          <a:prstGeom prst="rightArrow">
            <a:avLst/>
          </a:prstGeom>
          <a:solidFill>
            <a:srgbClr val="FFC000"/>
          </a:solidFill>
          <a:ln w="349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Regular Tree</a:t>
            </a:r>
          </a:p>
          <a:p>
            <a:pPr lvl="1"/>
            <a:r>
              <a:rPr lang="en-US" sz="2400" dirty="0"/>
              <a:t>One root</a:t>
            </a:r>
          </a:p>
          <a:p>
            <a:pPr lvl="1"/>
            <a:r>
              <a:rPr lang="en-US" sz="2400" dirty="0"/>
              <a:t>No links “up” or “across” levels of the tree</a:t>
            </a:r>
          </a:p>
          <a:p>
            <a:pPr lvl="1"/>
            <a:r>
              <a:rPr lang="en-US" sz="2400" dirty="0"/>
              <a:t>Node has one parent; but may have many children</a:t>
            </a:r>
          </a:p>
          <a:p>
            <a:r>
              <a:rPr lang="en-US" sz="2800" dirty="0"/>
              <a:t>Regular Binary Tree</a:t>
            </a:r>
          </a:p>
          <a:p>
            <a:pPr lvl="1"/>
            <a:r>
              <a:rPr lang="en-US" sz="2400" dirty="0"/>
              <a:t>Maximum of two children per node</a:t>
            </a:r>
          </a:p>
          <a:p>
            <a:r>
              <a:rPr lang="en-US" sz="2800" dirty="0"/>
              <a:t>Binary Search Tree</a:t>
            </a:r>
          </a:p>
          <a:p>
            <a:pPr lvl="1"/>
            <a:r>
              <a:rPr lang="en-US" sz="2400" dirty="0"/>
              <a:t>A node’s left child is lesser in value</a:t>
            </a:r>
          </a:p>
          <a:p>
            <a:pPr lvl="1"/>
            <a:r>
              <a:rPr lang="en-US" sz="2400" dirty="0"/>
              <a:t>A node’s right child is greater in value</a:t>
            </a:r>
          </a:p>
          <a:p>
            <a:pPr lvl="1"/>
            <a:r>
              <a:rPr lang="en-US" sz="2400" dirty="0"/>
              <a:t>(No duplicate values allowed)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UMBC CMSC 341 Binary Search Trees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7239000" y="914400"/>
            <a:ext cx="1828800" cy="102393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n-US" sz="2000" i="1" dirty="0"/>
              <a:t>Increasingly stricter definitions</a:t>
            </a:r>
            <a:endParaRPr lang="en-US" sz="1400" i="1" dirty="0"/>
          </a:p>
        </p:txBody>
      </p:sp>
      <p:cxnSp>
        <p:nvCxnSpPr>
          <p:cNvPr id="7" name="Straight Arrow Connector 93"/>
          <p:cNvCxnSpPr>
            <a:cxnSpLocks noChangeShapeType="1"/>
          </p:cNvCxnSpPr>
          <p:nvPr/>
        </p:nvCxnSpPr>
        <p:spPr bwMode="auto">
          <a:xfrm>
            <a:off x="8458200" y="1938339"/>
            <a:ext cx="0" cy="3852861"/>
          </a:xfrm>
          <a:prstGeom prst="straightConnector1">
            <a:avLst/>
          </a:prstGeom>
          <a:noFill/>
          <a:ln w="25400" algn="ctr">
            <a:solidFill>
              <a:schemeClr val="bg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69171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Removal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remove(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&amp; t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code to handle two children prior to this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"hold" the position of node we'll delete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ternary operator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 = ( t-&gt;left != NULL ) ? t-&gt;left : t-&gt;right; </a:t>
            </a:r>
            <a:endParaRPr lang="en-US" sz="20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delete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oldNode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8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Ternary Operator – Removal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r>
              <a:rPr lang="en-US" dirty="0"/>
              <a:t>The ternary operator code for removal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ternary operator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= ( t-&gt;left != NULL ) ? t-&gt;left : t-&gt;right; 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Can also be expressed as</a:t>
            </a:r>
          </a:p>
          <a:p>
            <a:pPr marL="457200" lvl="1" indent="0"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the left child isn't NULL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 t-&gt;left != NULL) {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= t-&gt;left;     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replace t with left child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t = t-&gt;right;    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else replace with right child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38800" y="2819400"/>
            <a:ext cx="3048000" cy="1200329"/>
          </a:xfrm>
          <a:prstGeom prst="rect">
            <a:avLst/>
          </a:prstGeom>
          <a:solidFill>
            <a:srgbClr val="EEECE1"/>
          </a:solidFill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Calibri"/>
                <a:ea typeface="ＭＳ Ｐゴシック" pitchFamily="34" charset="-128"/>
                <a:cs typeface="Courier New" panose="02070309020205020404" pitchFamily="49" charset="0"/>
              </a:rPr>
              <a:t>Actually the same code works for one or zero children! Why?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itchFamily="34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– One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Second easiest scenario for removal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Only one child is linked to the node</a:t>
            </a:r>
            <a:endParaRPr lang="en-US" dirty="0"/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The node can only be deleted after its parent adjusts the link to bypass the node to the child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The “grandparent” node takes custody</a:t>
            </a:r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To remove a node with one child, we need to do the following: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Connect node’s parent to its child (custody)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Free the memory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6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– Two Children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Most difficult scenario for removal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Everyone in the subtree will be affected</a:t>
            </a:r>
            <a:endParaRPr lang="en-US" dirty="0"/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Instead of completely deleting the node, we will replace its value with another node’s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The smallest value in the right subtree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Use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/>
              <a:t> to locate this value</a:t>
            </a:r>
          </a:p>
          <a:p>
            <a:pPr lvl="1">
              <a:spcBef>
                <a:spcPts val="0"/>
              </a:spcBef>
            </a:pPr>
            <a:r>
              <a:rPr lang="en-US" sz="2800" dirty="0"/>
              <a:t>Then delete the node whose value we moved</a:t>
            </a:r>
          </a:p>
          <a:p>
            <a:pPr lvl="3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3200" dirty="0"/>
              <a:t>Using the minimum of a subtree ensures it does not also have two children to handle</a:t>
            </a:r>
          </a:p>
          <a:p>
            <a:pPr lvl="1">
              <a:spcBef>
                <a:spcPts val="0"/>
              </a:spcBef>
            </a:pPr>
            <a:endParaRPr lang="en-US" sz="2800" dirty="0"/>
          </a:p>
          <a:p>
            <a:pPr>
              <a:spcBef>
                <a:spcPts val="0"/>
              </a:spcBef>
            </a:pPr>
            <a:endParaRPr lang="en-US" sz="3200" dirty="0"/>
          </a:p>
          <a:p>
            <a:pPr>
              <a:spcBef>
                <a:spcPts val="0"/>
              </a:spcBef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2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Function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28600" y="5181600"/>
            <a:ext cx="8534400" cy="15240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355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remove(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Comparable &amp; x,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&amp; t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 t == NULL ) { return; }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item not found; do nothing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continue to traverse until we find the element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 x &lt; t-&gt;element ) { remove( x, t-&gt;left );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 if( t-&gt;element &lt; x ) { remove( x, t-&gt;right ); 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 if( t-&gt;left != NULL &amp;&amp; t-&gt;right != NULL )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two children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find right’s lowest value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t-&gt;element =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findMin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t-&gt;right )-&gt;element; 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now delete that found value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remove( t-&gt;element, t-&gt;right ); 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else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zero or one child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oldNode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ternary operator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t = ( t-&gt;left != NULL ) ? t-&gt;left : t-&gt;right; 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delete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oldNode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0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Printing a Tree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)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165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a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4838" cy="4830763"/>
          </a:xfrm>
        </p:spPr>
        <p:txBody>
          <a:bodyPr/>
          <a:lstStyle/>
          <a:p>
            <a:r>
              <a:rPr lang="en-US" dirty="0"/>
              <a:t>Printing is simple – only question is which order we want to traverse the tree in?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&amp;out is the stream we want to print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(it maybe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it may be a file – our choice)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BinaryNode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 out )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if the node isn't null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 t != NULL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an in-order traversal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t-&gt;left, out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out &lt;&lt; t-&gt;element &lt;&lt;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printTree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t-&gt;right, out 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226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Performance</a:t>
            </a:r>
            <a:br>
              <a:rPr lang="en-US" dirty="0"/>
            </a:br>
            <a:r>
              <a:rPr lang="en-US" dirty="0"/>
              <a:t>Run Time of BST Operations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2449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 of BST Operations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447800"/>
          <a:ext cx="8224838" cy="4053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accent3"/>
                          </a:solidFill>
                        </a:rPr>
                        <a:t>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accent3"/>
                          </a:solidFill>
                        </a:rPr>
                        <a:t>Big 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contains( x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insert(</a:t>
                      </a:r>
                      <a:r>
                        <a:rPr lang="en-US" sz="3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)</a:t>
                      </a:r>
                      <a:endParaRPr lang="en-US" sz="3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remove(</a:t>
                      </a:r>
                      <a:r>
                        <a:rPr lang="en-US" sz="3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)</a:t>
                      </a:r>
                      <a:endParaRPr lang="en-US" sz="3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findMin</a:t>
                      </a:r>
                      <a:r>
                        <a:rPr lang="en-US" sz="3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3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findMax</a:t>
                      </a:r>
                      <a:r>
                        <a:rPr lang="en-US" sz="3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3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x )</a:t>
                      </a:r>
                      <a:endParaRPr lang="en-US" sz="3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O(log 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isEmpty</a:t>
                      </a:r>
                      <a:r>
                        <a:rPr lang="en-US" sz="3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32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)</a:t>
                      </a:r>
                      <a:endParaRPr lang="en-US" sz="3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printTree</a:t>
                      </a:r>
                      <a:r>
                        <a:rPr lang="en-US" sz="32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4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Subtree: A tree that consists of a </a:t>
            </a:r>
            <a:br>
              <a:rPr lang="en-US" dirty="0"/>
            </a:br>
            <a:r>
              <a:rPr lang="en-US" dirty="0"/>
              <a:t>child and the child's descendants</a:t>
            </a:r>
          </a:p>
          <a:p>
            <a:r>
              <a:rPr lang="en-US" dirty="0"/>
              <a:t>Can a single node be a subtree?</a:t>
            </a:r>
          </a:p>
          <a:p>
            <a:pPr lvl="1"/>
            <a:r>
              <a:rPr lang="en-US" dirty="0"/>
              <a:t>YES!</a:t>
            </a:r>
          </a:p>
          <a:p>
            <a:r>
              <a:rPr lang="en-US" dirty="0"/>
              <a:t>Subtrees can even be NULL,</a:t>
            </a:r>
            <a:br>
              <a:rPr lang="en-US" dirty="0"/>
            </a:br>
            <a:r>
              <a:rPr lang="en-US" dirty="0"/>
              <a:t>or “empty” subtrees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617208" y="1143000"/>
            <a:ext cx="2350008" cy="3273632"/>
            <a:chOff x="6031992" y="1905000"/>
            <a:chExt cx="2935224" cy="4088856"/>
          </a:xfrm>
        </p:grpSpPr>
        <p:grpSp>
          <p:nvGrpSpPr>
            <p:cNvPr id="7" name="Group 6"/>
            <p:cNvGrpSpPr/>
            <p:nvPr/>
          </p:nvGrpSpPr>
          <p:grpSpPr>
            <a:xfrm>
              <a:off x="6031992" y="1905000"/>
              <a:ext cx="2629662" cy="4005072"/>
              <a:chOff x="3718560" y="762000"/>
              <a:chExt cx="2629662" cy="4005072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4569714" y="762000"/>
                <a:ext cx="685800" cy="685800"/>
              </a:xfrm>
              <a:prstGeom prst="ellipse">
                <a:avLst/>
              </a:prstGeom>
              <a:solidFill>
                <a:schemeClr val="accent3"/>
              </a:solidFill>
              <a:ln w="222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r>
                  <a:rPr lang="en-US" sz="3600" dirty="0"/>
                  <a:t>M</a:t>
                </a: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3718560" y="4081272"/>
                <a:ext cx="685800" cy="685800"/>
              </a:xfrm>
              <a:prstGeom prst="ellipse">
                <a:avLst/>
              </a:prstGeom>
              <a:solidFill>
                <a:schemeClr val="accent3"/>
              </a:solidFill>
              <a:ln w="222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r>
                  <a:rPr lang="en-US" sz="3600" dirty="0"/>
                  <a:t>L</a:t>
                </a: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5662422" y="4081272"/>
                <a:ext cx="685800" cy="685800"/>
              </a:xfrm>
              <a:prstGeom prst="ellipse">
                <a:avLst/>
              </a:prstGeom>
              <a:solidFill>
                <a:schemeClr val="accent3"/>
              </a:solidFill>
              <a:ln w="222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r>
                  <a:rPr lang="en-US" sz="3600" dirty="0"/>
                  <a:t>W</a:t>
                </a: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 bwMode="auto">
              <a:xfrm>
                <a:off x="4008120" y="2438400"/>
                <a:ext cx="685800" cy="685800"/>
              </a:xfrm>
              <a:prstGeom prst="ellipse">
                <a:avLst/>
              </a:prstGeom>
              <a:solidFill>
                <a:schemeClr val="accent3"/>
              </a:solidFill>
              <a:ln w="222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r>
                  <a:rPr lang="en-US" sz="3600" dirty="0"/>
                  <a:t>B</a:t>
                </a: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 bwMode="auto">
              <a:xfrm>
                <a:off x="5131308" y="2438400"/>
                <a:ext cx="685800" cy="685800"/>
              </a:xfrm>
              <a:prstGeom prst="ellipse">
                <a:avLst/>
              </a:prstGeom>
              <a:solidFill>
                <a:schemeClr val="accent3"/>
              </a:solidFill>
              <a:ln w="222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r>
                  <a:rPr lang="en-US" sz="3600" dirty="0"/>
                  <a:t>E</a:t>
                </a: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 bwMode="auto">
              <a:xfrm>
                <a:off x="4690491" y="4081272"/>
                <a:ext cx="685800" cy="685800"/>
              </a:xfrm>
              <a:prstGeom prst="ellipse">
                <a:avLst/>
              </a:prstGeom>
              <a:solidFill>
                <a:schemeClr val="accent3"/>
              </a:solidFill>
              <a:ln w="22225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ctr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/>
                </a:pPr>
                <a:r>
                  <a:rPr lang="en-US" sz="3600" dirty="0"/>
                  <a:t>G</a:t>
                </a:r>
                <a:endParaRPr kumimoji="0" lang="en-US" sz="3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cxnSp>
            <p:nvCxnSpPr>
              <p:cNvPr id="14" name="Straight Arrow Connector 13"/>
              <p:cNvCxnSpPr>
                <a:stCxn id="11" idx="4"/>
                <a:endCxn id="9" idx="0"/>
              </p:cNvCxnSpPr>
              <p:nvPr/>
            </p:nvCxnSpPr>
            <p:spPr bwMode="auto">
              <a:xfrm flipH="1">
                <a:off x="4061460" y="3124200"/>
                <a:ext cx="289560" cy="957072"/>
              </a:xfrm>
              <a:prstGeom prst="straightConnector1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5" name="Straight Arrow Connector 14"/>
              <p:cNvCxnSpPr>
                <a:stCxn id="8" idx="4"/>
                <a:endCxn id="11" idx="0"/>
              </p:cNvCxnSpPr>
              <p:nvPr/>
            </p:nvCxnSpPr>
            <p:spPr bwMode="auto">
              <a:xfrm flipH="1">
                <a:off x="4351020" y="1447800"/>
                <a:ext cx="561594" cy="990600"/>
              </a:xfrm>
              <a:prstGeom prst="straightConnector1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6" name="Straight Arrow Connector 15"/>
              <p:cNvCxnSpPr>
                <a:stCxn id="12" idx="4"/>
                <a:endCxn id="13" idx="0"/>
              </p:cNvCxnSpPr>
              <p:nvPr/>
            </p:nvCxnSpPr>
            <p:spPr bwMode="auto">
              <a:xfrm flipH="1">
                <a:off x="5033391" y="3124200"/>
                <a:ext cx="440817" cy="957072"/>
              </a:xfrm>
              <a:prstGeom prst="straightConnector1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7" name="Straight Arrow Connector 16"/>
              <p:cNvCxnSpPr>
                <a:stCxn id="8" idx="4"/>
                <a:endCxn id="12" idx="0"/>
              </p:cNvCxnSpPr>
              <p:nvPr/>
            </p:nvCxnSpPr>
            <p:spPr bwMode="auto">
              <a:xfrm>
                <a:off x="4912614" y="1447800"/>
                <a:ext cx="561594" cy="990600"/>
              </a:xfrm>
              <a:prstGeom prst="straightConnector1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8" name="Straight Arrow Connector 17"/>
              <p:cNvCxnSpPr>
                <a:stCxn id="12" idx="4"/>
                <a:endCxn id="10" idx="0"/>
              </p:cNvCxnSpPr>
              <p:nvPr/>
            </p:nvCxnSpPr>
            <p:spPr bwMode="auto">
              <a:xfrm>
                <a:off x="5474208" y="3124200"/>
                <a:ext cx="531114" cy="957072"/>
              </a:xfrm>
              <a:prstGeom prst="straightConnector1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9" name="Isosceles Triangle 18"/>
            <p:cNvSpPr/>
            <p:nvPr/>
          </p:nvSpPr>
          <p:spPr bwMode="auto">
            <a:xfrm>
              <a:off x="6617208" y="2715768"/>
              <a:ext cx="2350008" cy="327808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  <a:alpha val="35000"/>
              </a:schemeClr>
            </a:solidFill>
            <a:ln w="349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6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Review: Tree Traversals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50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017587"/>
          </a:xfrm>
        </p:spPr>
        <p:txBody>
          <a:bodyPr/>
          <a:lstStyle/>
          <a:p>
            <a:r>
              <a:rPr lang="en-US" dirty="0"/>
              <a:t>Traversal – Preorder, </a:t>
            </a:r>
            <a:r>
              <a:rPr lang="en-US" dirty="0" err="1"/>
              <a:t>Inorder</a:t>
            </a:r>
            <a:r>
              <a:rPr lang="en-US" dirty="0"/>
              <a:t>, </a:t>
            </a:r>
            <a:r>
              <a:rPr lang="en-US" dirty="0" err="1"/>
              <a:t>Postorder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UMBC CMSC 341 Binary Search Trees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714816" y="1295400"/>
            <a:ext cx="5714369" cy="4326636"/>
            <a:chOff x="2407944" y="1295400"/>
            <a:chExt cx="5714369" cy="4326636"/>
          </a:xfrm>
        </p:grpSpPr>
        <p:cxnSp>
          <p:nvCxnSpPr>
            <p:cNvPr id="7" name="Straight Arrow Connector 6"/>
            <p:cNvCxnSpPr>
              <a:stCxn id="12" idx="4"/>
              <a:endCxn id="19" idx="0"/>
            </p:cNvCxnSpPr>
            <p:nvPr/>
          </p:nvCxnSpPr>
          <p:spPr bwMode="auto">
            <a:xfrm flipH="1">
              <a:off x="5634360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16" idx="4"/>
              <a:endCxn id="12" idx="0"/>
            </p:cNvCxnSpPr>
            <p:nvPr/>
          </p:nvCxnSpPr>
          <p:spPr bwMode="auto">
            <a:xfrm flipH="1">
              <a:off x="6003591" y="3104522"/>
              <a:ext cx="738460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13" idx="4"/>
              <a:endCxn id="21" idx="0"/>
            </p:cNvCxnSpPr>
            <p:nvPr/>
          </p:nvCxnSpPr>
          <p:spPr bwMode="auto">
            <a:xfrm flipH="1">
              <a:off x="711128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>
              <a:stCxn id="16" idx="4"/>
              <a:endCxn id="13" idx="0"/>
            </p:cNvCxnSpPr>
            <p:nvPr/>
          </p:nvCxnSpPr>
          <p:spPr bwMode="auto">
            <a:xfrm>
              <a:off x="6742051" y="3104522"/>
              <a:ext cx="73846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>
              <a:stCxn id="13" idx="4"/>
              <a:endCxn id="20" idx="0"/>
            </p:cNvCxnSpPr>
            <p:nvPr/>
          </p:nvCxnSpPr>
          <p:spPr bwMode="auto">
            <a:xfrm>
              <a:off x="7480512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Oval 11"/>
            <p:cNvSpPr/>
            <p:nvPr/>
          </p:nvSpPr>
          <p:spPr bwMode="auto">
            <a:xfrm>
              <a:off x="5731019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B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207940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E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4254097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K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2777175" y="3817261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A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469479" y="2559379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M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3515636" y="2553282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X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4992557" y="1295400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H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361788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L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757717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W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838710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G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2407944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lang="en-US" sz="3200" dirty="0"/>
                <a:t>N</a:t>
              </a: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3146405" y="5076893"/>
              <a:ext cx="545143" cy="545143"/>
            </a:xfrm>
            <a:prstGeom prst="ellipse">
              <a:avLst/>
            </a:prstGeom>
            <a:solidFill>
              <a:schemeClr val="accent3"/>
            </a:solidFill>
            <a:ln w="222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r>
                <a: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</a:rPr>
                <a:t>Y</a:t>
              </a:r>
            </a:p>
          </p:txBody>
        </p:sp>
        <p:cxnSp>
          <p:nvCxnSpPr>
            <p:cNvPr id="24" name="Straight Arrow Connector 23"/>
            <p:cNvCxnSpPr>
              <a:stCxn id="15" idx="4"/>
              <a:endCxn id="23" idx="0"/>
            </p:cNvCxnSpPr>
            <p:nvPr/>
          </p:nvCxnSpPr>
          <p:spPr bwMode="auto">
            <a:xfrm>
              <a:off x="3049747" y="4362404"/>
              <a:ext cx="369230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18" idx="4"/>
              <a:endCxn id="16" idx="0"/>
            </p:cNvCxnSpPr>
            <p:nvPr/>
          </p:nvCxnSpPr>
          <p:spPr bwMode="auto">
            <a:xfrm>
              <a:off x="5265129" y="1840543"/>
              <a:ext cx="1476922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15" idx="4"/>
              <a:endCxn id="22" idx="0"/>
            </p:cNvCxnSpPr>
            <p:nvPr/>
          </p:nvCxnSpPr>
          <p:spPr bwMode="auto">
            <a:xfrm flipH="1">
              <a:off x="2680516" y="4362404"/>
              <a:ext cx="369231" cy="71448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17" idx="4"/>
              <a:endCxn id="14" idx="0"/>
            </p:cNvCxnSpPr>
            <p:nvPr/>
          </p:nvCxnSpPr>
          <p:spPr bwMode="auto">
            <a:xfrm>
              <a:off x="3788208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7" idx="4"/>
              <a:endCxn id="15" idx="0"/>
            </p:cNvCxnSpPr>
            <p:nvPr/>
          </p:nvCxnSpPr>
          <p:spPr bwMode="auto">
            <a:xfrm flipH="1">
              <a:off x="3049747" y="3098425"/>
              <a:ext cx="738461" cy="718836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18" idx="4"/>
              <a:endCxn id="17" idx="0"/>
            </p:cNvCxnSpPr>
            <p:nvPr/>
          </p:nvCxnSpPr>
          <p:spPr bwMode="auto">
            <a:xfrm flipH="1">
              <a:off x="3788208" y="1840543"/>
              <a:ext cx="1476921" cy="712739"/>
            </a:xfrm>
            <a:prstGeom prst="straightConnector1">
              <a:avLst/>
            </a:prstGeom>
            <a:solidFill>
              <a:srgbClr val="00B8FF"/>
            </a:solidFill>
            <a:ln w="31750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4011675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17965</TotalTime>
  <Words>3497</Words>
  <Application>Microsoft Macintosh PowerPoint</Application>
  <PresentationFormat>On-screen Show (4:3)</PresentationFormat>
  <Paragraphs>847</Paragraphs>
  <Slides>68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8" baseType="lpstr">
      <vt:lpstr>ＭＳ Ｐゴシック</vt:lpstr>
      <vt:lpstr>ＭＳ Ｐゴシック</vt:lpstr>
      <vt:lpstr>Arial</vt:lpstr>
      <vt:lpstr>Calibri</vt:lpstr>
      <vt:lpstr>Courier New</vt:lpstr>
      <vt:lpstr>DejaVu LGC Sans</vt:lpstr>
      <vt:lpstr>Garamond</vt:lpstr>
      <vt:lpstr>Times New Roman</vt:lpstr>
      <vt:lpstr>Wingdings</vt:lpstr>
      <vt:lpstr>Blank Presentation</vt:lpstr>
      <vt:lpstr>CMSC 341 Lecture 10 Binary Search Trees</vt:lpstr>
      <vt:lpstr>Today’s Topics</vt:lpstr>
      <vt:lpstr>Review: Trees</vt:lpstr>
      <vt:lpstr>Tree Vocabulary: Fill in the Blanks</vt:lpstr>
      <vt:lpstr>Tree Vocabulary: Fill in the Blanks</vt:lpstr>
      <vt:lpstr>Types of Trees</vt:lpstr>
      <vt:lpstr>Subtrees</vt:lpstr>
      <vt:lpstr>Review: Tree Traversals</vt:lpstr>
      <vt:lpstr>Traversal – Preorder, Inorder, Postorder</vt:lpstr>
      <vt:lpstr>Preorder Traversal</vt:lpstr>
      <vt:lpstr>Inorder Traversal</vt:lpstr>
      <vt:lpstr>Postorder Traversal</vt:lpstr>
      <vt:lpstr>Level Order Traversal</vt:lpstr>
      <vt:lpstr>Properties of Binary Search Trees</vt:lpstr>
      <vt:lpstr>Advantages of a BST</vt:lpstr>
      <vt:lpstr>Searching Through a BST</vt:lpstr>
      <vt:lpstr>Practice: BST of Integers</vt:lpstr>
      <vt:lpstr>Example: Creating a BST</vt:lpstr>
      <vt:lpstr>Practice: Creating a BST</vt:lpstr>
      <vt:lpstr>Subtrees and Recursion</vt:lpstr>
      <vt:lpstr>Implementing a Binary Search Tree</vt:lpstr>
      <vt:lpstr>Representing a Binary Search Tree</vt:lpstr>
      <vt:lpstr>Generic Structure for BST node</vt:lpstr>
      <vt:lpstr>BST Node Functions</vt:lpstr>
      <vt:lpstr>Generic Class for BST</vt:lpstr>
      <vt:lpstr>Binary Search Tree Operations</vt:lpstr>
      <vt:lpstr>Basic BST Operations</vt:lpstr>
      <vt:lpstr>Remember: Subtrees and Recursion</vt:lpstr>
      <vt:lpstr>Insert</vt:lpstr>
      <vt:lpstr>Inserting a Node</vt:lpstr>
      <vt:lpstr>Insert Functions</vt:lpstr>
      <vt:lpstr>Starting at the Root of a (Sub)tree</vt:lpstr>
      <vt:lpstr>Insert New Node (Left or Right)</vt:lpstr>
      <vt:lpstr>Full Insert() Function</vt:lpstr>
      <vt:lpstr>What’s Up With BinaryNode * &amp; t?</vt:lpstr>
      <vt:lpstr>Passing Pointers</vt:lpstr>
      <vt:lpstr>Passing a Reference to a Pointer</vt:lpstr>
      <vt:lpstr>When to Use a Reference to a Pointer</vt:lpstr>
      <vt:lpstr>Find Minimum</vt:lpstr>
      <vt:lpstr>Finding the Minimum</vt:lpstr>
      <vt:lpstr>Find Maximum</vt:lpstr>
      <vt:lpstr>Finding the Minimum</vt:lpstr>
      <vt:lpstr>Recursive Finding of Min/Max</vt:lpstr>
      <vt:lpstr>Delete the Entire Tree</vt:lpstr>
      <vt:lpstr>Memory Management</vt:lpstr>
      <vt:lpstr>Destructor</vt:lpstr>
      <vt:lpstr>Make Empty</vt:lpstr>
      <vt:lpstr>Find a Specific Value</vt:lpstr>
      <vt:lpstr>Finding a Node</vt:lpstr>
      <vt:lpstr>Finding a Node</vt:lpstr>
      <vt:lpstr>An Aside: Ternary Operators</vt:lpstr>
      <vt:lpstr>Removing a Node</vt:lpstr>
      <vt:lpstr>Complicated Removal</vt:lpstr>
      <vt:lpstr>Removing A Node – Example 1</vt:lpstr>
      <vt:lpstr>Removing A Node – Example 2</vt:lpstr>
      <vt:lpstr>Removing A Node – Example 3</vt:lpstr>
      <vt:lpstr>Removing a Node – No Children</vt:lpstr>
      <vt:lpstr>Removing a Node – One Child</vt:lpstr>
      <vt:lpstr>Example Removal – One Child</vt:lpstr>
      <vt:lpstr>Code for Removal</vt:lpstr>
      <vt:lpstr>Ternary Operator – Removal Code</vt:lpstr>
      <vt:lpstr>Removing a Node – One Child</vt:lpstr>
      <vt:lpstr>Removing a Node – Two Children</vt:lpstr>
      <vt:lpstr>Remove Function</vt:lpstr>
      <vt:lpstr>Printing a Tree</vt:lpstr>
      <vt:lpstr>Printing a Tree</vt:lpstr>
      <vt:lpstr>Performance Run Time of BST Operations</vt:lpstr>
      <vt:lpstr>Big O of BST Operations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341</dc:title>
  <dc:creator>Katherine Gibson</dc:creator>
  <cp:lastModifiedBy>Michael Neary</cp:lastModifiedBy>
  <cp:revision>423</cp:revision>
  <cp:lastPrinted>2009-04-22T19:24:48Z</cp:lastPrinted>
  <dcterms:created xsi:type="dcterms:W3CDTF">2013-08-18T19:22:46Z</dcterms:created>
  <dcterms:modified xsi:type="dcterms:W3CDTF">2018-02-26T21:04:08Z</dcterms:modified>
</cp:coreProperties>
</file>