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9" r:id="rId1"/>
  </p:sldMasterIdLst>
  <p:notesMasterIdLst>
    <p:notesMasterId r:id="rId52"/>
  </p:notesMasterIdLst>
  <p:sldIdLst>
    <p:sldId id="361" r:id="rId2"/>
    <p:sldId id="728" r:id="rId3"/>
    <p:sldId id="721" r:id="rId4"/>
    <p:sldId id="725" r:id="rId5"/>
    <p:sldId id="723" r:id="rId6"/>
    <p:sldId id="722" r:id="rId7"/>
    <p:sldId id="724" r:id="rId8"/>
    <p:sldId id="727" r:id="rId9"/>
    <p:sldId id="764" r:id="rId10"/>
    <p:sldId id="729" r:id="rId11"/>
    <p:sldId id="732" r:id="rId12"/>
    <p:sldId id="763" r:id="rId13"/>
    <p:sldId id="730" r:id="rId14"/>
    <p:sldId id="726" r:id="rId15"/>
    <p:sldId id="731" r:id="rId16"/>
    <p:sldId id="734" r:id="rId17"/>
    <p:sldId id="761" r:id="rId18"/>
    <p:sldId id="735" r:id="rId19"/>
    <p:sldId id="736" r:id="rId20"/>
    <p:sldId id="738" r:id="rId21"/>
    <p:sldId id="760" r:id="rId22"/>
    <p:sldId id="740" r:id="rId23"/>
    <p:sldId id="777" r:id="rId24"/>
    <p:sldId id="776" r:id="rId25"/>
    <p:sldId id="773" r:id="rId26"/>
    <p:sldId id="768" r:id="rId27"/>
    <p:sldId id="751" r:id="rId28"/>
    <p:sldId id="739" r:id="rId29"/>
    <p:sldId id="756" r:id="rId30"/>
    <p:sldId id="769" r:id="rId31"/>
    <p:sldId id="770" r:id="rId32"/>
    <p:sldId id="774" r:id="rId33"/>
    <p:sldId id="767" r:id="rId34"/>
    <p:sldId id="775" r:id="rId35"/>
    <p:sldId id="750" r:id="rId36"/>
    <p:sldId id="749" r:id="rId37"/>
    <p:sldId id="752" r:id="rId38"/>
    <p:sldId id="753" r:id="rId39"/>
    <p:sldId id="754" r:id="rId40"/>
    <p:sldId id="755" r:id="rId41"/>
    <p:sldId id="742" r:id="rId42"/>
    <p:sldId id="745" r:id="rId43"/>
    <p:sldId id="744" r:id="rId44"/>
    <p:sldId id="746" r:id="rId45"/>
    <p:sldId id="747" r:id="rId46"/>
    <p:sldId id="748" r:id="rId47"/>
    <p:sldId id="772" r:id="rId48"/>
    <p:sldId id="771" r:id="rId49"/>
    <p:sldId id="737" r:id="rId50"/>
    <p:sldId id="705" r:id="rId51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CC0099"/>
    <a:srgbClr val="FF6600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7"/>
    <p:restoredTop sz="87460" autoAdjust="0"/>
  </p:normalViewPr>
  <p:slideViewPr>
    <p:cSldViewPr>
      <p:cViewPr varScale="1">
        <p:scale>
          <a:sx n="94" d="100"/>
          <a:sy n="94" d="100"/>
        </p:scale>
        <p:origin x="238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2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4EA3C3-3B91-4DA5-A704-3590AE6FD53C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0DC77A-CE0C-4EFE-A2D7-40FC14ADFA89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FAB74E-C999-41C2-AC4A-13972DADF332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5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220C4F-8F13-4173-B1E5-DBE1C68F365A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69D708-9B26-4EB5-82D4-350E0E516414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E52B7B0-A111-438D-B29B-135A2999E1B9}" type="datetime1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1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44DE523-D1B9-474F-8E80-0258795E16C0}" type="datetime1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5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1B570D-598B-4321-AC7C-94108692209D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8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D19800-41E5-44A3-B6F7-2BB1411B4888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6838CA-3E85-4354-9B15-99603B901FDB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ECE7DF-E05D-4AA4-84C2-099BBB9C0931}" type="datetime1">
              <a:rPr lang="en-US" altLang="en-US" smtClean="0"/>
              <a:t>2/19/18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UMBC CMSC 341 Lists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32CA1A4-F8AD-42A7-A6C8-A09A74D89A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1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400">
                <a:latin typeface="Arial" panose="020B0604020202020204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74130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/>
              <a:t>Lecture 7 </a:t>
            </a:r>
            <a:br>
              <a:rPr lang="en-US" altLang="en-US"/>
            </a:br>
            <a:r>
              <a:rPr lang="en-US" altLang="en-US"/>
              <a:t>Trees</a:t>
            </a:r>
            <a:endParaRPr lang="en-US" alt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Neary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u="sng" dirty="0"/>
              <a:t>Depth</a:t>
            </a:r>
            <a:r>
              <a:rPr lang="en-US" altLang="en-US" sz="2800" dirty="0"/>
              <a:t> of a node: The number of ancestors excluding itself.</a:t>
            </a:r>
          </a:p>
        </p:txBody>
      </p:sp>
      <p:sp>
        <p:nvSpPr>
          <p:cNvPr id="4" name="Oval 3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8630" y="3522226"/>
            <a:ext cx="8458200" cy="1262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08630" y="4455348"/>
            <a:ext cx="8420100" cy="290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" y="3161548"/>
            <a:ext cx="93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Depth 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4134201"/>
            <a:ext cx="93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Depth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4800" y="5081479"/>
            <a:ext cx="93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Depth 2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08630" y="5420686"/>
            <a:ext cx="8420100" cy="290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11884" y="6172200"/>
            <a:ext cx="559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Count number of edges between root and node for depth</a:t>
            </a:r>
          </a:p>
        </p:txBody>
      </p:sp>
    </p:spTree>
    <p:extLst>
      <p:ext uri="{BB962C8B-B14F-4D97-AF65-F5344CB8AC3E}">
        <p14:creationId xmlns:p14="http://schemas.microsoft.com/office/powerpoint/2010/main" val="270422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u="sng" dirty="0"/>
              <a:t>Height</a:t>
            </a:r>
            <a:r>
              <a:rPr lang="en-US" altLang="en-US" sz="2800" dirty="0"/>
              <a:t> of a tree: Number of edges between root and farthest leaf</a:t>
            </a:r>
          </a:p>
        </p:txBody>
      </p:sp>
      <p:sp>
        <p:nvSpPr>
          <p:cNvPr id="4" name="Oval 3"/>
          <p:cNvSpPr/>
          <p:nvPr/>
        </p:nvSpPr>
        <p:spPr>
          <a:xfrm>
            <a:off x="5281034" y="276743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67100" y="37040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86034" y="37040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31084" y="469724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01878" y="4716885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3810000" y="3352800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5866401" y="3352800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3073984" y="4289426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4052467" y="4289426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300607" y="468781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058460" y="469724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6643507" y="4289426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7771401" y="4289426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467340" y="57132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938134" y="57328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8" idx="3"/>
            <a:endCxn id="23" idx="0"/>
          </p:cNvCxnSpPr>
          <p:nvPr/>
        </p:nvCxnSpPr>
        <p:spPr>
          <a:xfrm flipH="1">
            <a:off x="3810240" y="5302252"/>
            <a:ext cx="492071" cy="4109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5"/>
            <a:endCxn id="24" idx="0"/>
          </p:cNvCxnSpPr>
          <p:nvPr/>
        </p:nvCxnSpPr>
        <p:spPr>
          <a:xfrm>
            <a:off x="4787245" y="5302252"/>
            <a:ext cx="493789" cy="4306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3453233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What is the height of this tree?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709567" y="3118692"/>
            <a:ext cx="1571467" cy="3512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6"/>
          </p:cNvCxnSpPr>
          <p:nvPr/>
        </p:nvCxnSpPr>
        <p:spPr>
          <a:xfrm>
            <a:off x="4152900" y="4046959"/>
            <a:ext cx="508261" cy="4358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6"/>
          </p:cNvCxnSpPr>
          <p:nvPr/>
        </p:nvCxnSpPr>
        <p:spPr>
          <a:xfrm>
            <a:off x="4887678" y="5059785"/>
            <a:ext cx="492701" cy="438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8644" y="29166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98622" y="38286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40575" y="48318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5859" y="447935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Height = 3</a:t>
            </a:r>
          </a:p>
        </p:txBody>
      </p:sp>
      <p:cxnSp>
        <p:nvCxnSpPr>
          <p:cNvPr id="43" name="Straight Arrow Connector 42"/>
          <p:cNvCxnSpPr>
            <a:stCxn id="8" idx="2"/>
          </p:cNvCxnSpPr>
          <p:nvPr/>
        </p:nvCxnSpPr>
        <p:spPr>
          <a:xfrm flipH="1">
            <a:off x="3670792" y="5059785"/>
            <a:ext cx="531086" cy="3834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36075" y="48318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4142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9" grpId="0"/>
      <p:bldP spid="40" grpId="0"/>
      <p:bldP spid="41" grpId="0"/>
      <p:bldP spid="42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u="sng" dirty="0"/>
              <a:t>Height</a:t>
            </a:r>
            <a:r>
              <a:rPr lang="en-US" altLang="en-US" sz="2800" dirty="0"/>
              <a:t> of a node: Number of edges between node and deepest leaf</a:t>
            </a:r>
          </a:p>
        </p:txBody>
      </p:sp>
      <p:sp>
        <p:nvSpPr>
          <p:cNvPr id="4" name="Oval 3"/>
          <p:cNvSpPr/>
          <p:nvPr/>
        </p:nvSpPr>
        <p:spPr>
          <a:xfrm>
            <a:off x="5281034" y="276743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467100" y="37040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86034" y="37040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31084" y="469724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01878" y="4716885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3810000" y="3352800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5866401" y="3352800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3073984" y="4289426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4052467" y="4289426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300607" y="468781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058460" y="469724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6643507" y="4289426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7771401" y="4289426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467340" y="57132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938134" y="57328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8" idx="3"/>
            <a:endCxn id="23" idx="0"/>
          </p:cNvCxnSpPr>
          <p:nvPr/>
        </p:nvCxnSpPr>
        <p:spPr>
          <a:xfrm flipH="1">
            <a:off x="3810240" y="5302252"/>
            <a:ext cx="492071" cy="4109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5"/>
            <a:endCxn id="24" idx="0"/>
          </p:cNvCxnSpPr>
          <p:nvPr/>
        </p:nvCxnSpPr>
        <p:spPr>
          <a:xfrm>
            <a:off x="4787245" y="5302252"/>
            <a:ext cx="493789" cy="4306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3453233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What is the height of node K?</a:t>
            </a:r>
          </a:p>
        </p:txBody>
      </p:sp>
      <p:cxnSp>
        <p:nvCxnSpPr>
          <p:cNvPr id="35" name="Straight Arrow Connector 34"/>
          <p:cNvCxnSpPr>
            <a:stCxn id="5" idx="6"/>
          </p:cNvCxnSpPr>
          <p:nvPr/>
        </p:nvCxnSpPr>
        <p:spPr>
          <a:xfrm>
            <a:off x="4152900" y="4046959"/>
            <a:ext cx="508261" cy="4358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6"/>
          </p:cNvCxnSpPr>
          <p:nvPr/>
        </p:nvCxnSpPr>
        <p:spPr>
          <a:xfrm>
            <a:off x="4887678" y="5059785"/>
            <a:ext cx="492701" cy="438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98622" y="382865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040575" y="48318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5859" y="447935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Height = 2</a:t>
            </a:r>
          </a:p>
        </p:txBody>
      </p:sp>
      <p:cxnSp>
        <p:nvCxnSpPr>
          <p:cNvPr id="43" name="Straight Arrow Connector 42"/>
          <p:cNvCxnSpPr>
            <a:stCxn id="8" idx="2"/>
          </p:cNvCxnSpPr>
          <p:nvPr/>
        </p:nvCxnSpPr>
        <p:spPr>
          <a:xfrm flipH="1">
            <a:off x="3670792" y="5059785"/>
            <a:ext cx="531086" cy="3834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36075" y="48318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3968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0" grpId="0"/>
      <p:bldP spid="41" grpId="0"/>
      <p:bldP spid="4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01" y="1952442"/>
            <a:ext cx="8229600" cy="82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u="sng" dirty="0"/>
              <a:t>Subtree</a:t>
            </a:r>
            <a:r>
              <a:rPr lang="en-US" altLang="en-US" sz="2800" dirty="0"/>
              <a:t>: A tree that consists of a child and </a:t>
            </a:r>
            <a:br>
              <a:rPr lang="en-US" altLang="en-US" sz="2800" dirty="0"/>
            </a:br>
            <a:r>
              <a:rPr lang="en-US" altLang="en-US" sz="2800" dirty="0"/>
              <a:t>                the child's descendants</a:t>
            </a:r>
          </a:p>
        </p:txBody>
      </p:sp>
      <p:sp>
        <p:nvSpPr>
          <p:cNvPr id="4" name="Oval 3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888470" y="3429000"/>
            <a:ext cx="3429000" cy="2513999"/>
          </a:xfrm>
          <a:prstGeom prst="triangl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595234" y="3429000"/>
            <a:ext cx="3429000" cy="2513999"/>
          </a:xfrm>
          <a:prstGeom prst="triangl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66133" y="5994481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Subtree</a:t>
            </a:r>
            <a:r>
              <a:rPr lang="en-US" dirty="0">
                <a:solidFill>
                  <a:srgbClr val="FF0000"/>
                </a:solidFill>
              </a:rPr>
              <a:t> 1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Includes K, Z, and 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93531" y="5987252"/>
            <a:ext cx="2232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Subtree</a:t>
            </a:r>
            <a:r>
              <a:rPr lang="en-US" dirty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Includes Q, T, and 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17233" y="2417890"/>
            <a:ext cx="2650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Considered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recursive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because each sub-tree 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can be viewed as the root 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of a smaller tree</a:t>
            </a:r>
          </a:p>
        </p:txBody>
      </p:sp>
    </p:spTree>
    <p:extLst>
      <p:ext uri="{BB962C8B-B14F-4D97-AF65-F5344CB8AC3E}">
        <p14:creationId xmlns:p14="http://schemas.microsoft.com/office/powerpoint/2010/main" val="35256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13" grpId="0"/>
      <p:bldP spid="26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Tree Terminology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ヒラギノ角ゴ Pro W3"/>
              </a:rPr>
              <a:t>1. How could we describe Z?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5326" y="6179960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 is a node, a leaf, a sibling of F and a child of K</a:t>
            </a:r>
          </a:p>
        </p:txBody>
      </p:sp>
      <p:sp>
        <p:nvSpPr>
          <p:cNvPr id="21" name="Oval 20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1" idx="3"/>
            <a:endCxn id="23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5"/>
            <a:endCxn id="24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3"/>
            <a:endCxn id="25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5"/>
            <a:endCxn id="26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3"/>
            <a:endCxn id="31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5"/>
            <a:endCxn id="32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0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Tree Terminology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>
                <a:ea typeface="ヒラギノ角ゴ Pro W3"/>
              </a:rPr>
              <a:t>2. How could we describe the relationship between T and L?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49133" y="6203408"/>
            <a:ext cx="4493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 is a sibling of L and they are both leaves</a:t>
            </a:r>
          </a:p>
        </p:txBody>
      </p:sp>
      <p:sp>
        <p:nvSpPr>
          <p:cNvPr id="23" name="Oval 22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3" idx="3"/>
            <a:endCxn id="24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5"/>
            <a:endCxn id="25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  <a:endCxn id="26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5"/>
            <a:endCxn id="27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5" idx="3"/>
            <a:endCxn id="32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5"/>
            <a:endCxn id="33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9763"/>
            <a:ext cx="8229600" cy="3673475"/>
          </a:xfrm>
        </p:spPr>
        <p:txBody>
          <a:bodyPr/>
          <a:lstStyle/>
          <a:p>
            <a:r>
              <a:rPr lang="en-US" altLang="en-US" sz="2400" dirty="0">
                <a:ea typeface="ヒラギノ角ゴ Pro W3"/>
                <a:cs typeface="ヒラギノ角ゴ Pro W3"/>
              </a:rPr>
              <a:t>A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tree</a:t>
            </a:r>
            <a:r>
              <a:rPr lang="en-US" altLang="en-US" sz="2400" dirty="0">
                <a:ea typeface="ヒラギノ角ゴ Pro W3"/>
                <a:cs typeface="ヒラギノ角ゴ Pro W3"/>
              </a:rPr>
              <a:t> is a collection of nodes(elements)</a:t>
            </a:r>
          </a:p>
          <a:p>
            <a:r>
              <a:rPr lang="en-US" altLang="en-US" sz="2400" dirty="0">
                <a:ea typeface="ヒラギノ角ゴ Pro W3"/>
                <a:cs typeface="ヒラギノ角ゴ Pro W3"/>
              </a:rPr>
              <a:t>Each node may have 0 or more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children</a:t>
            </a:r>
            <a:endParaRPr lang="en-US" altLang="en-US" sz="2400" dirty="0">
              <a:ea typeface="ヒラギノ角ゴ Pro W3"/>
              <a:cs typeface="ヒラギノ角ゴ Pro W3"/>
            </a:endParaRPr>
          </a:p>
          <a:p>
            <a:pPr lvl="1"/>
            <a:r>
              <a:rPr lang="en-US" altLang="en-US" sz="2000" dirty="0">
                <a:ea typeface="ヒラギノ角ゴ Pro W3"/>
              </a:rPr>
              <a:t>(Unlike a list, which has 0 or 1 successors)</a:t>
            </a:r>
          </a:p>
          <a:p>
            <a:r>
              <a:rPr lang="en-US" altLang="en-US" sz="2400" dirty="0">
                <a:ea typeface="ヒラギノ角ゴ Pro W3"/>
                <a:cs typeface="ヒラギノ角ゴ Pro W3"/>
              </a:rPr>
              <a:t>Each node has </a:t>
            </a:r>
            <a:r>
              <a:rPr lang="en-US" altLang="en-US" sz="2400" i="1" dirty="0">
                <a:ea typeface="ヒラギノ角ゴ Pro W3"/>
                <a:cs typeface="ヒラギノ角ゴ Pro W3"/>
              </a:rPr>
              <a:t>exactly one</a:t>
            </a:r>
            <a:r>
              <a:rPr lang="en-US" altLang="en-US" sz="2400" dirty="0">
                <a:ea typeface="ヒラギノ角ゴ Pro W3"/>
                <a:cs typeface="ヒラギノ角ゴ Pro W3"/>
              </a:rPr>
              <a:t>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parent</a:t>
            </a:r>
          </a:p>
          <a:p>
            <a:pPr lvl="1"/>
            <a:r>
              <a:rPr lang="en-US" altLang="en-US" sz="2000" dirty="0">
                <a:ea typeface="ヒラギノ角ゴ Pro W3"/>
              </a:rPr>
              <a:t>Except the starting / top node, called the </a:t>
            </a:r>
            <a:r>
              <a:rPr lang="en-US" altLang="en-US" sz="2000" i="1" u="sng" dirty="0">
                <a:ea typeface="ヒラギノ角ゴ Pro W3"/>
              </a:rPr>
              <a:t>root</a:t>
            </a:r>
            <a:endParaRPr lang="en-US" altLang="en-US" sz="2000" dirty="0">
              <a:ea typeface="ヒラギノ角ゴ Pro W3"/>
            </a:endParaRPr>
          </a:p>
          <a:p>
            <a:r>
              <a:rPr lang="en-US" altLang="en-US" sz="2400" dirty="0">
                <a:ea typeface="ヒラギノ角ゴ Pro W3"/>
                <a:cs typeface="ヒラギノ角ゴ Pro W3"/>
              </a:rPr>
              <a:t>Links from a node to its successors are called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edges</a:t>
            </a:r>
            <a:r>
              <a:rPr lang="en-US" altLang="en-US" sz="2400" dirty="0">
                <a:ea typeface="ヒラギノ角ゴ Pro W3"/>
                <a:cs typeface="ヒラギノ角ゴ Pro W3"/>
              </a:rPr>
              <a:t> or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branches</a:t>
            </a:r>
          </a:p>
          <a:p>
            <a:r>
              <a:rPr lang="en-US" altLang="en-US" sz="2400" dirty="0">
                <a:ea typeface="ヒラギノ角ゴ Pro W3"/>
                <a:cs typeface="ヒラギノ角ゴ Pro W3"/>
              </a:rPr>
              <a:t>Nodes with same parent are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siblings</a:t>
            </a:r>
          </a:p>
          <a:p>
            <a:r>
              <a:rPr lang="en-US" altLang="en-US" sz="2400" dirty="0">
                <a:ea typeface="ヒラギノ角ゴ Pro W3"/>
                <a:cs typeface="ヒラギノ角ゴ Pro W3"/>
              </a:rPr>
              <a:t>Nodes with no children are called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leaves</a:t>
            </a:r>
            <a:r>
              <a:rPr lang="en-US" altLang="en-US" sz="2400" dirty="0">
                <a:ea typeface="ヒラギノ角ゴ Pro W3"/>
                <a:cs typeface="ヒラギノ角ゴ Pro W3"/>
              </a:rPr>
              <a:t> or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external</a:t>
            </a:r>
          </a:p>
          <a:p>
            <a:r>
              <a:rPr lang="en-US" sz="2400" i="1" u="sng" dirty="0">
                <a:ea typeface="ヒラギノ角ゴ Pro W3"/>
                <a:cs typeface="ヒラギノ角ゴ Pro W3"/>
              </a:rPr>
              <a:t>Internal</a:t>
            </a:r>
            <a:r>
              <a:rPr lang="en-US" sz="2400" dirty="0">
                <a:ea typeface="ヒラギノ角ゴ Pro W3"/>
                <a:cs typeface="ヒラギノ角ゴ Pro W3"/>
              </a:rPr>
              <a:t> nodes have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8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Trees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22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Regular Tree</a:t>
            </a:r>
          </a:p>
          <a:p>
            <a:r>
              <a:rPr lang="en-US" sz="3600" dirty="0"/>
              <a:t>Regular Binary Tree</a:t>
            </a:r>
          </a:p>
          <a:p>
            <a:r>
              <a:rPr lang="en-US" sz="3600" dirty="0"/>
              <a:t>Binary Search Tree (BST)</a:t>
            </a:r>
          </a:p>
          <a:p>
            <a:r>
              <a:rPr lang="en-US" sz="3600" dirty="0"/>
              <a:t>Balanced BST (AVL, Red-Black, etc.)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105400"/>
            <a:ext cx="4880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All regular binary trees are also regular trees.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799" y="5474732"/>
            <a:ext cx="6132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All binary search trees (BST) are also regular binary trees.</a:t>
            </a:r>
          </a:p>
        </p:txBody>
      </p:sp>
    </p:spTree>
    <p:extLst>
      <p:ext uri="{BB962C8B-B14F-4D97-AF65-F5344CB8AC3E}">
        <p14:creationId xmlns:p14="http://schemas.microsoft.com/office/powerpoint/2010/main" val="74994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(Non-binary)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9"/>
            <a:ext cx="8229600" cy="1128712"/>
          </a:xfrm>
        </p:spPr>
        <p:txBody>
          <a:bodyPr/>
          <a:lstStyle/>
          <a:p>
            <a:r>
              <a:rPr lang="en-US" dirty="0"/>
              <a:t>Many links to many children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78176"/>
            <a:ext cx="8863736" cy="3070224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9607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computer science, a </a:t>
            </a:r>
            <a:r>
              <a:rPr lang="en-US" altLang="en-US" i="1" u="sng" dirty="0"/>
              <a:t>tree</a:t>
            </a:r>
            <a:r>
              <a:rPr lang="en-US" altLang="en-US" dirty="0"/>
              <a:t> is an abstract model of a hierarchical structure</a:t>
            </a:r>
          </a:p>
          <a:p>
            <a:r>
              <a:rPr lang="en-US" altLang="en-US" dirty="0"/>
              <a:t>Applications:</a:t>
            </a:r>
          </a:p>
          <a:p>
            <a:pPr lvl="1"/>
            <a:r>
              <a:rPr lang="en-US" altLang="en-US" dirty="0"/>
              <a:t>Organization charts</a:t>
            </a:r>
          </a:p>
          <a:p>
            <a:pPr lvl="1"/>
            <a:r>
              <a:rPr lang="en-US" altLang="en-US" dirty="0"/>
              <a:t>File systems</a:t>
            </a:r>
          </a:p>
          <a:p>
            <a:pPr lvl="1"/>
            <a:r>
              <a:rPr lang="en-US" altLang="en-US" dirty="0"/>
              <a:t>Programming environments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056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Regular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dirty="0"/>
              <a:t>No node can have more than two children.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038600" y="320040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24666" y="41370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43600" y="41370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88650" y="513021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59444" y="5149852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67566" y="3785767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23967" y="3785767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31550" y="4722393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10033" y="4722393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58173" y="512078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816026" y="513021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5401073" y="4722393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6528967" y="4722393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37272" y="6162678"/>
                <a:ext cx="2485680" cy="374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  <a:latin typeface="+mn-lt"/>
                  </a:rPr>
                  <a:t>Average depth is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𝑶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e>
                    </m:ra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272" y="6162678"/>
                <a:ext cx="2485680" cy="374398"/>
              </a:xfrm>
              <a:prstGeom prst="rect">
                <a:avLst/>
              </a:prstGeom>
              <a:blipFill rotWithShape="1">
                <a:blip r:embed="rId2"/>
                <a:stretch>
                  <a:fillRect l="-1961" t="-6557" r="-245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9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Regular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dirty="0"/>
              <a:t>No node can have more than two children.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4038600" y="320040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76800" y="3872845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5"/>
            <a:endCxn id="6" idx="1"/>
          </p:cNvCxnSpPr>
          <p:nvPr/>
        </p:nvCxnSpPr>
        <p:spPr>
          <a:xfrm>
            <a:off x="4623967" y="3785767"/>
            <a:ext cx="353266" cy="1875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93437" y="4558645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6" idx="5"/>
            <a:endCxn id="17" idx="1"/>
          </p:cNvCxnSpPr>
          <p:nvPr/>
        </p:nvCxnSpPr>
        <p:spPr>
          <a:xfrm>
            <a:off x="5462167" y="4458212"/>
            <a:ext cx="431703" cy="2008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37272" y="6162678"/>
                <a:ext cx="3141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  <a:latin typeface="+mj-lt"/>
                    <a:cs typeface="Arial" panose="020B0604020202020204" pitchFamily="34" charset="0"/>
                  </a:rPr>
                  <a:t>Worst scenario depth is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b="1" dirty="0">
                  <a:solidFill>
                    <a:srgbClr val="FF0000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272" y="6162678"/>
                <a:ext cx="3141309" cy="369332"/>
              </a:xfrm>
              <a:prstGeom prst="rect">
                <a:avLst/>
              </a:prstGeom>
              <a:blipFill>
                <a:blip r:embed="rId2"/>
                <a:stretch>
                  <a:fillRect l="-1205"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6710074" y="5244445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7" idx="5"/>
            <a:endCxn id="29" idx="1"/>
          </p:cNvCxnSpPr>
          <p:nvPr/>
        </p:nvCxnSpPr>
        <p:spPr>
          <a:xfrm>
            <a:off x="6378804" y="5144012"/>
            <a:ext cx="431703" cy="2008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4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Full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dirty="0"/>
              <a:t>A binary tree is </a:t>
            </a:r>
            <a:r>
              <a:rPr lang="en-US" i="1" u="sng" dirty="0"/>
              <a:t>full</a:t>
            </a:r>
            <a:r>
              <a:rPr lang="en-US" dirty="0"/>
              <a:t> if every node has exactly zero or two children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14600" y="3111098"/>
            <a:ext cx="4267200" cy="2222901"/>
            <a:chOff x="1488650" y="3581400"/>
            <a:chExt cx="5140750" cy="2635252"/>
          </a:xfrm>
        </p:grpSpPr>
        <p:sp>
          <p:nvSpPr>
            <p:cNvPr id="4" name="Oval 3"/>
            <p:cNvSpPr/>
            <p:nvPr/>
          </p:nvSpPr>
          <p:spPr>
            <a:xfrm>
              <a:off x="4038600" y="3581400"/>
              <a:ext cx="685800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A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88650" y="5511213"/>
              <a:ext cx="2156594" cy="705439"/>
              <a:chOff x="1488650" y="5511213"/>
              <a:chExt cx="2156594" cy="705439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488650" y="5511213"/>
                <a:ext cx="685800" cy="6858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Z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959444" y="5530852"/>
                <a:ext cx="685800" cy="6858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F</a:t>
                </a:r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831550" y="4166767"/>
              <a:ext cx="4797850" cy="1364085"/>
              <a:chOff x="1831550" y="4166767"/>
              <a:chExt cx="4797850" cy="136408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224666" y="4518026"/>
                <a:ext cx="685800" cy="6858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K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943600" y="4518026"/>
                <a:ext cx="685800" cy="6858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Q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>
                <a:stCxn id="4" idx="3"/>
                <a:endCxn id="5" idx="0"/>
              </p:cNvCxnSpPr>
              <p:nvPr/>
            </p:nvCxnSpPr>
            <p:spPr>
              <a:xfrm flipH="1">
                <a:off x="2567566" y="4166767"/>
                <a:ext cx="1571467" cy="3512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4" idx="5"/>
                <a:endCxn id="6" idx="0"/>
              </p:cNvCxnSpPr>
              <p:nvPr/>
            </p:nvCxnSpPr>
            <p:spPr>
              <a:xfrm>
                <a:off x="4623967" y="4166767"/>
                <a:ext cx="1662533" cy="3512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5" idx="3"/>
                <a:endCxn id="7" idx="0"/>
              </p:cNvCxnSpPr>
              <p:nvPr/>
            </p:nvCxnSpPr>
            <p:spPr>
              <a:xfrm flipH="1">
                <a:off x="1831550" y="5103393"/>
                <a:ext cx="493549" cy="4078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5" idx="5"/>
                <a:endCxn id="8" idx="0"/>
              </p:cNvCxnSpPr>
              <p:nvPr/>
            </p:nvCxnSpPr>
            <p:spPr>
              <a:xfrm>
                <a:off x="2810033" y="5103393"/>
                <a:ext cx="492311" cy="42745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Oval 23"/>
          <p:cNvSpPr/>
          <p:nvPr/>
        </p:nvSpPr>
        <p:spPr>
          <a:xfrm>
            <a:off x="3233437" y="5715000"/>
            <a:ext cx="569264" cy="5784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258200" y="5715000"/>
            <a:ext cx="569264" cy="5784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5" idx="0"/>
          </p:cNvCxnSpPr>
          <p:nvPr/>
        </p:nvCxnSpPr>
        <p:spPr>
          <a:xfrm>
            <a:off x="4186943" y="5211268"/>
            <a:ext cx="355889" cy="503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4" idx="0"/>
          </p:cNvCxnSpPr>
          <p:nvPr/>
        </p:nvCxnSpPr>
        <p:spPr>
          <a:xfrm flipH="1">
            <a:off x="3518069" y="5211268"/>
            <a:ext cx="352556" cy="5037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747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Complete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dirty="0"/>
              <a:t>A binary tree is </a:t>
            </a:r>
            <a:r>
              <a:rPr lang="en-US" i="1" u="sng" dirty="0"/>
              <a:t>complete</a:t>
            </a:r>
            <a:r>
              <a:rPr lang="en-US" dirty="0"/>
              <a:t> if every leaf is on the same level, and all leaves are filled in left to right</a:t>
            </a:r>
          </a:p>
        </p:txBody>
      </p:sp>
      <p:sp>
        <p:nvSpPr>
          <p:cNvPr id="4" name="Oval 3"/>
          <p:cNvSpPr/>
          <p:nvPr/>
        </p:nvSpPr>
        <p:spPr>
          <a:xfrm>
            <a:off x="4038600" y="358140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24666" y="45180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43600" y="45180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88650" y="551121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59444" y="5530852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67566" y="4166767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23967" y="4166767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31550" y="5103393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10033" y="5103393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058000" y="551363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595773" y="5161247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63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Perfect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dirty="0"/>
              <a:t>A binary tree is </a:t>
            </a:r>
            <a:r>
              <a:rPr lang="en-US" i="1" u="sng" dirty="0"/>
              <a:t>perfect</a:t>
            </a:r>
            <a:r>
              <a:rPr lang="en-US" dirty="0"/>
              <a:t> if every leaf is on the same level, and adding one more node creates a new level</a:t>
            </a:r>
          </a:p>
        </p:txBody>
      </p:sp>
      <p:sp>
        <p:nvSpPr>
          <p:cNvPr id="4" name="Oval 3"/>
          <p:cNvSpPr/>
          <p:nvPr/>
        </p:nvSpPr>
        <p:spPr>
          <a:xfrm>
            <a:off x="4038600" y="358140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24666" y="45180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43600" y="45180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88650" y="551121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59444" y="5530852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67566" y="4166767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23967" y="4166767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31550" y="5103393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10033" y="5103393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058000" y="551363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775122" y="551121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432222" y="5160757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95773" y="5161247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733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/>
              <a:t>Complete &amp; Full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Is each tree full, complete, neither, or both?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7647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http://courses.cs.vt.edu/~cs3114/Fall09/wmcquain/Notes/T03a.BinaryTreeTheorems.pdf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743200"/>
            <a:ext cx="19812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3333750"/>
            <a:ext cx="21145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90950"/>
            <a:ext cx="1714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829050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3673" y="5122494"/>
            <a:ext cx="17796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Full, but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not complete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6279" y="5122494"/>
            <a:ext cx="1507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Complete,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but not full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0117" y="5122494"/>
            <a:ext cx="14654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Full and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complete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(“perfect”)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27798" y="5122494"/>
            <a:ext cx="179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Neither full</a:t>
            </a:r>
            <a:br>
              <a:rPr lang="en-US" sz="2000" b="1">
                <a:solidFill>
                  <a:srgbClr val="FF0000"/>
                </a:solidFill>
              </a:rPr>
            </a:br>
            <a:r>
              <a:rPr lang="en-US" sz="2000" b="1">
                <a:solidFill>
                  <a:srgbClr val="FF0000"/>
                </a:solidFill>
              </a:rPr>
              <a:t>nor </a:t>
            </a:r>
            <a:r>
              <a:rPr lang="en-US" sz="2000" b="1" dirty="0">
                <a:solidFill>
                  <a:srgbClr val="FF0000"/>
                </a:solidFill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0797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Binary Tree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Trees are </a:t>
            </a:r>
            <a:r>
              <a:rPr lang="en-US" b="1" i="1" u="sng" dirty="0"/>
              <a:t>SHALLOW</a:t>
            </a:r>
            <a:r>
              <a:rPr lang="en-US" dirty="0"/>
              <a:t> – they can hold many nodes with very few levels</a:t>
            </a:r>
          </a:p>
          <a:p>
            <a:pPr lvl="0"/>
            <a:r>
              <a:rPr lang="en-US" dirty="0"/>
              <a:t>A height of 20 can hold 1,048,575 nodes		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height</a:t>
            </a:r>
            <a:r>
              <a:rPr lang="en-US" dirty="0"/>
              <a:t> -1 = How many TOTAL nodes can be held</a:t>
            </a:r>
          </a:p>
          <a:p>
            <a:pPr lvl="1"/>
            <a:r>
              <a:rPr lang="en-US" dirty="0"/>
              <a:t>Can also be expressed as 2</a:t>
            </a:r>
            <a:r>
              <a:rPr lang="en-US" baseline="30000" dirty="0"/>
              <a:t>(depth+1)</a:t>
            </a:r>
            <a:r>
              <a:rPr lang="en-US" dirty="0"/>
              <a:t> - 1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 Implementations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81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There are two ways to construct trees</a:t>
            </a:r>
            <a:endParaRPr lang="en-US" sz="2400" dirty="0"/>
          </a:p>
          <a:p>
            <a:pPr lvl="1"/>
            <a:r>
              <a:rPr lang="en-US" dirty="0"/>
              <a:t>Linked Lists</a:t>
            </a:r>
            <a:endParaRPr lang="en-US" sz="2000" dirty="0"/>
          </a:p>
          <a:p>
            <a:pPr lvl="2"/>
            <a:r>
              <a:rPr lang="en-US" dirty="0"/>
              <a:t>Use links to connect to the other nodes in the tree</a:t>
            </a:r>
            <a:endParaRPr lang="en-US" sz="1800" dirty="0"/>
          </a:p>
          <a:p>
            <a:pPr lvl="1"/>
            <a:r>
              <a:rPr lang="en-US" dirty="0"/>
              <a:t>Array (K-</a:t>
            </a:r>
            <a:r>
              <a:rPr lang="en-US" dirty="0" err="1"/>
              <a:t>ary</a:t>
            </a:r>
            <a:r>
              <a:rPr lang="en-US" dirty="0"/>
              <a:t>)</a:t>
            </a:r>
            <a:endParaRPr lang="en-US" sz="2000" dirty="0"/>
          </a:p>
          <a:p>
            <a:pPr lvl="2"/>
            <a:r>
              <a:rPr lang="en-US" dirty="0"/>
              <a:t>Can only use if we know the MAXIMUM number of children allowed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15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</a:t>
            </a:r>
            <a:r>
              <a:rPr lang="en-US" dirty="0" err="1"/>
              <a:t>ary</a:t>
            </a:r>
            <a:r>
              <a:rPr lang="en-US" dirty="0"/>
              <a:t> Trees (also called M-</a:t>
            </a:r>
            <a:r>
              <a:rPr lang="en-US" dirty="0" err="1"/>
              <a:t>ary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“k” is the number of children (links)</a:t>
            </a:r>
            <a:endParaRPr lang="en-US" sz="1800" dirty="0"/>
          </a:p>
          <a:p>
            <a:pPr lvl="0"/>
            <a:r>
              <a:rPr lang="en-US" sz="2400" dirty="0"/>
              <a:t>Built as an array of nodes</a:t>
            </a:r>
            <a:endParaRPr lang="en-US" sz="1800" dirty="0"/>
          </a:p>
          <a:p>
            <a:pPr lvl="0"/>
            <a:r>
              <a:rPr lang="en-US" sz="2400" dirty="0"/>
              <a:t>Will only work if we know the MAXIMUM number of children</a:t>
            </a:r>
            <a:endParaRPr lang="en-US" sz="1800" dirty="0"/>
          </a:p>
          <a:p>
            <a:pPr lvl="0"/>
            <a:r>
              <a:rPr lang="en-US" sz="2400" dirty="0"/>
              <a:t>Empty spots in the array to denote a missing node</a:t>
            </a:r>
            <a:endParaRPr lang="en-US" sz="1800" dirty="0"/>
          </a:p>
          <a:p>
            <a:pPr lvl="0"/>
            <a:r>
              <a:rPr lang="en-US" sz="2400" dirty="0"/>
              <a:t>Useful in coding since we can dictate the number of nodes we want</a:t>
            </a:r>
            <a:endParaRPr lang="en-US" sz="1800" dirty="0"/>
          </a:p>
          <a:p>
            <a:pPr lvl="1"/>
            <a:r>
              <a:rPr lang="en-US" sz="2000" dirty="0"/>
              <a:t>Also since there is a formula to calculate the node’s kids</a:t>
            </a:r>
            <a:endParaRPr lang="en-US" sz="1600" dirty="0"/>
          </a:p>
          <a:p>
            <a:pPr lvl="0"/>
            <a:r>
              <a:rPr lang="en-US" sz="2400" dirty="0"/>
              <a:t>Child and grandchild index and corresponding items can be found in constant 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40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http://cs.lmu.edu/~ray/notes/orderedtrees/</a:t>
            </a:r>
          </a:p>
        </p:txBody>
      </p:sp>
    </p:spTree>
    <p:extLst>
      <p:ext uri="{BB962C8B-B14F-4D97-AF65-F5344CB8AC3E}">
        <p14:creationId xmlns:p14="http://schemas.microsoft.com/office/powerpoint/2010/main" val="157736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9"/>
            <a:ext cx="8229600" cy="823912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A </a:t>
            </a:r>
            <a:r>
              <a:rPr lang="en-US" altLang="en-US" i="1" u="sng" dirty="0">
                <a:ea typeface="ヒラギノ角ゴ Pro W3"/>
                <a:cs typeface="ヒラギノ角ゴ Pro W3"/>
              </a:rPr>
              <a:t>tree</a:t>
            </a:r>
            <a:r>
              <a:rPr lang="en-US" altLang="en-US" dirty="0">
                <a:ea typeface="ヒラギノ角ゴ Pro W3"/>
                <a:cs typeface="ヒラギノ角ゴ Pro W3"/>
              </a:rPr>
              <a:t> is a collection of nodes (elements)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200" y="329247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83423" y="42204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29200" y="42204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57400" y="52419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20445" y="52419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3226323" y="3877841"/>
            <a:ext cx="760310" cy="342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471567" y="3877841"/>
            <a:ext cx="900533" cy="342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2400300" y="4805826"/>
            <a:ext cx="583556" cy="436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3468790" y="4805826"/>
            <a:ext cx="594555" cy="436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1461" y="3458396"/>
            <a:ext cx="1915909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Node or Element</a:t>
            </a:r>
          </a:p>
        </p:txBody>
      </p:sp>
      <p:cxnSp>
        <p:nvCxnSpPr>
          <p:cNvPr id="33" name="Straight Arrow Connector 32"/>
          <p:cNvCxnSpPr>
            <a:stCxn id="31" idx="3"/>
          </p:cNvCxnSpPr>
          <p:nvPr/>
        </p:nvCxnSpPr>
        <p:spPr>
          <a:xfrm flipV="1">
            <a:off x="2407370" y="3581314"/>
            <a:ext cx="1313075" cy="617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3"/>
          </p:cNvCxnSpPr>
          <p:nvPr/>
        </p:nvCxnSpPr>
        <p:spPr>
          <a:xfrm>
            <a:off x="2407370" y="3643062"/>
            <a:ext cx="476053" cy="5360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3"/>
          </p:cNvCxnSpPr>
          <p:nvPr/>
        </p:nvCxnSpPr>
        <p:spPr>
          <a:xfrm flipH="1">
            <a:off x="2331170" y="3643062"/>
            <a:ext cx="76200" cy="1422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53579" y="3301704"/>
            <a:ext cx="278794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Edge or Link or Branches</a:t>
            </a: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056935" y="3486370"/>
            <a:ext cx="996644" cy="4247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</a:t>
            </a:r>
            <a:r>
              <a:rPr lang="en-US" dirty="0" err="1"/>
              <a:t>ary</a:t>
            </a:r>
            <a:r>
              <a:rPr lang="en-US" dirty="0"/>
              <a:t>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k-</a:t>
            </a:r>
            <a:r>
              <a:rPr lang="en-US" dirty="0" err="1"/>
              <a:t>ary</a:t>
            </a:r>
            <a:r>
              <a:rPr lang="en-US" dirty="0"/>
              <a:t> tree is a tree in which the children of a node appear at distinct index positions in </a:t>
            </a:r>
            <a:br>
              <a:rPr lang="en-US" dirty="0"/>
            </a:br>
            <a:r>
              <a:rPr lang="en-US" dirty="0"/>
              <a:t>0..k-1</a:t>
            </a:r>
          </a:p>
          <a:p>
            <a:r>
              <a:rPr lang="en-US" dirty="0"/>
              <a:t>This means the maximum number of children for a node is 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40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http://cs.lmu.edu/~ray/notes/orderedtrees/</a:t>
            </a:r>
          </a:p>
        </p:txBody>
      </p:sp>
    </p:spTree>
    <p:extLst>
      <p:ext uri="{BB962C8B-B14F-4D97-AF65-F5344CB8AC3E}">
        <p14:creationId xmlns:p14="http://schemas.microsoft.com/office/powerpoint/2010/main" val="33035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</a:t>
            </a:r>
            <a:r>
              <a:rPr lang="en-US" dirty="0" err="1"/>
              <a:t>ary</a:t>
            </a:r>
            <a:r>
              <a:rPr lang="en-US" dirty="0"/>
              <a:t>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k-</a:t>
            </a:r>
            <a:r>
              <a:rPr lang="en-US" dirty="0" err="1"/>
              <a:t>ary</a:t>
            </a:r>
            <a:r>
              <a:rPr lang="en-US" dirty="0"/>
              <a:t> trees have special names</a:t>
            </a:r>
          </a:p>
          <a:p>
            <a:pPr lvl="1"/>
            <a:r>
              <a:rPr lang="en-US" dirty="0"/>
              <a:t>2-ary trees are called </a:t>
            </a:r>
            <a:r>
              <a:rPr lang="en-US" b="1" dirty="0"/>
              <a:t>binary trees</a:t>
            </a:r>
            <a:endParaRPr lang="en-US" dirty="0"/>
          </a:p>
          <a:p>
            <a:pPr lvl="1"/>
            <a:r>
              <a:rPr lang="en-US" dirty="0"/>
              <a:t>3-ary trees are called </a:t>
            </a:r>
            <a:r>
              <a:rPr lang="en-US" b="1" dirty="0"/>
              <a:t>trinary trees</a:t>
            </a:r>
            <a:r>
              <a:rPr lang="en-US" dirty="0"/>
              <a:t> or </a:t>
            </a:r>
            <a:r>
              <a:rPr lang="en-US" b="1" dirty="0"/>
              <a:t>ternary trees</a:t>
            </a:r>
            <a:endParaRPr lang="en-US" dirty="0"/>
          </a:p>
          <a:p>
            <a:pPr lvl="1"/>
            <a:r>
              <a:rPr lang="en-US" dirty="0"/>
              <a:t>1-ary trees are called </a:t>
            </a:r>
            <a:r>
              <a:rPr lang="en-US" b="1" dirty="0"/>
              <a:t>lists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40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From: http://cs.lmu.edu/~ray/notes/orderedtrees/</a:t>
            </a:r>
          </a:p>
        </p:txBody>
      </p:sp>
    </p:spTree>
    <p:extLst>
      <p:ext uri="{BB962C8B-B14F-4D97-AF65-F5344CB8AC3E}">
        <p14:creationId xmlns:p14="http://schemas.microsoft.com/office/powerpoint/2010/main" val="85615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Trees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AFCBCB5-B564-0B49-8BED-D1C3BD7D0B58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967" y="555625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Linked Structure for Binary Trees</a:t>
            </a:r>
          </a:p>
        </p:txBody>
      </p:sp>
      <p:sp>
        <p:nvSpPr>
          <p:cNvPr id="1946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048000" cy="2438400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A node is represented by an object storing</a:t>
            </a:r>
          </a:p>
          <a:p>
            <a:pPr lvl="1" eaLnBrk="1" hangingPunct="1"/>
            <a:r>
              <a:rPr lang="en-US" altLang="en-US" sz="1600" dirty="0"/>
              <a:t>Element</a:t>
            </a:r>
          </a:p>
          <a:p>
            <a:pPr lvl="1" eaLnBrk="1" hangingPunct="1"/>
            <a:r>
              <a:rPr lang="en-US" altLang="en-US" sz="1600" dirty="0"/>
              <a:t>Parent node</a:t>
            </a:r>
          </a:p>
          <a:p>
            <a:pPr lvl="1" eaLnBrk="1" hangingPunct="1"/>
            <a:r>
              <a:rPr lang="en-US" altLang="en-US" sz="1600" dirty="0"/>
              <a:t>Left child node</a:t>
            </a:r>
          </a:p>
          <a:p>
            <a:pPr lvl="1" eaLnBrk="1" hangingPunct="1"/>
            <a:r>
              <a:rPr lang="en-US" altLang="en-US" sz="1600" dirty="0"/>
              <a:t>Right child node</a:t>
            </a:r>
          </a:p>
          <a:p>
            <a:pPr eaLnBrk="1" hangingPunct="1"/>
            <a:r>
              <a:rPr lang="en-US" altLang="en-US" sz="1800" dirty="0"/>
              <a:t>Node objects implement the Position ADT</a:t>
            </a:r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2209800" y="4114800"/>
            <a:ext cx="501650" cy="500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tx2"/>
                </a:solidFill>
                <a:sym typeface="Symbol" charset="2"/>
              </a:rPr>
              <a:t>B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9463" name="Oval 5"/>
          <p:cNvSpPr>
            <a:spLocks noChangeArrowheads="1"/>
          </p:cNvSpPr>
          <p:nvPr/>
        </p:nvSpPr>
        <p:spPr bwMode="auto">
          <a:xfrm>
            <a:off x="3084513" y="4854575"/>
            <a:ext cx="501650" cy="500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371600" y="4800600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2362200" y="5715000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3810000" y="5715000"/>
            <a:ext cx="500063" cy="500063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E</a:t>
            </a:r>
          </a:p>
        </p:txBody>
      </p:sp>
      <p:cxnSp>
        <p:nvCxnSpPr>
          <p:cNvPr id="19467" name="AutoShape 9"/>
          <p:cNvCxnSpPr>
            <a:cxnSpLocks noChangeShapeType="1"/>
            <a:stCxn id="19466" idx="0"/>
            <a:endCxn id="19463" idx="5"/>
          </p:cNvCxnSpPr>
          <p:nvPr/>
        </p:nvCxnSpPr>
        <p:spPr bwMode="auto">
          <a:xfrm flipH="1" flipV="1">
            <a:off x="3513138" y="5291138"/>
            <a:ext cx="547687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0"/>
          <p:cNvCxnSpPr>
            <a:cxnSpLocks noChangeShapeType="1"/>
            <a:stCxn id="19465" idx="0"/>
            <a:endCxn id="19463" idx="3"/>
          </p:cNvCxnSpPr>
          <p:nvPr/>
        </p:nvCxnSpPr>
        <p:spPr bwMode="auto">
          <a:xfrm flipV="1">
            <a:off x="2613025" y="5291138"/>
            <a:ext cx="544513" cy="4143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1"/>
          <p:cNvCxnSpPr>
            <a:cxnSpLocks noChangeShapeType="1"/>
            <a:stCxn id="19464" idx="0"/>
            <a:endCxn id="19462" idx="3"/>
          </p:cNvCxnSpPr>
          <p:nvPr/>
        </p:nvCxnSpPr>
        <p:spPr bwMode="auto">
          <a:xfrm flipV="1">
            <a:off x="1622425" y="4551363"/>
            <a:ext cx="660400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AutoShape 12"/>
          <p:cNvCxnSpPr>
            <a:cxnSpLocks noChangeShapeType="1"/>
            <a:stCxn id="19463" idx="0"/>
            <a:endCxn id="19462" idx="5"/>
          </p:cNvCxnSpPr>
          <p:nvPr/>
        </p:nvCxnSpPr>
        <p:spPr bwMode="auto">
          <a:xfrm flipH="1" flipV="1">
            <a:off x="2638425" y="4551363"/>
            <a:ext cx="696913" cy="2936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471" name="Group 78"/>
          <p:cNvGrpSpPr>
            <a:grpSpLocks/>
          </p:cNvGrpSpPr>
          <p:nvPr/>
        </p:nvGrpSpPr>
        <p:grpSpPr bwMode="auto">
          <a:xfrm>
            <a:off x="5086350" y="1828800"/>
            <a:ext cx="1219200" cy="609600"/>
            <a:chOff x="3840" y="960"/>
            <a:chExt cx="768" cy="384"/>
          </a:xfrm>
        </p:grpSpPr>
        <p:sp>
          <p:nvSpPr>
            <p:cNvPr id="19509" name="AutoShape 74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0" name="Rectangle 75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1" name="Line 77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2" name="Group 83"/>
          <p:cNvGrpSpPr>
            <a:grpSpLocks/>
          </p:cNvGrpSpPr>
          <p:nvPr/>
        </p:nvGrpSpPr>
        <p:grpSpPr bwMode="auto">
          <a:xfrm>
            <a:off x="3978275" y="3352800"/>
            <a:ext cx="1219200" cy="609600"/>
            <a:chOff x="3840" y="960"/>
            <a:chExt cx="768" cy="384"/>
          </a:xfrm>
        </p:grpSpPr>
        <p:sp>
          <p:nvSpPr>
            <p:cNvPr id="19506" name="AutoShape 84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7" name="Rectangle 85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8" name="Line 86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3" name="Text Box 87"/>
          <p:cNvSpPr txBox="1">
            <a:spLocks noChangeArrowheads="1"/>
          </p:cNvSpPr>
          <p:nvPr/>
        </p:nvSpPr>
        <p:spPr bwMode="auto">
          <a:xfrm>
            <a:off x="3921125" y="34591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sp>
        <p:nvSpPr>
          <p:cNvPr id="19474" name="Text Box 88"/>
          <p:cNvSpPr txBox="1">
            <a:spLocks noChangeArrowheads="1"/>
          </p:cNvSpPr>
          <p:nvPr/>
        </p:nvSpPr>
        <p:spPr bwMode="auto">
          <a:xfrm>
            <a:off x="4845050" y="34591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grpSp>
        <p:nvGrpSpPr>
          <p:cNvPr id="19475" name="Group 90"/>
          <p:cNvGrpSpPr>
            <a:grpSpLocks/>
          </p:cNvGrpSpPr>
          <p:nvPr/>
        </p:nvGrpSpPr>
        <p:grpSpPr bwMode="auto">
          <a:xfrm>
            <a:off x="6229350" y="3352800"/>
            <a:ext cx="1219200" cy="609600"/>
            <a:chOff x="3840" y="960"/>
            <a:chExt cx="768" cy="384"/>
          </a:xfrm>
        </p:grpSpPr>
        <p:sp>
          <p:nvSpPr>
            <p:cNvPr id="19503" name="AutoShape 91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4" name="Rectangle 92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5" name="Line 93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6" name="Group 97"/>
          <p:cNvGrpSpPr>
            <a:grpSpLocks/>
          </p:cNvGrpSpPr>
          <p:nvPr/>
        </p:nvGrpSpPr>
        <p:grpSpPr bwMode="auto">
          <a:xfrm>
            <a:off x="5086350" y="4876800"/>
            <a:ext cx="1219200" cy="609600"/>
            <a:chOff x="3840" y="960"/>
            <a:chExt cx="768" cy="384"/>
          </a:xfrm>
        </p:grpSpPr>
        <p:sp>
          <p:nvSpPr>
            <p:cNvPr id="19500" name="AutoShape 98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1" name="Rectangle 99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2" name="Line 100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7" name="Text Box 101"/>
          <p:cNvSpPr txBox="1">
            <a:spLocks noChangeArrowheads="1"/>
          </p:cNvSpPr>
          <p:nvPr/>
        </p:nvSpPr>
        <p:spPr bwMode="auto">
          <a:xfrm>
            <a:off x="5029200" y="49831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sp>
        <p:nvSpPr>
          <p:cNvPr id="19478" name="Text Box 102"/>
          <p:cNvSpPr txBox="1">
            <a:spLocks noChangeArrowheads="1"/>
          </p:cNvSpPr>
          <p:nvPr/>
        </p:nvSpPr>
        <p:spPr bwMode="auto">
          <a:xfrm>
            <a:off x="5953125" y="49831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grpSp>
        <p:nvGrpSpPr>
          <p:cNvPr id="19479" name="Group 104"/>
          <p:cNvGrpSpPr>
            <a:grpSpLocks/>
          </p:cNvGrpSpPr>
          <p:nvPr/>
        </p:nvGrpSpPr>
        <p:grpSpPr bwMode="auto">
          <a:xfrm>
            <a:off x="7426325" y="4876800"/>
            <a:ext cx="1219200" cy="609600"/>
            <a:chOff x="3840" y="960"/>
            <a:chExt cx="768" cy="384"/>
          </a:xfrm>
        </p:grpSpPr>
        <p:sp>
          <p:nvSpPr>
            <p:cNvPr id="19497" name="AutoShape 105"/>
            <p:cNvSpPr>
              <a:spLocks noChangeArrowheads="1"/>
            </p:cNvSpPr>
            <p:nvPr/>
          </p:nvSpPr>
          <p:spPr bwMode="auto">
            <a:xfrm>
              <a:off x="3840" y="960"/>
              <a:ext cx="768" cy="38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8" name="Rectangle 106"/>
            <p:cNvSpPr>
              <a:spLocks noChangeArrowheads="1"/>
            </p:cNvSpPr>
            <p:nvPr/>
          </p:nvSpPr>
          <p:spPr bwMode="auto">
            <a:xfrm>
              <a:off x="4032" y="960"/>
              <a:ext cx="38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9" name="Line 107"/>
            <p:cNvSpPr>
              <a:spLocks noChangeShapeType="1"/>
            </p:cNvSpPr>
            <p:nvPr/>
          </p:nvSpPr>
          <p:spPr bwMode="auto">
            <a:xfrm>
              <a:off x="4032" y="115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0" name="Text Box 108"/>
          <p:cNvSpPr txBox="1">
            <a:spLocks noChangeArrowheads="1"/>
          </p:cNvSpPr>
          <p:nvPr/>
        </p:nvSpPr>
        <p:spPr bwMode="auto">
          <a:xfrm>
            <a:off x="7369175" y="49831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sp>
        <p:nvSpPr>
          <p:cNvPr id="19481" name="Text Box 109"/>
          <p:cNvSpPr txBox="1">
            <a:spLocks noChangeArrowheads="1"/>
          </p:cNvSpPr>
          <p:nvPr/>
        </p:nvSpPr>
        <p:spPr bwMode="auto">
          <a:xfrm>
            <a:off x="8293100" y="4983163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sp>
        <p:nvSpPr>
          <p:cNvPr id="19482" name="Text Box 30"/>
          <p:cNvSpPr txBox="1">
            <a:spLocks noChangeArrowheads="1"/>
          </p:cNvSpPr>
          <p:nvPr/>
        </p:nvSpPr>
        <p:spPr bwMode="auto">
          <a:xfrm>
            <a:off x="5535613" y="2074863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9483" name="Text Box 112"/>
          <p:cNvSpPr txBox="1">
            <a:spLocks noChangeArrowheads="1"/>
          </p:cNvSpPr>
          <p:nvPr/>
        </p:nvSpPr>
        <p:spPr bwMode="auto">
          <a:xfrm>
            <a:off x="4392613" y="3598863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9484" name="Text Box 115"/>
          <p:cNvSpPr txBox="1">
            <a:spLocks noChangeArrowheads="1"/>
          </p:cNvSpPr>
          <p:nvPr/>
        </p:nvSpPr>
        <p:spPr bwMode="auto">
          <a:xfrm>
            <a:off x="6667500" y="3598863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9485" name="Text Box 118"/>
          <p:cNvSpPr txBox="1">
            <a:spLocks noChangeArrowheads="1"/>
          </p:cNvSpPr>
          <p:nvPr/>
        </p:nvSpPr>
        <p:spPr bwMode="auto">
          <a:xfrm>
            <a:off x="5516563" y="5122863"/>
            <a:ext cx="33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9486" name="Text Box 121"/>
          <p:cNvSpPr txBox="1">
            <a:spLocks noChangeArrowheads="1"/>
          </p:cNvSpPr>
          <p:nvPr/>
        </p:nvSpPr>
        <p:spPr bwMode="auto">
          <a:xfrm>
            <a:off x="7850188" y="5122863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19487" name="Freeform 124"/>
          <p:cNvSpPr>
            <a:spLocks/>
          </p:cNvSpPr>
          <p:nvPr/>
        </p:nvSpPr>
        <p:spPr bwMode="auto">
          <a:xfrm>
            <a:off x="4432300" y="2438400"/>
            <a:ext cx="1143000" cy="1066800"/>
          </a:xfrm>
          <a:custGeom>
            <a:avLst/>
            <a:gdLst>
              <a:gd name="T0" fmla="*/ 2147483647 w 720"/>
              <a:gd name="T1" fmla="*/ 2147483647 h 672"/>
              <a:gd name="T2" fmla="*/ 2147483647 w 720"/>
              <a:gd name="T3" fmla="*/ 2147483647 h 672"/>
              <a:gd name="T4" fmla="*/ 2147483647 w 720"/>
              <a:gd name="T5" fmla="*/ 2147483647 h 672"/>
              <a:gd name="T6" fmla="*/ 2147483647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Freeform 125"/>
          <p:cNvSpPr>
            <a:spLocks/>
          </p:cNvSpPr>
          <p:nvPr/>
        </p:nvSpPr>
        <p:spPr bwMode="auto">
          <a:xfrm flipH="1">
            <a:off x="5848350" y="2438400"/>
            <a:ext cx="1143000" cy="1066800"/>
          </a:xfrm>
          <a:custGeom>
            <a:avLst/>
            <a:gdLst>
              <a:gd name="T0" fmla="*/ 2147483647 w 720"/>
              <a:gd name="T1" fmla="*/ 2147483647 h 672"/>
              <a:gd name="T2" fmla="*/ 2147483647 w 720"/>
              <a:gd name="T3" fmla="*/ 2147483647 h 672"/>
              <a:gd name="T4" fmla="*/ 2147483647 w 720"/>
              <a:gd name="T5" fmla="*/ 2147483647 h 672"/>
              <a:gd name="T6" fmla="*/ 2147483647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Freeform 126"/>
          <p:cNvSpPr>
            <a:spLocks/>
          </p:cNvSpPr>
          <p:nvPr/>
        </p:nvSpPr>
        <p:spPr bwMode="auto">
          <a:xfrm flipH="1">
            <a:off x="7010400" y="3962400"/>
            <a:ext cx="1143000" cy="1066800"/>
          </a:xfrm>
          <a:custGeom>
            <a:avLst/>
            <a:gdLst>
              <a:gd name="T0" fmla="*/ 2147483647 w 720"/>
              <a:gd name="T1" fmla="*/ 2147483647 h 672"/>
              <a:gd name="T2" fmla="*/ 2147483647 w 720"/>
              <a:gd name="T3" fmla="*/ 2147483647 h 672"/>
              <a:gd name="T4" fmla="*/ 2147483647 w 720"/>
              <a:gd name="T5" fmla="*/ 2147483647 h 672"/>
              <a:gd name="T6" fmla="*/ 2147483647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Freeform 127"/>
          <p:cNvSpPr>
            <a:spLocks/>
          </p:cNvSpPr>
          <p:nvPr/>
        </p:nvSpPr>
        <p:spPr bwMode="auto">
          <a:xfrm>
            <a:off x="5562600" y="3962400"/>
            <a:ext cx="1143000" cy="1066800"/>
          </a:xfrm>
          <a:custGeom>
            <a:avLst/>
            <a:gdLst>
              <a:gd name="T0" fmla="*/ 2147483647 w 720"/>
              <a:gd name="T1" fmla="*/ 2147483647 h 672"/>
              <a:gd name="T2" fmla="*/ 2147483647 w 720"/>
              <a:gd name="T3" fmla="*/ 2147483647 h 672"/>
              <a:gd name="T4" fmla="*/ 2147483647 w 720"/>
              <a:gd name="T5" fmla="*/ 2147483647 h 672"/>
              <a:gd name="T6" fmla="*/ 2147483647 w 720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672"/>
              <a:gd name="T14" fmla="*/ 720 w 720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672">
                <a:moveTo>
                  <a:pt x="88" y="672"/>
                </a:moveTo>
                <a:cubicBezTo>
                  <a:pt x="44" y="568"/>
                  <a:pt x="0" y="464"/>
                  <a:pt x="88" y="384"/>
                </a:cubicBezTo>
                <a:cubicBezTo>
                  <a:pt x="176" y="304"/>
                  <a:pt x="512" y="256"/>
                  <a:pt x="616" y="192"/>
                </a:cubicBezTo>
                <a:cubicBezTo>
                  <a:pt x="720" y="128"/>
                  <a:pt x="716" y="64"/>
                  <a:pt x="71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Freeform 128"/>
          <p:cNvSpPr>
            <a:spLocks/>
          </p:cNvSpPr>
          <p:nvPr/>
        </p:nvSpPr>
        <p:spPr bwMode="auto">
          <a:xfrm>
            <a:off x="4110038" y="2124075"/>
            <a:ext cx="1109662" cy="1209675"/>
          </a:xfrm>
          <a:custGeom>
            <a:avLst/>
            <a:gdLst>
              <a:gd name="T0" fmla="*/ 2147483647 w 699"/>
              <a:gd name="T1" fmla="*/ 0 h 762"/>
              <a:gd name="T2" fmla="*/ 2147483647 w 699"/>
              <a:gd name="T3" fmla="*/ 2147483647 h 762"/>
              <a:gd name="T4" fmla="*/ 2147483647 w 699"/>
              <a:gd name="T5" fmla="*/ 2147483647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Freeform 129"/>
          <p:cNvSpPr>
            <a:spLocks/>
          </p:cNvSpPr>
          <p:nvPr/>
        </p:nvSpPr>
        <p:spPr bwMode="auto">
          <a:xfrm flipH="1">
            <a:off x="6172200" y="2133600"/>
            <a:ext cx="1219200" cy="1209675"/>
          </a:xfrm>
          <a:custGeom>
            <a:avLst/>
            <a:gdLst>
              <a:gd name="T0" fmla="*/ 2147483647 w 699"/>
              <a:gd name="T1" fmla="*/ 0 h 762"/>
              <a:gd name="T2" fmla="*/ 2147483647 w 699"/>
              <a:gd name="T3" fmla="*/ 2147483647 h 762"/>
              <a:gd name="T4" fmla="*/ 2147483647 w 699"/>
              <a:gd name="T5" fmla="*/ 2147483647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Freeform 130"/>
          <p:cNvSpPr>
            <a:spLocks/>
          </p:cNvSpPr>
          <p:nvPr/>
        </p:nvSpPr>
        <p:spPr bwMode="auto">
          <a:xfrm flipH="1">
            <a:off x="7315200" y="3657600"/>
            <a:ext cx="1219200" cy="1209675"/>
          </a:xfrm>
          <a:custGeom>
            <a:avLst/>
            <a:gdLst>
              <a:gd name="T0" fmla="*/ 2147483647 w 699"/>
              <a:gd name="T1" fmla="*/ 0 h 762"/>
              <a:gd name="T2" fmla="*/ 2147483647 w 699"/>
              <a:gd name="T3" fmla="*/ 2147483647 h 762"/>
              <a:gd name="T4" fmla="*/ 2147483647 w 699"/>
              <a:gd name="T5" fmla="*/ 2147483647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Freeform 131"/>
          <p:cNvSpPr>
            <a:spLocks/>
          </p:cNvSpPr>
          <p:nvPr/>
        </p:nvSpPr>
        <p:spPr bwMode="auto">
          <a:xfrm>
            <a:off x="5257800" y="3657600"/>
            <a:ext cx="1109663" cy="1209675"/>
          </a:xfrm>
          <a:custGeom>
            <a:avLst/>
            <a:gdLst>
              <a:gd name="T0" fmla="*/ 2147483647 w 699"/>
              <a:gd name="T1" fmla="*/ 0 h 762"/>
              <a:gd name="T2" fmla="*/ 2147483647 w 699"/>
              <a:gd name="T3" fmla="*/ 2147483647 h 762"/>
              <a:gd name="T4" fmla="*/ 2147483647 w 699"/>
              <a:gd name="T5" fmla="*/ 2147483647 h 762"/>
              <a:gd name="T6" fmla="*/ 0 60000 65536"/>
              <a:gd name="T7" fmla="*/ 0 60000 65536"/>
              <a:gd name="T8" fmla="*/ 0 60000 65536"/>
              <a:gd name="T9" fmla="*/ 0 w 699"/>
              <a:gd name="T10" fmla="*/ 0 h 762"/>
              <a:gd name="T11" fmla="*/ 699 w 699"/>
              <a:gd name="T12" fmla="*/ 762 h 7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9" h="762">
                <a:moveTo>
                  <a:pt x="699" y="0"/>
                </a:moveTo>
                <a:cubicBezTo>
                  <a:pt x="597" y="41"/>
                  <a:pt x="174" y="119"/>
                  <a:pt x="87" y="246"/>
                </a:cubicBezTo>
                <a:cubicBezTo>
                  <a:pt x="0" y="373"/>
                  <a:pt x="158" y="655"/>
                  <a:pt x="177" y="76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Text Box 132"/>
          <p:cNvSpPr txBox="1">
            <a:spLocks noChangeArrowheads="1"/>
          </p:cNvSpPr>
          <p:nvPr/>
        </p:nvSpPr>
        <p:spPr bwMode="auto">
          <a:xfrm>
            <a:off x="5495925" y="177165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>
                <a:sym typeface="Symbol" charset="2"/>
              </a:rPr>
              <a:t></a:t>
            </a:r>
          </a:p>
        </p:txBody>
      </p:sp>
      <p:sp>
        <p:nvSpPr>
          <p:cNvPr id="19496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© 2010 Goodrich, Tamassia</a:t>
            </a:r>
          </a:p>
        </p:txBody>
      </p:sp>
    </p:spTree>
    <p:extLst>
      <p:ext uri="{BB962C8B-B14F-4D97-AF65-F5344CB8AC3E}">
        <p14:creationId xmlns:p14="http://schemas.microsoft.com/office/powerpoint/2010/main" val="1594073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sz="3600" dirty="0"/>
              <a:t>Generic </a:t>
            </a:r>
            <a:r>
              <a:rPr lang="en-US" sz="3600" dirty="0" err="1"/>
              <a:t>Struct</a:t>
            </a:r>
            <a:r>
              <a:rPr lang="en-US" sz="3600" dirty="0"/>
              <a:t> for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673475"/>
          </a:xfrm>
        </p:spPr>
        <p:txBody>
          <a:bodyPr/>
          <a:lstStyle/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Comparable element; // Data in the node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*left;   // Left child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*right;  // Right child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*parent; // Parent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// Constructors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Comparable &amp;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theElement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br>
              <a:rPr lang="en-US" sz="16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lt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      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BinaryNode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pt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)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element  =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theElement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left     =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lt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right    =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    parent   =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pt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77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07915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/>
              <a:t>Array-Based Representation of Binary Trees</a:t>
            </a:r>
            <a:endParaRPr lang="en-US" altLang="en-US" sz="3600"/>
          </a:p>
        </p:txBody>
      </p:sp>
      <p:sp>
        <p:nvSpPr>
          <p:cNvPr id="2048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>
          <a:xfrm>
            <a:off x="527050" y="1979613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Nodes are stored in an array A</a:t>
            </a:r>
          </a:p>
        </p:txBody>
      </p:sp>
      <p:sp>
        <p:nvSpPr>
          <p:cNvPr id="20484" name="Date Placeholder 5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© 2010 Goodrich, Tamassia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F16FE37-A845-EA41-A5C3-84C6B101A6BE}" type="slidenum">
              <a:rPr lang="en-US" altLang="en-US" sz="1400"/>
              <a:pPr eaLnBrk="1" hangingPunct="1"/>
              <a:t>34</a:t>
            </a:fld>
            <a:endParaRPr lang="en-US" altLang="en-US" sz="1400"/>
          </a:p>
        </p:txBody>
      </p:sp>
      <p:sp>
        <p:nvSpPr>
          <p:cNvPr id="204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Trees</a:t>
            </a:r>
          </a:p>
        </p:txBody>
      </p:sp>
      <p:sp>
        <p:nvSpPr>
          <p:cNvPr id="102421" name="Rectangle 21"/>
          <p:cNvSpPr>
            <a:spLocks noChangeArrowheads="1"/>
          </p:cNvSpPr>
          <p:nvPr/>
        </p:nvSpPr>
        <p:spPr bwMode="auto">
          <a:xfrm>
            <a:off x="609600" y="3886200"/>
            <a:ext cx="6019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17145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62865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q"/>
            </a:pPr>
            <a:r>
              <a:rPr lang="en-US" altLang="en-US" sz="2000" dirty="0"/>
              <a:t>Node v is stored at A[rank(v)]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n"/>
            </a:pPr>
            <a:r>
              <a:rPr lang="en-US" altLang="en-US" sz="2000" dirty="0"/>
              <a:t>rank(root) = 1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n"/>
            </a:pPr>
            <a:r>
              <a:rPr lang="en-US" altLang="en-US" sz="2000" dirty="0"/>
              <a:t>if node is the left child of parent(node), 	rank(node) = 2 </a:t>
            </a:r>
            <a:r>
              <a:rPr lang="ar-SA" altLang="en-US" sz="2000" dirty="0">
                <a:ea typeface="Arial" charset="0"/>
                <a:cs typeface="Arial" charset="0"/>
                <a:sym typeface="Symbol" charset="2"/>
              </a:rPr>
              <a:t></a:t>
            </a:r>
            <a:r>
              <a:rPr lang="en-US" altLang="en-US" sz="2000" dirty="0">
                <a:ea typeface="Arial" charset="0"/>
                <a:cs typeface="Arial" charset="0"/>
                <a:sym typeface="Symbol" charset="2"/>
              </a:rPr>
              <a:t> </a:t>
            </a:r>
            <a:r>
              <a:rPr lang="en-US" altLang="en-US" sz="2000" dirty="0"/>
              <a:t>rank(parent(node))</a:t>
            </a:r>
          </a:p>
          <a:p>
            <a:pPr lvl="1"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n"/>
            </a:pPr>
            <a:r>
              <a:rPr lang="en-US" altLang="en-US" sz="2000" dirty="0"/>
              <a:t>if node is the right child of parent(node), 	rank(node) = 2</a:t>
            </a:r>
            <a:r>
              <a:rPr lang="ar-SA" altLang="en-US" sz="2000" dirty="0">
                <a:ea typeface="Arial" charset="0"/>
                <a:cs typeface="Arial" charset="0"/>
                <a:sym typeface="Symbol" charset="2"/>
              </a:rPr>
              <a:t> </a:t>
            </a:r>
            <a:r>
              <a:rPr lang="en-US" altLang="en-US" sz="2000" dirty="0">
                <a:ea typeface="Arial" charset="0"/>
                <a:cs typeface="Arial" charset="0"/>
                <a:sym typeface="Symbol" charset="2"/>
              </a:rPr>
              <a:t> r</a:t>
            </a:r>
            <a:r>
              <a:rPr lang="en-US" altLang="en-US" sz="2000" dirty="0"/>
              <a:t>ank(parent(node)) </a:t>
            </a:r>
            <a:r>
              <a:rPr lang="en-US" altLang="en-US" sz="2000" dirty="0">
                <a:latin typeface="Symbol" charset="2"/>
              </a:rPr>
              <a:t>+</a:t>
            </a:r>
            <a:r>
              <a:rPr lang="en-US" altLang="en-US" sz="2000" dirty="0"/>
              <a:t> 1</a:t>
            </a:r>
          </a:p>
        </p:txBody>
      </p:sp>
      <p:sp>
        <p:nvSpPr>
          <p:cNvPr id="20488" name="Text Box 22"/>
          <p:cNvSpPr txBox="1">
            <a:spLocks noChangeArrowheads="1"/>
          </p:cNvSpPr>
          <p:nvPr/>
        </p:nvSpPr>
        <p:spPr bwMode="auto">
          <a:xfrm>
            <a:off x="6934200" y="18288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489" name="Text Box 23"/>
          <p:cNvSpPr txBox="1">
            <a:spLocks noChangeArrowheads="1"/>
          </p:cNvSpPr>
          <p:nvPr/>
        </p:nvSpPr>
        <p:spPr bwMode="auto">
          <a:xfrm>
            <a:off x="6254750" y="3033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0490" name="Text Box 24"/>
          <p:cNvSpPr txBox="1">
            <a:spLocks noChangeArrowheads="1"/>
          </p:cNvSpPr>
          <p:nvPr/>
        </p:nvSpPr>
        <p:spPr bwMode="auto">
          <a:xfrm>
            <a:off x="8083550" y="3033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0491" name="Text Box 25"/>
          <p:cNvSpPr txBox="1">
            <a:spLocks noChangeArrowheads="1"/>
          </p:cNvSpPr>
          <p:nvPr/>
        </p:nvSpPr>
        <p:spPr bwMode="auto">
          <a:xfrm>
            <a:off x="7473950" y="4176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8540750" y="4191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20493" name="Text Box 27"/>
          <p:cNvSpPr txBox="1">
            <a:spLocks noChangeArrowheads="1"/>
          </p:cNvSpPr>
          <p:nvPr/>
        </p:nvSpPr>
        <p:spPr bwMode="auto">
          <a:xfrm>
            <a:off x="5873750" y="4176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0494" name="Text Box 28"/>
          <p:cNvSpPr txBox="1">
            <a:spLocks noChangeArrowheads="1"/>
          </p:cNvSpPr>
          <p:nvPr/>
        </p:nvSpPr>
        <p:spPr bwMode="auto">
          <a:xfrm>
            <a:off x="7010400" y="4176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6254750" y="5472113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7416800" y="5472113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102432" name="Oval 32"/>
          <p:cNvSpPr>
            <a:spLocks noChangeArrowheads="1"/>
          </p:cNvSpPr>
          <p:nvPr/>
        </p:nvSpPr>
        <p:spPr bwMode="auto">
          <a:xfrm>
            <a:off x="7142163" y="2082800"/>
            <a:ext cx="41116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A</a:t>
            </a:r>
          </a:p>
        </p:txBody>
      </p:sp>
      <p:sp>
        <p:nvSpPr>
          <p:cNvPr id="102433" name="Oval 33"/>
          <p:cNvSpPr>
            <a:spLocks noChangeArrowheads="1"/>
          </p:cNvSpPr>
          <p:nvPr/>
        </p:nvSpPr>
        <p:spPr bwMode="auto">
          <a:xfrm>
            <a:off x="7212013" y="5740400"/>
            <a:ext cx="43021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H</a:t>
            </a:r>
          </a:p>
        </p:txBody>
      </p:sp>
      <p:sp>
        <p:nvSpPr>
          <p:cNvPr id="102434" name="Oval 34"/>
          <p:cNvSpPr>
            <a:spLocks noChangeArrowheads="1"/>
          </p:cNvSpPr>
          <p:nvPr/>
        </p:nvSpPr>
        <p:spPr bwMode="auto">
          <a:xfrm>
            <a:off x="6526213" y="5740400"/>
            <a:ext cx="43021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G</a:t>
            </a:r>
          </a:p>
        </p:txBody>
      </p:sp>
      <p:sp>
        <p:nvSpPr>
          <p:cNvPr id="102435" name="Oval 35"/>
          <p:cNvSpPr>
            <a:spLocks noChangeArrowheads="1"/>
          </p:cNvSpPr>
          <p:nvPr/>
        </p:nvSpPr>
        <p:spPr bwMode="auto">
          <a:xfrm>
            <a:off x="6781800" y="4498975"/>
            <a:ext cx="430213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F</a:t>
            </a:r>
          </a:p>
        </p:txBody>
      </p:sp>
      <p:sp>
        <p:nvSpPr>
          <p:cNvPr id="102436" name="Oval 36"/>
          <p:cNvSpPr>
            <a:spLocks noChangeArrowheads="1"/>
          </p:cNvSpPr>
          <p:nvPr/>
        </p:nvSpPr>
        <p:spPr bwMode="auto">
          <a:xfrm>
            <a:off x="6019800" y="4498975"/>
            <a:ext cx="438150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E</a:t>
            </a:r>
          </a:p>
        </p:txBody>
      </p:sp>
      <p:sp>
        <p:nvSpPr>
          <p:cNvPr id="102437" name="Oval 37"/>
          <p:cNvSpPr>
            <a:spLocks noChangeArrowheads="1"/>
          </p:cNvSpPr>
          <p:nvPr/>
        </p:nvSpPr>
        <p:spPr bwMode="auto">
          <a:xfrm>
            <a:off x="7821613" y="3302000"/>
            <a:ext cx="430212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D</a:t>
            </a:r>
          </a:p>
        </p:txBody>
      </p:sp>
      <p:sp>
        <p:nvSpPr>
          <p:cNvPr id="102438" name="Oval 38"/>
          <p:cNvSpPr>
            <a:spLocks noChangeArrowheads="1"/>
          </p:cNvSpPr>
          <p:nvPr/>
        </p:nvSpPr>
        <p:spPr bwMode="auto">
          <a:xfrm>
            <a:off x="7620000" y="4495800"/>
            <a:ext cx="395288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C</a:t>
            </a:r>
          </a:p>
        </p:txBody>
      </p:sp>
      <p:sp>
        <p:nvSpPr>
          <p:cNvPr id="102439" name="Oval 39"/>
          <p:cNvSpPr>
            <a:spLocks noChangeArrowheads="1"/>
          </p:cNvSpPr>
          <p:nvPr/>
        </p:nvSpPr>
        <p:spPr bwMode="auto">
          <a:xfrm>
            <a:off x="6461125" y="3302000"/>
            <a:ext cx="407988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B</a:t>
            </a:r>
          </a:p>
        </p:txBody>
      </p:sp>
      <p:cxnSp>
        <p:nvCxnSpPr>
          <p:cNvPr id="102440" name="AutoShape 40"/>
          <p:cNvCxnSpPr>
            <a:cxnSpLocks noChangeShapeType="1"/>
            <a:stCxn id="102432" idx="4"/>
            <a:endCxn id="102439" idx="0"/>
          </p:cNvCxnSpPr>
          <p:nvPr/>
        </p:nvCxnSpPr>
        <p:spPr bwMode="auto">
          <a:xfrm rot="5400000">
            <a:off x="6613526" y="2566987"/>
            <a:ext cx="787400" cy="682625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441" name="AutoShape 41"/>
          <p:cNvCxnSpPr>
            <a:cxnSpLocks noChangeShapeType="1"/>
            <a:stCxn id="102437" idx="4"/>
            <a:endCxn id="102438" idx="0"/>
          </p:cNvCxnSpPr>
          <p:nvPr/>
        </p:nvCxnSpPr>
        <p:spPr bwMode="auto">
          <a:xfrm rot="5400000">
            <a:off x="7546976" y="4005262"/>
            <a:ext cx="762000" cy="219075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442" name="AutoShape 42"/>
          <p:cNvCxnSpPr>
            <a:cxnSpLocks noChangeShapeType="1"/>
            <a:stCxn id="102432" idx="4"/>
            <a:endCxn id="102437" idx="0"/>
          </p:cNvCxnSpPr>
          <p:nvPr/>
        </p:nvCxnSpPr>
        <p:spPr bwMode="auto">
          <a:xfrm rot="16200000" flipH="1">
            <a:off x="7299326" y="2563812"/>
            <a:ext cx="787400" cy="688975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443" name="AutoShape 43"/>
          <p:cNvCxnSpPr>
            <a:cxnSpLocks noChangeShapeType="1"/>
            <a:stCxn id="102439" idx="4"/>
            <a:endCxn id="102436" idx="0"/>
          </p:cNvCxnSpPr>
          <p:nvPr/>
        </p:nvCxnSpPr>
        <p:spPr bwMode="auto">
          <a:xfrm rot="5400000">
            <a:off x="6069806" y="3902869"/>
            <a:ext cx="765175" cy="427038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444" name="AutoShape 44"/>
          <p:cNvCxnSpPr>
            <a:cxnSpLocks noChangeShapeType="1"/>
            <a:stCxn id="102439" idx="4"/>
            <a:endCxn id="102435" idx="0"/>
          </p:cNvCxnSpPr>
          <p:nvPr/>
        </p:nvCxnSpPr>
        <p:spPr bwMode="auto">
          <a:xfrm rot="16200000" flipH="1">
            <a:off x="6449219" y="3950494"/>
            <a:ext cx="765175" cy="331787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445" name="AutoShape 45"/>
          <p:cNvCxnSpPr>
            <a:cxnSpLocks noChangeShapeType="1"/>
            <a:stCxn id="102435" idx="4"/>
            <a:endCxn id="102434" idx="0"/>
          </p:cNvCxnSpPr>
          <p:nvPr/>
        </p:nvCxnSpPr>
        <p:spPr bwMode="auto">
          <a:xfrm rot="5400000">
            <a:off x="6465094" y="5207794"/>
            <a:ext cx="809625" cy="255587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2446" name="AutoShape 46"/>
          <p:cNvCxnSpPr>
            <a:cxnSpLocks noChangeShapeType="1"/>
            <a:stCxn id="102435" idx="4"/>
            <a:endCxn id="102433" idx="0"/>
          </p:cNvCxnSpPr>
          <p:nvPr/>
        </p:nvCxnSpPr>
        <p:spPr bwMode="auto">
          <a:xfrm rot="16200000" flipH="1">
            <a:off x="6807994" y="5120481"/>
            <a:ext cx="809625" cy="430213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102447" name="Oval 47"/>
          <p:cNvSpPr>
            <a:spLocks noChangeArrowheads="1"/>
          </p:cNvSpPr>
          <p:nvPr/>
        </p:nvSpPr>
        <p:spPr bwMode="auto">
          <a:xfrm>
            <a:off x="8299450" y="4498975"/>
            <a:ext cx="387350" cy="431800"/>
          </a:xfrm>
          <a:prstGeom prst="ellipse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400"/>
              <a:t>J</a:t>
            </a:r>
          </a:p>
        </p:txBody>
      </p:sp>
      <p:cxnSp>
        <p:nvCxnSpPr>
          <p:cNvPr id="102448" name="AutoShape 48"/>
          <p:cNvCxnSpPr>
            <a:cxnSpLocks noChangeShapeType="1"/>
            <a:stCxn id="102437" idx="4"/>
            <a:endCxn id="102447" idx="0"/>
          </p:cNvCxnSpPr>
          <p:nvPr/>
        </p:nvCxnSpPr>
        <p:spPr bwMode="auto">
          <a:xfrm rot="16200000" flipH="1">
            <a:off x="7882731" y="3888582"/>
            <a:ext cx="765175" cy="455612"/>
          </a:xfrm>
          <a:prstGeom prst="straightConnector1">
            <a:avLst/>
          </a:prstGeom>
          <a:solidFill>
            <a:schemeClr val="accent5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20514" name="Rectangle 13"/>
          <p:cNvSpPr>
            <a:spLocks noChangeArrowheads="1"/>
          </p:cNvSpPr>
          <p:nvPr/>
        </p:nvSpPr>
        <p:spPr bwMode="auto">
          <a:xfrm>
            <a:off x="1584325" y="2749550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0515" name="Rectangle 14"/>
          <p:cNvSpPr>
            <a:spLocks noChangeArrowheads="1"/>
          </p:cNvSpPr>
          <p:nvPr/>
        </p:nvSpPr>
        <p:spPr bwMode="auto">
          <a:xfrm>
            <a:off x="2262188" y="2749550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20516" name="Rectangle 15"/>
          <p:cNvSpPr>
            <a:spLocks noChangeArrowheads="1"/>
          </p:cNvSpPr>
          <p:nvPr/>
        </p:nvSpPr>
        <p:spPr bwMode="auto">
          <a:xfrm>
            <a:off x="2940050" y="2749550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20517" name="Rectangle 16"/>
          <p:cNvSpPr>
            <a:spLocks noChangeArrowheads="1"/>
          </p:cNvSpPr>
          <p:nvPr/>
        </p:nvSpPr>
        <p:spPr bwMode="auto">
          <a:xfrm>
            <a:off x="4295775" y="2749550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G</a:t>
            </a:r>
          </a:p>
        </p:txBody>
      </p:sp>
      <p:sp>
        <p:nvSpPr>
          <p:cNvPr id="20518" name="Rectangle 17"/>
          <p:cNvSpPr>
            <a:spLocks noChangeArrowheads="1"/>
          </p:cNvSpPr>
          <p:nvPr/>
        </p:nvSpPr>
        <p:spPr bwMode="auto">
          <a:xfrm>
            <a:off x="4973638" y="2749550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H</a:t>
            </a:r>
          </a:p>
        </p:txBody>
      </p:sp>
      <p:sp>
        <p:nvSpPr>
          <p:cNvPr id="20519" name="Rectangle 18"/>
          <p:cNvSpPr>
            <a:spLocks noChangeArrowheads="1"/>
          </p:cNvSpPr>
          <p:nvPr/>
        </p:nvSpPr>
        <p:spPr bwMode="auto">
          <a:xfrm>
            <a:off x="5651500" y="2747963"/>
            <a:ext cx="436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…</a:t>
            </a:r>
          </a:p>
        </p:txBody>
      </p:sp>
      <p:sp>
        <p:nvSpPr>
          <p:cNvPr id="20520" name="Text Box 19"/>
          <p:cNvSpPr txBox="1">
            <a:spLocks noChangeArrowheads="1"/>
          </p:cNvSpPr>
          <p:nvPr/>
        </p:nvSpPr>
        <p:spPr bwMode="auto">
          <a:xfrm>
            <a:off x="3617913" y="27495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>
                <a:latin typeface="Times New Roman" charset="0"/>
              </a:rPr>
              <a:t>…</a:t>
            </a:r>
          </a:p>
        </p:txBody>
      </p:sp>
      <p:sp>
        <p:nvSpPr>
          <p:cNvPr id="20521" name="Text Box 22"/>
          <p:cNvSpPr txBox="1">
            <a:spLocks noChangeArrowheads="1"/>
          </p:cNvSpPr>
          <p:nvPr/>
        </p:nvSpPr>
        <p:spPr bwMode="auto">
          <a:xfrm>
            <a:off x="1670050" y="3287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522" name="Text Box 22"/>
          <p:cNvSpPr txBox="1">
            <a:spLocks noChangeArrowheads="1"/>
          </p:cNvSpPr>
          <p:nvPr/>
        </p:nvSpPr>
        <p:spPr bwMode="auto">
          <a:xfrm>
            <a:off x="2297113" y="3287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0523" name="Text Box 22"/>
          <p:cNvSpPr txBox="1">
            <a:spLocks noChangeArrowheads="1"/>
          </p:cNvSpPr>
          <p:nvPr/>
        </p:nvSpPr>
        <p:spPr bwMode="auto">
          <a:xfrm>
            <a:off x="2989263" y="3287713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4316413" y="3287713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4992688" y="3287713"/>
            <a:ext cx="43815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en-US" sz="1800" dirty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sp>
        <p:nvSpPr>
          <p:cNvPr id="20526" name="Rounded Rectangle 68"/>
          <p:cNvSpPr>
            <a:spLocks noChangeArrowheads="1"/>
          </p:cNvSpPr>
          <p:nvPr/>
        </p:nvSpPr>
        <p:spPr bwMode="auto">
          <a:xfrm>
            <a:off x="838200" y="2678113"/>
            <a:ext cx="53340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7" name="Rectangle 13"/>
          <p:cNvSpPr>
            <a:spLocks noChangeArrowheads="1"/>
          </p:cNvSpPr>
          <p:nvPr/>
        </p:nvSpPr>
        <p:spPr bwMode="auto">
          <a:xfrm>
            <a:off x="906463" y="2749550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8" name="Text Box 22"/>
          <p:cNvSpPr txBox="1">
            <a:spLocks noChangeArrowheads="1"/>
          </p:cNvSpPr>
          <p:nvPr/>
        </p:nvSpPr>
        <p:spPr bwMode="auto">
          <a:xfrm>
            <a:off x="984250" y="3276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800">
                <a:solidFill>
                  <a:schemeClr val="accent2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39893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33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Traversals of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875"/>
            <a:ext cx="8229600" cy="3673475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To iterate over and process the nodes of a tree</a:t>
            </a:r>
          </a:p>
          <a:p>
            <a:pPr lvl="1"/>
            <a:r>
              <a:rPr lang="en-US" altLang="en-US" dirty="0">
                <a:ea typeface="ヒラギノ角ゴ Pro W3"/>
              </a:rPr>
              <a:t>We </a:t>
            </a:r>
            <a:r>
              <a:rPr lang="en-US" altLang="en-US" i="1" u="sng" dirty="0">
                <a:ea typeface="ヒラギノ角ゴ Pro W3"/>
              </a:rPr>
              <a:t>walk</a:t>
            </a:r>
            <a:r>
              <a:rPr lang="en-US" altLang="en-US" dirty="0">
                <a:ea typeface="ヒラギノ角ゴ Pro W3"/>
              </a:rPr>
              <a:t> the tree and </a:t>
            </a:r>
            <a:r>
              <a:rPr lang="en-US" altLang="en-US" i="1" u="sng" dirty="0">
                <a:ea typeface="ヒラギノ角ゴ Pro W3"/>
              </a:rPr>
              <a:t>visit</a:t>
            </a:r>
            <a:r>
              <a:rPr lang="en-US" altLang="en-US" dirty="0">
                <a:ea typeface="ヒラギノ角ゴ Pro W3"/>
              </a:rPr>
              <a:t> the nodes in order</a:t>
            </a:r>
          </a:p>
          <a:p>
            <a:pPr lvl="1"/>
            <a:r>
              <a:rPr lang="en-US" altLang="en-US" dirty="0">
                <a:ea typeface="ヒラギノ角ゴ Pro W3"/>
              </a:rPr>
              <a:t>This process is called </a:t>
            </a:r>
            <a:r>
              <a:rPr lang="en-US" altLang="en-US" b="1" i="1" u="sng" dirty="0">
                <a:ea typeface="ヒラギノ角ゴ Pro W3"/>
              </a:rPr>
              <a:t>tree traversal</a:t>
            </a:r>
          </a:p>
          <a:p>
            <a:r>
              <a:rPr lang="en-US" altLang="en-US" dirty="0">
                <a:ea typeface="ヒラギノ角ゴ Pro W3"/>
                <a:cs typeface="ヒラギノ角ゴ Pro W3"/>
              </a:rPr>
              <a:t>Three kinds of binary tree traversal:</a:t>
            </a:r>
          </a:p>
          <a:p>
            <a:pPr lvl="1"/>
            <a:r>
              <a:rPr lang="en-US" altLang="en-US" b="1" i="1" u="sng" dirty="0">
                <a:ea typeface="ヒラギノ角ゴ Pro W3"/>
              </a:rPr>
              <a:t>Pre</a:t>
            </a:r>
            <a:r>
              <a:rPr lang="en-US" altLang="en-US" dirty="0">
                <a:ea typeface="ヒラギノ角ゴ Pro W3"/>
              </a:rPr>
              <a:t>order</a:t>
            </a:r>
          </a:p>
          <a:p>
            <a:pPr lvl="1"/>
            <a:r>
              <a:rPr lang="en-US" altLang="en-US" b="1" i="1" u="sng" dirty="0" err="1">
                <a:ea typeface="ヒラギノ角ゴ Pro W3"/>
              </a:rPr>
              <a:t>In</a:t>
            </a:r>
            <a:r>
              <a:rPr lang="en-US" altLang="en-US" dirty="0" err="1">
                <a:ea typeface="ヒラギノ角ゴ Pro W3"/>
              </a:rPr>
              <a:t>order</a:t>
            </a:r>
            <a:endParaRPr lang="en-US" altLang="en-US" dirty="0">
              <a:ea typeface="ヒラギノ角ゴ Pro W3"/>
            </a:endParaRPr>
          </a:p>
          <a:p>
            <a:pPr lvl="1"/>
            <a:r>
              <a:rPr lang="en-US" altLang="en-US" b="1" i="1" u="sng" dirty="0" err="1">
                <a:ea typeface="ヒラギノ角ゴ Pro W3"/>
              </a:rPr>
              <a:t>Post</a:t>
            </a:r>
            <a:r>
              <a:rPr lang="en-US" altLang="en-US" dirty="0" err="1">
                <a:ea typeface="ヒラギノ角ゴ Pro W3"/>
              </a:rPr>
              <a:t>order</a:t>
            </a:r>
            <a:endParaRPr lang="en-US" altLang="en-US" dirty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67327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/>
              <a:t>Traversals of Binary Trees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828800"/>
            <a:ext cx="9144000" cy="1691640"/>
          </a:xfrm>
        </p:spPr>
        <p:txBody>
          <a:bodyPr/>
          <a:lstStyle/>
          <a:p>
            <a:pPr eaLnBrk="1" hangingPunct="1"/>
            <a:r>
              <a:rPr lang="en-US" altLang="en-US" i="1" dirty="0">
                <a:ea typeface="ヒラギノ角ゴ Pro W3"/>
                <a:cs typeface="ヒラギノ角ゴ Pro W3"/>
              </a:rPr>
              <a:t>Preorder</a:t>
            </a:r>
            <a:r>
              <a:rPr lang="en-US" altLang="en-US" dirty="0">
                <a:ea typeface="ヒラギノ角ゴ Pro W3"/>
                <a:cs typeface="ヒラギノ角ゴ Pro W3"/>
              </a:rPr>
              <a:t>: Visit root, traverse left, traverse right</a:t>
            </a:r>
          </a:p>
          <a:p>
            <a:pPr eaLnBrk="1" hangingPunct="1"/>
            <a:r>
              <a:rPr lang="en-US" altLang="en-US" i="1" dirty="0" err="1">
                <a:ea typeface="ヒラギノ角ゴ Pro W3"/>
                <a:cs typeface="ヒラギノ角ゴ Pro W3"/>
              </a:rPr>
              <a:t>Inorder</a:t>
            </a:r>
            <a:r>
              <a:rPr lang="en-US" altLang="en-US" dirty="0">
                <a:ea typeface="ヒラギノ角ゴ Pro W3"/>
                <a:cs typeface="ヒラギノ角ゴ Pro W3"/>
              </a:rPr>
              <a:t>: Traverse left, visit root, traverse right</a:t>
            </a:r>
          </a:p>
          <a:p>
            <a:pPr eaLnBrk="1" hangingPunct="1"/>
            <a:r>
              <a:rPr lang="en-US" altLang="en-US" i="1" dirty="0" err="1">
                <a:ea typeface="ヒラギノ角ゴ Pro W3"/>
                <a:cs typeface="ヒラギノ角ゴ Pro W3"/>
              </a:rPr>
              <a:t>Postorder</a:t>
            </a:r>
            <a:r>
              <a:rPr lang="en-US" altLang="en-US" dirty="0">
                <a:ea typeface="ヒラギノ角ゴ Pro W3"/>
                <a:cs typeface="ヒラギノ角ゴ Pro W3"/>
              </a:rPr>
              <a:t>: Traverse left, traverse right, visit root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217" y="3672840"/>
            <a:ext cx="26212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Algorithm for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Preorder Traversal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Courier" pitchFamily="49" charset="0"/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the tree is empty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    Return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" pitchFamily="49" charset="0"/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</a:rPr>
              <a:t>3.      Visit the root.</a:t>
            </a:r>
          </a:p>
          <a:p>
            <a:r>
              <a:rPr lang="en-US" dirty="0">
                <a:solidFill>
                  <a:schemeClr val="tx1"/>
                </a:solidFill>
              </a:rPr>
              <a:t>4.      Preorder traverse </a:t>
            </a:r>
          </a:p>
          <a:p>
            <a:r>
              <a:rPr lang="en-US" dirty="0">
                <a:solidFill>
                  <a:schemeClr val="tx1"/>
                </a:solidFill>
              </a:rPr>
              <a:t>         the left subtree.</a:t>
            </a:r>
          </a:p>
          <a:p>
            <a:r>
              <a:rPr lang="en-US" dirty="0">
                <a:solidFill>
                  <a:schemeClr val="tx1"/>
                </a:solidFill>
              </a:rPr>
              <a:t>5.      Preorder traverse </a:t>
            </a:r>
          </a:p>
          <a:p>
            <a:r>
              <a:rPr lang="en-US" dirty="0">
                <a:solidFill>
                  <a:schemeClr val="tx1"/>
                </a:solidFill>
              </a:rPr>
              <a:t>         the right subtree.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8400" y="3672840"/>
            <a:ext cx="272382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Algorithm for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Postorder</a:t>
            </a:r>
            <a:r>
              <a:rPr lang="en-US" b="1" dirty="0">
                <a:solidFill>
                  <a:srgbClr val="FF0000"/>
                </a:solidFill>
              </a:rPr>
              <a:t> Traversal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Courier" pitchFamily="49" charset="0"/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the tree is empty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    Return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" pitchFamily="49" charset="0"/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</a:rPr>
              <a:t>3.      </a:t>
            </a:r>
            <a:r>
              <a:rPr lang="en-US" dirty="0" err="1">
                <a:solidFill>
                  <a:schemeClr val="tx1"/>
                </a:solidFill>
              </a:rPr>
              <a:t>Postorder</a:t>
            </a:r>
            <a:r>
              <a:rPr lang="en-US" dirty="0">
                <a:solidFill>
                  <a:schemeClr val="tx1"/>
                </a:solidFill>
              </a:rPr>
              <a:t> traverse </a:t>
            </a:r>
          </a:p>
          <a:p>
            <a:r>
              <a:rPr lang="en-US" dirty="0">
                <a:solidFill>
                  <a:schemeClr val="tx1"/>
                </a:solidFill>
              </a:rPr>
              <a:t>         the left subtree.</a:t>
            </a:r>
          </a:p>
          <a:p>
            <a:r>
              <a:rPr lang="en-US" dirty="0">
                <a:solidFill>
                  <a:schemeClr val="tx1"/>
                </a:solidFill>
              </a:rPr>
              <a:t>4.      </a:t>
            </a:r>
            <a:r>
              <a:rPr lang="en-US" dirty="0" err="1">
                <a:solidFill>
                  <a:schemeClr val="tx1"/>
                </a:solidFill>
              </a:rPr>
              <a:t>Postorder</a:t>
            </a:r>
            <a:r>
              <a:rPr lang="en-US" dirty="0">
                <a:solidFill>
                  <a:schemeClr val="tx1"/>
                </a:solidFill>
              </a:rPr>
              <a:t> traverse </a:t>
            </a:r>
          </a:p>
          <a:p>
            <a:r>
              <a:rPr lang="en-US" dirty="0">
                <a:solidFill>
                  <a:schemeClr val="tx1"/>
                </a:solidFill>
              </a:rPr>
              <a:t>         the right subtree.</a:t>
            </a:r>
          </a:p>
          <a:p>
            <a:r>
              <a:rPr lang="en-US" dirty="0">
                <a:solidFill>
                  <a:schemeClr val="tx1"/>
                </a:solidFill>
              </a:rPr>
              <a:t>5.      Visit the root.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827" y="3672840"/>
            <a:ext cx="25763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Algorithm for</a:t>
            </a: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Inorder</a:t>
            </a:r>
            <a:r>
              <a:rPr lang="en-US" b="1" dirty="0">
                <a:solidFill>
                  <a:srgbClr val="FF0000"/>
                </a:solidFill>
              </a:rPr>
              <a:t> Traversal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latin typeface="Courier" pitchFamily="49" charset="0"/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the tree is empty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    Return</a:t>
            </a:r>
          </a:p>
          <a:p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" pitchFamily="49" charset="0"/>
              </a:rPr>
              <a:t>else</a:t>
            </a:r>
          </a:p>
          <a:p>
            <a:r>
              <a:rPr lang="en-US" dirty="0">
                <a:solidFill>
                  <a:schemeClr val="tx1"/>
                </a:solidFill>
              </a:rPr>
              <a:t>3.      </a:t>
            </a:r>
            <a:r>
              <a:rPr lang="en-US" dirty="0" err="1">
                <a:solidFill>
                  <a:schemeClr val="tx1"/>
                </a:solidFill>
              </a:rPr>
              <a:t>Inorder</a:t>
            </a:r>
            <a:r>
              <a:rPr lang="en-US" dirty="0">
                <a:solidFill>
                  <a:schemeClr val="tx1"/>
                </a:solidFill>
              </a:rPr>
              <a:t> traverse </a:t>
            </a:r>
          </a:p>
          <a:p>
            <a:r>
              <a:rPr lang="en-US" dirty="0">
                <a:solidFill>
                  <a:schemeClr val="tx1"/>
                </a:solidFill>
              </a:rPr>
              <a:t>         the left subtree.</a:t>
            </a:r>
          </a:p>
          <a:p>
            <a:r>
              <a:rPr lang="en-US" dirty="0">
                <a:solidFill>
                  <a:schemeClr val="tx1"/>
                </a:solidFill>
              </a:rPr>
              <a:t>4.      Visit the root.</a:t>
            </a:r>
          </a:p>
          <a:p>
            <a:r>
              <a:rPr lang="en-US" dirty="0">
                <a:solidFill>
                  <a:schemeClr val="tx1"/>
                </a:solidFill>
              </a:rPr>
              <a:t>5.      </a:t>
            </a:r>
            <a:r>
              <a:rPr lang="en-US" dirty="0" err="1">
                <a:solidFill>
                  <a:schemeClr val="tx1"/>
                </a:solidFill>
              </a:rPr>
              <a:t>Inorder</a:t>
            </a:r>
            <a:r>
              <a:rPr lang="en-US" dirty="0">
                <a:solidFill>
                  <a:schemeClr val="tx1"/>
                </a:solidFill>
              </a:rPr>
              <a:t> traverse </a:t>
            </a:r>
          </a:p>
          <a:p>
            <a:r>
              <a:rPr lang="en-US" dirty="0">
                <a:solidFill>
                  <a:schemeClr val="tx1"/>
                </a:solidFill>
              </a:rPr>
              <a:t>         the right subtree.</a:t>
            </a:r>
          </a:p>
        </p:txBody>
      </p:sp>
    </p:spTree>
    <p:extLst>
      <p:ext uri="{BB962C8B-B14F-4D97-AF65-F5344CB8AC3E}">
        <p14:creationId xmlns:p14="http://schemas.microsoft.com/office/powerpoint/2010/main" val="20213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7943"/>
            <a:ext cx="8229600" cy="1143000"/>
          </a:xfrm>
        </p:spPr>
        <p:txBody>
          <a:bodyPr/>
          <a:lstStyle/>
          <a:p>
            <a:r>
              <a:rPr lang="en-US" dirty="0"/>
              <a:t>Preorder Traversals</a:t>
            </a:r>
          </a:p>
        </p:txBody>
      </p:sp>
      <p:pic>
        <p:nvPicPr>
          <p:cNvPr id="1026" name="Picture 2" descr="https://upload.wikimedia.org/wikipedia/commons/thumb/d/d4/Sorted_binary_tree_preorder.svg/336px-Sorted_binary_tree_preor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34" y="1474527"/>
            <a:ext cx="4627756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667000"/>
            <a:ext cx="3329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Preorder: 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F, B, A, D, C, E, G, I, 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638800"/>
            <a:ext cx="7690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Display the data part of root element (or current element)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Traverse the left subtree by recursively calling the pre-order function.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Traverse the right subtree by recursively calling the pre-order function.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62130"/>
            <a:ext cx="4647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From: https://en.wikipedia.org/wiki/Tree_traversal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038600"/>
            <a:ext cx="3318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Display a node’s data</a:t>
            </a:r>
            <a:br>
              <a:rPr lang="pt-BR" sz="2400" b="1" dirty="0">
                <a:solidFill>
                  <a:srgbClr val="FF0000"/>
                </a:solidFill>
              </a:rPr>
            </a:br>
            <a:r>
              <a:rPr lang="pt-BR" sz="2400" b="1" dirty="0">
                <a:solidFill>
                  <a:srgbClr val="FF0000"/>
                </a:solidFill>
              </a:rPr>
              <a:t>as soon as you see it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5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Traversals</a:t>
            </a:r>
          </a:p>
        </p:txBody>
      </p:sp>
      <p:pic>
        <p:nvPicPr>
          <p:cNvPr id="9218" name="Picture 2" descr="https://upload.wikimedia.org/wikipedia/commons/thumb/7/77/Sorted_binary_tree_inorder.svg/336px-Sorted_binary_tree_inor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535053"/>
            <a:ext cx="4495800" cy="384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2667000"/>
            <a:ext cx="3329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Inorder: 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A, B, C, D, E, F, G, H, 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5638800"/>
            <a:ext cx="7690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Traverse the left subtree by recursively calling the in-order function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Display the data part of root element (or current element)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Traverse the right subtree by recursively calling the in-order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62130"/>
            <a:ext cx="4647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From: https://en.wikipedia.org/wiki/Tree_traversal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038600"/>
            <a:ext cx="3546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Display the nodes in </a:t>
            </a:r>
            <a:br>
              <a:rPr lang="pt-BR" sz="2400" b="1" dirty="0">
                <a:solidFill>
                  <a:srgbClr val="FF0000"/>
                </a:solidFill>
              </a:rPr>
            </a:br>
            <a:r>
              <a:rPr lang="pt-BR" sz="2400" b="1" dirty="0">
                <a:solidFill>
                  <a:srgbClr val="FF0000"/>
                </a:solidFill>
              </a:rPr>
              <a:t>order (sort of from left </a:t>
            </a:r>
            <a:br>
              <a:rPr lang="pt-BR" sz="2400" b="1" dirty="0">
                <a:solidFill>
                  <a:srgbClr val="FF0000"/>
                </a:solidFill>
              </a:rPr>
            </a:br>
            <a:r>
              <a:rPr lang="pt-BR" sz="2400" b="1" dirty="0">
                <a:solidFill>
                  <a:srgbClr val="FF0000"/>
                </a:solidFill>
              </a:rPr>
              <a:t>to right, with the lower </a:t>
            </a:r>
            <a:br>
              <a:rPr lang="pt-BR" sz="2400" b="1" dirty="0">
                <a:solidFill>
                  <a:srgbClr val="FF0000"/>
                </a:solidFill>
              </a:rPr>
            </a:br>
            <a:r>
              <a:rPr lang="pt-BR" sz="2400" b="1" dirty="0">
                <a:solidFill>
                  <a:srgbClr val="FF0000"/>
                </a:solidFill>
              </a:rPr>
              <a:t>nodes first)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1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main ways that trees are described.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Terms are related to “trees” such as </a:t>
            </a:r>
            <a:r>
              <a:rPr lang="en-US" i="1" dirty="0"/>
              <a:t>root</a:t>
            </a:r>
            <a:r>
              <a:rPr lang="en-US" dirty="0"/>
              <a:t>, </a:t>
            </a:r>
            <a:r>
              <a:rPr lang="en-US" i="1" dirty="0"/>
              <a:t>branches</a:t>
            </a:r>
            <a:r>
              <a:rPr lang="en-US" dirty="0"/>
              <a:t>, and </a:t>
            </a:r>
            <a:r>
              <a:rPr lang="en-US" i="1" dirty="0"/>
              <a:t>leaves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Terms are related to “ancestry” such as </a:t>
            </a:r>
            <a:r>
              <a:rPr lang="en-US" i="1" dirty="0"/>
              <a:t>parent</a:t>
            </a:r>
            <a:r>
              <a:rPr lang="en-US" dirty="0"/>
              <a:t>, </a:t>
            </a:r>
            <a:r>
              <a:rPr lang="en-US" i="1" dirty="0"/>
              <a:t>children</a:t>
            </a:r>
            <a:r>
              <a:rPr lang="en-US" dirty="0"/>
              <a:t>, </a:t>
            </a:r>
            <a:r>
              <a:rPr lang="en-US" i="1" dirty="0"/>
              <a:t>sibling</a:t>
            </a:r>
            <a:r>
              <a:rPr lang="en-US" dirty="0"/>
              <a:t>, </a:t>
            </a:r>
            <a:r>
              <a:rPr lang="en-US" i="1" dirty="0"/>
              <a:t>ancestors</a:t>
            </a:r>
            <a:r>
              <a:rPr lang="en-US" dirty="0"/>
              <a:t>, and </a:t>
            </a:r>
            <a:r>
              <a:rPr lang="en-US" i="1" dirty="0"/>
              <a:t>descendants</a:t>
            </a:r>
          </a:p>
        </p:txBody>
      </p:sp>
    </p:spTree>
    <p:extLst>
      <p:ext uri="{BB962C8B-B14F-4D97-AF65-F5344CB8AC3E}">
        <p14:creationId xmlns:p14="http://schemas.microsoft.com/office/powerpoint/2010/main" val="320959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5694"/>
            <a:ext cx="8229600" cy="1143000"/>
          </a:xfrm>
        </p:spPr>
        <p:txBody>
          <a:bodyPr/>
          <a:lstStyle/>
          <a:p>
            <a:r>
              <a:rPr lang="en-US" dirty="0" err="1"/>
              <a:t>Postorder</a:t>
            </a:r>
            <a:r>
              <a:rPr lang="en-US" dirty="0"/>
              <a:t> Traversals</a:t>
            </a:r>
          </a:p>
        </p:txBody>
      </p:sp>
      <p:pic>
        <p:nvPicPr>
          <p:cNvPr id="10242" name="Picture 2" descr="https://upload.wikimedia.org/wikipedia/commons/thumb/9/9d/Sorted_binary_tree_postorder.svg/336px-Sorted_binary_tree_postord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10459"/>
            <a:ext cx="4419600" cy="377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2667000"/>
            <a:ext cx="3448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Postorder: 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 A, C, E, D, B, H, I, G, 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638800"/>
            <a:ext cx="7793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Traverse the left subtree by recursively calling the post-order function.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Traverse the right subtree by recursively calling the post-order function.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Display the data part of root element (or current element).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62130"/>
            <a:ext cx="4647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From: https://en.wikipedia.org/wiki/Tree_traversal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038600"/>
            <a:ext cx="3483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Display a node’s data</a:t>
            </a:r>
            <a:br>
              <a:rPr lang="pt-BR" sz="2400" b="1" dirty="0">
                <a:solidFill>
                  <a:srgbClr val="FF0000"/>
                </a:solidFill>
              </a:rPr>
            </a:br>
            <a:r>
              <a:rPr lang="pt-BR" sz="2400" b="1" dirty="0">
                <a:solidFill>
                  <a:srgbClr val="FF0000"/>
                </a:solidFill>
              </a:rPr>
              <a:t>the last time you see it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065" y="789124"/>
            <a:ext cx="8229600" cy="1143000"/>
          </a:xfrm>
        </p:spPr>
        <p:txBody>
          <a:bodyPr/>
          <a:lstStyle/>
          <a:p>
            <a:r>
              <a:rPr lang="en-US" dirty="0"/>
              <a:t>Tree Traversal Example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084871" y="2931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560871" y="2931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542071" y="3845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61271" y="4760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475271" y="4607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46471" y="37694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6871" y="4760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027471" y="4836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018071" y="56744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0848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2278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4470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475271" y="2093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170471" y="2626481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1256071" y="3464681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570271" y="4379081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103671" y="43790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542071" y="3540881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084871" y="2626481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3084871" y="4379081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151671" y="4302881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2475271" y="52172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08671" y="5141081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4761271" y="53696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5294671" y="5293481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4151671" y="2740199"/>
            <a:ext cx="5143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a j k m l b c g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h d f 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63092" y="2168813"/>
            <a:ext cx="5593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would the preorder traversal look like?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-29418" y="6588881"/>
            <a:ext cx="6380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http://people.cs.clemson.edu/~pargas/courses/cs212/common/notes/ppt/07Trees.ppt</a:t>
            </a:r>
          </a:p>
        </p:txBody>
      </p:sp>
    </p:spTree>
    <p:extLst>
      <p:ext uri="{BB962C8B-B14F-4D97-AF65-F5344CB8AC3E}">
        <p14:creationId xmlns:p14="http://schemas.microsoft.com/office/powerpoint/2010/main" val="15775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71" y="759113"/>
            <a:ext cx="8229600" cy="1143000"/>
          </a:xfrm>
        </p:spPr>
        <p:txBody>
          <a:bodyPr/>
          <a:lstStyle/>
          <a:p>
            <a:r>
              <a:rPr lang="en-US" dirty="0"/>
              <a:t>Tree Traversal Example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084871" y="2931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560871" y="2931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542071" y="3845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61271" y="4760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475271" y="4607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46471" y="37694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6871" y="4760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027471" y="4836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018071" y="56744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0848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2278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4470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475271" y="2093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170471" y="2626481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1256071" y="3464681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570271" y="4379081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103671" y="43790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542071" y="3540881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084871" y="2626481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3084871" y="4379081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151671" y="4302881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2475271" y="52172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08671" y="5141081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4761271" y="53696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5294671" y="5293481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4151671" y="2740199"/>
            <a:ext cx="5143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 k l j a b i g h c f d 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63092" y="2168813"/>
            <a:ext cx="5521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would the </a:t>
            </a:r>
            <a:r>
              <a:rPr lang="en-US" sz="2000" b="1" dirty="0" err="1">
                <a:solidFill>
                  <a:srgbClr val="FF0000"/>
                </a:solidFill>
              </a:rPr>
              <a:t>inorder</a:t>
            </a:r>
            <a:r>
              <a:rPr lang="en-US" sz="2000" b="1" dirty="0">
                <a:solidFill>
                  <a:srgbClr val="FF0000"/>
                </a:solidFill>
              </a:rPr>
              <a:t> traversal look like?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9418" y="6588881"/>
            <a:ext cx="6380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http://people.cs.clemson.edu/~pargas/courses/cs212/common/notes/ppt/07Trees.ppt</a:t>
            </a:r>
          </a:p>
        </p:txBody>
      </p:sp>
    </p:spTree>
    <p:extLst>
      <p:ext uri="{BB962C8B-B14F-4D97-AF65-F5344CB8AC3E}">
        <p14:creationId xmlns:p14="http://schemas.microsoft.com/office/powerpoint/2010/main" val="20833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71" y="850576"/>
            <a:ext cx="8229600" cy="1143000"/>
          </a:xfrm>
        </p:spPr>
        <p:txBody>
          <a:bodyPr/>
          <a:lstStyle/>
          <a:p>
            <a:r>
              <a:rPr lang="en-US" dirty="0"/>
              <a:t>Tree Traversal Example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084871" y="2931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560871" y="2931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542071" y="3845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61271" y="4760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475271" y="4607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46471" y="37694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6871" y="4760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027471" y="48362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018071" y="56744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0848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2278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5447071" y="57506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475271" y="2093081"/>
            <a:ext cx="685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170471" y="2626481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1256071" y="3464681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570271" y="4379081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103671" y="43790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542071" y="3540881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084871" y="2626481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3084871" y="4379081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151671" y="4302881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2475271" y="52172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3008671" y="5141081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4761271" y="5369681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5294671" y="5293481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4151671" y="2740199"/>
            <a:ext cx="5143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 l k j i h g f e d c b 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65871" y="2168813"/>
            <a:ext cx="5735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would the </a:t>
            </a:r>
            <a:r>
              <a:rPr lang="en-US" sz="2000" b="1" dirty="0" err="1">
                <a:solidFill>
                  <a:srgbClr val="FF0000"/>
                </a:solidFill>
              </a:rPr>
              <a:t>postorder</a:t>
            </a:r>
            <a:r>
              <a:rPr lang="en-US" sz="2000" b="1" dirty="0">
                <a:solidFill>
                  <a:srgbClr val="FF0000"/>
                </a:solidFill>
              </a:rPr>
              <a:t> traversal look like?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29418" y="6588881"/>
            <a:ext cx="6380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http://people.cs.clemson.edu/~pargas/courses/cs212/common/notes/ppt/07Trees.ppt</a:t>
            </a:r>
          </a:p>
        </p:txBody>
      </p:sp>
    </p:spTree>
    <p:extLst>
      <p:ext uri="{BB962C8B-B14F-4D97-AF65-F5344CB8AC3E}">
        <p14:creationId xmlns:p14="http://schemas.microsoft.com/office/powerpoint/2010/main" val="21016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Preorder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preorder (Node 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if (t ==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return;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visit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t.value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preorder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t.lchild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preorder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t.rchild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} // preorder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452688"/>
            <a:ext cx="14987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Preorder</a:t>
            </a:r>
            <a:endParaRPr lang="en-US" altLang="en-US" sz="2800" b="1" i="1" dirty="0">
              <a:solidFill>
                <a:srgbClr val="FF0000"/>
              </a:solidFill>
              <a:latin typeface="+mn-lt"/>
            </a:endParaRPr>
          </a:p>
          <a:p>
            <a:pPr>
              <a:buFontTx/>
              <a:buNone/>
            </a:pPr>
            <a:r>
              <a:rPr lang="en-US" altLang="en-US" sz="2800" b="1" dirty="0">
                <a:latin typeface="+mn-lt"/>
              </a:rPr>
              <a:t>   </a:t>
            </a:r>
            <a:r>
              <a:rPr lang="en-US" altLang="en-US" sz="2800" b="1" i="1" dirty="0">
                <a:solidFill>
                  <a:srgbClr val="FF0000"/>
                </a:solidFill>
                <a:latin typeface="+mn-lt"/>
              </a:rPr>
              <a:t>N L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418" y="6588881"/>
            <a:ext cx="6380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http://people.cs.clemson.edu/~pargas/courses/cs212/common/notes/ppt/07Trees.ppt</a:t>
            </a:r>
          </a:p>
        </p:txBody>
      </p:sp>
    </p:spTree>
    <p:extLst>
      <p:ext uri="{BB962C8B-B14F-4D97-AF65-F5344CB8AC3E}">
        <p14:creationId xmlns:p14="http://schemas.microsoft.com/office/powerpoint/2010/main" val="67736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 err="1">
                <a:latin typeface="Courier New" panose="02070309020205020404" pitchFamily="49" charset="0"/>
              </a:rPr>
              <a:t>inorder</a:t>
            </a:r>
            <a:r>
              <a:rPr lang="en-US" altLang="en-US" sz="2800" b="1" dirty="0">
                <a:latin typeface="Courier New" panose="02070309020205020404" pitchFamily="49" charset="0"/>
              </a:rPr>
              <a:t> (Node 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if (t ==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return;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inorder</a:t>
            </a:r>
            <a:r>
              <a:rPr lang="en-US" altLang="en-US" sz="2800" b="1" dirty="0">
                <a:latin typeface="Courier New" panose="02070309020205020404" pitchFamily="49" charset="0"/>
              </a:rPr>
              <a:t>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t.lchild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visit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t.value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inorder</a:t>
            </a:r>
            <a:r>
              <a:rPr lang="en-US" altLang="en-US" sz="2800" b="1" dirty="0">
                <a:latin typeface="Courier New" panose="02070309020205020404" pitchFamily="49" charset="0"/>
              </a:rPr>
              <a:t>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t.rchild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} //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inorder</a:t>
            </a:r>
            <a:endParaRPr lang="en-US" altLang="en-US" sz="2800" b="1" dirty="0">
              <a:latin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2452688"/>
            <a:ext cx="12911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+mn-lt"/>
              </a:rPr>
              <a:t>Inorder</a:t>
            </a:r>
            <a:endParaRPr lang="en-US" altLang="en-US" sz="2800" b="1" i="1" dirty="0">
              <a:solidFill>
                <a:srgbClr val="FF0000"/>
              </a:solidFill>
              <a:latin typeface="+mn-lt"/>
            </a:endParaRPr>
          </a:p>
          <a:p>
            <a:pPr>
              <a:buFontTx/>
              <a:buNone/>
            </a:pPr>
            <a:r>
              <a:rPr lang="en-US" altLang="en-US" sz="2800" b="1" dirty="0">
                <a:latin typeface="+mn-lt"/>
              </a:rPr>
              <a:t>   </a:t>
            </a:r>
            <a:r>
              <a:rPr lang="en-US" altLang="en-US" sz="2800" b="1" i="1" dirty="0">
                <a:solidFill>
                  <a:srgbClr val="FF0000"/>
                </a:solidFill>
                <a:latin typeface="+mn-lt"/>
              </a:rPr>
              <a:t>L N 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418" y="6588881"/>
            <a:ext cx="6380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http://people.cs.clemson.edu/~pargas/courses/cs212/common/notes/ppt/07Trees.ppt</a:t>
            </a:r>
          </a:p>
        </p:txBody>
      </p:sp>
    </p:spTree>
    <p:extLst>
      <p:ext uri="{BB962C8B-B14F-4D97-AF65-F5344CB8AC3E}">
        <p14:creationId xmlns:p14="http://schemas.microsoft.com/office/powerpoint/2010/main" val="35198617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Postorder</a:t>
            </a:r>
            <a:r>
              <a:rPr lang="en-US" dirty="0"/>
              <a:t> Traversals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 err="1">
                <a:latin typeface="Courier New" panose="02070309020205020404" pitchFamily="49" charset="0"/>
              </a:rPr>
              <a:t>postorder</a:t>
            </a:r>
            <a:r>
              <a:rPr lang="en-US" altLang="en-US" sz="2800" b="1" dirty="0">
                <a:latin typeface="Courier New" panose="02070309020205020404" pitchFamily="49" charset="0"/>
              </a:rPr>
              <a:t> (Node 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if (t ==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   return;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postorder</a:t>
            </a:r>
            <a:r>
              <a:rPr lang="en-US" altLang="en-US" sz="2800" b="1" dirty="0">
                <a:latin typeface="Courier New" panose="02070309020205020404" pitchFamily="49" charset="0"/>
              </a:rPr>
              <a:t>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t.lchild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postorder</a:t>
            </a:r>
            <a:r>
              <a:rPr lang="en-US" altLang="en-US" sz="2800" b="1" dirty="0">
                <a:latin typeface="Courier New" panose="02070309020205020404" pitchFamily="49" charset="0"/>
              </a:rPr>
              <a:t>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t.rchild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   visit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t.value</a:t>
            </a:r>
            <a:r>
              <a:rPr lang="en-US" altLang="en-US" sz="2800" b="1" dirty="0">
                <a:latin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} //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postorder</a:t>
            </a:r>
            <a:endParaRPr lang="en-US" altLang="en-US" sz="2800" b="1" dirty="0">
              <a:latin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2452688"/>
            <a:ext cx="16401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+mn-lt"/>
              </a:rPr>
              <a:t>Postorder</a:t>
            </a:r>
            <a:endParaRPr lang="en-US" altLang="en-US" sz="2800" b="1" i="1" dirty="0">
              <a:solidFill>
                <a:srgbClr val="FF0000"/>
              </a:solidFill>
              <a:latin typeface="+mn-lt"/>
            </a:endParaRPr>
          </a:p>
          <a:p>
            <a:pPr>
              <a:buFontTx/>
              <a:buNone/>
            </a:pPr>
            <a:r>
              <a:rPr lang="en-US" altLang="en-US" sz="2800" b="1" dirty="0">
                <a:latin typeface="+mn-lt"/>
              </a:rPr>
              <a:t>   </a:t>
            </a:r>
            <a:r>
              <a:rPr lang="en-US" altLang="en-US" sz="2800" b="1" i="1" dirty="0">
                <a:solidFill>
                  <a:srgbClr val="FF0000"/>
                </a:solidFill>
                <a:latin typeface="+mn-lt"/>
              </a:rPr>
              <a:t>L R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418" y="6588881"/>
            <a:ext cx="6380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From: http://people.cs.clemson.edu/~pargas/courses/cs212/common/notes/ppt/07Trees.ppt</a:t>
            </a:r>
          </a:p>
        </p:txBody>
      </p:sp>
    </p:spTree>
    <p:extLst>
      <p:ext uri="{BB962C8B-B14F-4D97-AF65-F5344CB8AC3E}">
        <p14:creationId xmlns:p14="http://schemas.microsoft.com/office/powerpoint/2010/main" val="35832220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Another Tree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u="sng" dirty="0"/>
              <a:t>level-order</a:t>
            </a:r>
            <a:r>
              <a:rPr lang="en-US" dirty="0"/>
              <a:t> walk effectively performs a breadth-first search over the entire tree</a:t>
            </a:r>
          </a:p>
          <a:p>
            <a:r>
              <a:rPr lang="en-US" dirty="0"/>
              <a:t>Nodes are traversed level by level</a:t>
            </a:r>
          </a:p>
          <a:p>
            <a:pPr lvl="1"/>
            <a:r>
              <a:rPr lang="en-US" dirty="0"/>
              <a:t>Root node is visited first</a:t>
            </a:r>
          </a:p>
          <a:p>
            <a:pPr lvl="1"/>
            <a:r>
              <a:rPr lang="en-US" dirty="0"/>
              <a:t>Followed by its direct child nodes</a:t>
            </a:r>
          </a:p>
          <a:p>
            <a:pPr lvl="1"/>
            <a:r>
              <a:rPr lang="en-US" dirty="0"/>
              <a:t>Followed by its grandchild nodes</a:t>
            </a:r>
          </a:p>
          <a:p>
            <a:pPr lvl="1"/>
            <a:r>
              <a:rPr lang="en-US" dirty="0"/>
              <a:t>Until all nodes in the tree have been traversed</a:t>
            </a:r>
          </a:p>
        </p:txBody>
      </p:sp>
    </p:spTree>
    <p:extLst>
      <p:ext uri="{BB962C8B-B14F-4D97-AF65-F5344CB8AC3E}">
        <p14:creationId xmlns:p14="http://schemas.microsoft.com/office/powerpoint/2010/main" val="10341170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binary search tree (BST)</a:t>
            </a:r>
            <a:r>
              <a:rPr lang="en-US" dirty="0"/>
              <a:t> or </a:t>
            </a:r>
            <a:r>
              <a:rPr lang="en-US" b="1" dirty="0"/>
              <a:t>ordered binary tree</a:t>
            </a:r>
            <a:r>
              <a:rPr lang="en-US" dirty="0"/>
              <a:t> is a type of binary tree where the nodes are arranged in order: </a:t>
            </a:r>
          </a:p>
          <a:p>
            <a:pPr lvl="1"/>
            <a:r>
              <a:rPr lang="en-US" dirty="0"/>
              <a:t>For each node, all elements in its left subtree are less than the node (&lt;)</a:t>
            </a:r>
          </a:p>
          <a:p>
            <a:pPr lvl="1"/>
            <a:r>
              <a:rPr lang="en-US" dirty="0"/>
              <a:t>All the elements in its right subtree are greater than the node (&gt;)</a:t>
            </a:r>
          </a:p>
        </p:txBody>
      </p:sp>
    </p:spTree>
    <p:extLst>
      <p:ext uri="{BB962C8B-B14F-4D97-AF65-F5344CB8AC3E}">
        <p14:creationId xmlns:p14="http://schemas.microsoft.com/office/powerpoint/2010/main" val="1957160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54" y="895455"/>
            <a:ext cx="8229600" cy="1143000"/>
          </a:xfrm>
        </p:spPr>
        <p:txBody>
          <a:bodyPr/>
          <a:lstStyle/>
          <a:p>
            <a:r>
              <a:rPr lang="en-US" dirty="0"/>
              <a:t>Binary Search Tree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87" y="2019722"/>
            <a:ext cx="8229600" cy="900111"/>
          </a:xfrm>
        </p:spPr>
        <p:txBody>
          <a:bodyPr/>
          <a:lstStyle/>
          <a:p>
            <a:r>
              <a:rPr lang="en-US" dirty="0"/>
              <a:t>Has at </a:t>
            </a:r>
            <a:r>
              <a:rPr lang="en-US" b="1" dirty="0"/>
              <a:t>MOST</a:t>
            </a:r>
            <a:r>
              <a:rPr lang="en-US" dirty="0"/>
              <a:t> two children</a:t>
            </a:r>
          </a:p>
        </p:txBody>
      </p:sp>
      <p:sp>
        <p:nvSpPr>
          <p:cNvPr id="6" name="Oval 5"/>
          <p:cNvSpPr/>
          <p:nvPr/>
        </p:nvSpPr>
        <p:spPr>
          <a:xfrm>
            <a:off x="4004187" y="276743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90253" y="37040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09187" y="37040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454237" y="469724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925031" y="4716885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7" idx="0"/>
          </p:cNvCxnSpPr>
          <p:nvPr/>
        </p:nvCxnSpPr>
        <p:spPr>
          <a:xfrm flipH="1">
            <a:off x="2533153" y="3352800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0"/>
          </p:cNvCxnSpPr>
          <p:nvPr/>
        </p:nvCxnSpPr>
        <p:spPr>
          <a:xfrm>
            <a:off x="4589554" y="3352800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9" idx="0"/>
          </p:cNvCxnSpPr>
          <p:nvPr/>
        </p:nvCxnSpPr>
        <p:spPr>
          <a:xfrm flipH="1">
            <a:off x="1797137" y="4289426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5"/>
            <a:endCxn id="10" idx="0"/>
          </p:cNvCxnSpPr>
          <p:nvPr/>
        </p:nvCxnSpPr>
        <p:spPr>
          <a:xfrm>
            <a:off x="2775620" y="4289426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023760" y="468781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8" idx="3"/>
            <a:endCxn id="15" idx="0"/>
          </p:cNvCxnSpPr>
          <p:nvPr/>
        </p:nvCxnSpPr>
        <p:spPr>
          <a:xfrm flipH="1">
            <a:off x="5366660" y="4289426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190493" y="580278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0" idx="3"/>
            <a:endCxn id="19" idx="0"/>
          </p:cNvCxnSpPr>
          <p:nvPr/>
        </p:nvCxnSpPr>
        <p:spPr>
          <a:xfrm flipH="1">
            <a:off x="2533393" y="5302252"/>
            <a:ext cx="492071" cy="5005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E29457E4-21B9-4444-B925-4A250C54E7E7}"/>
              </a:ext>
            </a:extLst>
          </p:cNvPr>
          <p:cNvSpPr/>
          <p:nvPr/>
        </p:nvSpPr>
        <p:spPr>
          <a:xfrm>
            <a:off x="4298640" y="580278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7CE46E-7C11-D542-B652-BE43B1998C03}"/>
              </a:ext>
            </a:extLst>
          </p:cNvPr>
          <p:cNvCxnSpPr>
            <a:cxnSpLocks/>
            <a:stCxn id="15" idx="3"/>
            <a:endCxn id="23" idx="0"/>
          </p:cNvCxnSpPr>
          <p:nvPr/>
        </p:nvCxnSpPr>
        <p:spPr>
          <a:xfrm flipH="1">
            <a:off x="4641540" y="5273186"/>
            <a:ext cx="482653" cy="529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B877706-5D41-CC4D-8712-BE373DE9F473}"/>
              </a:ext>
            </a:extLst>
          </p:cNvPr>
          <p:cNvCxnSpPr>
            <a:cxnSpLocks/>
            <a:stCxn id="15" idx="5"/>
          </p:cNvCxnSpPr>
          <p:nvPr/>
        </p:nvCxnSpPr>
        <p:spPr>
          <a:xfrm>
            <a:off x="5609127" y="5273186"/>
            <a:ext cx="394324" cy="529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364AE03F-7868-3B42-8EFC-A435204C651A}"/>
              </a:ext>
            </a:extLst>
          </p:cNvPr>
          <p:cNvSpPr/>
          <p:nvPr/>
        </p:nvSpPr>
        <p:spPr>
          <a:xfrm>
            <a:off x="5790321" y="580278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7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altLang="en-US" sz="2400" dirty="0">
                <a:ea typeface="ヒラギノ角ゴ Pro W3"/>
                <a:cs typeface="ヒラギノ角ゴ Pro W3"/>
              </a:rPr>
              <a:t>Each node may have 0 or more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children</a:t>
            </a:r>
            <a:endParaRPr lang="en-US" altLang="en-US" sz="2400" i="1" dirty="0">
              <a:ea typeface="ヒラギノ角ゴ Pro W3"/>
              <a:cs typeface="ヒラギノ角ゴ Pro W3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329247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83423" y="42204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29200" y="42204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57400" y="52419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20445" y="52419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3226323" y="3877841"/>
            <a:ext cx="760310" cy="342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471567" y="3877841"/>
            <a:ext cx="900533" cy="342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2400300" y="4805826"/>
            <a:ext cx="583556" cy="436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3468790" y="4805826"/>
            <a:ext cx="594555" cy="436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02251" y="2283328"/>
            <a:ext cx="1143000" cy="4598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62600" y="5252670"/>
            <a:ext cx="3275384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children of A are K and Q.</a:t>
            </a:r>
          </a:p>
          <a:p>
            <a:r>
              <a:rPr lang="en-US" dirty="0">
                <a:solidFill>
                  <a:srgbClr val="FF0000"/>
                </a:solidFill>
              </a:rPr>
              <a:t>The children of K are Z and F.</a:t>
            </a:r>
          </a:p>
          <a:p>
            <a:r>
              <a:rPr lang="en-US" dirty="0">
                <a:solidFill>
                  <a:srgbClr val="FF0000"/>
                </a:solidFill>
              </a:rPr>
              <a:t>Q, Z, and F have no children.</a:t>
            </a:r>
          </a:p>
        </p:txBody>
      </p:sp>
    </p:spTree>
    <p:extLst>
      <p:ext uri="{BB962C8B-B14F-4D97-AF65-F5344CB8AC3E}">
        <p14:creationId xmlns:p14="http://schemas.microsoft.com/office/powerpoint/2010/main" val="36579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 about Trees?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5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altLang="en-US" sz="2400" dirty="0">
                <a:ea typeface="ヒラギノ角ゴ Pro W3"/>
                <a:cs typeface="ヒラギノ角ゴ Pro W3"/>
              </a:rPr>
              <a:t>Each node has </a:t>
            </a:r>
            <a:r>
              <a:rPr lang="en-US" altLang="en-US" sz="2400" b="1" dirty="0">
                <a:ea typeface="ヒラギノ角ゴ Pro W3"/>
                <a:cs typeface="ヒラギノ角ゴ Pro W3"/>
              </a:rPr>
              <a:t>exactly one </a:t>
            </a:r>
            <a:r>
              <a:rPr lang="en-US" altLang="en-US" sz="2400" i="1" u="sng" dirty="0">
                <a:ea typeface="ヒラギノ角ゴ Pro W3"/>
                <a:cs typeface="ヒラギノ角ゴ Pro W3"/>
              </a:rPr>
              <a:t>parent</a:t>
            </a:r>
          </a:p>
          <a:p>
            <a:pPr lvl="1"/>
            <a:r>
              <a:rPr lang="en-US" altLang="en-US" sz="2000" dirty="0">
                <a:ea typeface="ヒラギノ角ゴ Pro W3"/>
              </a:rPr>
              <a:t>Except the starting / top node, called the </a:t>
            </a:r>
            <a:r>
              <a:rPr lang="en-US" altLang="en-US" sz="2000" i="1" u="sng" dirty="0">
                <a:ea typeface="ヒラギノ角ゴ Pro W3"/>
              </a:rPr>
              <a:t>root</a:t>
            </a:r>
            <a:endParaRPr lang="en-US" altLang="en-US" sz="2000" dirty="0">
              <a:ea typeface="ヒラギノ角ゴ Pro W3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329247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83423" y="42204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29200" y="4220459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57400" y="52419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20445" y="5241926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3226323" y="3877841"/>
            <a:ext cx="760310" cy="342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471567" y="3877841"/>
            <a:ext cx="900533" cy="342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2400300" y="4805826"/>
            <a:ext cx="583556" cy="436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3468790" y="4805826"/>
            <a:ext cx="594555" cy="436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53579" y="3301704"/>
            <a:ext cx="625556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Root</a:t>
            </a: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4805587" y="3486370"/>
            <a:ext cx="1247992" cy="482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29100" y="2314595"/>
            <a:ext cx="956821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713582" y="4984661"/>
            <a:ext cx="2102883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The parent of K is A.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The parent of Q is A.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The parent of Z is K.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The parent of F is K.</a:t>
            </a:r>
          </a:p>
        </p:txBody>
      </p:sp>
    </p:spTree>
    <p:extLst>
      <p:ext uri="{BB962C8B-B14F-4D97-AF65-F5344CB8AC3E}">
        <p14:creationId xmlns:p14="http://schemas.microsoft.com/office/powerpoint/2010/main" val="1281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7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altLang="en-US" sz="2800" dirty="0">
                <a:ea typeface="ヒラギノ角ゴ Pro W3"/>
              </a:rPr>
              <a:t>Nodes with no children are called </a:t>
            </a:r>
            <a:r>
              <a:rPr lang="en-US" altLang="en-US" sz="2800" i="1" u="sng" dirty="0">
                <a:ea typeface="ヒラギノ角ゴ Pro W3"/>
              </a:rPr>
              <a:t>leaves</a:t>
            </a:r>
          </a:p>
          <a:p>
            <a:r>
              <a:rPr lang="en-US" altLang="en-US" sz="2800" dirty="0">
                <a:ea typeface="ヒラギノ角ゴ Pro W3"/>
              </a:rPr>
              <a:t>Which are leaves?</a:t>
            </a:r>
          </a:p>
        </p:txBody>
      </p:sp>
      <p:sp>
        <p:nvSpPr>
          <p:cNvPr id="4" name="Oval 3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3554" y="620406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leaves</a:t>
            </a:r>
          </a:p>
        </p:txBody>
      </p:sp>
      <p:cxnSp>
        <p:nvCxnSpPr>
          <p:cNvPr id="21" name="Straight Arrow Connector 20"/>
          <p:cNvCxnSpPr>
            <a:stCxn id="9" idx="0"/>
          </p:cNvCxnSpPr>
          <p:nvPr/>
        </p:nvCxnSpPr>
        <p:spPr>
          <a:xfrm flipH="1" flipV="1">
            <a:off x="2332255" y="5807187"/>
            <a:ext cx="2127057" cy="3968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0"/>
          </p:cNvCxnSpPr>
          <p:nvPr/>
        </p:nvCxnSpPr>
        <p:spPr>
          <a:xfrm flipH="1" flipV="1">
            <a:off x="3841443" y="5677013"/>
            <a:ext cx="617869" cy="527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</p:cNvCxnSpPr>
          <p:nvPr/>
        </p:nvCxnSpPr>
        <p:spPr>
          <a:xfrm flipV="1">
            <a:off x="4459312" y="5677013"/>
            <a:ext cx="617868" cy="527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0"/>
          </p:cNvCxnSpPr>
          <p:nvPr/>
        </p:nvCxnSpPr>
        <p:spPr>
          <a:xfrm flipV="1">
            <a:off x="4459312" y="5813539"/>
            <a:ext cx="2127056" cy="390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46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9069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628"/>
            <a:ext cx="8229600" cy="823912"/>
          </a:xfrm>
        </p:spPr>
        <p:txBody>
          <a:bodyPr/>
          <a:lstStyle/>
          <a:p>
            <a:r>
              <a:rPr lang="en-US" altLang="en-US" sz="2800" dirty="0">
                <a:ea typeface="ヒラギノ角ゴ Pro W3"/>
                <a:cs typeface="ヒラギノ角ゴ Pro W3"/>
              </a:rPr>
              <a:t>Nodes with same parent are </a:t>
            </a:r>
            <a:r>
              <a:rPr lang="en-US" altLang="en-US" sz="2800" i="1" u="sng" dirty="0">
                <a:ea typeface="ヒラギノ角ゴ Pro W3"/>
                <a:cs typeface="ヒラギノ角ゴ Pro W3"/>
              </a:rPr>
              <a:t>siblings</a:t>
            </a:r>
          </a:p>
          <a:p>
            <a:r>
              <a:rPr lang="en-US" altLang="en-US" sz="2800" i="1" dirty="0">
                <a:ea typeface="ヒラギノ角ゴ Pro W3"/>
                <a:cs typeface="ヒラギノ角ゴ Pro W3"/>
              </a:rPr>
              <a:t>Which are siblings?</a:t>
            </a:r>
          </a:p>
        </p:txBody>
      </p:sp>
      <p:sp>
        <p:nvSpPr>
          <p:cNvPr id="4" name="Oval 3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Q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13746" y="620400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siblings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32680" y="613354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siblings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27680" y="429586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siblings</a:t>
            </a:r>
          </a:p>
        </p:txBody>
      </p:sp>
      <p:cxnSp>
        <p:nvCxnSpPr>
          <p:cNvPr id="27" name="Straight Arrow Connector 26"/>
          <p:cNvCxnSpPr>
            <a:stCxn id="26" idx="1"/>
            <a:endCxn id="5" idx="6"/>
          </p:cNvCxnSpPr>
          <p:nvPr/>
        </p:nvCxnSpPr>
        <p:spPr>
          <a:xfrm flipH="1">
            <a:off x="2933700" y="4480527"/>
            <a:ext cx="9939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3"/>
            <a:endCxn id="6" idx="2"/>
          </p:cNvCxnSpPr>
          <p:nvPr/>
        </p:nvCxnSpPr>
        <p:spPr>
          <a:xfrm>
            <a:off x="4881787" y="4480527"/>
            <a:ext cx="108504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0"/>
            <a:endCxn id="7" idx="5"/>
          </p:cNvCxnSpPr>
          <p:nvPr/>
        </p:nvCxnSpPr>
        <p:spPr>
          <a:xfrm flipH="1" flipV="1">
            <a:off x="2097251" y="5716181"/>
            <a:ext cx="493549" cy="4878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0"/>
            <a:endCxn id="8" idx="3"/>
          </p:cNvCxnSpPr>
          <p:nvPr/>
        </p:nvCxnSpPr>
        <p:spPr>
          <a:xfrm flipV="1">
            <a:off x="2590800" y="5735820"/>
            <a:ext cx="492311" cy="468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0"/>
            <a:endCxn id="17" idx="3"/>
          </p:cNvCxnSpPr>
          <p:nvPr/>
        </p:nvCxnSpPr>
        <p:spPr>
          <a:xfrm flipV="1">
            <a:off x="6309734" y="5716181"/>
            <a:ext cx="629959" cy="4173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4" idx="0"/>
            <a:endCxn id="16" idx="5"/>
          </p:cNvCxnSpPr>
          <p:nvPr/>
        </p:nvCxnSpPr>
        <p:spPr>
          <a:xfrm flipH="1" flipV="1">
            <a:off x="5666774" y="5706754"/>
            <a:ext cx="642960" cy="4267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2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2627"/>
            <a:ext cx="8229600" cy="1143000"/>
          </a:xfrm>
        </p:spPr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131"/>
            <a:ext cx="8229600" cy="823912"/>
          </a:xfrm>
        </p:spPr>
        <p:txBody>
          <a:bodyPr/>
          <a:lstStyle/>
          <a:p>
            <a:r>
              <a:rPr lang="en-US" altLang="en-US" sz="2800" dirty="0">
                <a:ea typeface="ヒラギノ角ゴ Pro W3"/>
                <a:cs typeface="ヒラギノ角ゴ Pro W3"/>
              </a:rPr>
              <a:t>If there is a path between node A and node Z:</a:t>
            </a:r>
          </a:p>
        </p:txBody>
      </p:sp>
      <p:sp>
        <p:nvSpPr>
          <p:cNvPr id="4" name="Oval 3"/>
          <p:cNvSpPr/>
          <p:nvPr/>
        </p:nvSpPr>
        <p:spPr>
          <a:xfrm>
            <a:off x="4061834" y="3201001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247900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966834" y="413762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Q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11884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82678" y="5150453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>
            <a:stCxn id="4" idx="3"/>
            <a:endCxn id="5" idx="0"/>
          </p:cNvCxnSpPr>
          <p:nvPr/>
        </p:nvCxnSpPr>
        <p:spPr>
          <a:xfrm flipH="1">
            <a:off x="2590800" y="3786368"/>
            <a:ext cx="1571467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6" idx="0"/>
          </p:cNvCxnSpPr>
          <p:nvPr/>
        </p:nvCxnSpPr>
        <p:spPr>
          <a:xfrm>
            <a:off x="4647201" y="3786368"/>
            <a:ext cx="1662533" cy="351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0"/>
          </p:cNvCxnSpPr>
          <p:nvPr/>
        </p:nvCxnSpPr>
        <p:spPr>
          <a:xfrm flipH="1">
            <a:off x="1854784" y="4722994"/>
            <a:ext cx="49354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5"/>
            <a:endCxn id="8" idx="0"/>
          </p:cNvCxnSpPr>
          <p:nvPr/>
        </p:nvCxnSpPr>
        <p:spPr>
          <a:xfrm>
            <a:off x="2833267" y="4722994"/>
            <a:ext cx="492311" cy="4274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81407" y="5121387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839260" y="5130814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>
            <a:stCxn id="6" idx="3"/>
            <a:endCxn id="16" idx="0"/>
          </p:cNvCxnSpPr>
          <p:nvPr/>
        </p:nvCxnSpPr>
        <p:spPr>
          <a:xfrm flipH="1">
            <a:off x="5424307" y="4722994"/>
            <a:ext cx="642960" cy="398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5"/>
            <a:endCxn id="17" idx="0"/>
          </p:cNvCxnSpPr>
          <p:nvPr/>
        </p:nvCxnSpPr>
        <p:spPr>
          <a:xfrm>
            <a:off x="6552201" y="4722994"/>
            <a:ext cx="629959" cy="407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81407" y="30435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795" y="2274445"/>
            <a:ext cx="3342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en-US" sz="24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Z is a </a:t>
            </a:r>
            <a:r>
              <a:rPr lang="en-US" altLang="en-US" sz="2400" i="1" u="sng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descendant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of A</a:t>
            </a:r>
            <a:endParaRPr lang="en-US" altLang="en-US" sz="2400" i="1" dirty="0">
              <a:solidFill>
                <a:schemeClr val="tx1"/>
              </a:solidFill>
              <a:latin typeface="+mn-lt"/>
              <a:ea typeface="ヒラギノ角ゴ Pro W3"/>
              <a:cs typeface="ヒラギノ角ゴ Pro W3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108" y="2743540"/>
            <a:ext cx="320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en-US" sz="24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A is an </a:t>
            </a:r>
            <a:r>
              <a:rPr lang="en-US" altLang="en-US" sz="2400" i="1" u="sng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ancestor</a:t>
            </a:r>
            <a:r>
              <a:rPr lang="en-US" altLang="en-US" sz="24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of Z </a:t>
            </a:r>
          </a:p>
        </p:txBody>
      </p:sp>
    </p:spTree>
    <p:extLst>
      <p:ext uri="{BB962C8B-B14F-4D97-AF65-F5344CB8AC3E}">
        <p14:creationId xmlns:p14="http://schemas.microsoft.com/office/powerpoint/2010/main" val="7023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umb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umbc_powerpoint_template</Template>
  <TotalTime>22646</TotalTime>
  <Words>2131</Words>
  <Application>Microsoft Macintosh PowerPoint</Application>
  <PresentationFormat>On-screen Show (4:3)</PresentationFormat>
  <Paragraphs>531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ＭＳ Ｐゴシック</vt:lpstr>
      <vt:lpstr>ＭＳ Ｐゴシック</vt:lpstr>
      <vt:lpstr>ヒラギノ角ゴ Pro W3</vt:lpstr>
      <vt:lpstr>Arial</vt:lpstr>
      <vt:lpstr>Calibri</vt:lpstr>
      <vt:lpstr>Cambria Math</vt:lpstr>
      <vt:lpstr>Courier</vt:lpstr>
      <vt:lpstr>Courier New</vt:lpstr>
      <vt:lpstr>DejaVu LGC Sans</vt:lpstr>
      <vt:lpstr>Symbol</vt:lpstr>
      <vt:lpstr>Tahoma</vt:lpstr>
      <vt:lpstr>Times New Roman</vt:lpstr>
      <vt:lpstr>Wingdings</vt:lpstr>
      <vt:lpstr>umbc_powerpoint_template</vt:lpstr>
      <vt:lpstr>CMSC 341 Lecture 7  Trees</vt:lpstr>
      <vt:lpstr>What is a Tree?</vt:lpstr>
      <vt:lpstr>What is a Tree?</vt:lpstr>
      <vt:lpstr>Tree Terminology</vt:lpstr>
      <vt:lpstr>What is a Tree?</vt:lpstr>
      <vt:lpstr>What is a Tree?</vt:lpstr>
      <vt:lpstr>What is a Tree?</vt:lpstr>
      <vt:lpstr>What is a Tree?</vt:lpstr>
      <vt:lpstr>What is a Tree?</vt:lpstr>
      <vt:lpstr>What is a Tree?</vt:lpstr>
      <vt:lpstr>What is a Tree?</vt:lpstr>
      <vt:lpstr>What is a Tree?</vt:lpstr>
      <vt:lpstr>What is a Tree?</vt:lpstr>
      <vt:lpstr>Tree Terminology Practice</vt:lpstr>
      <vt:lpstr>Tree Terminology Practice</vt:lpstr>
      <vt:lpstr>Tree Terminology Summary</vt:lpstr>
      <vt:lpstr>Types of Trees</vt:lpstr>
      <vt:lpstr>Types of Trees</vt:lpstr>
      <vt:lpstr>Regular (Non-binary) Tree</vt:lpstr>
      <vt:lpstr>Regular Binary Tree</vt:lpstr>
      <vt:lpstr>Regular Binary Tree</vt:lpstr>
      <vt:lpstr>Full Binary Tree</vt:lpstr>
      <vt:lpstr>Complete Binary Tree</vt:lpstr>
      <vt:lpstr>Perfect Binary Tree</vt:lpstr>
      <vt:lpstr>Complete &amp; Full Binary Trees</vt:lpstr>
      <vt:lpstr>Other Binary Tree Information</vt:lpstr>
      <vt:lpstr>Tree Implementations</vt:lpstr>
      <vt:lpstr>Tree Implementation</vt:lpstr>
      <vt:lpstr>K-ary Trees (also called M-ary)</vt:lpstr>
      <vt:lpstr>K-ary Trees</vt:lpstr>
      <vt:lpstr>K-ary Trees</vt:lpstr>
      <vt:lpstr>Linked Structure for Binary Trees</vt:lpstr>
      <vt:lpstr>Generic Struct for Binary Tree</vt:lpstr>
      <vt:lpstr>Array-Based Representation of Binary Trees</vt:lpstr>
      <vt:lpstr>Tree Traversals</vt:lpstr>
      <vt:lpstr>Traversals of Binary Trees</vt:lpstr>
      <vt:lpstr>Traversals of Binary Trees</vt:lpstr>
      <vt:lpstr>Preorder Traversals</vt:lpstr>
      <vt:lpstr>Inorder Traversals</vt:lpstr>
      <vt:lpstr>Postorder Traversals</vt:lpstr>
      <vt:lpstr>Tree Traversal Example</vt:lpstr>
      <vt:lpstr>Tree Traversal Example</vt:lpstr>
      <vt:lpstr>Tree Traversal Example</vt:lpstr>
      <vt:lpstr>Preorder Traversals</vt:lpstr>
      <vt:lpstr>Inorder Traversals</vt:lpstr>
      <vt:lpstr>Postorder Traversals</vt:lpstr>
      <vt:lpstr>Another Tree Traversal</vt:lpstr>
      <vt:lpstr>Binary Search Tree (BST)</vt:lpstr>
      <vt:lpstr>Binary Search Tree (BST)</vt:lpstr>
      <vt:lpstr>Questions about Trees?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482</cp:revision>
  <cp:lastPrinted>2009-04-22T19:24:48Z</cp:lastPrinted>
  <dcterms:created xsi:type="dcterms:W3CDTF">2013-08-18T19:22:46Z</dcterms:created>
  <dcterms:modified xsi:type="dcterms:W3CDTF">2018-02-19T19:19:15Z</dcterms:modified>
</cp:coreProperties>
</file>