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29" r:id="rId1"/>
  </p:sldMasterIdLst>
  <p:notesMasterIdLst>
    <p:notesMasterId r:id="rId42"/>
  </p:notesMasterIdLst>
  <p:sldIdLst>
    <p:sldId id="361" r:id="rId2"/>
    <p:sldId id="595" r:id="rId3"/>
    <p:sldId id="720" r:id="rId4"/>
    <p:sldId id="754" r:id="rId5"/>
    <p:sldId id="708" r:id="rId6"/>
    <p:sldId id="709" r:id="rId7"/>
    <p:sldId id="710" r:id="rId8"/>
    <p:sldId id="774" r:id="rId9"/>
    <p:sldId id="711" r:id="rId10"/>
    <p:sldId id="713" r:id="rId11"/>
    <p:sldId id="714" r:id="rId12"/>
    <p:sldId id="715" r:id="rId13"/>
    <p:sldId id="716" r:id="rId14"/>
    <p:sldId id="762" r:id="rId15"/>
    <p:sldId id="763" r:id="rId16"/>
    <p:sldId id="755" r:id="rId17"/>
    <p:sldId id="756" r:id="rId18"/>
    <p:sldId id="764" r:id="rId19"/>
    <p:sldId id="765" r:id="rId20"/>
    <p:sldId id="766" r:id="rId21"/>
    <p:sldId id="767" r:id="rId22"/>
    <p:sldId id="769" r:id="rId23"/>
    <p:sldId id="775" r:id="rId24"/>
    <p:sldId id="776" r:id="rId25"/>
    <p:sldId id="706" r:id="rId26"/>
    <p:sldId id="722" r:id="rId27"/>
    <p:sldId id="723" r:id="rId28"/>
    <p:sldId id="761" r:id="rId29"/>
    <p:sldId id="777" r:id="rId30"/>
    <p:sldId id="725" r:id="rId31"/>
    <p:sldId id="726" r:id="rId32"/>
    <p:sldId id="727" r:id="rId33"/>
    <p:sldId id="729" r:id="rId34"/>
    <p:sldId id="730" r:id="rId35"/>
    <p:sldId id="731" r:id="rId36"/>
    <p:sldId id="770" r:id="rId37"/>
    <p:sldId id="759" r:id="rId38"/>
    <p:sldId id="778" r:id="rId39"/>
    <p:sldId id="779" r:id="rId40"/>
    <p:sldId id="780" r:id="rId41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ejaVu LGC Sans" charset="0"/>
        <a:cs typeface="DejaVu LGC Sans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F35CB67-F4A9-9644-B43D-93EA9F8C50B5}">
          <p14:sldIdLst>
            <p14:sldId id="361"/>
            <p14:sldId id="595"/>
            <p14:sldId id="720"/>
            <p14:sldId id="754"/>
            <p14:sldId id="708"/>
            <p14:sldId id="709"/>
            <p14:sldId id="710"/>
            <p14:sldId id="774"/>
            <p14:sldId id="711"/>
            <p14:sldId id="713"/>
            <p14:sldId id="714"/>
            <p14:sldId id="715"/>
            <p14:sldId id="716"/>
            <p14:sldId id="762"/>
            <p14:sldId id="763"/>
            <p14:sldId id="755"/>
            <p14:sldId id="756"/>
            <p14:sldId id="764"/>
            <p14:sldId id="765"/>
            <p14:sldId id="766"/>
            <p14:sldId id="767"/>
            <p14:sldId id="769"/>
            <p14:sldId id="775"/>
            <p14:sldId id="776"/>
            <p14:sldId id="706"/>
            <p14:sldId id="722"/>
            <p14:sldId id="723"/>
            <p14:sldId id="761"/>
            <p14:sldId id="777"/>
            <p14:sldId id="725"/>
            <p14:sldId id="726"/>
            <p14:sldId id="727"/>
            <p14:sldId id="729"/>
            <p14:sldId id="730"/>
            <p14:sldId id="731"/>
            <p14:sldId id="770"/>
            <p14:sldId id="759"/>
            <p14:sldId id="778"/>
            <p14:sldId id="779"/>
            <p14:sldId id="7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CC0099"/>
    <a:srgbClr val="FF6600"/>
    <a:srgbClr val="00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2"/>
    <p:restoredTop sz="91349" autoAdjust="0"/>
  </p:normalViewPr>
  <p:slideViewPr>
    <p:cSldViewPr>
      <p:cViewPr varScale="1">
        <p:scale>
          <a:sx n="99" d="100"/>
          <a:sy n="99" d="100"/>
        </p:scale>
        <p:origin x="1776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964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65475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charset="0"/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65475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charset="0"/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0725"/>
            <a:ext cx="4794250" cy="3595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46762" cy="431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65475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charset="0"/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65475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charset="0"/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fld id="{C3546CF7-A194-45C3-A85B-C450ED91A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0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3546CF7-A194-45C3-A85B-C450ED91A59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8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3546CF7-A194-45C3-A85B-C450ED91A59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3546CF7-A194-45C3-A85B-C450ED91A59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4EA3C3-3B91-4DA5-A704-3590AE6FD53C}" type="datetime1">
              <a:rPr lang="en-US" altLang="en-US" smtClean="0"/>
              <a:t>2/13/18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UMBC CMSC 341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7B9635B-6609-48F2-BEF2-32EF4A8D46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2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0DC77A-CE0C-4EFE-A2D7-40FC14ADFA89}" type="datetime1">
              <a:rPr lang="en-US" altLang="en-US" smtClean="0"/>
              <a:t>2/13/18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UMBC CMSC 341 Lists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2CA1A4-F8AD-42A7-A6C8-A09A74D89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2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FAB74E-C999-41C2-AC4A-13972DADF332}" type="datetime1">
              <a:rPr lang="en-US" altLang="en-US" smtClean="0"/>
              <a:t>2/13/18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UMBC CMSC 341 Lists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2CA1A4-F8AD-42A7-A6C8-A09A74D89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1220C4F-8F13-4173-B1E5-DBE1C68F365A}" type="datetime1">
              <a:rPr lang="en-US" altLang="en-US" smtClean="0"/>
              <a:t>2/13/18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UMBC CMSC 341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E0127AB-56F0-4C4C-B69D-62B61AF947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69D708-9B26-4EB5-82D4-350E0E516414}" type="datetime1">
              <a:rPr lang="en-US" altLang="en-US" smtClean="0"/>
              <a:t>2/13/18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UMBC CMSC 341 Lists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2CA1A4-F8AD-42A7-A6C8-A09A74D89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0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E52B7B0-A111-438D-B29B-135A2999E1B9}" type="datetime1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UMBC CMSC 341 Lists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0F07151-AE58-4E8D-90EF-86794D407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1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4DE523-D1B9-474F-8E80-0258795E16C0}" type="datetime1">
              <a:rPr lang="en-US" smtClean="0"/>
              <a:t>2/13/18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UMBC CMSC 341 Lists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48D7568-17F5-4258-9603-6438299020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5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1B570D-598B-4321-AC7C-94108692209D}" type="datetime1">
              <a:rPr lang="en-US" altLang="en-US" smtClean="0"/>
              <a:t>2/13/18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UMBC CMSC 341 Lists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2CA1A4-F8AD-42A7-A6C8-A09A74D89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8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D19800-41E5-44A3-B6F7-2BB1411B4888}" type="datetime1">
              <a:rPr lang="en-US" altLang="en-US" smtClean="0"/>
              <a:t>2/13/18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UMBC CMSC 341 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2CA1A4-F8AD-42A7-A6C8-A09A74D89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3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6838CA-3E85-4354-9B15-99603B901FDB}" type="datetime1">
              <a:rPr lang="en-US" altLang="en-US" smtClean="0"/>
              <a:t>2/13/18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UMBC CMSC 341 Lists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2CA1A4-F8AD-42A7-A6C8-A09A74D89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ECE7DF-E05D-4AA4-84C2-099BBB9C0931}" type="datetime1">
              <a:rPr lang="en-US" altLang="en-US" smtClean="0"/>
              <a:t>2/13/18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UMBC CMSC 341 Lists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2CA1A4-F8AD-42A7-A6C8-A09A74D89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1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52688"/>
            <a:ext cx="8229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0"/>
          <p:cNvSpPr txBox="1">
            <a:spLocks noChangeArrowheads="1"/>
          </p:cNvSpPr>
          <p:nvPr/>
        </p:nvSpPr>
        <p:spPr bwMode="auto">
          <a:xfrm>
            <a:off x="7181850" y="6542088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400">
                <a:latin typeface="Arial" panose="020B0604020202020204" pitchFamily="34" charset="0"/>
              </a:rPr>
              <a:t>www.umbc.edu</a:t>
            </a:r>
          </a:p>
        </p:txBody>
      </p:sp>
    </p:spTree>
    <p:extLst>
      <p:ext uri="{BB962C8B-B14F-4D97-AF65-F5344CB8AC3E}">
        <p14:creationId xmlns:p14="http://schemas.microsoft.com/office/powerpoint/2010/main" val="374130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altLang="en-US" dirty="0"/>
              <a:t>CMSC 341</a:t>
            </a:r>
            <a:br>
              <a:rPr lang="en-US" altLang="en-US" dirty="0"/>
            </a:br>
            <a:r>
              <a:rPr lang="en-US" altLang="en-US" dirty="0"/>
              <a:t>Lecture 5 </a:t>
            </a:r>
            <a:br>
              <a:rPr lang="en-US" altLang="en-US" dirty="0"/>
            </a:br>
            <a:r>
              <a:rPr lang="en-US" altLang="en-US" dirty="0"/>
              <a:t>Stacks, Queues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Prof. </a:t>
            </a:r>
            <a:r>
              <a:rPr lang="en-US" altLang="en-US" dirty="0" err="1"/>
              <a:t>Neary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68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Push Operation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Suppose we have an empty integer stack that is capable of holding a maximum of three values. With that stack we execute the following push operations.</a:t>
            </a:r>
            <a:br>
              <a:rPr lang="en-US" altLang="en-US" dirty="0">
                <a:cs typeface="Times New Roman" panose="02020603050405020304" pitchFamily="18" charset="0"/>
              </a:rPr>
            </a:b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push(5);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	push(10);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	push(15);</a:t>
            </a:r>
          </a:p>
          <a:p>
            <a:pPr>
              <a:lnSpc>
                <a:spcPct val="90000"/>
              </a:lnSpc>
            </a:pPr>
            <a:endParaRPr lang="en-US" altLang="en-US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4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Push Operation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The state of the stack after each of the </a:t>
            </a:r>
            <a:r>
              <a:rPr lang="en-US" altLang="en-US">
                <a:latin typeface="Courier New" panose="02070309020205020404" pitchFamily="49" charset="0"/>
              </a:rPr>
              <a:t>push</a:t>
            </a:r>
            <a:r>
              <a:rPr lang="en-US" altLang="en-US"/>
              <a:t> operations: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19" y="3276600"/>
            <a:ext cx="2114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07" y="3276600"/>
            <a:ext cx="246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69" y="3276600"/>
            <a:ext cx="2495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4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Pop Operation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1219200"/>
          </a:xfrm>
        </p:spPr>
        <p:txBody>
          <a:bodyPr/>
          <a:lstStyle/>
          <a:p>
            <a:r>
              <a:rPr lang="en-US" altLang="en-US" dirty="0"/>
              <a:t>Now, suppose we execute three consecutive pop operations on the same stack: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338513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4191000"/>
            <a:ext cx="1304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190998"/>
            <a:ext cx="15430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4190999"/>
            <a:ext cx="15906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4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Stack Operations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err="1">
                <a:latin typeface="Courier New" panose="02070309020205020404" pitchFamily="49" charset="0"/>
              </a:rPr>
              <a:t>isFull</a:t>
            </a:r>
            <a:r>
              <a:rPr lang="en-US" altLang="en-US" b="1" dirty="0">
                <a:latin typeface="Courier New" panose="02070309020205020404" pitchFamily="49" charset="0"/>
              </a:rPr>
              <a:t>()</a:t>
            </a:r>
            <a:r>
              <a:rPr lang="en-US" altLang="en-US" dirty="0"/>
              <a:t>: A Boolean operation needed for static stacks. Returns true if the stack is full. Otherwise, returns false.</a:t>
            </a: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isEmpty</a:t>
            </a:r>
            <a:r>
              <a:rPr lang="en-US" altLang="en-US" b="1" dirty="0">
                <a:latin typeface="Courier New" panose="02070309020205020404" pitchFamily="49" charset="0"/>
              </a:rPr>
              <a:t>()</a:t>
            </a:r>
            <a:r>
              <a:rPr lang="en-US" altLang="en-US" dirty="0"/>
              <a:t>: A Boolean operation needed for all stacks. Returns true if the stack is empty. Otherwise, returns false.</a:t>
            </a:r>
          </a:p>
        </p:txBody>
      </p:sp>
    </p:spTree>
    <p:extLst>
      <p:ext uri="{BB962C8B-B14F-4D97-AF65-F5344CB8AC3E}">
        <p14:creationId xmlns:p14="http://schemas.microsoft.com/office/powerpoint/2010/main" val="429302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Static Stacks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1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>
                <a:cs typeface="Times New Roman" panose="02020603050405020304" pitchFamily="18" charset="0"/>
              </a:rPr>
              <a:t>A </a:t>
            </a:r>
            <a:r>
              <a:rPr lang="en-US" altLang="en-US" sz="3600" i="1" dirty="0">
                <a:cs typeface="Times New Roman" panose="02020603050405020304" pitchFamily="18" charset="0"/>
              </a:rPr>
              <a:t>static stack </a:t>
            </a:r>
            <a:r>
              <a:rPr lang="en-US" altLang="en-US" sz="3600" dirty="0">
                <a:cs typeface="Times New Roman" panose="02020603050405020304" pitchFamily="18" charset="0"/>
              </a:rPr>
              <a:t>is built on an array</a:t>
            </a:r>
          </a:p>
          <a:p>
            <a:pPr lvl="1"/>
            <a:r>
              <a:rPr lang="en-US" altLang="en-US" sz="3200" dirty="0">
                <a:cs typeface="Times New Roman" panose="02020603050405020304" pitchFamily="18" charset="0"/>
              </a:rPr>
              <a:t>As we are using an array, we must specify the starting size of the stack</a:t>
            </a:r>
          </a:p>
          <a:p>
            <a:pPr lvl="1"/>
            <a:r>
              <a:rPr lang="en-US" altLang="en-US" sz="3200" dirty="0">
                <a:cs typeface="Times New Roman" panose="02020603050405020304" pitchFamily="18" charset="0"/>
              </a:rPr>
              <a:t>The stack may become full if the array becomes full</a:t>
            </a:r>
          </a:p>
        </p:txBody>
      </p:sp>
    </p:spTree>
    <p:extLst>
      <p:ext uri="{BB962C8B-B14F-4D97-AF65-F5344CB8AC3E}">
        <p14:creationId xmlns:p14="http://schemas.microsoft.com/office/powerpoint/2010/main" val="154470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82" y="953678"/>
            <a:ext cx="8229600" cy="1143000"/>
          </a:xfrm>
        </p:spPr>
        <p:txBody>
          <a:bodyPr/>
          <a:lstStyle/>
          <a:p>
            <a:r>
              <a:rPr lang="en-US" dirty="0"/>
              <a:t>Member Variables for 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82" y="2133600"/>
            <a:ext cx="8458200" cy="3962400"/>
          </a:xfrm>
        </p:spPr>
        <p:txBody>
          <a:bodyPr/>
          <a:lstStyle/>
          <a:p>
            <a:r>
              <a:rPr lang="en-US" dirty="0"/>
              <a:t>Three major variables: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Pointer		</a:t>
            </a:r>
            <a:r>
              <a:rPr lang="en-US" dirty="0"/>
              <a:t>		Creates a pointer to stack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				</a:t>
            </a:r>
            <a:r>
              <a:rPr lang="en-US" dirty="0"/>
              <a:t>	Tracks elements in stack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top				</a:t>
            </a:r>
            <a:r>
              <a:rPr lang="en-US" dirty="0"/>
              <a:t>	Tracks top element in stack</a:t>
            </a:r>
          </a:p>
        </p:txBody>
      </p:sp>
    </p:spTree>
    <p:extLst>
      <p:ext uri="{BB962C8B-B14F-4D97-AF65-F5344CB8AC3E}">
        <p14:creationId xmlns:p14="http://schemas.microsoft.com/office/powerpoint/2010/main" val="2226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/>
              <a:t>Member Functions for 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CONSTRUCTOR		</a:t>
            </a:r>
            <a:r>
              <a:rPr lang="en-US" dirty="0"/>
              <a:t>	Creates a stack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DESTRUCTOR		</a:t>
            </a:r>
            <a:r>
              <a:rPr lang="en-US" dirty="0"/>
              <a:t>	Deletes a stack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push()				</a:t>
            </a:r>
            <a:r>
              <a:rPr lang="en-US" dirty="0"/>
              <a:t>	Pushes element to stack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pop()				</a:t>
            </a:r>
            <a:r>
              <a:rPr lang="en-US" dirty="0"/>
              <a:t>		Pops element from stack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				</a:t>
            </a:r>
            <a:r>
              <a:rPr lang="en-US" dirty="0"/>
              <a:t>Is the stack empty?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isFull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				</a:t>
            </a:r>
            <a:r>
              <a:rPr lang="en-US" dirty="0"/>
              <a:t>Is the stack full?</a:t>
            </a:r>
          </a:p>
        </p:txBody>
      </p:sp>
    </p:spTree>
    <p:extLst>
      <p:ext uri="{BB962C8B-B14F-4D97-AF65-F5344CB8AC3E}">
        <p14:creationId xmlns:p14="http://schemas.microsoft.com/office/powerpoint/2010/main" val="27693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Stacks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07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cs typeface="Times New Roman" panose="02020603050405020304" pitchFamily="18" charset="0"/>
              </a:rPr>
              <a:t>A </a:t>
            </a:r>
            <a:r>
              <a:rPr lang="en-US" altLang="en-US" sz="2800" i="1" dirty="0">
                <a:cs typeface="Times New Roman" panose="02020603050405020304" pitchFamily="18" charset="0"/>
              </a:rPr>
              <a:t>dynamic stack </a:t>
            </a:r>
            <a:r>
              <a:rPr lang="en-US" altLang="en-US" sz="2800" dirty="0">
                <a:cs typeface="Times New Roman" panose="02020603050405020304" pitchFamily="18" charset="0"/>
              </a:rPr>
              <a:t>is built on a linked list instead of an array. </a:t>
            </a:r>
          </a:p>
          <a:p>
            <a:r>
              <a:rPr lang="en-US" altLang="en-US" sz="2800" dirty="0">
                <a:cs typeface="Times New Roman" panose="02020603050405020304" pitchFamily="18" charset="0"/>
              </a:rPr>
              <a:t>A linked list-based stack offers two advantages over an array-based stack. </a:t>
            </a:r>
          </a:p>
          <a:p>
            <a:pPr lvl="1"/>
            <a:r>
              <a:rPr lang="en-US" altLang="en-US" sz="2400" dirty="0">
                <a:cs typeface="Times New Roman" panose="02020603050405020304" pitchFamily="18" charset="0"/>
              </a:rPr>
              <a:t>No need to specify the starting size of the stack. A dynamic stack simply starts as an empty linked list, and then expands by one node each time a value is pushed. </a:t>
            </a:r>
          </a:p>
          <a:p>
            <a:pPr lvl="1"/>
            <a:r>
              <a:rPr lang="en-US" altLang="en-US" sz="2400" dirty="0">
                <a:cs typeface="Times New Roman" panose="02020603050405020304" pitchFamily="18" charset="0"/>
              </a:rPr>
              <a:t>A dynamic stack will never be full, as long as the system has enough free memory.</a:t>
            </a:r>
          </a:p>
        </p:txBody>
      </p:sp>
    </p:spTree>
    <p:extLst>
      <p:ext uri="{BB962C8B-B14F-4D97-AF65-F5344CB8AC3E}">
        <p14:creationId xmlns:p14="http://schemas.microsoft.com/office/powerpoint/2010/main" val="152718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673475"/>
          </a:xfrm>
        </p:spPr>
        <p:txBody>
          <a:bodyPr/>
          <a:lstStyle/>
          <a:p>
            <a:r>
              <a:rPr lang="en-US" sz="2800" dirty="0"/>
              <a:t>Linked Lists</a:t>
            </a:r>
          </a:p>
          <a:p>
            <a:pPr lvl="1"/>
            <a:r>
              <a:rPr lang="en-US" sz="2400" dirty="0"/>
              <a:t>vs Arrays</a:t>
            </a:r>
          </a:p>
          <a:p>
            <a:pPr lvl="1"/>
            <a:r>
              <a:rPr lang="en-US" sz="2400" dirty="0"/>
              <a:t>Nodes</a:t>
            </a:r>
          </a:p>
          <a:p>
            <a:r>
              <a:rPr lang="en-US" sz="2800" dirty="0"/>
              <a:t>Using Linked Lists</a:t>
            </a:r>
          </a:p>
          <a:p>
            <a:pPr lvl="1"/>
            <a:r>
              <a:rPr lang="en-US" sz="2400" dirty="0"/>
              <a:t>“Supporting Actors” (member variables)</a:t>
            </a:r>
          </a:p>
          <a:p>
            <a:pPr lvl="1"/>
            <a:r>
              <a:rPr lang="en-US" sz="2400" dirty="0"/>
              <a:t>Overview</a:t>
            </a:r>
          </a:p>
          <a:p>
            <a:pPr lvl="1"/>
            <a:r>
              <a:rPr lang="en-US" sz="2400" dirty="0"/>
              <a:t>Creation</a:t>
            </a:r>
          </a:p>
          <a:p>
            <a:pPr lvl="1"/>
            <a:r>
              <a:rPr lang="en-US" sz="2400" dirty="0"/>
              <a:t>Traversal</a:t>
            </a:r>
          </a:p>
          <a:p>
            <a:pPr lvl="1"/>
            <a:r>
              <a:rPr lang="en-US" sz="2400" dirty="0"/>
              <a:t>Deletion</a:t>
            </a:r>
          </a:p>
        </p:txBody>
      </p:sp>
    </p:spTree>
    <p:extLst>
      <p:ext uri="{BB962C8B-B14F-4D97-AF65-F5344CB8AC3E}">
        <p14:creationId xmlns:p14="http://schemas.microsoft.com/office/powerpoint/2010/main" val="2790042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82" y="953678"/>
            <a:ext cx="8229600" cy="1143000"/>
          </a:xfrm>
        </p:spPr>
        <p:txBody>
          <a:bodyPr/>
          <a:lstStyle/>
          <a:p>
            <a:r>
              <a:rPr lang="en-US" sz="4000" dirty="0"/>
              <a:t>Member Variables for Dynamic 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82" y="2133600"/>
            <a:ext cx="8458200" cy="3962400"/>
          </a:xfrm>
        </p:spPr>
        <p:txBody>
          <a:bodyPr/>
          <a:lstStyle/>
          <a:p>
            <a:r>
              <a:rPr lang="en-US" dirty="0"/>
              <a:t>Parts: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Linked list	</a:t>
            </a:r>
            <a:r>
              <a:rPr lang="en-US" dirty="0"/>
              <a:t>		Linked list for stack (nodes)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				</a:t>
            </a:r>
            <a:r>
              <a:rPr lang="en-US" dirty="0"/>
              <a:t>		Tracks elements in stack</a:t>
            </a:r>
          </a:p>
        </p:txBody>
      </p:sp>
    </p:spTree>
    <p:extLst>
      <p:ext uri="{BB962C8B-B14F-4D97-AF65-F5344CB8AC3E}">
        <p14:creationId xmlns:p14="http://schemas.microsoft.com/office/powerpoint/2010/main" val="338212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4000" dirty="0"/>
              <a:t>Member Functions for Dynamic 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2689"/>
            <a:ext cx="8229600" cy="2805112"/>
          </a:xfrm>
        </p:spPr>
        <p:txBody>
          <a:bodyPr/>
          <a:lstStyle/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CONSTRUCTOR		</a:t>
            </a:r>
            <a:r>
              <a:rPr lang="en-US" dirty="0"/>
              <a:t>	Creates a stack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DESTRUCTOR		</a:t>
            </a:r>
            <a:r>
              <a:rPr lang="en-US" dirty="0"/>
              <a:t>	Deletes a stack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push()				</a:t>
            </a:r>
            <a:r>
              <a:rPr lang="en-US" dirty="0"/>
              <a:t>	Pushes element to stack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pop()				</a:t>
            </a:r>
            <a:r>
              <a:rPr lang="en-US" dirty="0"/>
              <a:t>		Pops element from stack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				</a:t>
            </a:r>
            <a:r>
              <a:rPr lang="en-US" dirty="0"/>
              <a:t>Is the stack empty?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top()						</a:t>
            </a:r>
            <a:r>
              <a:rPr lang="en-US" dirty="0"/>
              <a:t>What is the top element?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791200"/>
            <a:ext cx="493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What happened to </a:t>
            </a:r>
            <a:r>
              <a:rPr lang="en-US" sz="2800" dirty="0" err="1">
                <a:solidFill>
                  <a:schemeClr val="tx1"/>
                </a:solidFill>
                <a:latin typeface="Courier" pitchFamily="49" charset="0"/>
              </a:rPr>
              <a:t>isFull</a:t>
            </a:r>
            <a:r>
              <a:rPr lang="en-US" sz="2800" dirty="0">
                <a:solidFill>
                  <a:schemeClr val="tx1"/>
                </a:solidFill>
                <a:latin typeface="Courier" pitchFamily="49" charset="0"/>
              </a:rPr>
              <a:t>()?</a:t>
            </a:r>
          </a:p>
        </p:txBody>
      </p:sp>
    </p:spTree>
    <p:extLst>
      <p:ext uri="{BB962C8B-B14F-4D97-AF65-F5344CB8AC3E}">
        <p14:creationId xmlns:p14="http://schemas.microsoft.com/office/powerpoint/2010/main" val="125765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Problems with 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2688"/>
            <a:ext cx="8534400" cy="3673475"/>
          </a:xfrm>
        </p:spPr>
        <p:txBody>
          <a:bodyPr/>
          <a:lstStyle/>
          <a:p>
            <a:pPr lvl="0"/>
            <a:r>
              <a:rPr lang="en-US" dirty="0"/>
              <a:t>Stack underflow </a:t>
            </a:r>
            <a:endParaRPr lang="en-US" sz="2000" dirty="0"/>
          </a:p>
          <a:p>
            <a:pPr lvl="1"/>
            <a:r>
              <a:rPr lang="en-US" dirty="0"/>
              <a:t>no elements in the stack, and you tried to pop</a:t>
            </a:r>
            <a:endParaRPr lang="en-US" sz="1800" dirty="0"/>
          </a:p>
          <a:p>
            <a:pPr lvl="0"/>
            <a:r>
              <a:rPr lang="en-US" dirty="0"/>
              <a:t>Stack overflow </a:t>
            </a:r>
            <a:endParaRPr lang="en-US" sz="2000" dirty="0"/>
          </a:p>
          <a:p>
            <a:pPr lvl="1"/>
            <a:r>
              <a:rPr lang="en-US" dirty="0"/>
              <a:t>maximum elements in stack, and tried to add another</a:t>
            </a:r>
            <a:endParaRPr lang="en-US" sz="1800" dirty="0"/>
          </a:p>
          <a:p>
            <a:pPr lvl="1"/>
            <a:r>
              <a:rPr lang="en-US" dirty="0"/>
              <a:t>not an issue using STL or a dynamic implementation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81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fast can we perform each operation for a stack?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Each operation is O(1)! </a:t>
            </a:r>
          </a:p>
        </p:txBody>
      </p:sp>
    </p:spTree>
    <p:extLst>
      <p:ext uri="{BB962C8B-B14F-4D97-AF65-F5344CB8AC3E}">
        <p14:creationId xmlns:p14="http://schemas.microsoft.com/office/powerpoint/2010/main" val="29922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6" y="1143000"/>
            <a:ext cx="8229600" cy="1143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6" y="4349339"/>
            <a:ext cx="6324600" cy="2011363"/>
          </a:xfr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pop(){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item = 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stackArray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[top];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	--top;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	return item;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00800" y="4839568"/>
            <a:ext cx="1524000" cy="1030903"/>
            <a:chOff x="6368143" y="4709940"/>
            <a:chExt cx="1524000" cy="1030903"/>
          </a:xfrm>
        </p:grpSpPr>
        <p:sp>
          <p:nvSpPr>
            <p:cNvPr id="6" name="TextBox 5"/>
            <p:cNvSpPr txBox="1"/>
            <p:nvPr/>
          </p:nvSpPr>
          <p:spPr>
            <a:xfrm>
              <a:off x="6368143" y="4902225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Constant time</a:t>
              </a:r>
            </a:p>
          </p:txBody>
        </p:sp>
        <p:sp>
          <p:nvSpPr>
            <p:cNvPr id="8" name="Right Bracket 7"/>
            <p:cNvSpPr/>
            <p:nvPr/>
          </p:nvSpPr>
          <p:spPr>
            <a:xfrm>
              <a:off x="6368143" y="4709940"/>
              <a:ext cx="228600" cy="1030903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6316" y="2534565"/>
            <a:ext cx="6324600" cy="1569660"/>
            <a:chOff x="457200" y="2514600"/>
            <a:chExt cx="63246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5257800" y="3056121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Constant time</a:t>
              </a:r>
            </a:p>
          </p:txBody>
        </p:sp>
        <p:sp>
          <p:nvSpPr>
            <p:cNvPr id="7" name="Right Bracket 6"/>
            <p:cNvSpPr/>
            <p:nvPr/>
          </p:nvSpPr>
          <p:spPr>
            <a:xfrm>
              <a:off x="5029200" y="2882342"/>
              <a:ext cx="228600" cy="769144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2514600"/>
              <a:ext cx="4800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indent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24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void push(</a:t>
              </a:r>
              <a:r>
                <a:rPr lang="en-US" sz="2400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int</a:t>
              </a:r>
              <a:r>
                <a:rPr lang="en-US" sz="24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e){</a:t>
              </a:r>
            </a:p>
            <a:p>
              <a:pPr marL="0" lvl="1" indent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24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	++top;</a:t>
              </a:r>
            </a:p>
            <a:p>
              <a:pPr marL="0" lvl="1" indent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24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	</a:t>
              </a:r>
              <a:r>
                <a:rPr lang="en-US" sz="2400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stackArray</a:t>
              </a:r>
              <a:r>
                <a:rPr lang="en-US" sz="24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[top] = e;</a:t>
              </a:r>
            </a:p>
            <a:p>
              <a:pPr marL="0" lvl="1" indent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24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698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Queues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95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Introduction to the Queue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52688"/>
            <a:ext cx="8382000" cy="3673475"/>
          </a:xfrm>
        </p:spPr>
        <p:txBody>
          <a:bodyPr/>
          <a:lstStyle/>
          <a:p>
            <a:pPr eaLnBrk="1" hangingPunct="1"/>
            <a:r>
              <a:rPr lang="en-US" altLang="tr-TR" sz="2800" dirty="0">
                <a:cs typeface="Times New Roman" panose="02020603050405020304" pitchFamily="18" charset="0"/>
              </a:rPr>
              <a:t>Like a stack, a queue is a data structure that holds a sequence of elements. </a:t>
            </a:r>
          </a:p>
          <a:p>
            <a:pPr eaLnBrk="1" hangingPunct="1"/>
            <a:r>
              <a:rPr lang="en-US" altLang="tr-TR" sz="2800" dirty="0">
                <a:cs typeface="Times New Roman" panose="02020603050405020304" pitchFamily="18" charset="0"/>
              </a:rPr>
              <a:t>A queue, however, provides access to its elements in </a:t>
            </a:r>
            <a:r>
              <a:rPr lang="en-US" altLang="tr-TR" sz="2800" i="1" dirty="0">
                <a:cs typeface="Times New Roman" panose="02020603050405020304" pitchFamily="18" charset="0"/>
              </a:rPr>
              <a:t>first-in, first-out</a:t>
            </a:r>
            <a:r>
              <a:rPr lang="en-US" altLang="tr-TR" sz="2800" dirty="0">
                <a:cs typeface="Times New Roman" panose="02020603050405020304" pitchFamily="18" charset="0"/>
              </a:rPr>
              <a:t> </a:t>
            </a:r>
            <a:r>
              <a:rPr lang="en-US" altLang="tr-TR" sz="2800" i="1" dirty="0">
                <a:cs typeface="Times New Roman" panose="02020603050405020304" pitchFamily="18" charset="0"/>
              </a:rPr>
              <a:t>(FIFO)</a:t>
            </a:r>
            <a:r>
              <a:rPr lang="en-US" altLang="tr-TR" sz="2800" dirty="0">
                <a:cs typeface="Times New Roman" panose="02020603050405020304" pitchFamily="18" charset="0"/>
              </a:rPr>
              <a:t> order. </a:t>
            </a:r>
          </a:p>
          <a:p>
            <a:pPr lvl="3"/>
            <a:endParaRPr lang="en-US" altLang="tr-TR" sz="16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tr-TR" sz="2800" dirty="0">
                <a:cs typeface="Times New Roman" panose="02020603050405020304" pitchFamily="18" charset="0"/>
              </a:rPr>
              <a:t>The elements in a queue are processed like customers standing in a line: the first customer to get in line is the first one to be served (and leave the line).</a:t>
            </a:r>
          </a:p>
          <a:p>
            <a:pPr eaLnBrk="1" hangingPunct="1"/>
            <a:endParaRPr lang="en-US" altLang="tr-TR" sz="2800" dirty="0"/>
          </a:p>
        </p:txBody>
      </p:sp>
    </p:spTree>
    <p:extLst>
      <p:ext uri="{BB962C8B-B14F-4D97-AF65-F5344CB8AC3E}">
        <p14:creationId xmlns:p14="http://schemas.microsoft.com/office/powerpoint/2010/main" val="2950095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Example Applications of Queues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r-TR" sz="2800" dirty="0">
                <a:cs typeface="Times New Roman" panose="02020603050405020304" pitchFamily="18" charset="0"/>
              </a:rPr>
              <a:t>Print jobs</a:t>
            </a:r>
          </a:p>
          <a:p>
            <a:pPr eaLnBrk="1" hangingPunct="1"/>
            <a:r>
              <a:rPr lang="en-US" altLang="tr-TR" sz="2800" dirty="0">
                <a:cs typeface="Times New Roman" panose="02020603050405020304" pitchFamily="18" charset="0"/>
              </a:rPr>
              <a:t>OS processes</a:t>
            </a:r>
          </a:p>
          <a:p>
            <a:pPr lvl="1"/>
            <a:r>
              <a:rPr lang="en-US" altLang="tr-TR" sz="2400" dirty="0">
                <a:cs typeface="Times New Roman" panose="02020603050405020304" pitchFamily="18" charset="0"/>
              </a:rPr>
              <a:t>communication between processes/systems</a:t>
            </a:r>
          </a:p>
          <a:p>
            <a:pPr eaLnBrk="1" hangingPunct="1"/>
            <a:r>
              <a:rPr lang="en-US" altLang="tr-TR" sz="2800" dirty="0">
                <a:cs typeface="Times New Roman" panose="02020603050405020304" pitchFamily="18" charset="0"/>
              </a:rPr>
              <a:t>Breadth First Search</a:t>
            </a:r>
            <a:endParaRPr lang="en-US" altLang="tr-TR" sz="2800" dirty="0"/>
          </a:p>
        </p:txBody>
      </p:sp>
    </p:spTree>
    <p:extLst>
      <p:ext uri="{BB962C8B-B14F-4D97-AF65-F5344CB8AC3E}">
        <p14:creationId xmlns:p14="http://schemas.microsoft.com/office/powerpoint/2010/main" val="1782562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Implementations of Queues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Static Queues</a:t>
            </a:r>
          </a:p>
          <a:p>
            <a:pPr lvl="1"/>
            <a:r>
              <a:rPr lang="en-US" altLang="en-US" dirty="0"/>
              <a:t>Fixed size</a:t>
            </a:r>
          </a:p>
          <a:p>
            <a:pPr lvl="1"/>
            <a:r>
              <a:rPr lang="en-US" altLang="en-US" dirty="0"/>
              <a:t>Can be implemented with an array</a:t>
            </a:r>
          </a:p>
          <a:p>
            <a:r>
              <a:rPr lang="en-US" altLang="en-US" dirty="0"/>
              <a:t>Dynamic Queues</a:t>
            </a:r>
          </a:p>
          <a:p>
            <a:pPr lvl="1"/>
            <a:r>
              <a:rPr lang="en-US" altLang="en-US" dirty="0"/>
              <a:t>Grow in size as needed</a:t>
            </a:r>
          </a:p>
          <a:p>
            <a:pPr lvl="1"/>
            <a:r>
              <a:rPr lang="en-US" altLang="en-US" dirty="0"/>
              <a:t>Can be implemented with a linked list</a:t>
            </a:r>
          </a:p>
          <a:p>
            <a:r>
              <a:rPr lang="en-US" altLang="en-US" dirty="0"/>
              <a:t>Using STL (dynamic)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2286000"/>
            <a:ext cx="1740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Just like stacks!</a:t>
            </a:r>
          </a:p>
        </p:txBody>
      </p:sp>
    </p:spTree>
    <p:extLst>
      <p:ext uri="{BB962C8B-B14F-4D97-AF65-F5344CB8AC3E}">
        <p14:creationId xmlns:p14="http://schemas.microsoft.com/office/powerpoint/2010/main" val="26650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ADT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3673475"/>
          </a:xfrm>
        </p:spPr>
        <p:txBody>
          <a:bodyPr/>
          <a:lstStyle/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size()</a:t>
            </a:r>
          </a:p>
          <a:p>
            <a:pPr lvl="1"/>
            <a:r>
              <a:rPr lang="en-US" sz="1800" dirty="0"/>
              <a:t>Number of elements in the queue</a:t>
            </a:r>
          </a:p>
          <a:p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isEmpty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 lvl="1"/>
            <a:r>
              <a:rPr lang="en-US" sz="1800" dirty="0"/>
              <a:t>Does the queue have elements in it?</a:t>
            </a:r>
          </a:p>
          <a:p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enqueue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i="1" dirty="0">
                <a:latin typeface="Courier New" charset="0"/>
                <a:ea typeface="Courier New" charset="0"/>
                <a:cs typeface="Courier New" charset="0"/>
              </a:rPr>
              <a:t>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lvl="1"/>
            <a:r>
              <a:rPr lang="en-US" sz="1800" dirty="0"/>
              <a:t>Add element </a:t>
            </a:r>
            <a:r>
              <a:rPr lang="en-US" sz="1800" i="1" dirty="0"/>
              <a:t>e</a:t>
            </a:r>
            <a:r>
              <a:rPr lang="en-US" sz="1800" dirty="0"/>
              <a:t> to the end of the queue</a:t>
            </a:r>
          </a:p>
          <a:p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 lvl="1"/>
            <a:r>
              <a:rPr lang="en-US" sz="1800" dirty="0"/>
              <a:t>Remove the first element from the queue 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front()</a:t>
            </a:r>
          </a:p>
          <a:p>
            <a:pPr lvl="1"/>
            <a:r>
              <a:rPr lang="en-US" sz="1800" dirty="0"/>
              <a:t>What is at the front of the queue?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back()</a:t>
            </a:r>
          </a:p>
          <a:p>
            <a:pPr lvl="1"/>
            <a:r>
              <a:rPr lang="en-US" sz="1800" dirty="0"/>
              <a:t>What is at the back of the queue?	</a:t>
            </a:r>
          </a:p>
        </p:txBody>
      </p:sp>
    </p:spTree>
    <p:extLst>
      <p:ext uri="{BB962C8B-B14F-4D97-AF65-F5344CB8AC3E}">
        <p14:creationId xmlns:p14="http://schemas.microsoft.com/office/powerpoint/2010/main" val="135370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673475"/>
          </a:xfrm>
        </p:spPr>
        <p:txBody>
          <a:bodyPr/>
          <a:lstStyle/>
          <a:p>
            <a:r>
              <a:rPr lang="en-US" sz="2800" dirty="0"/>
              <a:t>Stacks</a:t>
            </a:r>
          </a:p>
          <a:p>
            <a:pPr lvl="1"/>
            <a:r>
              <a:rPr lang="en-US" sz="2400" dirty="0"/>
              <a:t>Types of Stacks</a:t>
            </a:r>
          </a:p>
          <a:p>
            <a:pPr lvl="1"/>
            <a:r>
              <a:rPr lang="en-US" sz="2400" dirty="0"/>
              <a:t>Examples</a:t>
            </a:r>
          </a:p>
          <a:p>
            <a:r>
              <a:rPr lang="en-US" sz="2800" dirty="0"/>
              <a:t>Queues</a:t>
            </a:r>
          </a:p>
          <a:p>
            <a:pPr lvl="1"/>
            <a:r>
              <a:rPr lang="en-US" sz="2400" dirty="0"/>
              <a:t>Types of Queues</a:t>
            </a:r>
          </a:p>
          <a:p>
            <a:pPr lvl="1"/>
            <a:r>
              <a:rPr lang="en-US" sz="2400" dirty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35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tr-TR" dirty="0"/>
              <a:t>Queue Operations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tr-TR" dirty="0">
                <a:cs typeface="Times New Roman" panose="02020603050405020304" pitchFamily="18" charset="0"/>
              </a:rPr>
              <a:t>Think of queues as having a front and a rear. </a:t>
            </a:r>
            <a:endParaRPr lang="tr-TR" altLang="tr-TR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tr-TR" dirty="0"/>
              <a:t>rear: position where elements are added</a:t>
            </a:r>
          </a:p>
          <a:p>
            <a:pPr lvl="1">
              <a:lnSpc>
                <a:spcPct val="90000"/>
              </a:lnSpc>
            </a:pPr>
            <a:r>
              <a:rPr lang="en-US" altLang="tr-TR" dirty="0"/>
              <a:t>front: position from which elements are removed</a:t>
            </a:r>
          </a:p>
          <a:p>
            <a:pPr eaLnBrk="1" hangingPunct="1"/>
            <a:endParaRPr lang="en-US" altLang="tr-TR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tr-TR" dirty="0"/>
          </a:p>
        </p:txBody>
      </p:sp>
      <p:pic>
        <p:nvPicPr>
          <p:cNvPr id="36869" name="Picture 4" descr="Figure 18-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66675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68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Queue Operations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r-TR">
                <a:cs typeface="Times New Roman" panose="02020603050405020304" pitchFamily="18" charset="0"/>
              </a:rPr>
              <a:t>The two primary queue operations are </a:t>
            </a:r>
            <a:r>
              <a:rPr lang="en-US" altLang="tr-TR" i="1">
                <a:cs typeface="Times New Roman" panose="02020603050405020304" pitchFamily="18" charset="0"/>
              </a:rPr>
              <a:t>enqueuing</a:t>
            </a:r>
            <a:r>
              <a:rPr lang="en-US" altLang="tr-TR">
                <a:cs typeface="Times New Roman" panose="02020603050405020304" pitchFamily="18" charset="0"/>
              </a:rPr>
              <a:t> and </a:t>
            </a:r>
            <a:r>
              <a:rPr lang="en-US" altLang="tr-TR" i="1">
                <a:cs typeface="Times New Roman" panose="02020603050405020304" pitchFamily="18" charset="0"/>
              </a:rPr>
              <a:t>dequeuing</a:t>
            </a:r>
            <a:r>
              <a:rPr lang="en-US" altLang="tr-TR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tr-TR">
                <a:cs typeface="Times New Roman" panose="02020603050405020304" pitchFamily="18" charset="0"/>
              </a:rPr>
              <a:t>To </a:t>
            </a:r>
            <a:r>
              <a:rPr lang="en-US" altLang="tr-TR" i="1">
                <a:cs typeface="Times New Roman" panose="02020603050405020304" pitchFamily="18" charset="0"/>
              </a:rPr>
              <a:t>enqueue</a:t>
            </a:r>
            <a:r>
              <a:rPr lang="en-US" altLang="tr-TR">
                <a:cs typeface="Times New Roman" panose="02020603050405020304" pitchFamily="18" charset="0"/>
              </a:rPr>
              <a:t> means to insert an element at t</a:t>
            </a:r>
            <a:r>
              <a:rPr lang="tr-TR" altLang="tr-TR">
                <a:cs typeface="Times New Roman" panose="02020603050405020304" pitchFamily="18" charset="0"/>
              </a:rPr>
              <a:t>h</a:t>
            </a:r>
            <a:r>
              <a:rPr lang="en-US" altLang="tr-TR">
                <a:cs typeface="Times New Roman" panose="02020603050405020304" pitchFamily="18" charset="0"/>
              </a:rPr>
              <a:t>e rear of a queue.</a:t>
            </a:r>
          </a:p>
          <a:p>
            <a:pPr eaLnBrk="1" hangingPunct="1"/>
            <a:r>
              <a:rPr lang="en-US" altLang="tr-TR">
                <a:cs typeface="Times New Roman" panose="02020603050405020304" pitchFamily="18" charset="0"/>
              </a:rPr>
              <a:t>To </a:t>
            </a:r>
            <a:r>
              <a:rPr lang="en-US" altLang="tr-TR" i="1">
                <a:cs typeface="Times New Roman" panose="02020603050405020304" pitchFamily="18" charset="0"/>
              </a:rPr>
              <a:t>dequeue</a:t>
            </a:r>
            <a:r>
              <a:rPr lang="en-US" altLang="tr-TR">
                <a:cs typeface="Times New Roman" panose="02020603050405020304" pitchFamily="18" charset="0"/>
              </a:rPr>
              <a:t> means to remove an element from the front of a queue. </a:t>
            </a:r>
          </a:p>
        </p:txBody>
      </p:sp>
    </p:spTree>
    <p:extLst>
      <p:ext uri="{BB962C8B-B14F-4D97-AF65-F5344CB8AC3E}">
        <p14:creationId xmlns:p14="http://schemas.microsoft.com/office/powerpoint/2010/main" val="914815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Queue Operations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dirty="0">
                <a:cs typeface="Times New Roman" panose="02020603050405020304" pitchFamily="18" charset="0"/>
              </a:rPr>
              <a:t>Suppose we have an empty static integer queue that is capable of holding a maximum of three values. With that queue we execute the following </a:t>
            </a:r>
            <a:r>
              <a:rPr lang="en-US" altLang="tr-TR" dirty="0" err="1">
                <a:cs typeface="Times New Roman" panose="02020603050405020304" pitchFamily="18" charset="0"/>
              </a:rPr>
              <a:t>enqueue</a:t>
            </a:r>
            <a:r>
              <a:rPr lang="en-US" altLang="tr-TR" dirty="0">
                <a:cs typeface="Times New Roman" panose="02020603050405020304" pitchFamily="18" charset="0"/>
              </a:rPr>
              <a:t> operations.</a:t>
            </a:r>
            <a:br>
              <a:rPr lang="en-US" altLang="tr-TR" dirty="0">
                <a:cs typeface="Times New Roman" panose="02020603050405020304" pitchFamily="18" charset="0"/>
              </a:rPr>
            </a:br>
            <a:r>
              <a:rPr lang="en-US" altLang="tr-TR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r-TR" dirty="0">
                <a:cs typeface="Times New Roman" panose="02020603050405020304" pitchFamily="18" charset="0"/>
              </a:rPr>
              <a:t>	</a:t>
            </a:r>
            <a:r>
              <a:rPr lang="en-US" altLang="tr-TR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Enqueue</a:t>
            </a:r>
            <a:r>
              <a:rPr lang="en-US" altLang="tr-TR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(3);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r-TR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n-US" altLang="tr-TR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Enqueue</a:t>
            </a:r>
            <a:r>
              <a:rPr lang="en-US" altLang="tr-TR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(6);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r-TR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n-US" altLang="tr-TR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Enqueue</a:t>
            </a:r>
            <a:r>
              <a:rPr lang="en-US" altLang="tr-TR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(9);</a:t>
            </a:r>
          </a:p>
          <a:p>
            <a:pPr eaLnBrk="1" hangingPunct="1">
              <a:lnSpc>
                <a:spcPct val="90000"/>
              </a:lnSpc>
            </a:pPr>
            <a:endParaRPr lang="en-US" altLang="tr-T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77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26281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tr-TR"/>
              <a:t>Queue Operations</a:t>
            </a:r>
            <a:r>
              <a:rPr lang="tr-TR" altLang="tr-TR"/>
              <a:t> - Dequeue</a:t>
            </a:r>
            <a:endParaRPr lang="en-US" altLang="tr-T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4343400" cy="4795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sz="2800" dirty="0">
                <a:cs typeface="Times New Roman" panose="02020603050405020304" pitchFamily="18" charset="0"/>
              </a:rPr>
              <a:t>Now let's see how </a:t>
            </a:r>
            <a:r>
              <a:rPr lang="en-US" altLang="tr-TR" sz="2800" dirty="0" err="1">
                <a:cs typeface="Times New Roman" panose="02020603050405020304" pitchFamily="18" charset="0"/>
              </a:rPr>
              <a:t>dequeue</a:t>
            </a:r>
            <a:r>
              <a:rPr lang="en-US" altLang="tr-TR" sz="2800" dirty="0">
                <a:cs typeface="Times New Roman" panose="02020603050405020304" pitchFamily="18" charset="0"/>
              </a:rPr>
              <a:t> operations are performed. The figure on the right shows the state of the queue after each of three consecutive </a:t>
            </a:r>
            <a:r>
              <a:rPr lang="en-US" altLang="tr-TR" sz="2800" dirty="0" err="1">
                <a:cs typeface="Times New Roman" panose="02020603050405020304" pitchFamily="18" charset="0"/>
              </a:rPr>
              <a:t>dequeue</a:t>
            </a:r>
            <a:r>
              <a:rPr lang="en-US" altLang="tr-TR" sz="2800" dirty="0">
                <a:cs typeface="Times New Roman" panose="02020603050405020304" pitchFamily="18" charset="0"/>
              </a:rPr>
              <a:t> operations</a:t>
            </a:r>
            <a:r>
              <a:rPr lang="en-US" altLang="tr-TR" sz="2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/>
              <a:t>An </a:t>
            </a:r>
            <a:r>
              <a:rPr lang="en-US" altLang="tr-TR" sz="2800" dirty="0"/>
              <a:t>important remark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400" dirty="0"/>
              <a:t>After each </a:t>
            </a:r>
            <a:r>
              <a:rPr lang="en-US" altLang="tr-TR" sz="2400" dirty="0" err="1"/>
              <a:t>dequeue</a:t>
            </a:r>
            <a:r>
              <a:rPr lang="en-US" altLang="tr-TR" sz="2400" dirty="0"/>
              <a:t>, remaining items shift toward the front of the queue.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tr-TR" sz="2400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105400" y="2353468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Arial" panose="020B0604020202020204" pitchFamily="34" charset="0"/>
                <a:cs typeface="Arial" panose="020B0604020202020204" pitchFamily="34" charset="0"/>
              </a:rPr>
              <a:t>3 removed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105400" y="4007643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Arial" panose="020B0604020202020204" pitchFamily="34" charset="0"/>
                <a:cs typeface="Arial" panose="020B0604020202020204" pitchFamily="34" charset="0"/>
              </a:rPr>
              <a:t>6 removed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105400" y="5607843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latin typeface="Arial" panose="020B0604020202020204" pitchFamily="34" charset="0"/>
                <a:cs typeface="Arial" panose="020B0604020202020204" pitchFamily="34" charset="0"/>
              </a:rPr>
              <a:t>9 removed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871" y="1517989"/>
            <a:ext cx="2286000" cy="1638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188493"/>
            <a:ext cx="2286000" cy="163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810918"/>
            <a:ext cx="22860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0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03635"/>
            <a:ext cx="8763000" cy="609600"/>
          </a:xfrm>
        </p:spPr>
        <p:txBody>
          <a:bodyPr/>
          <a:lstStyle/>
          <a:p>
            <a:pPr eaLnBrk="1" hangingPunct="1"/>
            <a:r>
              <a:rPr lang="tr-TR" altLang="tr-TR" sz="3800" dirty="0"/>
              <a:t>Efficiency Problem of Dequeue &amp; Solution</a:t>
            </a:r>
            <a:endParaRPr lang="en-US" altLang="tr-TR" sz="38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6553200" cy="5181600"/>
          </a:xfrm>
        </p:spPr>
        <p:txBody>
          <a:bodyPr/>
          <a:lstStyle/>
          <a:p>
            <a:pPr eaLnBrk="1" hangingPunct="1"/>
            <a:r>
              <a:rPr lang="en-US" altLang="tr-TR" sz="2800" dirty="0"/>
              <a:t>Shifting after each </a:t>
            </a:r>
            <a:r>
              <a:rPr lang="en-US" altLang="tr-TR" sz="2800" dirty="0" err="1"/>
              <a:t>dequeue</a:t>
            </a:r>
            <a:r>
              <a:rPr lang="en-US" altLang="tr-TR" sz="2800" dirty="0"/>
              <a:t> operation causes inefficiency.</a:t>
            </a:r>
          </a:p>
          <a:p>
            <a:pPr eaLnBrk="1" hangingPunct="1"/>
            <a:r>
              <a:rPr lang="en-US" altLang="tr-TR" sz="2800" dirty="0"/>
              <a:t>Solution</a:t>
            </a:r>
          </a:p>
          <a:p>
            <a:pPr lvl="1">
              <a:lnSpc>
                <a:spcPct val="85000"/>
              </a:lnSpc>
            </a:pPr>
            <a:r>
              <a:rPr lang="en-US" altLang="tr-TR" sz="2400" dirty="0"/>
              <a:t>Let front index move as elements are removed</a:t>
            </a:r>
          </a:p>
          <a:p>
            <a:pPr lvl="1">
              <a:lnSpc>
                <a:spcPct val="85000"/>
              </a:lnSpc>
            </a:pPr>
            <a:r>
              <a:rPr lang="en-US" altLang="tr-TR" sz="2400" dirty="0"/>
              <a:t>let rear index "wrap around" to </a:t>
            </a:r>
            <a:r>
              <a:rPr lang="tr-TR" altLang="tr-TR" sz="2400" dirty="0"/>
              <a:t>the beginning </a:t>
            </a:r>
            <a:r>
              <a:rPr lang="en-US" altLang="tr-TR" sz="2400" dirty="0"/>
              <a:t>of array, treating array as circular</a:t>
            </a:r>
          </a:p>
          <a:p>
            <a:pPr lvl="2">
              <a:lnSpc>
                <a:spcPct val="85000"/>
              </a:lnSpc>
            </a:pPr>
            <a:r>
              <a:rPr lang="en-US" altLang="tr-TR" dirty="0"/>
              <a:t>Similarly, the front index as well</a:t>
            </a:r>
          </a:p>
          <a:p>
            <a:pPr lvl="1">
              <a:lnSpc>
                <a:spcPct val="85000"/>
              </a:lnSpc>
            </a:pPr>
            <a:r>
              <a:rPr lang="en-US" altLang="tr-TR" sz="2400" dirty="0"/>
              <a:t>Yields more complex </a:t>
            </a:r>
            <a:r>
              <a:rPr lang="en-US" altLang="tr-TR" sz="2400" dirty="0" err="1"/>
              <a:t>enqueue</a:t>
            </a:r>
            <a:r>
              <a:rPr lang="en-US" altLang="tr-TR" sz="2400" dirty="0"/>
              <a:t>, </a:t>
            </a:r>
            <a:r>
              <a:rPr lang="en-US" altLang="tr-TR" sz="2400" dirty="0" err="1"/>
              <a:t>dequeue</a:t>
            </a:r>
            <a:r>
              <a:rPr lang="en-US" altLang="tr-TR" sz="2400" dirty="0"/>
              <a:t> code, but more efficient</a:t>
            </a:r>
          </a:p>
          <a:p>
            <a:pPr lvl="1">
              <a:lnSpc>
                <a:spcPct val="85000"/>
              </a:lnSpc>
            </a:pPr>
            <a:r>
              <a:rPr lang="en-US" altLang="tr-TR" sz="2400" dirty="0"/>
              <a:t>Let's see the trace of this method on the board for the </a:t>
            </a:r>
            <a:r>
              <a:rPr lang="en-US" altLang="tr-TR" sz="2400" dirty="0" err="1"/>
              <a:t>enqueue</a:t>
            </a:r>
            <a:r>
              <a:rPr lang="en-US" altLang="tr-TR" sz="2400" dirty="0"/>
              <a:t> and </a:t>
            </a:r>
            <a:r>
              <a:rPr lang="en-US" altLang="tr-TR" sz="2400" dirty="0" err="1"/>
              <a:t>dequeue</a:t>
            </a:r>
            <a:r>
              <a:rPr lang="en-US" altLang="tr-TR" sz="2400" dirty="0"/>
              <a:t> operations given on the right (queue size is 3)</a:t>
            </a:r>
          </a:p>
        </p:txBody>
      </p:sp>
      <p:sp>
        <p:nvSpPr>
          <p:cNvPr id="41988" name="Rectangle 3"/>
          <p:cNvSpPr txBox="1">
            <a:spLocks noChangeArrowheads="1"/>
          </p:cNvSpPr>
          <p:nvPr/>
        </p:nvSpPr>
        <p:spPr bwMode="auto">
          <a:xfrm>
            <a:off x="6781800" y="1828800"/>
            <a:ext cx="2209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tr-TR" sz="22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Enqueue</a:t>
            </a:r>
            <a:r>
              <a:rPr lang="en-US" altLang="tr-TR" sz="22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(3);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tr-TR" sz="22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Enqueue</a:t>
            </a:r>
            <a:r>
              <a:rPr lang="en-US" altLang="tr-TR" sz="22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(6);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tr-TR" sz="22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Enqueue</a:t>
            </a:r>
            <a:r>
              <a:rPr lang="en-US" altLang="tr-TR" sz="22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(9);</a:t>
            </a:r>
            <a:endParaRPr lang="tr-TR" altLang="tr-TR" sz="2200" b="1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altLang="tr-TR" sz="22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Dequeue();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altLang="tr-TR" sz="22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Dequeue();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tr-TR" sz="22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Enqueue</a:t>
            </a:r>
            <a:r>
              <a:rPr lang="en-US" altLang="tr-TR" sz="22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tr-TR" altLang="tr-TR" sz="22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12</a:t>
            </a:r>
            <a:r>
              <a:rPr lang="en-US" altLang="tr-TR" sz="22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);</a:t>
            </a:r>
            <a:endParaRPr lang="tr-TR" altLang="tr-TR" sz="2200" b="1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altLang="tr-TR" sz="22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Dequeue();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tr-TR" sz="22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772400" cy="609600"/>
          </a:xfrm>
        </p:spPr>
        <p:txBody>
          <a:bodyPr/>
          <a:lstStyle/>
          <a:p>
            <a:r>
              <a:rPr lang="tr-TR" altLang="tr-TR" sz="4000" dirty="0"/>
              <a:t>Implementation of a Static Queue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42900" y="1828800"/>
            <a:ext cx="8458200" cy="4724400"/>
          </a:xfrm>
        </p:spPr>
        <p:txBody>
          <a:bodyPr/>
          <a:lstStyle/>
          <a:p>
            <a:r>
              <a:rPr lang="tr-TR" altLang="tr-TR" dirty="0"/>
              <a:t>The previous discussion was about static arrays</a:t>
            </a:r>
          </a:p>
          <a:p>
            <a:pPr lvl="1"/>
            <a:r>
              <a:rPr lang="tr-TR" altLang="tr-TR" dirty="0"/>
              <a:t>Container is an array</a:t>
            </a:r>
          </a:p>
          <a:p>
            <a:r>
              <a:rPr lang="tr-TR" altLang="tr-TR" dirty="0"/>
              <a:t>Class Implementation for a static integer queue</a:t>
            </a:r>
          </a:p>
          <a:p>
            <a:pPr lvl="1"/>
            <a:r>
              <a:rPr lang="tr-TR" altLang="tr-TR" dirty="0"/>
              <a:t>Member functions</a:t>
            </a:r>
          </a:p>
          <a:p>
            <a:pPr lvl="2"/>
            <a:r>
              <a:rPr lang="tr-TR" altLang="tr-TR" b="1" dirty="0">
                <a:latin typeface="Courier New" panose="02070309020205020404" pitchFamily="49" charset="0"/>
                <a:cs typeface="Courier New" panose="02070309020205020404" pitchFamily="49" charset="0"/>
              </a:rPr>
              <a:t>enqueue</a:t>
            </a:r>
            <a:r>
              <a:rPr lang="en-US" altLang="tr-T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tr-TR" altLang="tr-T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tr-TR" altLang="tr-TR" b="1" dirty="0">
                <a:latin typeface="Courier New" panose="02070309020205020404" pitchFamily="49" charset="0"/>
                <a:cs typeface="Courier New" panose="02070309020205020404" pitchFamily="49" charset="0"/>
              </a:rPr>
              <a:t>dequeue</a:t>
            </a:r>
            <a:r>
              <a:rPr lang="en-US" altLang="tr-T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tr-TR" altLang="tr-T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tr-TR" altLang="tr-TR" b="1" dirty="0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altLang="tr-T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tr-TR" altLang="tr-T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tr-TR" altLang="tr-TR" b="1" dirty="0">
                <a:latin typeface="Courier New" panose="02070309020205020404" pitchFamily="49" charset="0"/>
                <a:cs typeface="Courier New" panose="02070309020205020404" pitchFamily="49" charset="0"/>
              </a:rPr>
              <a:t>isFull</a:t>
            </a:r>
            <a:r>
              <a:rPr lang="en-US" altLang="tr-T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tr-TR" altLang="tr-T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tr-TR" altLang="tr-TR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r>
              <a:rPr lang="en-US" altLang="tr-T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tr-TR" altLang="tr-T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Tx/>
              <a:buNone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379482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82" y="953678"/>
            <a:ext cx="8229600" cy="1143000"/>
          </a:xfrm>
        </p:spPr>
        <p:txBody>
          <a:bodyPr/>
          <a:lstStyle/>
          <a:p>
            <a:r>
              <a:rPr lang="en-US" sz="4000" dirty="0"/>
              <a:t>Member Variables for Static Queues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82" y="2096678"/>
            <a:ext cx="8458200" cy="3962400"/>
          </a:xfrm>
        </p:spPr>
        <p:txBody>
          <a:bodyPr/>
          <a:lstStyle/>
          <a:p>
            <a:r>
              <a:rPr lang="en-US" dirty="0"/>
              <a:t>Five major variables: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queueArray</a:t>
            </a:r>
            <a:r>
              <a:rPr lang="en-US" dirty="0"/>
              <a:t>			Creates a pointer to queue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queueSize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/>
              <a:t>		Tracks capacity of queue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numItems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dirty="0"/>
              <a:t>	Tracks elements in queue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front	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rear</a:t>
            </a:r>
          </a:p>
          <a:p>
            <a:pPr lvl="2"/>
            <a:r>
              <a:rPr lang="en-US" sz="2800" dirty="0"/>
              <a:t>The variables front and rear are used when our queue “rotates,” as discussed earlier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/>
              <a:t>Member Functions for Queues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CONSTRUCTOR		</a:t>
            </a:r>
            <a:r>
              <a:rPr lang="en-US" dirty="0"/>
              <a:t>Creates a queue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DESTRUCTOR		</a:t>
            </a:r>
            <a:r>
              <a:rPr lang="en-US" dirty="0"/>
              <a:t>Deletes a queue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enqueue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			</a:t>
            </a:r>
            <a:r>
              <a:rPr lang="en-US" dirty="0"/>
              <a:t>Adds element to queue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dequeue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		</a:t>
            </a:r>
            <a:r>
              <a:rPr lang="en-US" dirty="0"/>
              <a:t>	Removes element from queue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			</a:t>
            </a:r>
            <a:r>
              <a:rPr lang="en-US" dirty="0"/>
              <a:t>Is the queue empty?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isFull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			</a:t>
            </a:r>
            <a:r>
              <a:rPr lang="en-US" dirty="0"/>
              <a:t>Is the queue full?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clear()				</a:t>
            </a:r>
            <a:r>
              <a:rPr lang="en-US" dirty="0"/>
              <a:t>Empties queue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2689"/>
            <a:ext cx="8229600" cy="671512"/>
          </a:xfrm>
        </p:spPr>
        <p:txBody>
          <a:bodyPr/>
          <a:lstStyle/>
          <a:p>
            <a:r>
              <a:rPr lang="en-US" dirty="0"/>
              <a:t>Just like a stack, every operation is </a:t>
            </a:r>
            <a:r>
              <a:rPr lang="en-US" b="1" dirty="0"/>
              <a:t>O(1)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62643" y="3048000"/>
            <a:ext cx="58020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  <a:latin typeface="Courier New" charset="0"/>
                <a:ea typeface="Courier New" charset="0"/>
                <a:cs typeface="Courier New" charset="0"/>
              </a:rPr>
              <a:t>void </a:t>
            </a:r>
            <a:r>
              <a:rPr lang="en-US" sz="2000" dirty="0" err="1">
                <a:solidFill>
                  <a:sysClr val="windowText" lastClr="000000"/>
                </a:solidFill>
                <a:latin typeface="Courier New" charset="0"/>
                <a:ea typeface="Courier New" charset="0"/>
                <a:cs typeface="Courier New" charset="0"/>
              </a:rPr>
              <a:t>enqueue</a:t>
            </a:r>
            <a:r>
              <a:rPr lang="en-US" sz="2000" dirty="0">
                <a:solidFill>
                  <a:sysClr val="windowText" lastClr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solidFill>
                  <a:sysClr val="windowText" lastClr="000000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solidFill>
                  <a:sysClr val="windowText" lastClr="000000"/>
                </a:solidFill>
                <a:latin typeface="Courier New" charset="0"/>
                <a:ea typeface="Courier New" charset="0"/>
                <a:cs typeface="Courier New" charset="0"/>
              </a:rPr>
              <a:t> element){</a:t>
            </a:r>
          </a:p>
          <a:p>
            <a:r>
              <a:rPr lang="en-US" sz="2000" dirty="0">
                <a:solidFill>
                  <a:sysClr val="windowText" lastClr="000000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2000" dirty="0" err="1">
                <a:solidFill>
                  <a:sysClr val="windowText" lastClr="000000"/>
                </a:solidFill>
                <a:latin typeface="Courier New" charset="0"/>
                <a:ea typeface="Courier New" charset="0"/>
                <a:cs typeface="Courier New" charset="0"/>
              </a:rPr>
              <a:t>queueArr</a:t>
            </a:r>
            <a:r>
              <a:rPr lang="en-US" sz="2000" dirty="0">
                <a:solidFill>
                  <a:sysClr val="windowText" lastClr="000000"/>
                </a:solidFill>
                <a:latin typeface="Courier New" charset="0"/>
                <a:ea typeface="Courier New" charset="0"/>
                <a:cs typeface="Courier New" charset="0"/>
              </a:rPr>
              <a:t>[rear] = element;</a:t>
            </a:r>
          </a:p>
          <a:p>
            <a:r>
              <a:rPr lang="en-US" sz="2000" dirty="0">
                <a:solidFill>
                  <a:sysClr val="windowText" lastClr="000000"/>
                </a:solidFill>
                <a:latin typeface="Courier New" charset="0"/>
                <a:ea typeface="Courier New" charset="0"/>
                <a:cs typeface="Courier New" charset="0"/>
              </a:rPr>
              <a:t>	rear = (rear + 1) mod N;</a:t>
            </a:r>
          </a:p>
          <a:p>
            <a:r>
              <a:rPr lang="en-US" sz="2000" dirty="0">
                <a:solidFill>
                  <a:sysClr val="windowText" lastClr="000000"/>
                </a:solidFill>
                <a:latin typeface="Courier New" charset="0"/>
                <a:ea typeface="Courier New" charset="0"/>
                <a:cs typeface="Courier New" charset="0"/>
              </a:rPr>
              <a:t>	n++;</a:t>
            </a:r>
          </a:p>
          <a:p>
            <a:r>
              <a:rPr lang="en-US" sz="2000" dirty="0">
                <a:solidFill>
                  <a:sysClr val="windowText" lastClr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679216"/>
            <a:ext cx="480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(){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item = 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queueArr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[front];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front = (front + 1) mod N;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n--;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return item;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50310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Easily implemented with linked list </a:t>
            </a:r>
          </a:p>
          <a:p>
            <a:pPr lvl="1"/>
            <a:r>
              <a:rPr lang="en-US" dirty="0"/>
              <a:t>FRONT and REAR pointers, instead of indices</a:t>
            </a:r>
          </a:p>
          <a:p>
            <a:pPr lvl="1"/>
            <a:r>
              <a:rPr lang="en-US" dirty="0"/>
              <a:t>Change pointers instead of modular arithmetic</a:t>
            </a:r>
          </a:p>
        </p:txBody>
      </p:sp>
    </p:spTree>
    <p:extLst>
      <p:ext uri="{BB962C8B-B14F-4D97-AF65-F5344CB8AC3E}">
        <p14:creationId xmlns:p14="http://schemas.microsoft.com/office/powerpoint/2010/main" val="209137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we are going to talk about the ways that we can implement stacks and queues</a:t>
            </a:r>
          </a:p>
          <a:p>
            <a:pPr lvl="3"/>
            <a:endParaRPr lang="en-US" dirty="0"/>
          </a:p>
          <a:p>
            <a:r>
              <a:rPr lang="en-US" dirty="0"/>
              <a:t>3 Ways to Create a Stack or Queue</a:t>
            </a:r>
          </a:p>
          <a:p>
            <a:pPr lvl="1"/>
            <a:r>
              <a:rPr lang="en-US" dirty="0"/>
              <a:t>Create a static stack or queue using an array</a:t>
            </a:r>
          </a:p>
          <a:p>
            <a:pPr lvl="1"/>
            <a:r>
              <a:rPr lang="en-US" dirty="0"/>
              <a:t>Create a dynamic stack or queue using a linked list</a:t>
            </a:r>
          </a:p>
          <a:p>
            <a:pPr lvl="1"/>
            <a:r>
              <a:rPr lang="en-US" dirty="0"/>
              <a:t>Create a stack or queue using the STL</a:t>
            </a:r>
          </a:p>
        </p:txBody>
      </p:sp>
    </p:spTree>
    <p:extLst>
      <p:ext uri="{BB962C8B-B14F-4D97-AF65-F5344CB8AC3E}">
        <p14:creationId xmlns:p14="http://schemas.microsoft.com/office/powerpoint/2010/main" val="42118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types of Queues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Priority Queue </a:t>
            </a:r>
          </a:p>
          <a:p>
            <a:pPr lvl="1"/>
            <a:r>
              <a:rPr lang="en-US" sz="2400" dirty="0"/>
              <a:t>Regular queue, but elements have an additional ‘priority’</a:t>
            </a:r>
          </a:p>
          <a:p>
            <a:pPr lvl="1"/>
            <a:r>
              <a:rPr lang="en-US" sz="2400" dirty="0"/>
              <a:t>High priority served before lower priority</a:t>
            </a:r>
          </a:p>
          <a:p>
            <a:pPr lvl="1"/>
            <a:r>
              <a:rPr lang="en-US" sz="2400" dirty="0"/>
              <a:t>Implement with an array or linked list, usually a heap</a:t>
            </a:r>
          </a:p>
          <a:p>
            <a:r>
              <a:rPr lang="en-US" sz="2800" dirty="0"/>
              <a:t>Double-ended Queue (</a:t>
            </a:r>
            <a:r>
              <a:rPr lang="en-US" sz="2800" dirty="0" err="1"/>
              <a:t>Dequeue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Supports insertion and deletion at both ends</a:t>
            </a:r>
          </a:p>
          <a:p>
            <a:pPr lvl="1"/>
            <a:r>
              <a:rPr lang="en-US" sz="2400" dirty="0"/>
              <a:t>Implement this with a doubly-linked list</a:t>
            </a:r>
          </a:p>
        </p:txBody>
      </p:sp>
    </p:spTree>
    <p:extLst>
      <p:ext uri="{BB962C8B-B14F-4D97-AF65-F5344CB8AC3E}">
        <p14:creationId xmlns:p14="http://schemas.microsoft.com/office/powerpoint/2010/main" val="165001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</a:t>
            </a:r>
          </a:p>
        </p:txBody>
      </p:sp>
      <p:pic>
        <p:nvPicPr>
          <p:cNvPr id="1026" name="Picture 2" descr="http://www.topwithcinnamon.com/wp-content/uploads/2013/01/OMFGTHISISTHEBESTGIFIVEEVEREVEREVERMADE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29" y="2590800"/>
            <a:ext cx="3050941" cy="37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9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1553" y="1151733"/>
            <a:ext cx="8229600" cy="1143000"/>
          </a:xfrm>
        </p:spPr>
        <p:txBody>
          <a:bodyPr/>
          <a:lstStyle/>
          <a:p>
            <a:r>
              <a:rPr lang="en-US" altLang="en-US" dirty="0"/>
              <a:t>Introduction to Stacks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553" y="2362994"/>
            <a:ext cx="7772400" cy="1600200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A </a:t>
            </a:r>
            <a:r>
              <a:rPr lang="en-US" altLang="en-US" i="1" dirty="0">
                <a:cs typeface="Times New Roman" panose="02020603050405020304" pitchFamily="18" charset="0"/>
              </a:rPr>
              <a:t>stack</a:t>
            </a:r>
            <a:r>
              <a:rPr lang="en-US" altLang="en-US" dirty="0">
                <a:cs typeface="Times New Roman" panose="02020603050405020304" pitchFamily="18" charset="0"/>
              </a:rPr>
              <a:t> is a data structure that stores and retrieves items in a last-in-first-out (LIFO) manner.</a:t>
            </a:r>
            <a:r>
              <a:rPr lang="en-US" altLang="en-US" dirty="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152775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6" name="Picture 4" descr="Figure 18-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4705"/>
            <a:ext cx="28384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alleyline.com/images/accesspg45h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34079"/>
            <a:ext cx="3924300" cy="265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Applications of Stacks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Program execution</a:t>
            </a:r>
          </a:p>
          <a:p>
            <a:pPr lvl="1"/>
            <a:r>
              <a:rPr lang="en-US" altLang="en-US" dirty="0"/>
              <a:t>Functions &amp; variables in process memory</a:t>
            </a:r>
          </a:p>
          <a:p>
            <a:r>
              <a:rPr lang="en-US" altLang="en-US" dirty="0"/>
              <a:t>Postfix mathematical expressions </a:t>
            </a:r>
          </a:p>
          <a:p>
            <a:r>
              <a:rPr lang="en-US" altLang="en-US" dirty="0"/>
              <a:t>Browsing history</a:t>
            </a:r>
          </a:p>
          <a:p>
            <a:r>
              <a:rPr lang="en-US" altLang="en-US" dirty="0"/>
              <a:t>Depth First Search</a:t>
            </a:r>
          </a:p>
          <a:p>
            <a:r>
              <a:rPr lang="en-US" altLang="en-US" dirty="0"/>
              <a:t>PEZ Candy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42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Stack ADT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push(e)</a:t>
            </a:r>
          </a:p>
          <a:p>
            <a:pPr lvl="1"/>
            <a:r>
              <a:rPr lang="en-US" sz="2000" dirty="0"/>
              <a:t>Insert element </a:t>
            </a:r>
            <a:r>
              <a:rPr lang="en-US" sz="2000" i="1" dirty="0"/>
              <a:t>e </a:t>
            </a:r>
            <a:r>
              <a:rPr lang="en-US" sz="2000" dirty="0"/>
              <a:t>at the top of the stack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pop()</a:t>
            </a:r>
          </a:p>
          <a:p>
            <a:pPr lvl="1"/>
            <a:r>
              <a:rPr lang="en-US" sz="2000" dirty="0"/>
              <a:t>Remove top element of the stack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top()</a:t>
            </a:r>
          </a:p>
          <a:p>
            <a:pPr lvl="1"/>
            <a:r>
              <a:rPr lang="en-US" sz="2000" dirty="0"/>
              <a:t>Return reference to the top element of the stack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size()</a:t>
            </a:r>
          </a:p>
          <a:p>
            <a:pPr lvl="1"/>
            <a:r>
              <a:rPr lang="en-US" sz="2000" dirty="0"/>
              <a:t>Return the number of elements in the stack</a:t>
            </a:r>
          </a:p>
          <a:p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isEmpty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 lvl="1"/>
            <a:r>
              <a:rPr lang="en-US" sz="2000" dirty="0"/>
              <a:t>Return true if the stack contains no elements</a:t>
            </a:r>
          </a:p>
        </p:txBody>
      </p:sp>
    </p:spTree>
    <p:extLst>
      <p:ext uri="{BB962C8B-B14F-4D97-AF65-F5344CB8AC3E}">
        <p14:creationId xmlns:p14="http://schemas.microsoft.com/office/powerpoint/2010/main" val="198498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Implementations of Stacks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17586"/>
            <a:ext cx="8229600" cy="3673475"/>
          </a:xfrm>
        </p:spPr>
        <p:txBody>
          <a:bodyPr/>
          <a:lstStyle/>
          <a:p>
            <a:r>
              <a:rPr lang="en-US" altLang="en-US" dirty="0"/>
              <a:t>Static Stacks</a:t>
            </a:r>
          </a:p>
          <a:p>
            <a:pPr lvl="1"/>
            <a:r>
              <a:rPr lang="en-US" altLang="en-US" dirty="0"/>
              <a:t>Fixed size</a:t>
            </a:r>
          </a:p>
          <a:p>
            <a:pPr lvl="1"/>
            <a:r>
              <a:rPr lang="en-US" altLang="en-US" dirty="0"/>
              <a:t>Can be implemented with an array</a:t>
            </a:r>
          </a:p>
          <a:p>
            <a:r>
              <a:rPr lang="en-US" altLang="en-US" dirty="0"/>
              <a:t>Dynamic Stacks</a:t>
            </a:r>
          </a:p>
          <a:p>
            <a:pPr lvl="1"/>
            <a:r>
              <a:rPr lang="en-US" altLang="en-US" dirty="0"/>
              <a:t>Grow in size as needed</a:t>
            </a:r>
          </a:p>
          <a:p>
            <a:pPr lvl="1"/>
            <a:r>
              <a:rPr lang="en-US" altLang="en-US" dirty="0"/>
              <a:t>Can be implemented with a linked list</a:t>
            </a:r>
          </a:p>
          <a:p>
            <a:r>
              <a:rPr lang="en-US" altLang="en-US" dirty="0"/>
              <a:t>Using STL (dynamic)</a:t>
            </a:r>
          </a:p>
        </p:txBody>
      </p:sp>
    </p:spTree>
    <p:extLst>
      <p:ext uri="{BB962C8B-B14F-4D97-AF65-F5344CB8AC3E}">
        <p14:creationId xmlns:p14="http://schemas.microsoft.com/office/powerpoint/2010/main" val="16811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mbc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umbc_powerpoint_template</Template>
  <TotalTime>16883</TotalTime>
  <Words>1165</Words>
  <Application>Microsoft Macintosh PowerPoint</Application>
  <PresentationFormat>On-screen Show (4:3)</PresentationFormat>
  <Paragraphs>247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ＭＳ Ｐゴシック</vt:lpstr>
      <vt:lpstr>Arial</vt:lpstr>
      <vt:lpstr>Calibri</vt:lpstr>
      <vt:lpstr>Courier</vt:lpstr>
      <vt:lpstr>Courier New</vt:lpstr>
      <vt:lpstr>DejaVu LGC Sans</vt:lpstr>
      <vt:lpstr>Times New Roman</vt:lpstr>
      <vt:lpstr>Wingdings</vt:lpstr>
      <vt:lpstr>umbc_powerpoint_template</vt:lpstr>
      <vt:lpstr>CMSC 341 Lecture 5  Stacks, Queues</vt:lpstr>
      <vt:lpstr>Last Class Review</vt:lpstr>
      <vt:lpstr>Topics for Today</vt:lpstr>
      <vt:lpstr>Implementation Methods</vt:lpstr>
      <vt:lpstr>Stacks</vt:lpstr>
      <vt:lpstr>Introduction to Stacks</vt:lpstr>
      <vt:lpstr>Applications of Stacks</vt:lpstr>
      <vt:lpstr>The Stack ADT</vt:lpstr>
      <vt:lpstr>Implementations of Stacks</vt:lpstr>
      <vt:lpstr>The Push Operation</vt:lpstr>
      <vt:lpstr>The Push Operation</vt:lpstr>
      <vt:lpstr>The Pop Operation</vt:lpstr>
      <vt:lpstr>Other Stack Operations</vt:lpstr>
      <vt:lpstr>Static Stacks</vt:lpstr>
      <vt:lpstr>Static Stacks</vt:lpstr>
      <vt:lpstr>Member Variables for Stacks</vt:lpstr>
      <vt:lpstr>Member Functions for Stacks</vt:lpstr>
      <vt:lpstr>Dynamic Stacks</vt:lpstr>
      <vt:lpstr>Dynamic Stacks</vt:lpstr>
      <vt:lpstr>Member Variables for Dynamic Stacks</vt:lpstr>
      <vt:lpstr>Member Functions for Dynamic Stacks</vt:lpstr>
      <vt:lpstr>Common Problems with Stacks</vt:lpstr>
      <vt:lpstr>Runtime Analysis</vt:lpstr>
      <vt:lpstr>Examples</vt:lpstr>
      <vt:lpstr>Queues</vt:lpstr>
      <vt:lpstr>Introduction to the Queue</vt:lpstr>
      <vt:lpstr>Example Applications of Queues</vt:lpstr>
      <vt:lpstr>Implementations of Queues</vt:lpstr>
      <vt:lpstr>Queue ADT</vt:lpstr>
      <vt:lpstr>Queue Operations</vt:lpstr>
      <vt:lpstr>Queue Operations</vt:lpstr>
      <vt:lpstr>Queue Operations</vt:lpstr>
      <vt:lpstr>Queue Operations - Dequeue</vt:lpstr>
      <vt:lpstr>Efficiency Problem of Dequeue &amp; Solution</vt:lpstr>
      <vt:lpstr>Implementation of a Static Queue</vt:lpstr>
      <vt:lpstr>Member Variables for Static Queues</vt:lpstr>
      <vt:lpstr>Member Functions for Queues</vt:lpstr>
      <vt:lpstr>Runtime Analysis</vt:lpstr>
      <vt:lpstr>Dynamic Queue</vt:lpstr>
      <vt:lpstr>Other types of Queues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341</dc:title>
  <dc:creator>Katherine Gibson</dc:creator>
  <cp:lastModifiedBy>Michael Neary</cp:lastModifiedBy>
  <cp:revision>402</cp:revision>
  <cp:lastPrinted>2009-04-22T19:24:48Z</cp:lastPrinted>
  <dcterms:created xsi:type="dcterms:W3CDTF">2013-08-18T19:22:46Z</dcterms:created>
  <dcterms:modified xsi:type="dcterms:W3CDTF">2018-02-14T04:51:20Z</dcterms:modified>
</cp:coreProperties>
</file>