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5"/>
  </p:notesMasterIdLst>
  <p:sldIdLst>
    <p:sldId id="361" r:id="rId2"/>
    <p:sldId id="595" r:id="rId3"/>
    <p:sldId id="592" r:id="rId4"/>
    <p:sldId id="596" r:id="rId5"/>
    <p:sldId id="602" r:id="rId6"/>
    <p:sldId id="598" r:id="rId7"/>
    <p:sldId id="607" r:id="rId8"/>
    <p:sldId id="599" r:id="rId9"/>
    <p:sldId id="600" r:id="rId10"/>
    <p:sldId id="601" r:id="rId11"/>
    <p:sldId id="603" r:id="rId12"/>
    <p:sldId id="604" r:id="rId13"/>
    <p:sldId id="605" r:id="rId14"/>
    <p:sldId id="606" r:id="rId15"/>
    <p:sldId id="609" r:id="rId16"/>
    <p:sldId id="611" r:id="rId17"/>
    <p:sldId id="612" r:id="rId18"/>
    <p:sldId id="613" r:id="rId19"/>
    <p:sldId id="610" r:id="rId20"/>
    <p:sldId id="615" r:id="rId21"/>
    <p:sldId id="608" r:id="rId22"/>
    <p:sldId id="614" r:id="rId23"/>
    <p:sldId id="616" r:id="rId24"/>
    <p:sldId id="628" r:id="rId25"/>
    <p:sldId id="617" r:id="rId26"/>
    <p:sldId id="618" r:id="rId27"/>
    <p:sldId id="619" r:id="rId28"/>
    <p:sldId id="622" r:id="rId29"/>
    <p:sldId id="629" r:id="rId30"/>
    <p:sldId id="623" r:id="rId31"/>
    <p:sldId id="632" r:id="rId32"/>
    <p:sldId id="633" r:id="rId33"/>
    <p:sldId id="635" r:id="rId34"/>
    <p:sldId id="637" r:id="rId35"/>
    <p:sldId id="638" r:id="rId36"/>
    <p:sldId id="634" r:id="rId37"/>
    <p:sldId id="641" r:id="rId38"/>
    <p:sldId id="671" r:id="rId39"/>
    <p:sldId id="639" r:id="rId40"/>
    <p:sldId id="642" r:id="rId41"/>
    <p:sldId id="648" r:id="rId42"/>
    <p:sldId id="650" r:id="rId43"/>
    <p:sldId id="653" r:id="rId44"/>
    <p:sldId id="652" r:id="rId45"/>
    <p:sldId id="651" r:id="rId46"/>
    <p:sldId id="654" r:id="rId47"/>
    <p:sldId id="655" r:id="rId48"/>
    <p:sldId id="662" r:id="rId49"/>
    <p:sldId id="664" r:id="rId50"/>
    <p:sldId id="663" r:id="rId51"/>
    <p:sldId id="665" r:id="rId52"/>
    <p:sldId id="666" r:id="rId53"/>
    <p:sldId id="667" r:id="rId54"/>
    <p:sldId id="668" r:id="rId55"/>
    <p:sldId id="669" r:id="rId56"/>
    <p:sldId id="670" r:id="rId57"/>
    <p:sldId id="672" r:id="rId58"/>
    <p:sldId id="659" r:id="rId59"/>
    <p:sldId id="677" r:id="rId60"/>
    <p:sldId id="678" r:id="rId61"/>
    <p:sldId id="660" r:id="rId62"/>
    <p:sldId id="673" r:id="rId63"/>
    <p:sldId id="679" r:id="rId64"/>
    <p:sldId id="695" r:id="rId65"/>
    <p:sldId id="692" r:id="rId66"/>
    <p:sldId id="674" r:id="rId67"/>
    <p:sldId id="682" r:id="rId68"/>
    <p:sldId id="683" r:id="rId69"/>
    <p:sldId id="693" r:id="rId70"/>
    <p:sldId id="681" r:id="rId71"/>
    <p:sldId id="684" r:id="rId72"/>
    <p:sldId id="687" r:id="rId73"/>
    <p:sldId id="688" r:id="rId74"/>
    <p:sldId id="694" r:id="rId75"/>
    <p:sldId id="689" r:id="rId76"/>
    <p:sldId id="690" r:id="rId77"/>
    <p:sldId id="691" r:id="rId78"/>
    <p:sldId id="696" r:id="rId79"/>
    <p:sldId id="702" r:id="rId80"/>
    <p:sldId id="703" r:id="rId81"/>
    <p:sldId id="704" r:id="rId82"/>
    <p:sldId id="705" r:id="rId83"/>
    <p:sldId id="707" r:id="rId84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F497D"/>
    <a:srgbClr val="CC0099"/>
    <a:srgbClr val="FF6600"/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8968" autoAdjust="0"/>
  </p:normalViewPr>
  <p:slideViewPr>
    <p:cSldViewPr>
      <p:cViewPr varScale="1">
        <p:scale>
          <a:sx n="99" d="100"/>
          <a:sy n="99" d="100"/>
        </p:scale>
        <p:origin x="2000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UMBC CMSC 341 Dynamic Memory and Pointers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9635B-6609-48F2-BEF2-32EF4A8D4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4838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4838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1600200" y="6248400"/>
            <a:ext cx="5943600" cy="45243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UMBC CMSC 341 Lists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127AB-56F0-4C4C-B69D-62B61AF94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3638"/>
            <a:ext cx="2128838" cy="452437"/>
          </a:xfrm>
          <a:prstGeom prst="rect">
            <a:avLst/>
          </a:prstGeom>
        </p:spPr>
        <p:txBody>
          <a:bodyPr/>
          <a:lstStyle>
            <a:lvl1pPr>
              <a:buFont typeface="Times New Roman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07151-AE58-4E8D-90EF-86794D407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1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3638"/>
            <a:ext cx="2128838" cy="452437"/>
          </a:xfrm>
          <a:prstGeom prst="rect">
            <a:avLst/>
          </a:prstGeom>
        </p:spPr>
        <p:txBody>
          <a:bodyPr/>
          <a:lstStyle>
            <a:lvl1pPr>
              <a:buFont typeface="Times New Roman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D7568-17F5-4258-9603-643829902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1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483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895600" y="6248400"/>
            <a:ext cx="31194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28838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2CA1A4-F8AD-42A7-A6C8-A09A74D89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en-US" altLang="en-US" dirty="0"/>
              <a:t>CMSC 341</a:t>
            </a:r>
            <a:br>
              <a:rPr lang="en-US" altLang="en-US" dirty="0"/>
            </a:br>
            <a:r>
              <a:rPr lang="en-US" altLang="en-US" dirty="0"/>
              <a:t>Lecture 4 Lists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Prof. </a:t>
            </a:r>
            <a:r>
              <a:rPr lang="en-US" altLang="en-US" dirty="0" err="1"/>
              <a:t>Neary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sz="2000" i="1" dirty="0"/>
              <a:t>Adapted from slides by Dr. Katherine Gibson</a:t>
            </a:r>
          </a:p>
        </p:txBody>
      </p:sp>
    </p:spTree>
    <p:extLst>
      <p:ext uri="{BB962C8B-B14F-4D97-AF65-F5344CB8AC3E}">
        <p14:creationId xmlns:p14="http://schemas.microsoft.com/office/powerpoint/2010/main" val="3891682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Nodes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66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node is one element of a Linked List</a:t>
            </a:r>
          </a:p>
          <a:p>
            <a:endParaRPr lang="en-US" dirty="0"/>
          </a:p>
          <a:p>
            <a:r>
              <a:rPr lang="en-US" dirty="0"/>
              <a:t>Nodes consist of two main parts:</a:t>
            </a:r>
          </a:p>
          <a:p>
            <a:pPr lvl="1"/>
            <a:r>
              <a:rPr lang="en-US" dirty="0"/>
              <a:t>Data stored in the node</a:t>
            </a:r>
          </a:p>
          <a:p>
            <a:pPr lvl="1"/>
            <a:r>
              <a:rPr lang="en-US" dirty="0"/>
              <a:t>Pointer to next node in list</a:t>
            </a:r>
          </a:p>
          <a:p>
            <a:endParaRPr lang="en-US" dirty="0"/>
          </a:p>
          <a:p>
            <a:r>
              <a:rPr lang="en-US" dirty="0"/>
              <a:t>Often represented as </a:t>
            </a:r>
            <a:r>
              <a:rPr lang="en-US" dirty="0" err="1"/>
              <a:t>structs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7239000" y="2971800"/>
            <a:ext cx="1219200" cy="1600200"/>
            <a:chOff x="1447800" y="3276600"/>
            <a:chExt cx="1219200" cy="1600200"/>
          </a:xfrm>
        </p:grpSpPr>
        <p:sp>
          <p:nvSpPr>
            <p:cNvPr id="7" name="Rectangle 6"/>
            <p:cNvSpPr/>
            <p:nvPr/>
          </p:nvSpPr>
          <p:spPr>
            <a:xfrm>
              <a:off x="1447800" y="3276600"/>
              <a:ext cx="1219200" cy="16002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data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Bevel 7"/>
            <p:cNvSpPr/>
            <p:nvPr/>
          </p:nvSpPr>
          <p:spPr>
            <a:xfrm>
              <a:off x="1447800" y="43434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 bwMode="auto">
          <a:xfrm>
            <a:off x="4953000" y="3200400"/>
            <a:ext cx="2286000" cy="185738"/>
          </a:xfrm>
          <a:prstGeom prst="straightConnector1">
            <a:avLst/>
          </a:prstGeom>
          <a:noFill/>
          <a:ln w="57150" cap="flat" cmpd="sng" algn="ctr">
            <a:solidFill>
              <a:srgbClr val="002060"/>
            </a:solidFill>
            <a:prstDash val="solid"/>
            <a:tailEnd type="arrow"/>
          </a:ln>
          <a:effectLst/>
        </p:spPr>
      </p:cxnSp>
      <p:cxnSp>
        <p:nvCxnSpPr>
          <p:cNvPr id="12" name="Straight Arrow Connector 11"/>
          <p:cNvCxnSpPr>
            <a:endCxn id="8" idx="4"/>
          </p:cNvCxnSpPr>
          <p:nvPr/>
        </p:nvCxnSpPr>
        <p:spPr bwMode="auto">
          <a:xfrm>
            <a:off x="5209032" y="3677348"/>
            <a:ext cx="2029968" cy="627952"/>
          </a:xfrm>
          <a:prstGeom prst="straightConnector1">
            <a:avLst/>
          </a:prstGeom>
          <a:noFill/>
          <a:ln w="57150" cap="flat" cmpd="sng" algn="ctr">
            <a:solidFill>
              <a:srgbClr val="00206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6143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Node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2400" b="1" dirty="0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testGrade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1" dirty="0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</a:t>
            </a:r>
            <a:r>
              <a:rPr lang="en-US" sz="2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accessors</a:t>
            </a:r>
            <a:endParaRPr lang="en-US" sz="2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</a:t>
            </a:r>
            <a:r>
              <a:rPr lang="en-US" sz="2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mutators</a:t>
            </a:r>
            <a:endParaRPr lang="en-US" sz="2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019800" y="1796796"/>
            <a:ext cx="1219200" cy="1600200"/>
            <a:chOff x="5029200" y="4191000"/>
            <a:chExt cx="1219200" cy="1600200"/>
          </a:xfrm>
        </p:grpSpPr>
        <p:sp>
          <p:nvSpPr>
            <p:cNvPr id="11" name="Bevel 10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err="1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testGrade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name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191000" y="4191000"/>
            <a:ext cx="3886200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link can point to other nodes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 flipV="1">
            <a:off x="3505200" y="3393948"/>
            <a:ext cx="1447800" cy="797052"/>
          </a:xfrm>
          <a:prstGeom prst="straightConnector1">
            <a:avLst/>
          </a:prstGeom>
          <a:solidFill>
            <a:srgbClr val="00B8FF"/>
          </a:solidFill>
          <a:ln w="57150" cap="rnd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50080" y="4652665"/>
            <a:ext cx="2636520" cy="1200329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two options: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another Node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400" kern="0" noProof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NULL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grpSp>
        <p:nvGrpSpPr>
          <p:cNvPr id="24" name="Group 81"/>
          <p:cNvGrpSpPr>
            <a:grpSpLocks/>
          </p:cNvGrpSpPr>
          <p:nvPr/>
        </p:nvGrpSpPr>
        <p:grpSpPr bwMode="auto">
          <a:xfrm>
            <a:off x="7043928" y="3130296"/>
            <a:ext cx="784225" cy="527304"/>
            <a:chOff x="7674429" y="4572000"/>
            <a:chExt cx="783771" cy="527304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8426849" y="4572000"/>
              <a:ext cx="11106" cy="527304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>
              <a:off x="7674429" y="4578350"/>
              <a:ext cx="783771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27" name="TextBox 108"/>
          <p:cNvSpPr txBox="1">
            <a:spLocks noChangeArrowheads="1"/>
          </p:cNvSpPr>
          <p:nvPr/>
        </p:nvSpPr>
        <p:spPr bwMode="auto">
          <a:xfrm>
            <a:off x="7117111" y="3588830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93921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“Supporting Actors” of Linked Lists</a:t>
            </a:r>
            <a:br>
              <a:rPr lang="en-US" dirty="0"/>
            </a:br>
            <a:r>
              <a:rPr lang="en-US" dirty="0"/>
              <a:t>(Member Variables)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42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“Supporting Actors” of a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/>
          <a:lstStyle/>
          <a:p>
            <a:r>
              <a:rPr lang="en-US" dirty="0"/>
              <a:t>Five member variables used to create and keep track of a Linked List</a:t>
            </a:r>
          </a:p>
          <a:p>
            <a:pPr lvl="1"/>
            <a:r>
              <a:rPr lang="en-US" dirty="0"/>
              <a:t>All five variables are </a:t>
            </a:r>
            <a:r>
              <a:rPr lang="en-US" b="1" dirty="0"/>
              <a:t>private</a:t>
            </a:r>
            <a:r>
              <a:rPr lang="en-US" dirty="0"/>
              <a:t> members</a:t>
            </a:r>
          </a:p>
          <a:p>
            <a:pPr lvl="1"/>
            <a:r>
              <a:rPr lang="en-US" dirty="0"/>
              <a:t>All of them are pointers to a Node</a:t>
            </a:r>
          </a:p>
          <a:p>
            <a:pPr lvl="3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FRONT</a:t>
            </a:r>
            <a:r>
              <a:rPr lang="en-US" dirty="0"/>
              <a:t>			(or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)		points to front of list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REAR</a:t>
            </a:r>
            <a:r>
              <a:rPr lang="en-US" dirty="0"/>
              <a:t>			(or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US" dirty="0"/>
              <a:t>)		points to end of list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dirty="0"/>
              <a:t>							used in node creation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/>
              <a:t>			 (or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CURSOR</a:t>
            </a:r>
            <a:r>
              <a:rPr lang="en-US" dirty="0"/>
              <a:t>) 	used to “traverse” list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PREVIOUS</a:t>
            </a:r>
            <a:r>
              <a:rPr lang="en-US" dirty="0"/>
              <a:t>						used to “traverse” list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2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FRONT </a:t>
            </a:r>
            <a:r>
              <a:rPr lang="en-US" dirty="0"/>
              <a:t>Node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FRONT </a:t>
            </a:r>
            <a:r>
              <a:rPr lang="en-US" dirty="0"/>
              <a:t>points to the very first node </a:t>
            </a:r>
            <a:br>
              <a:rPr lang="en-US" dirty="0"/>
            </a:br>
            <a:r>
              <a:rPr lang="en-US" dirty="0"/>
              <a:t>in the Linked List</a:t>
            </a:r>
          </a:p>
          <a:p>
            <a:endParaRPr lang="en-US" dirty="0"/>
          </a:p>
          <a:p>
            <a:r>
              <a:rPr lang="en-US" dirty="0"/>
              <a:t>What if the Linked List is empty?</a:t>
            </a:r>
          </a:p>
          <a:p>
            <a:pPr lvl="1"/>
            <a:r>
              <a:rPr lang="en-US" sz="2800" dirty="0"/>
              <a:t>Points to NULL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REAR </a:t>
            </a:r>
            <a:r>
              <a:rPr lang="en-US" dirty="0"/>
              <a:t>Node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REAR </a:t>
            </a:r>
            <a:r>
              <a:rPr lang="en-US" dirty="0"/>
              <a:t>points to the very last item </a:t>
            </a:r>
            <a:br>
              <a:rPr lang="en-US" dirty="0"/>
            </a:br>
            <a:r>
              <a:rPr lang="en-US" dirty="0"/>
              <a:t>in the Linked List</a:t>
            </a:r>
          </a:p>
          <a:p>
            <a:pPr lvl="1"/>
            <a:r>
              <a:rPr lang="en-US" dirty="0"/>
              <a:t>Useful when inserting nodes at the end</a:t>
            </a:r>
          </a:p>
          <a:p>
            <a:endParaRPr lang="en-US" dirty="0"/>
          </a:p>
          <a:p>
            <a:r>
              <a:rPr lang="en-US" dirty="0"/>
              <a:t>What if there is only one item </a:t>
            </a:r>
            <a:br>
              <a:rPr lang="en-US" dirty="0"/>
            </a:br>
            <a:r>
              <a:rPr lang="en-US" dirty="0"/>
              <a:t>in the Linked List?</a:t>
            </a:r>
          </a:p>
          <a:p>
            <a:pPr lvl="1"/>
            <a:r>
              <a:rPr lang="en-US" sz="2800" dirty="0"/>
              <a:t>Points to the same item as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FRONT</a:t>
            </a:r>
          </a:p>
          <a:p>
            <a:r>
              <a:rPr lang="en-US" dirty="0"/>
              <a:t>What if the Linked List is empty?</a:t>
            </a:r>
          </a:p>
          <a:p>
            <a:pPr lvl="1"/>
            <a:r>
              <a:rPr lang="en-US" sz="2800" dirty="0"/>
              <a:t>Points to NULL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6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INSERT </a:t>
            </a:r>
            <a:r>
              <a:rPr lang="en-US" dirty="0"/>
              <a:t>Node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 </a:t>
            </a:r>
            <a:r>
              <a:rPr lang="en-US" dirty="0"/>
              <a:t>is used when we are creating and inserting a new node into the Linked List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 = new Node;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r>
              <a:rPr lang="en-US" dirty="0"/>
              <a:t>We’ll see an example of this soon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68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017587"/>
          </a:xfrm>
        </p:spPr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CURR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PREV </a:t>
            </a:r>
            <a:r>
              <a:rPr lang="en-US" dirty="0"/>
              <a:t>Node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CURR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PREV </a:t>
            </a:r>
            <a:r>
              <a:rPr lang="en-US" dirty="0"/>
              <a:t>node pointers are used to “traverse” or travel down the length </a:t>
            </a:r>
            <a:br>
              <a:rPr lang="en-US" dirty="0"/>
            </a:br>
            <a:r>
              <a:rPr lang="en-US" dirty="0"/>
              <a:t>of a Linked List</a:t>
            </a:r>
          </a:p>
          <a:p>
            <a:pPr lvl="3"/>
            <a:endParaRPr lang="en-US" dirty="0"/>
          </a:p>
          <a:p>
            <a:r>
              <a:rPr lang="en-US" dirty="0"/>
              <a:t>Why do we need two nodes to do this?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68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Linked List Overview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64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  <a:p>
            <a:pPr lvl="1"/>
            <a:r>
              <a:rPr lang="en-US" dirty="0"/>
              <a:t>vs Arrays</a:t>
            </a:r>
          </a:p>
          <a:p>
            <a:pPr lvl="1"/>
            <a:r>
              <a:rPr lang="en-US" dirty="0"/>
              <a:t>Nodes</a:t>
            </a:r>
          </a:p>
          <a:p>
            <a:r>
              <a:rPr lang="en-US" dirty="0"/>
              <a:t>Using Linked Lists</a:t>
            </a:r>
          </a:p>
          <a:p>
            <a:pPr lvl="1"/>
            <a:r>
              <a:rPr lang="en-US" dirty="0"/>
              <a:t>“Supporting Actors” (member variables)</a:t>
            </a:r>
          </a:p>
          <a:p>
            <a:pPr lvl="1"/>
            <a:r>
              <a:rPr lang="en-US" dirty="0"/>
              <a:t>Overview</a:t>
            </a:r>
          </a:p>
          <a:p>
            <a:pPr lvl="1"/>
            <a:r>
              <a:rPr lang="en-US" dirty="0"/>
              <a:t>Creation</a:t>
            </a:r>
          </a:p>
          <a:p>
            <a:pPr lvl="1"/>
            <a:r>
              <a:rPr lang="en-US" dirty="0"/>
              <a:t>Traversal</a:t>
            </a:r>
          </a:p>
          <a:p>
            <a:pPr lvl="1"/>
            <a:r>
              <a:rPr lang="en-US" dirty="0"/>
              <a:t>Deletion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42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Linked List (Again)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1" name="TextBox 108"/>
          <p:cNvSpPr txBox="1">
            <a:spLocks noChangeArrowheads="1"/>
          </p:cNvSpPr>
          <p:nvPr/>
        </p:nvSpPr>
        <p:spPr bwMode="auto">
          <a:xfrm>
            <a:off x="7462838" y="4558662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333500" y="2306000"/>
            <a:ext cx="1219200" cy="1600200"/>
            <a:chOff x="5029200" y="4191000"/>
            <a:chExt cx="1219200" cy="1600200"/>
          </a:xfrm>
        </p:grpSpPr>
        <p:sp>
          <p:nvSpPr>
            <p:cNvPr id="48" name="Bevel 47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err="1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testGrade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name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070225" y="2304413"/>
            <a:ext cx="1219200" cy="1600200"/>
            <a:chOff x="5029200" y="4191000"/>
            <a:chExt cx="1219200" cy="1600200"/>
          </a:xfrm>
        </p:grpSpPr>
        <p:sp>
          <p:nvSpPr>
            <p:cNvPr id="56" name="Bevel 55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err="1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testGrade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name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784725" y="2306000"/>
            <a:ext cx="1219200" cy="1600200"/>
            <a:chOff x="5029200" y="4191000"/>
            <a:chExt cx="1219200" cy="1600200"/>
          </a:xfrm>
        </p:grpSpPr>
        <p:sp>
          <p:nvSpPr>
            <p:cNvPr id="64" name="Bevel 63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err="1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testGrade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name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499225" y="2292348"/>
            <a:ext cx="1219200" cy="1600200"/>
            <a:chOff x="5029200" y="4191000"/>
            <a:chExt cx="1219200" cy="1600200"/>
          </a:xfrm>
        </p:grpSpPr>
        <p:sp>
          <p:nvSpPr>
            <p:cNvPr id="72" name="Bevel 71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err="1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testGrade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name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0" name="Bevel 79"/>
          <p:cNvSpPr/>
          <p:nvPr/>
        </p:nvSpPr>
        <p:spPr bwMode="auto">
          <a:xfrm>
            <a:off x="434975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link</a:t>
            </a:r>
          </a:p>
        </p:txBody>
      </p:sp>
      <p:sp>
        <p:nvSpPr>
          <p:cNvPr id="88" name="Bevel 87"/>
          <p:cNvSpPr/>
          <p:nvPr/>
        </p:nvSpPr>
        <p:spPr bwMode="auto">
          <a:xfrm>
            <a:off x="746283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link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247900" y="3641915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12" name="Group 82"/>
          <p:cNvGrpSpPr>
            <a:grpSpLocks/>
          </p:cNvGrpSpPr>
          <p:nvPr/>
        </p:nvGrpSpPr>
        <p:grpSpPr bwMode="auto">
          <a:xfrm>
            <a:off x="1481143" y="1380487"/>
            <a:ext cx="500062" cy="914400"/>
            <a:chOff x="7674434" y="4572000"/>
            <a:chExt cx="500742" cy="9144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20" name="Straight Arrow Connector 19"/>
          <p:cNvCxnSpPr/>
          <p:nvPr/>
        </p:nvCxnSpPr>
        <p:spPr bwMode="auto">
          <a:xfrm>
            <a:off x="5699125" y="3630803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3984625" y="3641915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8" name="Group 81"/>
          <p:cNvGrpSpPr>
            <a:grpSpLocks/>
          </p:cNvGrpSpPr>
          <p:nvPr/>
        </p:nvGrpSpPr>
        <p:grpSpPr bwMode="auto">
          <a:xfrm>
            <a:off x="7391400" y="3633149"/>
            <a:ext cx="784225" cy="914400"/>
            <a:chOff x="7674429" y="4572000"/>
            <a:chExt cx="783771" cy="91440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8447094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>
            <a:xfrm>
              <a:off x="7674429" y="4578350"/>
              <a:ext cx="783771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42" name="Group 82"/>
          <p:cNvGrpSpPr>
            <a:grpSpLocks/>
          </p:cNvGrpSpPr>
          <p:nvPr/>
        </p:nvGrpSpPr>
        <p:grpSpPr bwMode="auto">
          <a:xfrm flipH="1">
            <a:off x="7116642" y="1377948"/>
            <a:ext cx="500062" cy="914400"/>
            <a:chOff x="7674429" y="4572000"/>
            <a:chExt cx="500742" cy="914400"/>
          </a:xfrm>
        </p:grpSpPr>
        <p:cxnSp>
          <p:nvCxnSpPr>
            <p:cNvPr id="43" name="Straight Arrow Connector 42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92" name="TextBox 108"/>
          <p:cNvSpPr txBox="1">
            <a:spLocks noChangeArrowheads="1"/>
          </p:cNvSpPr>
          <p:nvPr/>
        </p:nvSpPr>
        <p:spPr bwMode="auto">
          <a:xfrm>
            <a:off x="334962" y="1676400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FRONT</a:t>
            </a:r>
          </a:p>
        </p:txBody>
      </p:sp>
      <p:sp>
        <p:nvSpPr>
          <p:cNvPr id="93" name="TextBox 108"/>
          <p:cNvSpPr txBox="1">
            <a:spLocks noChangeArrowheads="1"/>
          </p:cNvSpPr>
          <p:nvPr/>
        </p:nvSpPr>
        <p:spPr bwMode="auto">
          <a:xfrm>
            <a:off x="7362825" y="168481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REAR</a:t>
            </a:r>
          </a:p>
        </p:txBody>
      </p:sp>
      <p:sp>
        <p:nvSpPr>
          <p:cNvPr id="107" name="Bevel 106"/>
          <p:cNvSpPr/>
          <p:nvPr/>
        </p:nvSpPr>
        <p:spPr bwMode="auto">
          <a:xfrm>
            <a:off x="709614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link</a:t>
            </a:r>
          </a:p>
        </p:txBody>
      </p:sp>
      <p:cxnSp>
        <p:nvCxnSpPr>
          <p:cNvPr id="108" name="Straight Arrow Connector 107"/>
          <p:cNvCxnSpPr/>
          <p:nvPr/>
        </p:nvCxnSpPr>
        <p:spPr bwMode="auto">
          <a:xfrm>
            <a:off x="1624014" y="448963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609601" y="4753924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CURR</a:t>
            </a:r>
          </a:p>
        </p:txBody>
      </p:sp>
      <p:sp>
        <p:nvSpPr>
          <p:cNvPr id="110" name="Bevel 109"/>
          <p:cNvSpPr/>
          <p:nvPr/>
        </p:nvSpPr>
        <p:spPr bwMode="auto">
          <a:xfrm>
            <a:off x="709613" y="516311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link</a:t>
            </a:r>
          </a:p>
        </p:txBody>
      </p:sp>
      <p:cxnSp>
        <p:nvCxnSpPr>
          <p:cNvPr id="111" name="Straight Arrow Connector 110"/>
          <p:cNvCxnSpPr/>
          <p:nvPr/>
        </p:nvCxnSpPr>
        <p:spPr bwMode="auto">
          <a:xfrm>
            <a:off x="1624013" y="543222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sp>
        <p:nvSpPr>
          <p:cNvPr id="112" name="TextBox 108"/>
          <p:cNvSpPr txBox="1">
            <a:spLocks noChangeArrowheads="1"/>
          </p:cNvSpPr>
          <p:nvPr/>
        </p:nvSpPr>
        <p:spPr bwMode="auto">
          <a:xfrm>
            <a:off x="609600" y="5696514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PREV</a:t>
            </a:r>
          </a:p>
        </p:txBody>
      </p:sp>
      <p:sp>
        <p:nvSpPr>
          <p:cNvPr id="113" name="TextBox 108"/>
          <p:cNvSpPr txBox="1">
            <a:spLocks noChangeArrowheads="1"/>
          </p:cNvSpPr>
          <p:nvPr/>
        </p:nvSpPr>
        <p:spPr bwMode="auto">
          <a:xfrm>
            <a:off x="2057401" y="5218176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115" name="TextBox 108"/>
          <p:cNvSpPr txBox="1">
            <a:spLocks noChangeArrowheads="1"/>
          </p:cNvSpPr>
          <p:nvPr/>
        </p:nvSpPr>
        <p:spPr bwMode="auto">
          <a:xfrm>
            <a:off x="2057401" y="425865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116" name="Bevel 115"/>
          <p:cNvSpPr/>
          <p:nvPr/>
        </p:nvSpPr>
        <p:spPr bwMode="auto">
          <a:xfrm>
            <a:off x="3953637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link</a:t>
            </a:r>
          </a:p>
        </p:txBody>
      </p:sp>
      <p:cxnSp>
        <p:nvCxnSpPr>
          <p:cNvPr id="117" name="Straight Arrow Connector 116"/>
          <p:cNvCxnSpPr/>
          <p:nvPr/>
        </p:nvCxnSpPr>
        <p:spPr bwMode="auto">
          <a:xfrm>
            <a:off x="4868037" y="448963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sp>
        <p:nvSpPr>
          <p:cNvPr id="118" name="TextBox 108"/>
          <p:cNvSpPr txBox="1">
            <a:spLocks noChangeArrowheads="1"/>
          </p:cNvSpPr>
          <p:nvPr/>
        </p:nvSpPr>
        <p:spPr bwMode="auto">
          <a:xfrm>
            <a:off x="3853624" y="4753924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INSERT</a:t>
            </a:r>
          </a:p>
        </p:txBody>
      </p:sp>
      <p:sp>
        <p:nvSpPr>
          <p:cNvPr id="119" name="TextBox 108"/>
          <p:cNvSpPr txBox="1">
            <a:spLocks noChangeArrowheads="1"/>
          </p:cNvSpPr>
          <p:nvPr/>
        </p:nvSpPr>
        <p:spPr bwMode="auto">
          <a:xfrm>
            <a:off x="5286375" y="425865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157034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07" grpId="0" animBg="1"/>
      <p:bldP spid="109" grpId="0"/>
      <p:bldP spid="110" grpId="0" animBg="1"/>
      <p:bldP spid="112" grpId="0"/>
      <p:bldP spid="113" grpId="0"/>
      <p:bldP spid="115" grpId="0"/>
      <p:bldP spid="116" grpId="0" animBg="1"/>
      <p:bldP spid="118" grpId="0"/>
      <p:bldP spid="1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Points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node in the Linked List points 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NULL</a:t>
            </a:r>
          </a:p>
          <a:p>
            <a:endParaRPr lang="en-US" dirty="0"/>
          </a:p>
          <a:p>
            <a:r>
              <a:rPr lang="en-US" dirty="0"/>
              <a:t>Each node points to either another node in the Linked List, or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lvl="1"/>
            <a:r>
              <a:rPr lang="en-US" sz="2800" dirty="0"/>
              <a:t>Only one link per node</a:t>
            </a:r>
          </a:p>
          <a:p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FRONT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REAR </a:t>
            </a:r>
            <a:r>
              <a:rPr lang="en-US" dirty="0"/>
              <a:t>point to the first and last nodes of the Linked List, respectively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82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Memory with 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part of using Linked Lists is ensuring that none of the nodes go “missing” </a:t>
            </a:r>
          </a:p>
          <a:p>
            <a:pPr lvl="3"/>
            <a:endParaRPr lang="en-US" dirty="0"/>
          </a:p>
          <a:p>
            <a:r>
              <a:rPr lang="en-US" dirty="0"/>
              <a:t>Think of Linked List as a train</a:t>
            </a:r>
          </a:p>
          <a:p>
            <a:pPr lvl="1"/>
            <a:r>
              <a:rPr lang="en-US" dirty="0"/>
              <a:t>(Or as a conga line of Kindergarteners)</a:t>
            </a:r>
          </a:p>
          <a:p>
            <a:pPr lvl="3"/>
            <a:endParaRPr lang="en-US" dirty="0"/>
          </a:p>
          <a:p>
            <a:r>
              <a:rPr lang="en-US" dirty="0"/>
              <a:t>Must keep track of where links point to</a:t>
            </a:r>
          </a:p>
          <a:p>
            <a:r>
              <a:rPr lang="en-US" dirty="0"/>
              <a:t>If you’re not careful, nodes can get lost in memory (you have no way to find them)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8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functions does a Linked List </a:t>
            </a:r>
            <a:br>
              <a:rPr lang="en-US" dirty="0"/>
            </a:br>
            <a:r>
              <a:rPr lang="en-US" dirty="0"/>
              <a:t>class implementation require?</a:t>
            </a:r>
          </a:p>
          <a:p>
            <a:pPr lvl="3"/>
            <a:endParaRPr lang="en-US" dirty="0"/>
          </a:p>
          <a:p>
            <a:r>
              <a:rPr lang="en-US" sz="2800" dirty="0" err="1"/>
              <a:t>Linked_List</a:t>
            </a:r>
            <a:r>
              <a:rPr lang="en-US" sz="2800" dirty="0"/>
              <a:t> constructor</a:t>
            </a:r>
          </a:p>
          <a:p>
            <a:pPr lvl="1"/>
            <a:r>
              <a:rPr lang="en-US" sz="2400" dirty="0"/>
              <a:t>Initialize all member variables to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NULL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insert()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printList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4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Lists’ “Special”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Linked Lists often need to be handled differently under specific circumstances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Linked List is empty</a:t>
            </a:r>
          </a:p>
          <a:p>
            <a:pPr lvl="1"/>
            <a:r>
              <a:rPr lang="en-US" dirty="0"/>
              <a:t>Linked List has only one element</a:t>
            </a:r>
          </a:p>
          <a:p>
            <a:pPr lvl="1"/>
            <a:r>
              <a:rPr lang="en-US" dirty="0"/>
              <a:t>Linked List has multiple elements</a:t>
            </a:r>
          </a:p>
          <a:p>
            <a:pPr lvl="1"/>
            <a:r>
              <a:rPr lang="en-US" dirty="0"/>
              <a:t>Changing something with the first or last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44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Creation of a Linked List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273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 of a New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constructor</a:t>
            </a:r>
          </a:p>
          <a:p>
            <a:endParaRPr lang="en-US" dirty="0"/>
          </a:p>
          <a:p>
            <a:r>
              <a:rPr lang="en-US" dirty="0"/>
              <a:t>What does the constructor do?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r>
              <a:rPr lang="en-US" dirty="0"/>
              <a:t>Why are they all set 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NULL</a:t>
            </a:r>
            <a:r>
              <a:rPr lang="en-US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1937266"/>
            <a:ext cx="6019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Linked_List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test = new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Linked_List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();</a:t>
            </a:r>
            <a:endParaRPr kumimoji="0" lang="en-US" sz="2000" b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3048000"/>
            <a:ext cx="6019800" cy="2554545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// constructor definition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Linked_List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FRONT  = NULL;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REAR   = NULL;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INSERT = NULL;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CURR   = NULL;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PREV   = NULL;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  <a:endParaRPr kumimoji="0" lang="en-US" sz="2000" b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01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 of Linked 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TextBox 108"/>
          <p:cNvSpPr txBox="1">
            <a:spLocks noChangeArrowheads="1"/>
          </p:cNvSpPr>
          <p:nvPr/>
        </p:nvSpPr>
        <p:spPr bwMode="auto">
          <a:xfrm>
            <a:off x="3657600" y="296703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7" name="Bevel 6"/>
          <p:cNvSpPr/>
          <p:nvPr/>
        </p:nvSpPr>
        <p:spPr bwMode="auto">
          <a:xfrm>
            <a:off x="2557655" y="1870556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Bevel 7"/>
          <p:cNvSpPr/>
          <p:nvPr/>
        </p:nvSpPr>
        <p:spPr bwMode="auto">
          <a:xfrm>
            <a:off x="4918577" y="1870556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9" name="Group 82"/>
          <p:cNvGrpSpPr>
            <a:grpSpLocks/>
          </p:cNvGrpSpPr>
          <p:nvPr/>
        </p:nvGrpSpPr>
        <p:grpSpPr bwMode="auto">
          <a:xfrm>
            <a:off x="3603823" y="2105504"/>
            <a:ext cx="500062" cy="914400"/>
            <a:chOff x="7674434" y="4572000"/>
            <a:chExt cx="500742" cy="91440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12" name="Group 82"/>
          <p:cNvGrpSpPr>
            <a:grpSpLocks/>
          </p:cNvGrpSpPr>
          <p:nvPr/>
        </p:nvGrpSpPr>
        <p:grpSpPr bwMode="auto">
          <a:xfrm flipH="1">
            <a:off x="4572381" y="2105504"/>
            <a:ext cx="500062" cy="914400"/>
            <a:chOff x="7674429" y="4572000"/>
            <a:chExt cx="500742" cy="9144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23" name="TextBox 108"/>
          <p:cNvSpPr txBox="1">
            <a:spLocks noChangeArrowheads="1"/>
          </p:cNvSpPr>
          <p:nvPr/>
        </p:nvSpPr>
        <p:spPr bwMode="auto">
          <a:xfrm>
            <a:off x="2057401" y="5218176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24" name="TextBox 108"/>
          <p:cNvSpPr txBox="1">
            <a:spLocks noChangeArrowheads="1"/>
          </p:cNvSpPr>
          <p:nvPr/>
        </p:nvSpPr>
        <p:spPr bwMode="auto">
          <a:xfrm>
            <a:off x="2057401" y="425865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28" name="TextBox 108"/>
          <p:cNvSpPr txBox="1">
            <a:spLocks noChangeArrowheads="1"/>
          </p:cNvSpPr>
          <p:nvPr/>
        </p:nvSpPr>
        <p:spPr bwMode="auto">
          <a:xfrm>
            <a:off x="5286375" y="425865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29" name="Bevel 28"/>
          <p:cNvSpPr/>
          <p:nvPr/>
        </p:nvSpPr>
        <p:spPr bwMode="auto">
          <a:xfrm>
            <a:off x="709614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1624014" y="448963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32" name="Bevel 31"/>
          <p:cNvSpPr/>
          <p:nvPr/>
        </p:nvSpPr>
        <p:spPr bwMode="auto">
          <a:xfrm>
            <a:off x="709613" y="516311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1624013" y="543222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35" name="Bevel 34"/>
          <p:cNvSpPr/>
          <p:nvPr/>
        </p:nvSpPr>
        <p:spPr bwMode="auto">
          <a:xfrm>
            <a:off x="3953637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INSERT</a:t>
            </a:r>
          </a:p>
        </p:txBody>
      </p:sp>
      <p:cxnSp>
        <p:nvCxnSpPr>
          <p:cNvPr id="36" name="Straight Arrow Connector 35"/>
          <p:cNvCxnSpPr>
            <a:stCxn id="35" idx="1"/>
          </p:cNvCxnSpPr>
          <p:nvPr/>
        </p:nvCxnSpPr>
        <p:spPr bwMode="auto">
          <a:xfrm>
            <a:off x="5106162" y="4487224"/>
            <a:ext cx="561975" cy="2415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120546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the First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do first?</a:t>
            </a:r>
          </a:p>
          <a:p>
            <a:pPr lvl="1"/>
            <a:r>
              <a:rPr lang="en-US" dirty="0"/>
              <a:t>Allocate space for the node, 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INSERT</a:t>
            </a:r>
          </a:p>
          <a:p>
            <a:pPr lvl="1"/>
            <a:r>
              <a:rPr lang="en-US" dirty="0"/>
              <a:t>Initialize Node’s data</a:t>
            </a:r>
          </a:p>
          <a:p>
            <a:pPr lvl="1"/>
            <a:r>
              <a:rPr lang="en-US" dirty="0"/>
              <a:t>Then what?</a:t>
            </a:r>
          </a:p>
          <a:p>
            <a:pPr lvl="2"/>
            <a:r>
              <a:rPr lang="en-US" sz="2400" dirty="0"/>
              <a:t>What are the two cases we care about?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4508" y="3962400"/>
            <a:ext cx="8610600" cy="1938992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void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Linked_List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::insert (String name,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score)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INSERT = new Node()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// initialize data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2000" b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INSERT.setName</a:t>
            </a:r>
            <a:r>
              <a:rPr kumimoji="0" lang="en-US" sz="2000" b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(name);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INSERT.setGrade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(score);</a:t>
            </a:r>
            <a:endParaRPr kumimoji="0" lang="en-US" sz="2000" b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// what do we do?</a:t>
            </a:r>
          </a:p>
        </p:txBody>
      </p:sp>
    </p:spTree>
    <p:extLst>
      <p:ext uri="{BB962C8B-B14F-4D97-AF65-F5344CB8AC3E}">
        <p14:creationId xmlns:p14="http://schemas.microsoft.com/office/powerpoint/2010/main" val="171319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 of Linked 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TextBox 108"/>
          <p:cNvSpPr txBox="1">
            <a:spLocks noChangeArrowheads="1"/>
          </p:cNvSpPr>
          <p:nvPr/>
        </p:nvSpPr>
        <p:spPr bwMode="auto">
          <a:xfrm>
            <a:off x="3657600" y="296703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7" name="Bevel 6"/>
          <p:cNvSpPr/>
          <p:nvPr/>
        </p:nvSpPr>
        <p:spPr bwMode="auto">
          <a:xfrm>
            <a:off x="2557655" y="1870556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Bevel 7"/>
          <p:cNvSpPr/>
          <p:nvPr/>
        </p:nvSpPr>
        <p:spPr bwMode="auto">
          <a:xfrm>
            <a:off x="4918577" y="1870556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9" name="Group 82"/>
          <p:cNvGrpSpPr>
            <a:grpSpLocks/>
          </p:cNvGrpSpPr>
          <p:nvPr/>
        </p:nvGrpSpPr>
        <p:grpSpPr bwMode="auto">
          <a:xfrm>
            <a:off x="3603823" y="2105504"/>
            <a:ext cx="500062" cy="914400"/>
            <a:chOff x="7674434" y="4572000"/>
            <a:chExt cx="500742" cy="91440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12" name="Group 82"/>
          <p:cNvGrpSpPr>
            <a:grpSpLocks/>
          </p:cNvGrpSpPr>
          <p:nvPr/>
        </p:nvGrpSpPr>
        <p:grpSpPr bwMode="auto">
          <a:xfrm flipH="1">
            <a:off x="4572381" y="2105504"/>
            <a:ext cx="500062" cy="914400"/>
            <a:chOff x="7674429" y="4572000"/>
            <a:chExt cx="500742" cy="9144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23" name="TextBox 108"/>
          <p:cNvSpPr txBox="1">
            <a:spLocks noChangeArrowheads="1"/>
          </p:cNvSpPr>
          <p:nvPr/>
        </p:nvSpPr>
        <p:spPr bwMode="auto">
          <a:xfrm>
            <a:off x="2057401" y="5218176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24" name="TextBox 108"/>
          <p:cNvSpPr txBox="1">
            <a:spLocks noChangeArrowheads="1"/>
          </p:cNvSpPr>
          <p:nvPr/>
        </p:nvSpPr>
        <p:spPr bwMode="auto">
          <a:xfrm>
            <a:off x="2057401" y="425865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29" name="TextBox 108"/>
          <p:cNvSpPr txBox="1">
            <a:spLocks noChangeArrowheads="1"/>
          </p:cNvSpPr>
          <p:nvPr/>
        </p:nvSpPr>
        <p:spPr bwMode="auto">
          <a:xfrm>
            <a:off x="6648958" y="5432229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685345" y="3165915"/>
            <a:ext cx="1219200" cy="1600200"/>
            <a:chOff x="5029200" y="4191000"/>
            <a:chExt cx="1219200" cy="1600200"/>
          </a:xfrm>
        </p:grpSpPr>
        <p:sp>
          <p:nvSpPr>
            <p:cNvPr id="31" name="Bevel 30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4" name="Group 81"/>
          <p:cNvGrpSpPr>
            <a:grpSpLocks/>
          </p:cNvGrpSpPr>
          <p:nvPr/>
        </p:nvGrpSpPr>
        <p:grpSpPr bwMode="auto">
          <a:xfrm>
            <a:off x="6577520" y="4506716"/>
            <a:ext cx="784225" cy="914400"/>
            <a:chOff x="7674429" y="4572000"/>
            <a:chExt cx="783771" cy="914400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8447094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>
            <a:xfrm>
              <a:off x="7674429" y="4578350"/>
              <a:ext cx="783771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37" name="Bevel 36"/>
          <p:cNvSpPr/>
          <p:nvPr/>
        </p:nvSpPr>
        <p:spPr bwMode="auto">
          <a:xfrm>
            <a:off x="709614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1624014" y="448963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40" name="Bevel 39"/>
          <p:cNvSpPr/>
          <p:nvPr/>
        </p:nvSpPr>
        <p:spPr bwMode="auto">
          <a:xfrm>
            <a:off x="709613" y="516311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1624013" y="543222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43" name="Bevel 42"/>
          <p:cNvSpPr/>
          <p:nvPr/>
        </p:nvSpPr>
        <p:spPr bwMode="auto">
          <a:xfrm>
            <a:off x="3953637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INSERT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5106162" y="4487224"/>
            <a:ext cx="561975" cy="2415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2345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Linked Lists</a:t>
            </a:r>
            <a:br>
              <a:rPr lang="en-US" dirty="0"/>
            </a:br>
            <a:r>
              <a:rPr lang="en-US" dirty="0"/>
              <a:t>vs Arrays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888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Insertion: Empty Linked List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Linked List is empty, what do we do?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FRONT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REAR </a:t>
            </a:r>
            <a:r>
              <a:rPr lang="en-US" dirty="0"/>
              <a:t>point to the new Node</a:t>
            </a:r>
          </a:p>
          <a:p>
            <a:r>
              <a:rPr lang="en-US" dirty="0"/>
              <a:t>What else should we do?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4508" y="3124200"/>
            <a:ext cx="8610600" cy="2554545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void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Linked_List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::insert (String name,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score)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// previous code...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(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isEmpty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 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FRONT = INSERT;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REAR  = INSERT;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INSERT = NULL;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333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 of Linked 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1" name="TextBox 108"/>
          <p:cNvSpPr txBox="1">
            <a:spLocks noChangeArrowheads="1"/>
          </p:cNvSpPr>
          <p:nvPr/>
        </p:nvSpPr>
        <p:spPr bwMode="auto">
          <a:xfrm>
            <a:off x="7462838" y="4558662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6324600" y="2306000"/>
            <a:ext cx="1219200" cy="1600200"/>
            <a:chOff x="5029200" y="4191000"/>
            <a:chExt cx="1219200" cy="1600200"/>
          </a:xfrm>
        </p:grpSpPr>
        <p:sp>
          <p:nvSpPr>
            <p:cNvPr id="53" name="Bevel 52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8" name="Bevel 67"/>
          <p:cNvSpPr/>
          <p:nvPr/>
        </p:nvSpPr>
        <p:spPr bwMode="auto">
          <a:xfrm>
            <a:off x="5273675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Bevel 68"/>
          <p:cNvSpPr/>
          <p:nvPr/>
        </p:nvSpPr>
        <p:spPr bwMode="auto">
          <a:xfrm>
            <a:off x="746283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71" name="Group 82"/>
          <p:cNvGrpSpPr>
            <a:grpSpLocks/>
          </p:cNvGrpSpPr>
          <p:nvPr/>
        </p:nvGrpSpPr>
        <p:grpSpPr bwMode="auto">
          <a:xfrm>
            <a:off x="6319843" y="1380487"/>
            <a:ext cx="500062" cy="914400"/>
            <a:chOff x="7674434" y="4572000"/>
            <a:chExt cx="500742" cy="914400"/>
          </a:xfrm>
        </p:grpSpPr>
        <p:cxnSp>
          <p:nvCxnSpPr>
            <p:cNvPr id="72" name="Straight Arrow Connector 7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79" name="Group 82"/>
          <p:cNvGrpSpPr>
            <a:grpSpLocks/>
          </p:cNvGrpSpPr>
          <p:nvPr/>
        </p:nvGrpSpPr>
        <p:grpSpPr bwMode="auto">
          <a:xfrm flipH="1">
            <a:off x="7116642" y="1377948"/>
            <a:ext cx="500062" cy="914400"/>
            <a:chOff x="7674429" y="4572000"/>
            <a:chExt cx="500742" cy="914400"/>
          </a:xfrm>
        </p:grpSpPr>
        <p:cxnSp>
          <p:nvCxnSpPr>
            <p:cNvPr id="80" name="Straight Arrow Connector 79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90" name="TextBox 108"/>
          <p:cNvSpPr txBox="1">
            <a:spLocks noChangeArrowheads="1"/>
          </p:cNvSpPr>
          <p:nvPr/>
        </p:nvSpPr>
        <p:spPr bwMode="auto">
          <a:xfrm>
            <a:off x="2057401" y="5218176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91" name="TextBox 108"/>
          <p:cNvSpPr txBox="1">
            <a:spLocks noChangeArrowheads="1"/>
          </p:cNvSpPr>
          <p:nvPr/>
        </p:nvSpPr>
        <p:spPr bwMode="auto">
          <a:xfrm>
            <a:off x="2057401" y="425865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95" name="TextBox 108"/>
          <p:cNvSpPr txBox="1">
            <a:spLocks noChangeArrowheads="1"/>
          </p:cNvSpPr>
          <p:nvPr/>
        </p:nvSpPr>
        <p:spPr bwMode="auto">
          <a:xfrm>
            <a:off x="5286375" y="425865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grpSp>
        <p:nvGrpSpPr>
          <p:cNvPr id="76" name="Group 81"/>
          <p:cNvGrpSpPr>
            <a:grpSpLocks/>
          </p:cNvGrpSpPr>
          <p:nvPr/>
        </p:nvGrpSpPr>
        <p:grpSpPr bwMode="auto">
          <a:xfrm>
            <a:off x="7391400" y="3633149"/>
            <a:ext cx="784225" cy="914400"/>
            <a:chOff x="7674429" y="4572000"/>
            <a:chExt cx="783771" cy="914400"/>
          </a:xfrm>
        </p:grpSpPr>
        <p:cxnSp>
          <p:nvCxnSpPr>
            <p:cNvPr id="77" name="Straight Arrow Connector 76"/>
            <p:cNvCxnSpPr/>
            <p:nvPr/>
          </p:nvCxnSpPr>
          <p:spPr>
            <a:xfrm>
              <a:off x="8447094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>
            <a:xfrm>
              <a:off x="7674429" y="4578350"/>
              <a:ext cx="783771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96" name="TextBox 95"/>
          <p:cNvSpPr txBox="1"/>
          <p:nvPr/>
        </p:nvSpPr>
        <p:spPr>
          <a:xfrm>
            <a:off x="481014" y="1949327"/>
            <a:ext cx="3886200" cy="1200329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Let’s create another new Node that we want to insert into our Linked List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5668137" y="4220524"/>
            <a:ext cx="2833687" cy="1600200"/>
            <a:chOff x="-1947862" y="2587430"/>
            <a:chExt cx="2833687" cy="1600200"/>
          </a:xfrm>
        </p:grpSpPr>
        <p:grpSp>
          <p:nvGrpSpPr>
            <p:cNvPr id="98" name="Group 97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99" name="Bevel 98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105" name="Straight Arrow Connector 104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106" name="TextBox 108"/>
            <p:cNvSpPr txBox="1">
              <a:spLocks noChangeArrowheads="1"/>
            </p:cNvSpPr>
            <p:nvPr/>
          </p:nvSpPr>
          <p:spPr bwMode="auto">
            <a:xfrm>
              <a:off x="-533400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108" name="Bevel 107"/>
          <p:cNvSpPr/>
          <p:nvPr/>
        </p:nvSpPr>
        <p:spPr bwMode="auto">
          <a:xfrm>
            <a:off x="709614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link</a:t>
            </a:r>
          </a:p>
        </p:txBody>
      </p:sp>
      <p:cxnSp>
        <p:nvCxnSpPr>
          <p:cNvPr id="109" name="Straight Arrow Connector 108"/>
          <p:cNvCxnSpPr/>
          <p:nvPr/>
        </p:nvCxnSpPr>
        <p:spPr bwMode="auto">
          <a:xfrm>
            <a:off x="1624014" y="448963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609601" y="4753924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CURR</a:t>
            </a:r>
          </a:p>
        </p:txBody>
      </p:sp>
      <p:sp>
        <p:nvSpPr>
          <p:cNvPr id="111" name="Bevel 110"/>
          <p:cNvSpPr/>
          <p:nvPr/>
        </p:nvSpPr>
        <p:spPr bwMode="auto">
          <a:xfrm>
            <a:off x="709613" y="516311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link</a:t>
            </a:r>
          </a:p>
        </p:txBody>
      </p:sp>
      <p:cxnSp>
        <p:nvCxnSpPr>
          <p:cNvPr id="112" name="Straight Arrow Connector 111"/>
          <p:cNvCxnSpPr/>
          <p:nvPr/>
        </p:nvCxnSpPr>
        <p:spPr bwMode="auto">
          <a:xfrm>
            <a:off x="1624013" y="543222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113" name="TextBox 108"/>
          <p:cNvSpPr txBox="1">
            <a:spLocks noChangeArrowheads="1"/>
          </p:cNvSpPr>
          <p:nvPr/>
        </p:nvSpPr>
        <p:spPr bwMode="auto">
          <a:xfrm>
            <a:off x="609600" y="5696514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PREV</a:t>
            </a:r>
          </a:p>
        </p:txBody>
      </p:sp>
      <p:sp>
        <p:nvSpPr>
          <p:cNvPr id="114" name="Bevel 113"/>
          <p:cNvSpPr/>
          <p:nvPr/>
        </p:nvSpPr>
        <p:spPr bwMode="auto">
          <a:xfrm>
            <a:off x="3953637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INSERT</a:t>
            </a:r>
          </a:p>
        </p:txBody>
      </p:sp>
      <p:cxnSp>
        <p:nvCxnSpPr>
          <p:cNvPr id="115" name="Straight Arrow Connector 114"/>
          <p:cNvCxnSpPr>
            <a:stCxn id="114" idx="1"/>
          </p:cNvCxnSpPr>
          <p:nvPr/>
        </p:nvCxnSpPr>
        <p:spPr bwMode="auto">
          <a:xfrm>
            <a:off x="5106162" y="4487224"/>
            <a:ext cx="561975" cy="2415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2789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534400" cy="1017587"/>
          </a:xfrm>
        </p:spPr>
        <p:txBody>
          <a:bodyPr/>
          <a:lstStyle/>
          <a:p>
            <a:r>
              <a:rPr lang="en-US" dirty="0"/>
              <a:t>Insertion: Non-Empty Linked List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that the Linked List is not empty, how does our insert() function change?</a:t>
            </a:r>
          </a:p>
          <a:p>
            <a:pPr lvl="1"/>
            <a:r>
              <a:rPr lang="en-US" sz="2800" dirty="0"/>
              <a:t>Let’s trace these changes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4508" y="3124200"/>
            <a:ext cx="8610600" cy="2862322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void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Linked_List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::insert (String name,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score)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... // previous code for empty list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else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// first add it to the end of the list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REAR-&gt;link = INSERT;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// then update REAR to point to the new last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REAR = INSERT;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// rest of code...</a:t>
            </a:r>
          </a:p>
        </p:txBody>
      </p:sp>
    </p:spTree>
    <p:extLst>
      <p:ext uri="{BB962C8B-B14F-4D97-AF65-F5344CB8AC3E}">
        <p14:creationId xmlns:p14="http://schemas.microsoft.com/office/powerpoint/2010/main" val="198147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 of Linked 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53" name="Bevel 52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8" name="Bevel 67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Bevel 68"/>
          <p:cNvSpPr/>
          <p:nvPr/>
        </p:nvSpPr>
        <p:spPr bwMode="auto">
          <a:xfrm>
            <a:off x="2961895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7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72" name="Straight Arrow Connector 7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79" name="Group 82"/>
          <p:cNvGrpSpPr>
            <a:grpSpLocks/>
          </p:cNvGrpSpPr>
          <p:nvPr/>
        </p:nvGrpSpPr>
        <p:grpSpPr bwMode="auto">
          <a:xfrm flipH="1">
            <a:off x="2615699" y="1377948"/>
            <a:ext cx="500062" cy="914400"/>
            <a:chOff x="7674429" y="4572000"/>
            <a:chExt cx="500742" cy="914400"/>
          </a:xfrm>
        </p:grpSpPr>
        <p:cxnSp>
          <p:nvCxnSpPr>
            <p:cNvPr id="80" name="Straight Arrow Connector 79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90" name="TextBox 108"/>
          <p:cNvSpPr txBox="1">
            <a:spLocks noChangeArrowheads="1"/>
          </p:cNvSpPr>
          <p:nvPr/>
        </p:nvSpPr>
        <p:spPr bwMode="auto">
          <a:xfrm>
            <a:off x="2057401" y="5218176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91" name="TextBox 108"/>
          <p:cNvSpPr txBox="1">
            <a:spLocks noChangeArrowheads="1"/>
          </p:cNvSpPr>
          <p:nvPr/>
        </p:nvSpPr>
        <p:spPr bwMode="auto">
          <a:xfrm>
            <a:off x="2057401" y="425865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95" name="TextBox 108"/>
          <p:cNvSpPr txBox="1">
            <a:spLocks noChangeArrowheads="1"/>
          </p:cNvSpPr>
          <p:nvPr/>
        </p:nvSpPr>
        <p:spPr bwMode="auto">
          <a:xfrm>
            <a:off x="5286375" y="425865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5668137" y="4220524"/>
            <a:ext cx="2866263" cy="1600200"/>
            <a:chOff x="-1947862" y="2587430"/>
            <a:chExt cx="2866263" cy="1600200"/>
          </a:xfrm>
        </p:grpSpPr>
        <p:grpSp>
          <p:nvGrpSpPr>
            <p:cNvPr id="98" name="Group 97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99" name="Bevel 98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105" name="Straight Arrow Connector 104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106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sp>
        <p:nvSpPr>
          <p:cNvPr id="44" name="TextBox 108"/>
          <p:cNvSpPr txBox="1">
            <a:spLocks noChangeArrowheads="1"/>
          </p:cNvSpPr>
          <p:nvPr/>
        </p:nvSpPr>
        <p:spPr bwMode="auto">
          <a:xfrm>
            <a:off x="3305175" y="342423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46" name="Bevel 45"/>
          <p:cNvSpPr/>
          <p:nvPr/>
        </p:nvSpPr>
        <p:spPr bwMode="auto">
          <a:xfrm>
            <a:off x="709614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1624014" y="448963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49" name="Bevel 48"/>
          <p:cNvSpPr/>
          <p:nvPr/>
        </p:nvSpPr>
        <p:spPr bwMode="auto">
          <a:xfrm>
            <a:off x="709613" y="516311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1624013" y="543222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57" name="Bevel 56"/>
          <p:cNvSpPr/>
          <p:nvPr/>
        </p:nvSpPr>
        <p:spPr bwMode="auto">
          <a:xfrm>
            <a:off x="3953637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INSERT</a:t>
            </a:r>
          </a:p>
        </p:txBody>
      </p:sp>
      <p:cxnSp>
        <p:nvCxnSpPr>
          <p:cNvPr id="58" name="Straight Arrow Connector 57"/>
          <p:cNvCxnSpPr>
            <a:stCxn id="57" idx="1"/>
          </p:cNvCxnSpPr>
          <p:nvPr/>
        </p:nvCxnSpPr>
        <p:spPr bwMode="auto">
          <a:xfrm>
            <a:off x="5106162" y="4487224"/>
            <a:ext cx="561975" cy="2415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4181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 of Linked 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53" name="Bevel 52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8" name="Bevel 67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Bevel 68"/>
          <p:cNvSpPr/>
          <p:nvPr/>
        </p:nvSpPr>
        <p:spPr bwMode="auto">
          <a:xfrm>
            <a:off x="2961895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7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72" name="Straight Arrow Connector 7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79" name="Group 82"/>
          <p:cNvGrpSpPr>
            <a:grpSpLocks/>
          </p:cNvGrpSpPr>
          <p:nvPr/>
        </p:nvGrpSpPr>
        <p:grpSpPr bwMode="auto">
          <a:xfrm flipH="1">
            <a:off x="2615699" y="1377948"/>
            <a:ext cx="500062" cy="914400"/>
            <a:chOff x="7674429" y="4572000"/>
            <a:chExt cx="500742" cy="914400"/>
          </a:xfrm>
        </p:grpSpPr>
        <p:cxnSp>
          <p:nvCxnSpPr>
            <p:cNvPr id="80" name="Straight Arrow Connector 79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90" name="TextBox 108"/>
          <p:cNvSpPr txBox="1">
            <a:spLocks noChangeArrowheads="1"/>
          </p:cNvSpPr>
          <p:nvPr/>
        </p:nvSpPr>
        <p:spPr bwMode="auto">
          <a:xfrm>
            <a:off x="2057401" y="5218176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91" name="TextBox 108"/>
          <p:cNvSpPr txBox="1">
            <a:spLocks noChangeArrowheads="1"/>
          </p:cNvSpPr>
          <p:nvPr/>
        </p:nvSpPr>
        <p:spPr bwMode="auto">
          <a:xfrm>
            <a:off x="2057401" y="425865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92" name="Bevel 91"/>
          <p:cNvSpPr/>
          <p:nvPr/>
        </p:nvSpPr>
        <p:spPr bwMode="auto">
          <a:xfrm>
            <a:off x="3953637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INSERT</a:t>
            </a:r>
          </a:p>
        </p:txBody>
      </p:sp>
      <p:cxnSp>
        <p:nvCxnSpPr>
          <p:cNvPr id="93" name="Straight Arrow Connector 92"/>
          <p:cNvCxnSpPr>
            <a:stCxn id="92" idx="1"/>
          </p:cNvCxnSpPr>
          <p:nvPr/>
        </p:nvCxnSpPr>
        <p:spPr bwMode="auto">
          <a:xfrm>
            <a:off x="5106162" y="4487224"/>
            <a:ext cx="561975" cy="2415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95" name="TextBox 108"/>
          <p:cNvSpPr txBox="1">
            <a:spLocks noChangeArrowheads="1"/>
          </p:cNvSpPr>
          <p:nvPr/>
        </p:nvSpPr>
        <p:spPr bwMode="auto">
          <a:xfrm>
            <a:off x="5286375" y="425865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5668137" y="4220524"/>
            <a:ext cx="2866263" cy="1600200"/>
            <a:chOff x="-1947862" y="2587430"/>
            <a:chExt cx="2866263" cy="1600200"/>
          </a:xfrm>
        </p:grpSpPr>
        <p:grpSp>
          <p:nvGrpSpPr>
            <p:cNvPr id="98" name="Group 97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99" name="Bevel 98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105" name="Straight Arrow Connector 104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106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759071" y="1066800"/>
            <a:ext cx="4156329" cy="1323439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// first add it to the end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REAR-&gt;link = INSERT;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grpSp>
        <p:nvGrpSpPr>
          <p:cNvPr id="41" name="Group 82"/>
          <p:cNvGrpSpPr>
            <a:grpSpLocks/>
          </p:cNvGrpSpPr>
          <p:nvPr/>
        </p:nvGrpSpPr>
        <p:grpSpPr bwMode="auto">
          <a:xfrm>
            <a:off x="2791362" y="3639499"/>
            <a:ext cx="3510724" cy="581025"/>
            <a:chOff x="7677907" y="4572000"/>
            <a:chExt cx="500742" cy="914400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>
            <a:xfrm>
              <a:off x="7677907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47" name="Bevel 46"/>
          <p:cNvSpPr/>
          <p:nvPr/>
        </p:nvSpPr>
        <p:spPr bwMode="auto">
          <a:xfrm>
            <a:off x="709614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1624014" y="448963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50" name="Bevel 49"/>
          <p:cNvSpPr/>
          <p:nvPr/>
        </p:nvSpPr>
        <p:spPr bwMode="auto">
          <a:xfrm>
            <a:off x="709613" y="516311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1624013" y="543222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9522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 of Linked 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53" name="Bevel 52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8" name="Bevel 67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Bevel 68"/>
          <p:cNvSpPr/>
          <p:nvPr/>
        </p:nvSpPr>
        <p:spPr bwMode="auto">
          <a:xfrm>
            <a:off x="2961895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7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72" name="Straight Arrow Connector 7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90" name="TextBox 108"/>
          <p:cNvSpPr txBox="1">
            <a:spLocks noChangeArrowheads="1"/>
          </p:cNvSpPr>
          <p:nvPr/>
        </p:nvSpPr>
        <p:spPr bwMode="auto">
          <a:xfrm>
            <a:off x="2057401" y="5218176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91" name="TextBox 108"/>
          <p:cNvSpPr txBox="1">
            <a:spLocks noChangeArrowheads="1"/>
          </p:cNvSpPr>
          <p:nvPr/>
        </p:nvSpPr>
        <p:spPr bwMode="auto">
          <a:xfrm>
            <a:off x="2057401" y="425865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95" name="TextBox 108"/>
          <p:cNvSpPr txBox="1">
            <a:spLocks noChangeArrowheads="1"/>
          </p:cNvSpPr>
          <p:nvPr/>
        </p:nvSpPr>
        <p:spPr bwMode="auto">
          <a:xfrm>
            <a:off x="5286375" y="425865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5668137" y="4220524"/>
            <a:ext cx="2866263" cy="1600200"/>
            <a:chOff x="-1947862" y="2587430"/>
            <a:chExt cx="2866263" cy="1600200"/>
          </a:xfrm>
        </p:grpSpPr>
        <p:grpSp>
          <p:nvGrpSpPr>
            <p:cNvPr id="98" name="Group 97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99" name="Bevel 98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105" name="Straight Arrow Connector 104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106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759071" y="1066800"/>
            <a:ext cx="4156329" cy="1323439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// first add it to the end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REAR-&gt;link = INSERT;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then update REAR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REAR = INSERT;</a:t>
            </a:r>
          </a:p>
        </p:txBody>
      </p:sp>
      <p:grpSp>
        <p:nvGrpSpPr>
          <p:cNvPr id="41" name="Group 82"/>
          <p:cNvGrpSpPr>
            <a:grpSpLocks/>
          </p:cNvGrpSpPr>
          <p:nvPr/>
        </p:nvGrpSpPr>
        <p:grpSpPr bwMode="auto">
          <a:xfrm>
            <a:off x="2791362" y="3639499"/>
            <a:ext cx="3510724" cy="581025"/>
            <a:chOff x="7677907" y="4572000"/>
            <a:chExt cx="500742" cy="914400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>
            <a:xfrm>
              <a:off x="7677907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6" name="Elbow Connector 5"/>
          <p:cNvCxnSpPr/>
          <p:nvPr/>
        </p:nvCxnSpPr>
        <p:spPr bwMode="auto">
          <a:xfrm rot="16200000" flipH="1">
            <a:off x="3966210" y="1522473"/>
            <a:ext cx="2759332" cy="2636773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57150" cap="flat" cmpd="sng" algn="ctr">
            <a:solidFill>
              <a:srgbClr val="1F497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Bevel 48"/>
          <p:cNvSpPr/>
          <p:nvPr/>
        </p:nvSpPr>
        <p:spPr bwMode="auto">
          <a:xfrm>
            <a:off x="709614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1624014" y="448963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56" name="Bevel 55"/>
          <p:cNvSpPr/>
          <p:nvPr/>
        </p:nvSpPr>
        <p:spPr bwMode="auto">
          <a:xfrm>
            <a:off x="709613" y="516311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1624013" y="543222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67" name="Bevel 66"/>
          <p:cNvSpPr/>
          <p:nvPr/>
        </p:nvSpPr>
        <p:spPr bwMode="auto">
          <a:xfrm>
            <a:off x="3953637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INSERT</a:t>
            </a:r>
          </a:p>
        </p:txBody>
      </p:sp>
      <p:cxnSp>
        <p:nvCxnSpPr>
          <p:cNvPr id="70" name="Straight Arrow Connector 69"/>
          <p:cNvCxnSpPr>
            <a:stCxn id="67" idx="1"/>
          </p:cNvCxnSpPr>
          <p:nvPr/>
        </p:nvCxnSpPr>
        <p:spPr bwMode="auto">
          <a:xfrm>
            <a:off x="5106162" y="4487224"/>
            <a:ext cx="561975" cy="2415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2966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insert() </a:t>
            </a:r>
            <a:r>
              <a:rPr lang="en-US" dirty="0"/>
              <a:t>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4830763"/>
          </a:xfrm>
        </p:spPr>
        <p:txBody>
          <a:bodyPr/>
          <a:lstStyle/>
          <a:p>
            <a:r>
              <a:rPr lang="en-US" sz="2400" dirty="0"/>
              <a:t>Combine the REAR = INSERT from the if and else statements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4508" y="1905000"/>
            <a:ext cx="8610600" cy="4093428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void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Linked_List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::insert (String name,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score)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= new Node()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initialize data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INSERT.setName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(name);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INSERT.setGrade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(score);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FRONT = INSERT;      // update for first item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} else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REAR-&gt;link = INSERT; // add to end of list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REAR   = INSERT;         // update end of list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INSERT = NULL;           // reset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2937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 of Linked 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53" name="Bevel 52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8" name="Bevel 67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72" name="Straight Arrow Connector 7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90" name="TextBox 108"/>
          <p:cNvSpPr txBox="1">
            <a:spLocks noChangeArrowheads="1"/>
          </p:cNvSpPr>
          <p:nvPr/>
        </p:nvSpPr>
        <p:spPr bwMode="auto">
          <a:xfrm>
            <a:off x="2057401" y="5218176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91" name="TextBox 108"/>
          <p:cNvSpPr txBox="1">
            <a:spLocks noChangeArrowheads="1"/>
          </p:cNvSpPr>
          <p:nvPr/>
        </p:nvSpPr>
        <p:spPr bwMode="auto">
          <a:xfrm>
            <a:off x="2057401" y="425865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40" name="Group 39"/>
          <p:cNvGrpSpPr/>
          <p:nvPr/>
        </p:nvGrpSpPr>
        <p:grpSpPr>
          <a:xfrm>
            <a:off x="3610737" y="2306000"/>
            <a:ext cx="2866263" cy="1600200"/>
            <a:chOff x="-1947862" y="2587430"/>
            <a:chExt cx="2866263" cy="1600200"/>
          </a:xfrm>
        </p:grpSpPr>
        <p:grpSp>
          <p:nvGrpSpPr>
            <p:cNvPr id="41" name="Group 4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46" name="Bevel 45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42" name="Straight Arrow Connector 4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45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57" name="Bevel 56"/>
          <p:cNvSpPr/>
          <p:nvPr/>
        </p:nvSpPr>
        <p:spPr bwMode="auto">
          <a:xfrm>
            <a:off x="4460996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58" name="Group 82"/>
          <p:cNvGrpSpPr>
            <a:grpSpLocks/>
          </p:cNvGrpSpPr>
          <p:nvPr/>
        </p:nvGrpSpPr>
        <p:grpSpPr bwMode="auto">
          <a:xfrm flipH="1">
            <a:off x="4114800" y="1377948"/>
            <a:ext cx="500062" cy="914400"/>
            <a:chOff x="7674429" y="4572000"/>
            <a:chExt cx="500742" cy="91440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62" name="Bevel 61"/>
          <p:cNvSpPr/>
          <p:nvPr/>
        </p:nvSpPr>
        <p:spPr bwMode="auto">
          <a:xfrm>
            <a:off x="709614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1624014" y="448963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65" name="Bevel 64"/>
          <p:cNvSpPr/>
          <p:nvPr/>
        </p:nvSpPr>
        <p:spPr bwMode="auto">
          <a:xfrm>
            <a:off x="709613" y="516311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1624013" y="543222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76" name="TextBox 108"/>
          <p:cNvSpPr txBox="1">
            <a:spLocks noChangeArrowheads="1"/>
          </p:cNvSpPr>
          <p:nvPr/>
        </p:nvSpPr>
        <p:spPr bwMode="auto">
          <a:xfrm>
            <a:off x="5286375" y="425865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77" name="Bevel 76"/>
          <p:cNvSpPr/>
          <p:nvPr/>
        </p:nvSpPr>
        <p:spPr bwMode="auto">
          <a:xfrm>
            <a:off x="3953637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INSERT</a:t>
            </a:r>
          </a:p>
        </p:txBody>
      </p:sp>
      <p:cxnSp>
        <p:nvCxnSpPr>
          <p:cNvPr id="78" name="Straight Arrow Connector 77"/>
          <p:cNvCxnSpPr>
            <a:stCxn id="77" idx="1"/>
          </p:cNvCxnSpPr>
          <p:nvPr/>
        </p:nvCxnSpPr>
        <p:spPr bwMode="auto">
          <a:xfrm>
            <a:off x="5106162" y="4487224"/>
            <a:ext cx="561975" cy="2415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502742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Traversal of a Linked List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724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Traversing the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would we need to traverse our list?</a:t>
            </a:r>
          </a:p>
          <a:p>
            <a:pPr lvl="1"/>
            <a:r>
              <a:rPr lang="en-US" sz="2800" dirty="0"/>
              <a:t>Printing out the contents</a:t>
            </a:r>
          </a:p>
          <a:p>
            <a:pPr lvl="1"/>
            <a:r>
              <a:rPr lang="en-US" sz="2800" dirty="0"/>
              <a:t>Searching for a specific node</a:t>
            </a:r>
          </a:p>
          <a:p>
            <a:pPr lvl="1"/>
            <a:r>
              <a:rPr lang="en-US" sz="2800" dirty="0"/>
              <a:t>Deleting a node</a:t>
            </a:r>
          </a:p>
          <a:p>
            <a:pPr lvl="1"/>
            <a:r>
              <a:rPr lang="en-US" sz="2800" dirty="0"/>
              <a:t>Counting the size of the list</a:t>
            </a:r>
          </a:p>
          <a:p>
            <a:pPr lvl="2"/>
            <a:r>
              <a:rPr lang="en-US" sz="2400" dirty="0"/>
              <a:t>(Better done with an updated member variable)</a:t>
            </a:r>
          </a:p>
          <a:p>
            <a:endParaRPr lang="en-US" dirty="0"/>
          </a:p>
          <a:p>
            <a:r>
              <a:rPr lang="en-US" dirty="0"/>
              <a:t>We’ll show the code for printing the list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0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Linked List?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structure</a:t>
            </a:r>
          </a:p>
          <a:p>
            <a:pPr lvl="1"/>
            <a:r>
              <a:rPr lang="en-US" dirty="0"/>
              <a:t>Dynamic</a:t>
            </a:r>
          </a:p>
          <a:p>
            <a:pPr lvl="1"/>
            <a:r>
              <a:rPr lang="en-US" dirty="0"/>
              <a:t>Allow easy insertion and deletion</a:t>
            </a:r>
          </a:p>
          <a:p>
            <a:pPr lvl="3"/>
            <a:endParaRPr lang="en-US" dirty="0"/>
          </a:p>
          <a:p>
            <a:r>
              <a:rPr lang="en-US" dirty="0"/>
              <a:t>Uses nodes that contain</a:t>
            </a:r>
          </a:p>
          <a:p>
            <a:pPr lvl="1"/>
            <a:r>
              <a:rPr lang="en-US" dirty="0"/>
              <a:t>Data</a:t>
            </a:r>
          </a:p>
          <a:p>
            <a:pPr lvl="1"/>
            <a:r>
              <a:rPr lang="en-US" dirty="0"/>
              <a:t>Pointer to next node in the list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823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Linked List Now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53" name="Bevel 52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8" name="Bevel 67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72" name="Straight Arrow Connector 7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84" name="Bevel 83"/>
          <p:cNvSpPr/>
          <p:nvPr/>
        </p:nvSpPr>
        <p:spPr bwMode="auto">
          <a:xfrm>
            <a:off x="709614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5" name="Straight Arrow Connector 84"/>
          <p:cNvCxnSpPr/>
          <p:nvPr/>
        </p:nvCxnSpPr>
        <p:spPr bwMode="auto">
          <a:xfrm>
            <a:off x="1624014" y="448963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87" name="Bevel 86"/>
          <p:cNvSpPr/>
          <p:nvPr/>
        </p:nvSpPr>
        <p:spPr bwMode="auto">
          <a:xfrm>
            <a:off x="709613" y="516311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>
            <a:off x="1624013" y="543222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90" name="TextBox 108"/>
          <p:cNvSpPr txBox="1">
            <a:spLocks noChangeArrowheads="1"/>
          </p:cNvSpPr>
          <p:nvPr/>
        </p:nvSpPr>
        <p:spPr bwMode="auto">
          <a:xfrm>
            <a:off x="2057401" y="5218176"/>
            <a:ext cx="141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91" name="TextBox 108"/>
          <p:cNvSpPr txBox="1">
            <a:spLocks noChangeArrowheads="1"/>
          </p:cNvSpPr>
          <p:nvPr/>
        </p:nvSpPr>
        <p:spPr bwMode="auto">
          <a:xfrm>
            <a:off x="2057401" y="4258658"/>
            <a:ext cx="141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40" name="Group 3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41" name="Group 4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46" name="Bevel 45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42" name="Straight Arrow Connector 4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56" name="TextBox 108"/>
          <p:cNvSpPr txBox="1">
            <a:spLocks noChangeArrowheads="1"/>
          </p:cNvSpPr>
          <p:nvPr/>
        </p:nvSpPr>
        <p:spPr bwMode="auto">
          <a:xfrm>
            <a:off x="5286375" y="425865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57" name="Bevel 56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58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44" name="Group 43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64" name="Bevel 63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62" name="Straight Arrow Connector 6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63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69" name="Bevel 68"/>
          <p:cNvSpPr/>
          <p:nvPr/>
        </p:nvSpPr>
        <p:spPr bwMode="auto">
          <a:xfrm>
            <a:off x="3953637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INSERT</a:t>
            </a:r>
          </a:p>
        </p:txBody>
      </p:sp>
      <p:cxnSp>
        <p:nvCxnSpPr>
          <p:cNvPr id="70" name="Straight Arrow Connector 69"/>
          <p:cNvCxnSpPr>
            <a:stCxn id="69" idx="1"/>
          </p:cNvCxnSpPr>
          <p:nvPr/>
        </p:nvCxnSpPr>
        <p:spPr bwMode="auto">
          <a:xfrm>
            <a:off x="5106162" y="4487224"/>
            <a:ext cx="561975" cy="2415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5031295" y="5147498"/>
            <a:ext cx="3390138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We added a third node to make it more interesting.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8691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Traversing the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do first?</a:t>
            </a:r>
          </a:p>
          <a:p>
            <a:pPr lvl="1"/>
            <a:r>
              <a:rPr lang="en-US" dirty="0"/>
              <a:t>Check to see if the Linked List is empty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If it is, what should we do?</a:t>
            </a:r>
          </a:p>
          <a:p>
            <a:pPr lvl="2"/>
            <a:r>
              <a:rPr lang="en-US" sz="2400" dirty="0"/>
              <a:t>Print out a message</a:t>
            </a:r>
          </a:p>
          <a:p>
            <a:pPr lvl="2"/>
            <a:r>
              <a:rPr lang="en-US" sz="2400" dirty="0"/>
              <a:t>Return from the function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4508" y="3962400"/>
            <a:ext cx="8610600" cy="1938992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void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Linked_List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::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printList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(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isEmpty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 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&lt;&lt; "This list is empty!";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}</a:t>
            </a:r>
            <a:endParaRPr kumimoji="0" lang="en-US" sz="2000" b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// rest of the function</a:t>
            </a:r>
          </a:p>
        </p:txBody>
      </p:sp>
    </p:spTree>
    <p:extLst>
      <p:ext uri="{BB962C8B-B14F-4D97-AF65-F5344CB8AC3E}">
        <p14:creationId xmlns:p14="http://schemas.microsoft.com/office/powerpoint/2010/main" val="217491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out the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Linked List is not empty, then we begin traversing the Linked List</a:t>
            </a:r>
          </a:p>
          <a:p>
            <a:pPr lvl="1"/>
            <a:r>
              <a:rPr lang="en-US" dirty="0"/>
              <a:t>How do we start?</a:t>
            </a:r>
          </a:p>
          <a:p>
            <a:pPr lvl="1"/>
            <a:r>
              <a:rPr lang="en-US" dirty="0"/>
              <a:t>How do we know when to stop?</a:t>
            </a:r>
          </a:p>
          <a:p>
            <a:pPr lvl="1"/>
            <a:r>
              <a:rPr lang="en-US" dirty="0"/>
              <a:t>How do we move from one node to another?</a:t>
            </a:r>
          </a:p>
          <a:p>
            <a:pPr lvl="3"/>
            <a:endParaRPr lang="en-US" dirty="0"/>
          </a:p>
          <a:p>
            <a:pPr lvl="1"/>
            <a:r>
              <a:rPr lang="en-US" i="1" dirty="0"/>
              <a:t>Hint: 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CURR </a:t>
            </a:r>
            <a:r>
              <a:rPr lang="en-US" i="1" dirty="0"/>
              <a:t>alone will work for this</a:t>
            </a:r>
          </a:p>
          <a:p>
            <a:pPr lvl="3"/>
            <a:endParaRPr lang="en-US" dirty="0"/>
          </a:p>
          <a:p>
            <a:r>
              <a:rPr lang="en-US" dirty="0"/>
              <a:t>Take a look at the diagram again, and </a:t>
            </a:r>
            <a:br>
              <a:rPr lang="en-US" dirty="0"/>
            </a:br>
            <a:r>
              <a:rPr lang="en-US" dirty="0"/>
              <a:t>think about the steps we need to take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279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Traversing a Linked List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53" name="Bevel 52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8" name="Bevel 67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72" name="Straight Arrow Connector 7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84" name="Bevel 83"/>
          <p:cNvSpPr/>
          <p:nvPr/>
        </p:nvSpPr>
        <p:spPr bwMode="auto">
          <a:xfrm>
            <a:off x="709614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5" name="Straight Arrow Connector 84"/>
          <p:cNvCxnSpPr/>
          <p:nvPr/>
        </p:nvCxnSpPr>
        <p:spPr bwMode="auto">
          <a:xfrm>
            <a:off x="1624014" y="448963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91" name="TextBox 108"/>
          <p:cNvSpPr txBox="1">
            <a:spLocks noChangeArrowheads="1"/>
          </p:cNvSpPr>
          <p:nvPr/>
        </p:nvSpPr>
        <p:spPr bwMode="auto">
          <a:xfrm>
            <a:off x="2057401" y="4258658"/>
            <a:ext cx="141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40" name="Group 3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41" name="Group 4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46" name="Bevel 45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42" name="Straight Arrow Connector 4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57" name="Bevel 56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58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44" name="Group 43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64" name="Bevel 63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62" name="Straight Arrow Connector 6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63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886200" y="5147498"/>
            <a:ext cx="4535233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We don’t need</a:t>
            </a:r>
            <a:r>
              <a:rPr lang="en-US" sz="2400" b="1" kern="0" noProof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INSERT </a:t>
            </a:r>
            <a:r>
              <a:rPr lang="en-US" sz="2400" kern="0" noProof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or</a:t>
            </a:r>
            <a:r>
              <a:rPr lang="en-US" sz="2400" b="1" kern="0" noProof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PREV </a:t>
            </a:r>
            <a:r>
              <a:rPr lang="en-US" sz="2400" kern="0" noProof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to traverse the Linked List.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3014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Traversing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4830763"/>
          </a:xfrm>
        </p:spPr>
        <p:txBody>
          <a:bodyPr/>
          <a:lstStyle/>
          <a:p>
            <a:r>
              <a:rPr lang="en-US" dirty="0"/>
              <a:t>To control our traversal, we’ll use a loop</a:t>
            </a:r>
          </a:p>
          <a:p>
            <a:pPr lvl="1"/>
            <a:r>
              <a:rPr lang="en-US" dirty="0"/>
              <a:t>Initialization, Termination Condition, Modification</a:t>
            </a:r>
          </a:p>
          <a:p>
            <a:pPr marL="915988" indent="-514350">
              <a:buFont typeface="+mj-lt"/>
              <a:buAutoNum type="arabicPeriod"/>
            </a:pPr>
            <a:r>
              <a:rPr lang="en-US" sz="2800" dirty="0"/>
              <a:t>Set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CURR </a:t>
            </a:r>
            <a:r>
              <a:rPr lang="en-US" sz="2800" dirty="0"/>
              <a:t>to the first node in the list</a:t>
            </a:r>
          </a:p>
          <a:p>
            <a:pPr marL="915988" indent="-514350">
              <a:buFont typeface="+mj-lt"/>
              <a:buAutoNum type="arabicPeriod"/>
            </a:pPr>
            <a:r>
              <a:rPr lang="en-US" sz="2800" dirty="0"/>
              <a:t>Continue until we hit the end of the list (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dirty="0"/>
              <a:t>)</a:t>
            </a:r>
          </a:p>
          <a:p>
            <a:pPr marL="915988" indent="-514350">
              <a:buFont typeface="+mj-lt"/>
              <a:buAutoNum type="arabicPeriod"/>
            </a:pPr>
            <a:r>
              <a:rPr lang="en-US" sz="2800" dirty="0"/>
              <a:t>Move from one node to another (using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link</a:t>
            </a:r>
            <a:r>
              <a:rPr lang="en-US" sz="2800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3962400"/>
            <a:ext cx="8915400" cy="2246769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void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Linked_List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::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printList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//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prev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code (checking if empty)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(CURR = FRONT; CURR != NULL; CURR = CURR-&gt;link)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// print the information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&lt;&lt; "Name is "  &lt;&lt; CURR-&gt;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getName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  &lt;&lt;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endl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&lt;&lt; "Grade is " &lt;&lt; CURR-&gt;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getGrade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 &lt;&lt;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endl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41199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 of Traversal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15" name="Bevel 14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08"/>
          <p:cNvSpPr txBox="1">
            <a:spLocks noChangeArrowheads="1"/>
          </p:cNvSpPr>
          <p:nvPr/>
        </p:nvSpPr>
        <p:spPr bwMode="auto">
          <a:xfrm>
            <a:off x="3948874" y="1183673"/>
            <a:ext cx="141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3610737" y="1402462"/>
            <a:ext cx="70485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101308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 of Traversal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7" name="Bevel 46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2779776" y="1451612"/>
            <a:ext cx="0" cy="840736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881284" y="4449395"/>
            <a:ext cx="2048859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041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 of Traversal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2779776" y="1451612"/>
            <a:ext cx="0" cy="840736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42" name="Oval 41"/>
          <p:cNvSpPr/>
          <p:nvPr/>
        </p:nvSpPr>
        <p:spPr>
          <a:xfrm>
            <a:off x="2478024" y="1867382"/>
            <a:ext cx="646176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5448" y="5591145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print information (Alice)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042857" y="4444346"/>
            <a:ext cx="2048859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635542" y="4867870"/>
            <a:ext cx="103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8000"/>
                </a:solidFill>
                <a:sym typeface="Wingdings"/>
              </a:rPr>
              <a:t></a:t>
            </a:r>
            <a:endParaRPr lang="en-US" sz="5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1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2" grpId="0" animBg="1"/>
      <p:bldP spid="46" grpId="0" animBg="1"/>
      <p:bldP spid="4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 of Traversal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2779776" y="1451612"/>
            <a:ext cx="0" cy="840736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42" name="Oval 41"/>
          <p:cNvSpPr/>
          <p:nvPr/>
        </p:nvSpPr>
        <p:spPr>
          <a:xfrm>
            <a:off x="3163824" y="3315891"/>
            <a:ext cx="646176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5154326" y="4449395"/>
            <a:ext cx="2770474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6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 of Traversal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163824" y="3315891"/>
            <a:ext cx="646176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5154326" y="4449395"/>
            <a:ext cx="2770474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3" name="Group 82"/>
          <p:cNvGrpSpPr>
            <a:grpSpLocks/>
          </p:cNvGrpSpPr>
          <p:nvPr/>
        </p:nvGrpSpPr>
        <p:grpSpPr bwMode="auto">
          <a:xfrm rot="10800000" flipH="1" flipV="1">
            <a:off x="3610737" y="1394203"/>
            <a:ext cx="609600" cy="914400"/>
            <a:chOff x="7686638" y="4572000"/>
            <a:chExt cx="500742" cy="91440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arrow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>
            <a:xfrm>
              <a:off x="7686638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6621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Linked List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1333500" y="3244851"/>
            <a:ext cx="1714500" cy="1599362"/>
            <a:chOff x="1447800" y="3276600"/>
            <a:chExt cx="1714500" cy="16002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1447800" y="3276600"/>
              <a:ext cx="1219200" cy="1600200"/>
              <a:chOff x="1447800" y="3276600"/>
              <a:chExt cx="1219200" cy="16002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447800" y="3276600"/>
                <a:ext cx="1219200" cy="1599451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data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" name="Bevel 9"/>
              <p:cNvSpPr/>
              <p:nvPr/>
            </p:nvSpPr>
            <p:spPr>
              <a:xfrm>
                <a:off x="1447800" y="4342371"/>
                <a:ext cx="1219200" cy="533679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>
              <a:off x="2362200" y="461079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11" name="Bevel 10"/>
          <p:cNvSpPr/>
          <p:nvPr/>
        </p:nvSpPr>
        <p:spPr bwMode="auto">
          <a:xfrm>
            <a:off x="434975" y="208439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head</a:t>
            </a:r>
          </a:p>
        </p:txBody>
      </p:sp>
      <p:grpSp>
        <p:nvGrpSpPr>
          <p:cNvPr id="12" name="Group 82"/>
          <p:cNvGrpSpPr>
            <a:grpSpLocks/>
          </p:cNvGrpSpPr>
          <p:nvPr/>
        </p:nvGrpSpPr>
        <p:grpSpPr bwMode="auto">
          <a:xfrm>
            <a:off x="1481143" y="2319338"/>
            <a:ext cx="500062" cy="914400"/>
            <a:chOff x="7674434" y="4572000"/>
            <a:chExt cx="500742" cy="9144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15" name="Group 89"/>
          <p:cNvGrpSpPr>
            <a:grpSpLocks/>
          </p:cNvGrpSpPr>
          <p:nvPr/>
        </p:nvGrpSpPr>
        <p:grpSpPr bwMode="auto">
          <a:xfrm>
            <a:off x="6503988" y="3233739"/>
            <a:ext cx="1219200" cy="1599362"/>
            <a:chOff x="1447800" y="3276600"/>
            <a:chExt cx="1219200" cy="1600200"/>
          </a:xfrm>
        </p:grpSpPr>
        <p:sp>
          <p:nvSpPr>
            <p:cNvPr id="16" name="Rectangle 15"/>
            <p:cNvSpPr/>
            <p:nvPr/>
          </p:nvSpPr>
          <p:spPr>
            <a:xfrm>
              <a:off x="1447800" y="3276600"/>
              <a:ext cx="1219200" cy="159945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data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Bevel 16"/>
            <p:cNvSpPr/>
            <p:nvPr/>
          </p:nvSpPr>
          <p:spPr>
            <a:xfrm>
              <a:off x="1447800" y="4342370"/>
              <a:ext cx="1219200" cy="533679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</a:rPr>
                <a:t>link</a:t>
              </a:r>
            </a:p>
          </p:txBody>
        </p:sp>
      </p:grpSp>
      <p:grpSp>
        <p:nvGrpSpPr>
          <p:cNvPr id="18" name="Group 93"/>
          <p:cNvGrpSpPr>
            <a:grpSpLocks/>
          </p:cNvGrpSpPr>
          <p:nvPr/>
        </p:nvGrpSpPr>
        <p:grpSpPr bwMode="auto">
          <a:xfrm>
            <a:off x="4784725" y="3233739"/>
            <a:ext cx="1714500" cy="1599362"/>
            <a:chOff x="1447800" y="3276600"/>
            <a:chExt cx="1714500" cy="1600200"/>
          </a:xfrm>
        </p:grpSpPr>
        <p:grpSp>
          <p:nvGrpSpPr>
            <p:cNvPr id="19" name="Group 96"/>
            <p:cNvGrpSpPr>
              <a:grpSpLocks/>
            </p:cNvGrpSpPr>
            <p:nvPr/>
          </p:nvGrpSpPr>
          <p:grpSpPr bwMode="auto">
            <a:xfrm>
              <a:off x="1447800" y="3276600"/>
              <a:ext cx="1219200" cy="1600200"/>
              <a:chOff x="1447800" y="3276600"/>
              <a:chExt cx="1219200" cy="16002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447800" y="3276600"/>
                <a:ext cx="1219200" cy="159945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data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Bevel 21"/>
              <p:cNvSpPr/>
              <p:nvPr/>
            </p:nvSpPr>
            <p:spPr>
              <a:xfrm>
                <a:off x="1447800" y="4342370"/>
                <a:ext cx="1219200" cy="533679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</a:rPr>
                  <a:t>link</a:t>
                </a:r>
              </a:p>
            </p:txBody>
          </p:sp>
        </p:grpSp>
        <p:cxnSp>
          <p:nvCxnSpPr>
            <p:cNvPr id="20" name="Straight Arrow Connector 19"/>
            <p:cNvCxnSpPr/>
            <p:nvPr/>
          </p:nvCxnSpPr>
          <p:spPr>
            <a:xfrm>
              <a:off x="2362200" y="461079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grpSp>
        <p:nvGrpSpPr>
          <p:cNvPr id="23" name="Group 100"/>
          <p:cNvGrpSpPr>
            <a:grpSpLocks/>
          </p:cNvGrpSpPr>
          <p:nvPr/>
        </p:nvGrpSpPr>
        <p:grpSpPr bwMode="auto">
          <a:xfrm>
            <a:off x="3070225" y="3244851"/>
            <a:ext cx="1714500" cy="1599362"/>
            <a:chOff x="1447800" y="3276600"/>
            <a:chExt cx="1714500" cy="1600200"/>
          </a:xfrm>
        </p:grpSpPr>
        <p:grpSp>
          <p:nvGrpSpPr>
            <p:cNvPr id="24" name="Group 103"/>
            <p:cNvGrpSpPr>
              <a:grpSpLocks/>
            </p:cNvGrpSpPr>
            <p:nvPr/>
          </p:nvGrpSpPr>
          <p:grpSpPr bwMode="auto">
            <a:xfrm>
              <a:off x="1447800" y="3276600"/>
              <a:ext cx="1219200" cy="1600200"/>
              <a:chOff x="1447800" y="3276600"/>
              <a:chExt cx="1219200" cy="16002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447800" y="3276600"/>
                <a:ext cx="1219200" cy="1599451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data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" name="Bevel 26"/>
              <p:cNvSpPr/>
              <p:nvPr/>
            </p:nvSpPr>
            <p:spPr>
              <a:xfrm>
                <a:off x="1447800" y="4342371"/>
                <a:ext cx="1219200" cy="533679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</a:rPr>
                  <a:t>link</a:t>
                </a:r>
              </a:p>
            </p:txBody>
          </p:sp>
        </p:grpSp>
        <p:cxnSp>
          <p:nvCxnSpPr>
            <p:cNvPr id="25" name="Straight Arrow Connector 24"/>
            <p:cNvCxnSpPr/>
            <p:nvPr/>
          </p:nvCxnSpPr>
          <p:spPr>
            <a:xfrm>
              <a:off x="2362200" y="461079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grpSp>
        <p:nvGrpSpPr>
          <p:cNvPr id="28" name="Group 81"/>
          <p:cNvGrpSpPr>
            <a:grpSpLocks/>
          </p:cNvGrpSpPr>
          <p:nvPr/>
        </p:nvGrpSpPr>
        <p:grpSpPr bwMode="auto">
          <a:xfrm>
            <a:off x="7391400" y="4572000"/>
            <a:ext cx="784225" cy="914400"/>
            <a:chOff x="7674429" y="4572000"/>
            <a:chExt cx="783771" cy="91440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8447094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>
            <a:xfrm>
              <a:off x="7674429" y="4578350"/>
              <a:ext cx="783771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31" name="TextBox 108"/>
          <p:cNvSpPr txBox="1">
            <a:spLocks noChangeArrowheads="1"/>
          </p:cNvSpPr>
          <p:nvPr/>
        </p:nvSpPr>
        <p:spPr bwMode="auto">
          <a:xfrm>
            <a:off x="7462838" y="5497513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47950" y="1032301"/>
            <a:ext cx="4465639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kern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In these diagrams, a doubly-outlined box indicates a pointer.</a:t>
            </a: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1731169" y="1447800"/>
            <a:ext cx="916781" cy="636590"/>
          </a:xfrm>
          <a:prstGeom prst="straightConnector1">
            <a:avLst/>
          </a:prstGeom>
          <a:solidFill>
            <a:srgbClr val="00B8FF"/>
          </a:solidFill>
          <a:ln w="57150" cap="rnd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5" name="Group 44"/>
          <p:cNvGrpSpPr/>
          <p:nvPr/>
        </p:nvGrpSpPr>
        <p:grpSpPr>
          <a:xfrm flipH="1">
            <a:off x="7116642" y="2081851"/>
            <a:ext cx="1546225" cy="1149348"/>
            <a:chOff x="7369170" y="2081851"/>
            <a:chExt cx="1546225" cy="1149348"/>
          </a:xfrm>
        </p:grpSpPr>
        <p:sp>
          <p:nvSpPr>
            <p:cNvPr id="41" name="Bevel 40"/>
            <p:cNvSpPr/>
            <p:nvPr/>
          </p:nvSpPr>
          <p:spPr bwMode="auto">
            <a:xfrm>
              <a:off x="7369170" y="2081851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tail</a:t>
              </a:r>
            </a:p>
          </p:txBody>
        </p:sp>
        <p:grpSp>
          <p:nvGrpSpPr>
            <p:cNvPr id="42" name="Group 82"/>
            <p:cNvGrpSpPr>
              <a:grpSpLocks/>
            </p:cNvGrpSpPr>
            <p:nvPr/>
          </p:nvGrpSpPr>
          <p:grpSpPr bwMode="auto">
            <a:xfrm>
              <a:off x="8415333" y="2316799"/>
              <a:ext cx="500062" cy="914400"/>
              <a:chOff x="7674429" y="4572000"/>
              <a:chExt cx="500742" cy="914400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>
                <a:off x="8175171" y="4572000"/>
                <a:ext cx="0" cy="91440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1F497D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7674429" y="4578350"/>
                <a:ext cx="500742" cy="0"/>
              </a:xfrm>
              <a:prstGeom prst="line">
                <a:avLst/>
              </a:prstGeom>
              <a:noFill/>
              <a:ln w="57150" cap="flat" cmpd="sng" algn="ctr">
                <a:solidFill>
                  <a:srgbClr val="1F497D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264257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 of Traversal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5448" y="5591145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print information (Bob)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042857" y="4444346"/>
            <a:ext cx="2048859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635542" y="4867870"/>
            <a:ext cx="103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8000"/>
                </a:solidFill>
                <a:sym typeface="Wingdings"/>
              </a:rPr>
              <a:t></a:t>
            </a:r>
            <a:endParaRPr lang="en-US" sz="5400" b="1" dirty="0">
              <a:solidFill>
                <a:srgbClr val="008000"/>
              </a:solidFill>
            </a:endParaRPr>
          </a:p>
        </p:txBody>
      </p:sp>
      <p:grpSp>
        <p:nvGrpSpPr>
          <p:cNvPr id="43" name="Group 82"/>
          <p:cNvGrpSpPr>
            <a:grpSpLocks/>
          </p:cNvGrpSpPr>
          <p:nvPr/>
        </p:nvGrpSpPr>
        <p:grpSpPr bwMode="auto">
          <a:xfrm rot="10800000" flipH="1" flipV="1">
            <a:off x="3610737" y="1394203"/>
            <a:ext cx="609600" cy="914400"/>
            <a:chOff x="7686638" y="4572000"/>
            <a:chExt cx="500742" cy="91440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arrow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>
            <a:xfrm>
              <a:off x="7686638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</p:cxnSp>
      </p:grpSp>
      <p:sp>
        <p:nvSpPr>
          <p:cNvPr id="42" name="Oval 41"/>
          <p:cNvSpPr/>
          <p:nvPr/>
        </p:nvSpPr>
        <p:spPr>
          <a:xfrm>
            <a:off x="3901440" y="1841793"/>
            <a:ext cx="646176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8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41" grpId="0"/>
      <p:bldP spid="4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 of Traversal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grpSp>
        <p:nvGrpSpPr>
          <p:cNvPr id="43" name="Group 82"/>
          <p:cNvGrpSpPr>
            <a:grpSpLocks/>
          </p:cNvGrpSpPr>
          <p:nvPr/>
        </p:nvGrpSpPr>
        <p:grpSpPr bwMode="auto">
          <a:xfrm rot="10800000" flipH="1" flipV="1">
            <a:off x="3610737" y="1394203"/>
            <a:ext cx="609600" cy="914400"/>
            <a:chOff x="7686638" y="4572000"/>
            <a:chExt cx="500742" cy="91440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arrow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>
            <a:xfrm>
              <a:off x="7686638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</p:cxnSp>
      </p:grpSp>
      <p:sp>
        <p:nvSpPr>
          <p:cNvPr id="42" name="Oval 41"/>
          <p:cNvSpPr/>
          <p:nvPr/>
        </p:nvSpPr>
        <p:spPr>
          <a:xfrm>
            <a:off x="5006911" y="3351610"/>
            <a:ext cx="646176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5154326" y="4449395"/>
            <a:ext cx="2770474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3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 of Traversal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grpSp>
        <p:nvGrpSpPr>
          <p:cNvPr id="43" name="Group 82"/>
          <p:cNvGrpSpPr>
            <a:grpSpLocks/>
          </p:cNvGrpSpPr>
          <p:nvPr/>
        </p:nvGrpSpPr>
        <p:grpSpPr bwMode="auto">
          <a:xfrm rot="10800000" flipH="1" flipV="1">
            <a:off x="3610731" y="1394203"/>
            <a:ext cx="2127299" cy="914400"/>
            <a:chOff x="7686638" y="4572000"/>
            <a:chExt cx="488533" cy="91440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arrow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>
            <a:xfrm rot="10800000" flipH="1" flipV="1">
              <a:off x="7686638" y="4578350"/>
              <a:ext cx="488533" cy="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</p:cxnSp>
      </p:grpSp>
      <p:sp>
        <p:nvSpPr>
          <p:cNvPr id="42" name="Oval 41"/>
          <p:cNvSpPr/>
          <p:nvPr/>
        </p:nvSpPr>
        <p:spPr>
          <a:xfrm>
            <a:off x="5004816" y="3351610"/>
            <a:ext cx="646176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5154326" y="4449395"/>
            <a:ext cx="2770474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894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 of Traversal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5448" y="5591145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print information (Eve)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042857" y="4444346"/>
            <a:ext cx="2048859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635542" y="4867870"/>
            <a:ext cx="103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8000"/>
                </a:solidFill>
                <a:sym typeface="Wingdings"/>
              </a:rPr>
              <a:t></a:t>
            </a:r>
            <a:endParaRPr lang="en-US" sz="5400" b="1" dirty="0">
              <a:solidFill>
                <a:srgbClr val="008000"/>
              </a:solidFill>
            </a:endParaRPr>
          </a:p>
        </p:txBody>
      </p:sp>
      <p:grpSp>
        <p:nvGrpSpPr>
          <p:cNvPr id="47" name="Group 82"/>
          <p:cNvGrpSpPr>
            <a:grpSpLocks/>
          </p:cNvGrpSpPr>
          <p:nvPr/>
        </p:nvGrpSpPr>
        <p:grpSpPr bwMode="auto">
          <a:xfrm rot="10800000" flipH="1" flipV="1">
            <a:off x="3610731" y="1394203"/>
            <a:ext cx="2127299" cy="914400"/>
            <a:chOff x="7686638" y="4572000"/>
            <a:chExt cx="488533" cy="914400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arrow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>
            <a:xfrm rot="10800000" flipH="1" flipV="1">
              <a:off x="7686638" y="4578350"/>
              <a:ext cx="488533" cy="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</p:cxnSp>
      </p:grpSp>
      <p:sp>
        <p:nvSpPr>
          <p:cNvPr id="42" name="Oval 41"/>
          <p:cNvSpPr/>
          <p:nvPr/>
        </p:nvSpPr>
        <p:spPr>
          <a:xfrm>
            <a:off x="5440489" y="1853985"/>
            <a:ext cx="646176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0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41" grpId="0"/>
      <p:bldP spid="4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 of Traversal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sp>
        <p:nvSpPr>
          <p:cNvPr id="42" name="Oval 41"/>
          <p:cNvSpPr/>
          <p:nvPr/>
        </p:nvSpPr>
        <p:spPr>
          <a:xfrm>
            <a:off x="7007160" y="3351610"/>
            <a:ext cx="1070039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5154326" y="4449395"/>
            <a:ext cx="2770474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1" name="Group 82"/>
          <p:cNvGrpSpPr>
            <a:grpSpLocks/>
          </p:cNvGrpSpPr>
          <p:nvPr/>
        </p:nvGrpSpPr>
        <p:grpSpPr bwMode="auto">
          <a:xfrm rot="10800000" flipH="1" flipV="1">
            <a:off x="3610731" y="1394203"/>
            <a:ext cx="2127299" cy="914400"/>
            <a:chOff x="7686638" y="4572000"/>
            <a:chExt cx="488533" cy="914400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arrow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>
            <a:xfrm rot="10800000" flipH="1" flipV="1">
              <a:off x="7686638" y="4578350"/>
              <a:ext cx="488533" cy="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4214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 of Traversal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sp>
        <p:nvSpPr>
          <p:cNvPr id="42" name="Oval 41"/>
          <p:cNvSpPr/>
          <p:nvPr/>
        </p:nvSpPr>
        <p:spPr>
          <a:xfrm>
            <a:off x="7007160" y="3351610"/>
            <a:ext cx="1070039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5154326" y="4449395"/>
            <a:ext cx="2770474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3610737" y="1402462"/>
            <a:ext cx="70485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44" name="TextBox 108"/>
          <p:cNvSpPr txBox="1">
            <a:spLocks noChangeArrowheads="1"/>
          </p:cNvSpPr>
          <p:nvPr/>
        </p:nvSpPr>
        <p:spPr bwMode="auto">
          <a:xfrm>
            <a:off x="3948874" y="1183673"/>
            <a:ext cx="141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2339517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 of Traversal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sp>
        <p:nvSpPr>
          <p:cNvPr id="44" name="TextBox 108"/>
          <p:cNvSpPr txBox="1">
            <a:spLocks noChangeArrowheads="1"/>
          </p:cNvSpPr>
          <p:nvPr/>
        </p:nvSpPr>
        <p:spPr bwMode="auto">
          <a:xfrm>
            <a:off x="3948874" y="1183673"/>
            <a:ext cx="141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042857" y="4444346"/>
            <a:ext cx="2048859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635542" y="4867870"/>
            <a:ext cx="103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sym typeface="Wingdings"/>
              </a:rPr>
              <a:t>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5448" y="5591145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// exit the loop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3610737" y="1402462"/>
            <a:ext cx="70485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42" name="Oval 41"/>
          <p:cNvSpPr/>
          <p:nvPr/>
        </p:nvSpPr>
        <p:spPr>
          <a:xfrm>
            <a:off x="4123466" y="1091045"/>
            <a:ext cx="1070039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6" grpId="0" animBg="1"/>
      <p:bldP spid="4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Deletion from a Linked List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153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Deletion has many special cases, including…</a:t>
            </a:r>
          </a:p>
          <a:p>
            <a:pPr lvl="1"/>
            <a:r>
              <a:rPr lang="en-US" dirty="0"/>
              <a:t>Deleting the only node</a:t>
            </a:r>
          </a:p>
          <a:p>
            <a:pPr lvl="1"/>
            <a:r>
              <a:rPr lang="en-US" dirty="0"/>
              <a:t>Deleting the last node</a:t>
            </a:r>
          </a:p>
          <a:p>
            <a:pPr lvl="1"/>
            <a:r>
              <a:rPr lang="en-US" dirty="0"/>
              <a:t>Deleting the first node</a:t>
            </a:r>
          </a:p>
          <a:p>
            <a:pPr lvl="1"/>
            <a:r>
              <a:rPr lang="en-US" dirty="0"/>
              <a:t>Deleting any “middle” node</a:t>
            </a:r>
          </a:p>
          <a:p>
            <a:endParaRPr lang="en-US" dirty="0"/>
          </a:p>
          <a:p>
            <a:r>
              <a:rPr lang="en-US" dirty="0"/>
              <a:t>We will need to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CURR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PREV </a:t>
            </a:r>
            <a:r>
              <a:rPr lang="en-US" dirty="0"/>
              <a:t>here</a:t>
            </a:r>
          </a:p>
          <a:p>
            <a:pPr lvl="1"/>
            <a:r>
              <a:rPr lang="en-US" sz="2800" dirty="0"/>
              <a:t>Why?  What will we use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PREV </a:t>
            </a:r>
            <a:r>
              <a:rPr lang="en-US" sz="2800" dirty="0"/>
              <a:t>for?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Deleting from a Linked List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53" name="Bevel 52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8" name="Bevel 67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72" name="Straight Arrow Connector 7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84" name="Bevel 83"/>
          <p:cNvSpPr/>
          <p:nvPr/>
        </p:nvSpPr>
        <p:spPr bwMode="auto">
          <a:xfrm>
            <a:off x="709614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</a:p>
        </p:txBody>
      </p:sp>
      <p:cxnSp>
        <p:nvCxnSpPr>
          <p:cNvPr id="85" name="Straight Arrow Connector 84"/>
          <p:cNvCxnSpPr/>
          <p:nvPr/>
        </p:nvCxnSpPr>
        <p:spPr bwMode="auto">
          <a:xfrm>
            <a:off x="1752600" y="4489639"/>
            <a:ext cx="671514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91" name="TextBox 108"/>
          <p:cNvSpPr txBox="1">
            <a:spLocks noChangeArrowheads="1"/>
          </p:cNvSpPr>
          <p:nvPr/>
        </p:nvSpPr>
        <p:spPr bwMode="auto">
          <a:xfrm>
            <a:off x="2057401" y="4258658"/>
            <a:ext cx="141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40" name="Group 3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41" name="Group 4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46" name="Bevel 45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42" name="Straight Arrow Connector 4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57" name="Bevel 56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58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44" name="Group 43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64" name="Bevel 63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62" name="Straight Arrow Connector 6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63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4220337" y="5147498"/>
            <a:ext cx="4201096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What steps would you take to remove Bob?  And then Alice?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38" name="Bevel 37"/>
          <p:cNvSpPr/>
          <p:nvPr/>
        </p:nvSpPr>
        <p:spPr bwMode="auto">
          <a:xfrm>
            <a:off x="709613" y="516311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1752600" y="5432229"/>
            <a:ext cx="671513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51" name="TextBox 108"/>
          <p:cNvSpPr txBox="1">
            <a:spLocks noChangeArrowheads="1"/>
          </p:cNvSpPr>
          <p:nvPr/>
        </p:nvSpPr>
        <p:spPr bwMode="auto">
          <a:xfrm>
            <a:off x="2057401" y="5218176"/>
            <a:ext cx="141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187420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Linked Lists?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already have arrays!</a:t>
            </a:r>
          </a:p>
          <a:p>
            <a:endParaRPr lang="en-US" dirty="0"/>
          </a:p>
          <a:p>
            <a:r>
              <a:rPr lang="en-US" dirty="0"/>
              <a:t>What are some disadvantages of an array?</a:t>
            </a:r>
          </a:p>
          <a:p>
            <a:pPr lvl="1"/>
            <a:r>
              <a:rPr lang="en-US" dirty="0"/>
              <a:t>Size is fixed once created</a:t>
            </a:r>
          </a:p>
          <a:p>
            <a:pPr lvl="1"/>
            <a:r>
              <a:rPr lang="en-US" dirty="0"/>
              <a:t>Inserting in the middle of an array takes time</a:t>
            </a:r>
          </a:p>
          <a:p>
            <a:pPr lvl="1"/>
            <a:r>
              <a:rPr lang="en-US" dirty="0"/>
              <a:t>Deletion as well</a:t>
            </a:r>
          </a:p>
          <a:p>
            <a:pPr lvl="1"/>
            <a:r>
              <a:rPr lang="en-US" dirty="0"/>
              <a:t>Sorting </a:t>
            </a:r>
          </a:p>
          <a:p>
            <a:pPr lvl="1"/>
            <a:r>
              <a:rPr lang="en-US" dirty="0"/>
              <a:t>Requires a </a:t>
            </a:r>
            <a:r>
              <a:rPr lang="en-US" i="1" dirty="0"/>
              <a:t>contiguous</a:t>
            </a:r>
            <a:r>
              <a:rPr lang="en-US" dirty="0"/>
              <a:t> block of memory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4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Traversing for Deletion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CURR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PREV </a:t>
            </a:r>
            <a:r>
              <a:rPr lang="en-US" dirty="0"/>
              <a:t>to keep </a:t>
            </a:r>
            <a:br>
              <a:rPr lang="en-US" dirty="0"/>
            </a:br>
            <a:r>
              <a:rPr lang="en-US" dirty="0"/>
              <a:t>track of where we are in the Linked List</a:t>
            </a:r>
          </a:p>
          <a:p>
            <a:pPr lvl="3"/>
            <a:endParaRPr lang="en-US" dirty="0"/>
          </a:p>
          <a:p>
            <a:r>
              <a:rPr lang="en-US" dirty="0"/>
              <a:t>We will search for the target</a:t>
            </a:r>
          </a:p>
          <a:p>
            <a:pPr lvl="1"/>
            <a:r>
              <a:rPr lang="en-US" sz="2800" dirty="0"/>
              <a:t>If found, we will delete the node</a:t>
            </a:r>
          </a:p>
          <a:p>
            <a:pPr lvl="2"/>
            <a:r>
              <a:rPr lang="en-US" sz="2400" dirty="0"/>
              <a:t>And update the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link </a:t>
            </a:r>
            <a:r>
              <a:rPr lang="en-US" sz="2400" dirty="0"/>
              <a:t>of the node before it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800" dirty="0"/>
              <a:t>If not found, we will return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lvl="2"/>
            <a:r>
              <a:rPr lang="en-US" sz="2400" dirty="0"/>
              <a:t>If we reach the end of the list (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400" dirty="0"/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6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at the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5824" y="1382286"/>
            <a:ext cx="8915400" cy="4708981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boolean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Linked_List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::remove(String target)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CURR = PREV = NULL;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(CURR = FRONT; CURR != NULL; CURR = CURR-&gt;link)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if (CURR-&gt;name == target)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// WE MADE A MATCH!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// here's where the deletion will happen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return true;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} else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PREV = CURR;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// the for loop will move CURR to next node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false;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812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three possible locations?</a:t>
            </a:r>
          </a:p>
          <a:p>
            <a:pPr marL="1020763" indent="-514350">
              <a:buFont typeface="+mj-lt"/>
              <a:buAutoNum type="arabicPeriod"/>
            </a:pPr>
            <a:r>
              <a:rPr lang="en-US" dirty="0"/>
              <a:t>First node in the list</a:t>
            </a:r>
          </a:p>
          <a:p>
            <a:pPr marL="1020763" indent="-514350">
              <a:buFont typeface="+mj-lt"/>
              <a:buAutoNum type="arabicPeriod"/>
            </a:pPr>
            <a:r>
              <a:rPr lang="en-US" dirty="0"/>
              <a:t>Last node in the list</a:t>
            </a:r>
          </a:p>
          <a:p>
            <a:pPr marL="1020763" indent="-514350">
              <a:buFont typeface="+mj-lt"/>
              <a:buAutoNum type="arabicPeriod"/>
            </a:pPr>
            <a:r>
              <a:rPr lang="en-US" dirty="0"/>
              <a:t>Node in the middle of the list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4696" y="3541455"/>
            <a:ext cx="8604504" cy="2554545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(CURR-&gt;name == target)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// WE MADE A MATCH!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(CURR == FRONT) {}       // first node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else if (CURR == REAR ) {}  // last node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else {}                     // middle of the list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0012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Inside each conditional, you must first </a:t>
            </a:r>
            <a:br>
              <a:rPr lang="en-US" dirty="0"/>
            </a:br>
            <a:r>
              <a:rPr lang="en-US" dirty="0"/>
              <a:t>fix the links around the target node</a:t>
            </a:r>
          </a:p>
          <a:p>
            <a:pPr lvl="3"/>
            <a:endParaRPr lang="en-US" dirty="0"/>
          </a:p>
          <a:p>
            <a:r>
              <a:rPr lang="en-US" dirty="0"/>
              <a:t>Then delete the target node (CURR)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4696" y="3541455"/>
            <a:ext cx="8604504" cy="2554545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(CURR-&gt;name == target)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// WE MADE A MATCH!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(CURR == FRONT) {}       // first node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else if (CURR == REAR ) {}  // last node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else {}                     // middle of the list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delete CURR;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2365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Deletion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IMPORTANT:</a:t>
            </a:r>
          </a:p>
          <a:p>
            <a:r>
              <a:rPr lang="en-US" dirty="0"/>
              <a:t>Deleting a node is the </a:t>
            </a:r>
            <a:r>
              <a:rPr lang="en-US" b="1" u="sng" dirty="0"/>
              <a:t>last</a:t>
            </a:r>
            <a:r>
              <a:rPr lang="en-US" dirty="0"/>
              <a:t> thing that happens</a:t>
            </a:r>
          </a:p>
          <a:p>
            <a:endParaRPr lang="en-US" dirty="0"/>
          </a:p>
          <a:p>
            <a:r>
              <a:rPr lang="en-US" dirty="0"/>
              <a:t>Before deletion, you must update </a:t>
            </a:r>
            <a:r>
              <a:rPr lang="en-US" b="1" u="sng" dirty="0"/>
              <a:t>all</a:t>
            </a:r>
            <a:r>
              <a:rPr lang="en-US" dirty="0"/>
              <a:t> of the other nodes that currently point to 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172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Deletion Case 1:</a:t>
            </a:r>
            <a:br>
              <a:rPr lang="en-US" dirty="0"/>
            </a:br>
            <a:r>
              <a:rPr lang="en-US" dirty="0"/>
              <a:t>First Node in Linked List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5790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Case 1: First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14" name="Bevel 13"/>
          <p:cNvSpPr/>
          <p:nvPr/>
        </p:nvSpPr>
        <p:spPr bwMode="auto">
          <a:xfrm>
            <a:off x="243325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2615184" y="1412239"/>
            <a:ext cx="0" cy="880109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16" name="Bevel 15"/>
          <p:cNvSpPr/>
          <p:nvPr/>
        </p:nvSpPr>
        <p:spPr bwMode="auto">
          <a:xfrm>
            <a:off x="709613" y="516311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624013" y="543222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18" name="TextBox 108"/>
          <p:cNvSpPr txBox="1">
            <a:spLocks noChangeArrowheads="1"/>
          </p:cNvSpPr>
          <p:nvPr/>
        </p:nvSpPr>
        <p:spPr bwMode="auto">
          <a:xfrm>
            <a:off x="2057401" y="5218176"/>
            <a:ext cx="141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1" name="Group 3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4" name="Bevel 33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2" name="Straight Arrow Connector 3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3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884142" y="4800600"/>
            <a:ext cx="4724400" cy="1323439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(CURR == FRONT)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FRONT = FRONT-&gt;link;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153538" y="3351610"/>
            <a:ext cx="646176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Case 1: First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Bevel 13"/>
          <p:cNvSpPr/>
          <p:nvPr/>
        </p:nvSpPr>
        <p:spPr bwMode="auto">
          <a:xfrm>
            <a:off x="243325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2615184" y="1412239"/>
            <a:ext cx="0" cy="880109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16" name="Bevel 15"/>
          <p:cNvSpPr/>
          <p:nvPr/>
        </p:nvSpPr>
        <p:spPr bwMode="auto">
          <a:xfrm>
            <a:off x="709613" y="516311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624013" y="543222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18" name="TextBox 108"/>
          <p:cNvSpPr txBox="1">
            <a:spLocks noChangeArrowheads="1"/>
          </p:cNvSpPr>
          <p:nvPr/>
        </p:nvSpPr>
        <p:spPr bwMode="auto">
          <a:xfrm>
            <a:off x="2057401" y="5218176"/>
            <a:ext cx="141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1" name="Group 3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4" name="Bevel 33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2" name="Straight Arrow Connector 3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3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884142" y="4800600"/>
            <a:ext cx="4724400" cy="1323439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(CURR == FRONT)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FRONT = FRONT-&gt;link;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CURR;</a:t>
            </a:r>
          </a:p>
        </p:txBody>
      </p:sp>
      <p:sp>
        <p:nvSpPr>
          <p:cNvPr id="39" name="Oval 38"/>
          <p:cNvSpPr/>
          <p:nvPr/>
        </p:nvSpPr>
        <p:spPr>
          <a:xfrm>
            <a:off x="3153538" y="3351610"/>
            <a:ext cx="646176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1818876" y="990600"/>
            <a:ext cx="2401461" cy="1304287"/>
            <a:chOff x="1818876" y="990600"/>
            <a:chExt cx="2401461" cy="1304287"/>
          </a:xfrm>
        </p:grpSpPr>
        <p:cxnSp>
          <p:nvCxnSpPr>
            <p:cNvPr id="12" name="Straight Arrow Connector 11"/>
            <p:cNvCxnSpPr/>
            <p:nvPr/>
          </p:nvCxnSpPr>
          <p:spPr bwMode="auto">
            <a:xfrm>
              <a:off x="4220307" y="990600"/>
              <a:ext cx="0" cy="1304287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2197608" y="990600"/>
              <a:ext cx="2022729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V="1">
              <a:off x="2197608" y="993775"/>
              <a:ext cx="0" cy="42164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1818876" y="1393144"/>
              <a:ext cx="390924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753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Case 1: First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Bevel 15"/>
          <p:cNvSpPr/>
          <p:nvPr/>
        </p:nvSpPr>
        <p:spPr bwMode="auto">
          <a:xfrm>
            <a:off x="709613" y="516311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624013" y="5432229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18" name="TextBox 108"/>
          <p:cNvSpPr txBox="1">
            <a:spLocks noChangeArrowheads="1"/>
          </p:cNvSpPr>
          <p:nvPr/>
        </p:nvSpPr>
        <p:spPr bwMode="auto">
          <a:xfrm>
            <a:off x="2057401" y="5218176"/>
            <a:ext cx="141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1" name="Group 3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4" name="Bevel 33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2" name="Straight Arrow Connector 3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3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884142" y="4800600"/>
            <a:ext cx="4724400" cy="1323439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(CURR == FRONT)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FRONT = FRONT-&gt;link;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CURR;</a:t>
            </a:r>
          </a:p>
        </p:txBody>
      </p:sp>
      <p:sp>
        <p:nvSpPr>
          <p:cNvPr id="42" name="Bevel 41"/>
          <p:cNvSpPr/>
          <p:nvPr/>
        </p:nvSpPr>
        <p:spPr bwMode="auto">
          <a:xfrm>
            <a:off x="243325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2615184" y="1412239"/>
            <a:ext cx="0" cy="880109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44" name="TextBox 108"/>
          <p:cNvSpPr txBox="1">
            <a:spLocks noChangeArrowheads="1"/>
          </p:cNvSpPr>
          <p:nvPr/>
        </p:nvSpPr>
        <p:spPr bwMode="auto">
          <a:xfrm>
            <a:off x="1905571" y="2294887"/>
            <a:ext cx="141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1818876" y="990600"/>
            <a:ext cx="2401461" cy="1304287"/>
            <a:chOff x="1818876" y="990600"/>
            <a:chExt cx="2401461" cy="1304287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>
              <a:off x="4220307" y="990600"/>
              <a:ext cx="0" cy="1304287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2197608" y="990600"/>
              <a:ext cx="2022729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2197608" y="993775"/>
              <a:ext cx="0" cy="42164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1818876" y="1393144"/>
              <a:ext cx="390924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998114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Deletion Case 2:</a:t>
            </a:r>
            <a:br>
              <a:rPr lang="en-US" dirty="0"/>
            </a:br>
            <a:r>
              <a:rPr lang="en-US" dirty="0"/>
              <a:t>Last Node in Linked List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23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drewsmarketingminute.com/images/2007-small/09/10/picture_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08383" y="685800"/>
            <a:ext cx="3527234" cy="363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0"/>
            <a:ext cx="9144000" cy="134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3868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Case 2: Last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14" name="Bevel 13"/>
          <p:cNvSpPr/>
          <p:nvPr/>
        </p:nvSpPr>
        <p:spPr bwMode="auto">
          <a:xfrm>
            <a:off x="4606861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5638800" y="1409700"/>
            <a:ext cx="0" cy="880109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1" name="Group 3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4" name="Bevel 33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2" name="Straight Arrow Connector 3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3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56462" y="4289720"/>
            <a:ext cx="4173475" cy="1631216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(CURR == REAR)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PREV-&gt;link = NULL;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38" name="Bevel 37"/>
          <p:cNvSpPr/>
          <p:nvPr/>
        </p:nvSpPr>
        <p:spPr bwMode="auto">
          <a:xfrm>
            <a:off x="3244215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4276154" y="1412239"/>
            <a:ext cx="0" cy="880109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40" name="Oval 39"/>
          <p:cNvSpPr/>
          <p:nvPr/>
        </p:nvSpPr>
        <p:spPr>
          <a:xfrm>
            <a:off x="4970145" y="3351610"/>
            <a:ext cx="646176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8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Case 2: Last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14" name="Bevel 13"/>
          <p:cNvSpPr/>
          <p:nvPr/>
        </p:nvSpPr>
        <p:spPr bwMode="auto">
          <a:xfrm>
            <a:off x="4606861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5638800" y="1409700"/>
            <a:ext cx="0" cy="880109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605724" cy="1600200"/>
            <a:chOff x="-1947862" y="2587430"/>
            <a:chExt cx="16057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6096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none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1" name="Group 3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4" name="Bevel 33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2" name="Straight Arrow Connector 3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3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56462" y="4289720"/>
            <a:ext cx="4173475" cy="1631216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(CURR == REAR)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PREV-&gt;link = NULL;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REAR = PREV;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38" name="Bevel 37"/>
          <p:cNvSpPr/>
          <p:nvPr/>
        </p:nvSpPr>
        <p:spPr bwMode="auto">
          <a:xfrm>
            <a:off x="3244215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4276154" y="1412239"/>
            <a:ext cx="0" cy="880109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5195887" y="4788408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5216461" y="3675219"/>
            <a:ext cx="0" cy="1125381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none"/>
          </a:ln>
          <a:effectLst/>
        </p:spPr>
      </p:cxnSp>
      <p:sp>
        <p:nvSpPr>
          <p:cNvPr id="43" name="TextBox 108"/>
          <p:cNvSpPr txBox="1">
            <a:spLocks noChangeArrowheads="1"/>
          </p:cNvSpPr>
          <p:nvPr/>
        </p:nvSpPr>
        <p:spPr bwMode="auto">
          <a:xfrm>
            <a:off x="5706808" y="4557427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140756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Case 2: Last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605724" cy="1600200"/>
            <a:chOff x="-1947862" y="2587430"/>
            <a:chExt cx="16057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6096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none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1" name="Group 3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4" name="Bevel 33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2" name="Straight Arrow Connector 3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3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56462" y="4289720"/>
            <a:ext cx="4173475" cy="1631216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(CURR == REAR)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PREV-&gt;link = NULL;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REAR = PREV;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delete CURR;</a:t>
            </a:r>
          </a:p>
        </p:txBody>
      </p:sp>
      <p:sp>
        <p:nvSpPr>
          <p:cNvPr id="38" name="Bevel 37"/>
          <p:cNvSpPr/>
          <p:nvPr/>
        </p:nvSpPr>
        <p:spPr bwMode="auto">
          <a:xfrm>
            <a:off x="3244215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4276154" y="1412239"/>
            <a:ext cx="0" cy="880109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5195887" y="4788408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5216461" y="3675219"/>
            <a:ext cx="0" cy="1125381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none"/>
          </a:ln>
          <a:effectLst/>
        </p:spPr>
      </p:cxnSp>
      <p:sp>
        <p:nvSpPr>
          <p:cNvPr id="43" name="TextBox 108"/>
          <p:cNvSpPr txBox="1">
            <a:spLocks noChangeArrowheads="1"/>
          </p:cNvSpPr>
          <p:nvPr/>
        </p:nvSpPr>
        <p:spPr bwMode="auto">
          <a:xfrm>
            <a:off x="5706808" y="4557427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14" name="Bevel 13"/>
          <p:cNvSpPr/>
          <p:nvPr/>
        </p:nvSpPr>
        <p:spPr bwMode="auto">
          <a:xfrm>
            <a:off x="4606861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5638800" y="1409700"/>
            <a:ext cx="0" cy="880109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grpSp>
        <p:nvGrpSpPr>
          <p:cNvPr id="48" name="Group 47"/>
          <p:cNvGrpSpPr/>
          <p:nvPr/>
        </p:nvGrpSpPr>
        <p:grpSpPr>
          <a:xfrm flipH="1">
            <a:off x="4533709" y="981713"/>
            <a:ext cx="1998155" cy="1324287"/>
            <a:chOff x="1818876" y="990600"/>
            <a:chExt cx="1998155" cy="1324287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>
              <a:off x="3817031" y="1010600"/>
              <a:ext cx="0" cy="1304287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2197607" y="990600"/>
              <a:ext cx="1619424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flipV="1">
              <a:off x="2197608" y="993775"/>
              <a:ext cx="0" cy="42164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818876" y="1393144"/>
              <a:ext cx="390924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8573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Case 2: Last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605724" cy="1600200"/>
            <a:chOff x="-1947862" y="2587430"/>
            <a:chExt cx="16057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6096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none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56462" y="4289720"/>
            <a:ext cx="4173475" cy="1631216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(CURR == REAR)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PREV-&gt;link = NULL;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REAR = PREV;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delete CURR;</a:t>
            </a:r>
          </a:p>
        </p:txBody>
      </p:sp>
      <p:sp>
        <p:nvSpPr>
          <p:cNvPr id="38" name="Bevel 37"/>
          <p:cNvSpPr/>
          <p:nvPr/>
        </p:nvSpPr>
        <p:spPr bwMode="auto">
          <a:xfrm>
            <a:off x="3244215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4276154" y="1412239"/>
            <a:ext cx="0" cy="880109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5195887" y="4788408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5216461" y="3675219"/>
            <a:ext cx="0" cy="1125381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none"/>
          </a:ln>
          <a:effectLst/>
        </p:spPr>
      </p:cxnSp>
      <p:sp>
        <p:nvSpPr>
          <p:cNvPr id="43" name="TextBox 108"/>
          <p:cNvSpPr txBox="1">
            <a:spLocks noChangeArrowheads="1"/>
          </p:cNvSpPr>
          <p:nvPr/>
        </p:nvSpPr>
        <p:spPr bwMode="auto">
          <a:xfrm>
            <a:off x="4929187" y="2289809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14" name="Bevel 13"/>
          <p:cNvSpPr/>
          <p:nvPr/>
        </p:nvSpPr>
        <p:spPr bwMode="auto">
          <a:xfrm>
            <a:off x="4606861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5638800" y="1409700"/>
            <a:ext cx="0" cy="880109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44" name="TextBox 108"/>
          <p:cNvSpPr txBox="1">
            <a:spLocks noChangeArrowheads="1"/>
          </p:cNvSpPr>
          <p:nvPr/>
        </p:nvSpPr>
        <p:spPr bwMode="auto">
          <a:xfrm>
            <a:off x="5706808" y="4557427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grpSp>
        <p:nvGrpSpPr>
          <p:cNvPr id="45" name="Group 44"/>
          <p:cNvGrpSpPr/>
          <p:nvPr/>
        </p:nvGrpSpPr>
        <p:grpSpPr>
          <a:xfrm flipH="1">
            <a:off x="4533709" y="981713"/>
            <a:ext cx="1998155" cy="1324287"/>
            <a:chOff x="1818876" y="990600"/>
            <a:chExt cx="1998155" cy="1324287"/>
          </a:xfrm>
        </p:grpSpPr>
        <p:cxnSp>
          <p:nvCxnSpPr>
            <p:cNvPr id="46" name="Straight Arrow Connector 45"/>
            <p:cNvCxnSpPr/>
            <p:nvPr/>
          </p:nvCxnSpPr>
          <p:spPr bwMode="auto">
            <a:xfrm>
              <a:off x="3817031" y="1010600"/>
              <a:ext cx="0" cy="1304287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2197607" y="990600"/>
              <a:ext cx="1619424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2197608" y="993775"/>
              <a:ext cx="0" cy="42164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818876" y="1393144"/>
              <a:ext cx="390924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113485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Deletion Case 3:</a:t>
            </a:r>
            <a:br>
              <a:rPr lang="en-US" dirty="0"/>
            </a:br>
            <a:r>
              <a:rPr lang="en-US" dirty="0"/>
              <a:t>Node in Middle of Linked List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2332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Case 3: Middle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14" name="Bevel 13"/>
          <p:cNvSpPr/>
          <p:nvPr/>
        </p:nvSpPr>
        <p:spPr bwMode="auto">
          <a:xfrm>
            <a:off x="4038600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4267200" y="1409700"/>
            <a:ext cx="0" cy="880109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1" name="Group 3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4" name="Bevel 33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2" name="Straight Arrow Connector 3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3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38" name="Bevel 37"/>
          <p:cNvSpPr/>
          <p:nvPr/>
        </p:nvSpPr>
        <p:spPr bwMode="auto">
          <a:xfrm>
            <a:off x="2675954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2904554" y="1412239"/>
            <a:ext cx="0" cy="880109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40" name="Oval 39"/>
          <p:cNvSpPr/>
          <p:nvPr/>
        </p:nvSpPr>
        <p:spPr>
          <a:xfrm>
            <a:off x="3210687" y="3322842"/>
            <a:ext cx="646176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41985" y="4648200"/>
            <a:ext cx="4525138" cy="1323439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{   //middle node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PREV-&gt;link = CURR-&gt;link;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37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Case 3: Middle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14" name="Bevel 13"/>
          <p:cNvSpPr/>
          <p:nvPr/>
        </p:nvSpPr>
        <p:spPr bwMode="auto">
          <a:xfrm>
            <a:off x="4038600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4267200" y="1409700"/>
            <a:ext cx="0" cy="880109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40005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none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551688" y="3956649"/>
              <a:ext cx="40005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1" name="Group 3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4" name="Bevel 33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2" name="Straight Arrow Connector 3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3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38" name="Bevel 37"/>
          <p:cNvSpPr/>
          <p:nvPr/>
        </p:nvSpPr>
        <p:spPr bwMode="auto">
          <a:xfrm>
            <a:off x="2675954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2904554" y="1412239"/>
            <a:ext cx="0" cy="880109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41985" y="4648200"/>
            <a:ext cx="4525138" cy="1323439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{   //middle node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PREV-&gt;link = CURR-&gt;link;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delete CURR;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176587" y="3617391"/>
            <a:ext cx="1830324" cy="873696"/>
            <a:chOff x="2416175" y="3875088"/>
            <a:chExt cx="1471613" cy="873696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2416175" y="4724400"/>
              <a:ext cx="1471613" cy="0"/>
            </a:xfrm>
            <a:prstGeom prst="line">
              <a:avLst/>
            </a:prstGeom>
            <a:ln w="57150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887788" y="3899472"/>
              <a:ext cx="0" cy="849312"/>
            </a:xfrm>
            <a:prstGeom prst="line">
              <a:avLst/>
            </a:prstGeom>
            <a:ln w="57150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438400" y="3875088"/>
              <a:ext cx="0" cy="849312"/>
            </a:xfrm>
            <a:prstGeom prst="line">
              <a:avLst/>
            </a:prstGeom>
            <a:ln w="57150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337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Case 3: Middle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14" name="Bevel 13"/>
          <p:cNvSpPr/>
          <p:nvPr/>
        </p:nvSpPr>
        <p:spPr bwMode="auto">
          <a:xfrm>
            <a:off x="4038600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4267200" y="1409700"/>
            <a:ext cx="0" cy="880109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40005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none"/>
          </a:ln>
          <a:effectLst/>
        </p:spPr>
      </p:cxnSp>
      <p:sp>
        <p:nvSpPr>
          <p:cNvPr id="26" name="Bevel 25"/>
          <p:cNvSpPr/>
          <p:nvPr/>
        </p:nvSpPr>
        <p:spPr bwMode="auto">
          <a:xfrm>
            <a:off x="6376988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6030792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1" name="Group 3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4" name="Bevel 33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2" name="Straight Arrow Connector 3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3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38" name="Bevel 37"/>
          <p:cNvSpPr/>
          <p:nvPr/>
        </p:nvSpPr>
        <p:spPr bwMode="auto">
          <a:xfrm>
            <a:off x="2675954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2904554" y="1412239"/>
            <a:ext cx="0" cy="880109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41985" y="4648200"/>
            <a:ext cx="4525138" cy="1323439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{   //middle node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PREV-&gt;link = CURR-&gt;link;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delete CURR;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176587" y="3617391"/>
            <a:ext cx="1830324" cy="873696"/>
            <a:chOff x="2416175" y="3875088"/>
            <a:chExt cx="1471613" cy="873696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2416175" y="4724400"/>
              <a:ext cx="1471613" cy="0"/>
            </a:xfrm>
            <a:prstGeom prst="line">
              <a:avLst/>
            </a:prstGeom>
            <a:ln w="57150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887788" y="3899472"/>
              <a:ext cx="0" cy="849312"/>
            </a:xfrm>
            <a:prstGeom prst="line">
              <a:avLst/>
            </a:prstGeom>
            <a:ln w="57150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438400" y="3875088"/>
              <a:ext cx="0" cy="849312"/>
            </a:xfrm>
            <a:prstGeom prst="line">
              <a:avLst/>
            </a:prstGeom>
            <a:ln w="57150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108"/>
          <p:cNvSpPr txBox="1">
            <a:spLocks noChangeArrowheads="1"/>
          </p:cNvSpPr>
          <p:nvPr/>
        </p:nvSpPr>
        <p:spPr bwMode="auto">
          <a:xfrm>
            <a:off x="3557587" y="2289807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5006911" y="3675219"/>
            <a:ext cx="40005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6317340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Special Deletion Case:</a:t>
            </a:r>
            <a:br>
              <a:rPr lang="en-US" dirty="0"/>
            </a:br>
            <a:r>
              <a:rPr lang="en-US" dirty="0"/>
              <a:t>Only Node in Linked List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5202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Deletion Case: Only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16" name="Bevel 15"/>
          <p:cNvSpPr/>
          <p:nvPr/>
        </p:nvSpPr>
        <p:spPr bwMode="auto">
          <a:xfrm>
            <a:off x="709613" y="516311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TextBox 108"/>
          <p:cNvSpPr txBox="1">
            <a:spLocks noChangeArrowheads="1"/>
          </p:cNvSpPr>
          <p:nvPr/>
        </p:nvSpPr>
        <p:spPr bwMode="auto">
          <a:xfrm>
            <a:off x="2057401" y="5218176"/>
            <a:ext cx="141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26" name="Bevel 25"/>
          <p:cNvSpPr/>
          <p:nvPr/>
        </p:nvSpPr>
        <p:spPr bwMode="auto">
          <a:xfrm>
            <a:off x="3013196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2667000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273610" y="4419600"/>
            <a:ext cx="5641790" cy="1631216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 that currently handles this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(CURR == FRONT)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FRONT = FRONT-&gt;link;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delete CURR;</a:t>
            </a:r>
          </a:p>
        </p:txBody>
      </p:sp>
      <p:sp>
        <p:nvSpPr>
          <p:cNvPr id="38" name="Bevel 37"/>
          <p:cNvSpPr/>
          <p:nvPr/>
        </p:nvSpPr>
        <p:spPr bwMode="auto">
          <a:xfrm>
            <a:off x="709614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0" name="Group 82"/>
          <p:cNvGrpSpPr>
            <a:grpSpLocks/>
          </p:cNvGrpSpPr>
          <p:nvPr/>
        </p:nvGrpSpPr>
        <p:grpSpPr bwMode="auto">
          <a:xfrm rot="5400000" flipH="1" flipV="1">
            <a:off x="399211" y="3128913"/>
            <a:ext cx="1917474" cy="914400"/>
            <a:chOff x="7674434" y="4572000"/>
            <a:chExt cx="500742" cy="91440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arrow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</p:cxnSp>
      </p:grpSp>
      <p:cxnSp>
        <p:nvCxnSpPr>
          <p:cNvPr id="43" name="Straight Arrow Connector 42"/>
          <p:cNvCxnSpPr/>
          <p:nvPr/>
        </p:nvCxnSpPr>
        <p:spPr bwMode="auto">
          <a:xfrm>
            <a:off x="2822696" y="364407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sp>
        <p:nvSpPr>
          <p:cNvPr id="44" name="TextBox 108"/>
          <p:cNvSpPr txBox="1">
            <a:spLocks noChangeArrowheads="1"/>
          </p:cNvSpPr>
          <p:nvPr/>
        </p:nvSpPr>
        <p:spPr bwMode="auto">
          <a:xfrm>
            <a:off x="3273610" y="3413089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1752600" y="5432229"/>
            <a:ext cx="671513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6852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vs Linked Lists in Memory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629690"/>
              </p:ext>
            </p:extLst>
          </p:nvPr>
        </p:nvGraphicFramePr>
        <p:xfrm>
          <a:off x="533400" y="1219200"/>
          <a:ext cx="7620000" cy="44577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834390" y="2691384"/>
            <a:ext cx="3657600" cy="304800"/>
            <a:chOff x="2407920" y="1752600"/>
            <a:chExt cx="3657600" cy="30480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36271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9319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2367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415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8463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1511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4559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7607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3223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4079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7127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303783" y="1471769"/>
            <a:ext cx="19812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Array location in memory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36" name="Straight Arrow Connector 35"/>
          <p:cNvCxnSpPr>
            <a:endCxn id="33" idx="0"/>
          </p:cNvCxnSpPr>
          <p:nvPr/>
        </p:nvCxnSpPr>
        <p:spPr bwMode="auto">
          <a:xfrm flipH="1">
            <a:off x="986790" y="2060006"/>
            <a:ext cx="316992" cy="631378"/>
          </a:xfrm>
          <a:prstGeom prst="straightConnector1">
            <a:avLst/>
          </a:prstGeom>
          <a:solidFill>
            <a:srgbClr val="00B8FF"/>
          </a:solidFill>
          <a:ln w="57150" cap="rnd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8" name="Group 37"/>
          <p:cNvGrpSpPr/>
          <p:nvPr/>
        </p:nvGrpSpPr>
        <p:grpSpPr>
          <a:xfrm>
            <a:off x="831342" y="3291840"/>
            <a:ext cx="2130933" cy="743704"/>
            <a:chOff x="1481328" y="4343400"/>
            <a:chExt cx="2130933" cy="743704"/>
          </a:xfrm>
        </p:grpSpPr>
        <p:sp>
          <p:nvSpPr>
            <p:cNvPr id="39" name="Rectangle 38"/>
            <p:cNvSpPr/>
            <p:nvPr/>
          </p:nvSpPr>
          <p:spPr bwMode="auto">
            <a:xfrm>
              <a:off x="14813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7861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41" name="Curved Connector 40"/>
            <p:cNvCxnSpPr>
              <a:stCxn id="40" idx="3"/>
              <a:endCxn id="100" idx="1"/>
            </p:cNvCxnSpPr>
            <p:nvPr/>
          </p:nvCxnSpPr>
          <p:spPr bwMode="auto">
            <a:xfrm>
              <a:off x="2090928" y="4495800"/>
              <a:ext cx="1521333" cy="591304"/>
            </a:xfrm>
            <a:prstGeom prst="curvedConnector3">
              <a:avLst/>
            </a:prstGeom>
            <a:solidFill>
              <a:srgbClr val="00B8FF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4491118" y="3449003"/>
            <a:ext cx="1521254" cy="1039732"/>
            <a:chOff x="1481328" y="3608468"/>
            <a:chExt cx="1521254" cy="1039732"/>
          </a:xfrm>
        </p:grpSpPr>
        <p:sp>
          <p:nvSpPr>
            <p:cNvPr id="52" name="Rectangle 51"/>
            <p:cNvSpPr/>
            <p:nvPr/>
          </p:nvSpPr>
          <p:spPr bwMode="auto">
            <a:xfrm>
              <a:off x="14813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861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54" name="Curved Connector 53"/>
            <p:cNvCxnSpPr>
              <a:stCxn id="53" idx="3"/>
              <a:endCxn id="61" idx="1"/>
            </p:cNvCxnSpPr>
            <p:nvPr/>
          </p:nvCxnSpPr>
          <p:spPr bwMode="auto">
            <a:xfrm flipV="1">
              <a:off x="2090928" y="3608468"/>
              <a:ext cx="911654" cy="887332"/>
            </a:xfrm>
            <a:prstGeom prst="curvedConnector3">
              <a:avLst>
                <a:gd name="adj1" fmla="val 50000"/>
              </a:avLst>
            </a:prstGeom>
            <a:solidFill>
              <a:srgbClr val="00B8FF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</p:grpSp>
      <p:grpSp>
        <p:nvGrpSpPr>
          <p:cNvPr id="60" name="Group 59"/>
          <p:cNvGrpSpPr/>
          <p:nvPr/>
        </p:nvGrpSpPr>
        <p:grpSpPr>
          <a:xfrm>
            <a:off x="6012372" y="3296603"/>
            <a:ext cx="609600" cy="888301"/>
            <a:chOff x="1481328" y="4343400"/>
            <a:chExt cx="609600" cy="888301"/>
          </a:xfrm>
        </p:grpSpPr>
        <p:sp>
          <p:nvSpPr>
            <p:cNvPr id="61" name="Rectangle 60"/>
            <p:cNvSpPr/>
            <p:nvPr/>
          </p:nvSpPr>
          <p:spPr bwMode="auto">
            <a:xfrm>
              <a:off x="14813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7861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63" name="Curved Connector 62"/>
            <p:cNvCxnSpPr>
              <a:stCxn id="62" idx="3"/>
              <a:endCxn id="67" idx="0"/>
            </p:cNvCxnSpPr>
            <p:nvPr/>
          </p:nvCxnSpPr>
          <p:spPr bwMode="auto">
            <a:xfrm flipH="1">
              <a:off x="1633728" y="4495800"/>
              <a:ext cx="457200" cy="735901"/>
            </a:xfrm>
            <a:prstGeom prst="curvedConnector4">
              <a:avLst>
                <a:gd name="adj1" fmla="val -50000"/>
                <a:gd name="adj2" fmla="val 60355"/>
              </a:avLst>
            </a:prstGeom>
            <a:solidFill>
              <a:srgbClr val="00B8FF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6021897" y="4184904"/>
            <a:ext cx="1066800" cy="891731"/>
            <a:chOff x="1481328" y="4343400"/>
            <a:chExt cx="1066800" cy="891731"/>
          </a:xfrm>
        </p:grpSpPr>
        <p:sp>
          <p:nvSpPr>
            <p:cNvPr id="67" name="Rectangle 66"/>
            <p:cNvSpPr/>
            <p:nvPr/>
          </p:nvSpPr>
          <p:spPr bwMode="auto">
            <a:xfrm>
              <a:off x="14813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7861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69" name="Curved Connector 68"/>
            <p:cNvCxnSpPr>
              <a:stCxn id="68" idx="3"/>
              <a:endCxn id="73" idx="0"/>
            </p:cNvCxnSpPr>
            <p:nvPr/>
          </p:nvCxnSpPr>
          <p:spPr bwMode="auto">
            <a:xfrm>
              <a:off x="2090928" y="4495800"/>
              <a:ext cx="457200" cy="739331"/>
            </a:xfrm>
            <a:prstGeom prst="curvedConnector2">
              <a:avLst/>
            </a:prstGeom>
            <a:solidFill>
              <a:srgbClr val="00B8FF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</p:grpSp>
      <p:grpSp>
        <p:nvGrpSpPr>
          <p:cNvPr id="72" name="Group 71"/>
          <p:cNvGrpSpPr/>
          <p:nvPr/>
        </p:nvGrpSpPr>
        <p:grpSpPr>
          <a:xfrm>
            <a:off x="6936297" y="5076635"/>
            <a:ext cx="1064703" cy="719328"/>
            <a:chOff x="1481328" y="4343400"/>
            <a:chExt cx="1064703" cy="719328"/>
          </a:xfrm>
        </p:grpSpPr>
        <p:sp>
          <p:nvSpPr>
            <p:cNvPr id="73" name="Rectangle 72"/>
            <p:cNvSpPr/>
            <p:nvPr/>
          </p:nvSpPr>
          <p:spPr bwMode="auto">
            <a:xfrm>
              <a:off x="14813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7861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75" name="Curved Connector 74"/>
            <p:cNvCxnSpPr>
              <a:stCxn id="74" idx="3"/>
            </p:cNvCxnSpPr>
            <p:nvPr/>
          </p:nvCxnSpPr>
          <p:spPr bwMode="auto">
            <a:xfrm>
              <a:off x="2090928" y="4495800"/>
              <a:ext cx="455103" cy="566928"/>
            </a:xfrm>
            <a:prstGeom prst="curvedConnector2">
              <a:avLst/>
            </a:prstGeom>
            <a:solidFill>
              <a:srgbClr val="00B8FF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</p:grpSp>
      <p:sp>
        <p:nvSpPr>
          <p:cNvPr id="77" name="TextBox 108"/>
          <p:cNvSpPr txBox="1">
            <a:spLocks noChangeArrowheads="1"/>
          </p:cNvSpPr>
          <p:nvPr/>
        </p:nvSpPr>
        <p:spPr bwMode="auto">
          <a:xfrm>
            <a:off x="7574661" y="5700713"/>
            <a:ext cx="87172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136142" y="4545675"/>
            <a:ext cx="19812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First node of Linked List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88" name="Straight Arrow Connector 87"/>
          <p:cNvCxnSpPr>
            <a:endCxn id="39" idx="2"/>
          </p:cNvCxnSpPr>
          <p:nvPr/>
        </p:nvCxnSpPr>
        <p:spPr bwMode="auto">
          <a:xfrm flipH="1" flipV="1">
            <a:off x="983742" y="3596640"/>
            <a:ext cx="304800" cy="949035"/>
          </a:xfrm>
          <a:prstGeom prst="straightConnector1">
            <a:avLst/>
          </a:prstGeom>
          <a:solidFill>
            <a:srgbClr val="00B8FF"/>
          </a:solidFill>
          <a:ln w="57150" cap="rnd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5574792" y="1442811"/>
            <a:ext cx="2426208" cy="830997"/>
          </a:xfrm>
          <a:prstGeom prst="rect">
            <a:avLst/>
          </a:prstGeom>
          <a:solidFill>
            <a:schemeClr val="accent3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Each cell is a block of memory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2962275" y="3883144"/>
            <a:ext cx="1535702" cy="443666"/>
            <a:chOff x="1481328" y="4343400"/>
            <a:chExt cx="1535702" cy="443666"/>
          </a:xfrm>
        </p:grpSpPr>
        <p:sp>
          <p:nvSpPr>
            <p:cNvPr id="100" name="Rectangle 99"/>
            <p:cNvSpPr/>
            <p:nvPr/>
          </p:nvSpPr>
          <p:spPr bwMode="auto">
            <a:xfrm>
              <a:off x="14813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7861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102" name="Curved Connector 101"/>
            <p:cNvCxnSpPr>
              <a:stCxn id="101" idx="3"/>
              <a:endCxn id="52" idx="1"/>
            </p:cNvCxnSpPr>
            <p:nvPr/>
          </p:nvCxnSpPr>
          <p:spPr bwMode="auto">
            <a:xfrm>
              <a:off x="2090928" y="4495800"/>
              <a:ext cx="926102" cy="291266"/>
            </a:xfrm>
            <a:prstGeom prst="curvedConnector3">
              <a:avLst>
                <a:gd name="adj1" fmla="val 50000"/>
              </a:avLst>
            </a:prstGeom>
            <a:solidFill>
              <a:srgbClr val="00B8FF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7847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7" grpId="0"/>
      <p:bldP spid="8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Deletion Case: Only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grp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grp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88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grp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Alice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Bevel 15"/>
          <p:cNvSpPr/>
          <p:nvPr/>
        </p:nvSpPr>
        <p:spPr bwMode="auto">
          <a:xfrm>
            <a:off x="709613" y="516311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PREV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TextBox 108"/>
          <p:cNvSpPr txBox="1">
            <a:spLocks noChangeArrowheads="1"/>
          </p:cNvSpPr>
          <p:nvPr/>
        </p:nvSpPr>
        <p:spPr bwMode="auto">
          <a:xfrm>
            <a:off x="2057401" y="5218176"/>
            <a:ext cx="141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26" name="Bevel 25"/>
          <p:cNvSpPr/>
          <p:nvPr/>
        </p:nvSpPr>
        <p:spPr bwMode="auto">
          <a:xfrm>
            <a:off x="3013196" y="114300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buClrTx/>
              <a:buSzTx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REAR</a:t>
            </a:r>
          </a:p>
        </p:txBody>
      </p:sp>
      <p:grpSp>
        <p:nvGrpSpPr>
          <p:cNvPr id="27" name="Group 82"/>
          <p:cNvGrpSpPr>
            <a:grpSpLocks/>
          </p:cNvGrpSpPr>
          <p:nvPr/>
        </p:nvGrpSpPr>
        <p:grpSpPr bwMode="auto">
          <a:xfrm flipH="1">
            <a:off x="2667000" y="1377948"/>
            <a:ext cx="500062" cy="914400"/>
            <a:chOff x="7674429" y="4572000"/>
            <a:chExt cx="500742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273610" y="4419600"/>
            <a:ext cx="5641790" cy="1631216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 that currently handles this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(CURR == FRONT)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FRONT = FRONT-&gt;link;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delete CURR;</a:t>
            </a:r>
          </a:p>
        </p:txBody>
      </p:sp>
      <p:sp>
        <p:nvSpPr>
          <p:cNvPr id="38" name="Bevel 37"/>
          <p:cNvSpPr/>
          <p:nvPr/>
        </p:nvSpPr>
        <p:spPr bwMode="auto">
          <a:xfrm>
            <a:off x="709614" y="4220524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2822696" y="364407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sp>
        <p:nvSpPr>
          <p:cNvPr id="44" name="TextBox 108"/>
          <p:cNvSpPr txBox="1">
            <a:spLocks noChangeArrowheads="1"/>
          </p:cNvSpPr>
          <p:nvPr/>
        </p:nvSpPr>
        <p:spPr bwMode="auto">
          <a:xfrm>
            <a:off x="1133158" y="1940097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47180" y="2591196"/>
            <a:ext cx="3510343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But that memory has been freed! That’s not good…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30" name="TextBox 108"/>
          <p:cNvSpPr txBox="1">
            <a:spLocks noChangeArrowheads="1"/>
          </p:cNvSpPr>
          <p:nvPr/>
        </p:nvSpPr>
        <p:spPr bwMode="auto">
          <a:xfrm>
            <a:off x="2057401" y="4258658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1752600" y="4489639"/>
            <a:ext cx="671514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1752600" y="5432229"/>
            <a:ext cx="671513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1842771" y="1394458"/>
            <a:ext cx="0" cy="662942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sp>
        <p:nvSpPr>
          <p:cNvPr id="48" name="TextBox 108"/>
          <p:cNvSpPr txBox="1">
            <a:spLocks noChangeArrowheads="1"/>
          </p:cNvSpPr>
          <p:nvPr/>
        </p:nvSpPr>
        <p:spPr bwMode="auto">
          <a:xfrm>
            <a:off x="3273610" y="3413089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37048" y="1234983"/>
            <a:ext cx="3234615" cy="1200329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What happens to</a:t>
            </a:r>
            <a:r>
              <a:rPr lang="en-US" sz="2400" b="1" kern="0" noProof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REAR </a:t>
            </a:r>
            <a:r>
              <a:rPr lang="en-US" sz="2400" kern="0" noProof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with this code?  What does it point to?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 rot="18900000">
            <a:off x="1635368" y="2775270"/>
            <a:ext cx="16081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FREED</a:t>
            </a:r>
          </a:p>
        </p:txBody>
      </p:sp>
    </p:spTree>
    <p:extLst>
      <p:ext uri="{BB962C8B-B14F-4D97-AF65-F5344CB8AC3E}">
        <p14:creationId xmlns:p14="http://schemas.microsoft.com/office/powerpoint/2010/main" val="294367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32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Deletion Case: Only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are removing the </a:t>
            </a:r>
            <a:r>
              <a:rPr lang="en-US" u="sng" dirty="0"/>
              <a:t>only</a:t>
            </a:r>
            <a:r>
              <a:rPr lang="en-US" dirty="0"/>
              <a:t> node from a Linked List, we need to set both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FRONT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REAR </a:t>
            </a:r>
            <a:r>
              <a:rPr lang="en-US" dirty="0"/>
              <a:t>to point 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NULL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2714" y="3236655"/>
            <a:ext cx="7929285" cy="2554545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new case for last node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(CURR == FRONT &amp;&amp; CURR == REAR)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FRONT = FRONT-&gt;link;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REAR  = REAR-&gt;link;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// or FRONT = NULL;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//    REAR  = NULL;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delete CURR;</a:t>
            </a:r>
          </a:p>
        </p:txBody>
      </p:sp>
    </p:spTree>
    <p:extLst>
      <p:ext uri="{BB962C8B-B14F-4D97-AF65-F5344CB8AC3E}">
        <p14:creationId xmlns:p14="http://schemas.microsoft.com/office/powerpoint/2010/main" val="121843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Questions about Linked Lists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5106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HW1 Due Thurs, September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HW2 out Wed, September 13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Due Thurs, September 21</a:t>
            </a:r>
            <a:r>
              <a:rPr lang="en-US" baseline="30000" dirty="0"/>
              <a:t>st</a:t>
            </a:r>
            <a:endParaRPr lang="en-US" dirty="0"/>
          </a:p>
          <a:p>
            <a:r>
              <a:rPr lang="en-US" dirty="0"/>
              <a:t>Project 1 came out yesterday</a:t>
            </a:r>
          </a:p>
          <a:p>
            <a:pPr lvl="1"/>
            <a:r>
              <a:rPr lang="en-US" dirty="0"/>
              <a:t>Due Tues, September 26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TA Office Hours posted on website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30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(Dis)Advantages of 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Change size easily and constantly</a:t>
            </a:r>
          </a:p>
          <a:p>
            <a:pPr lvl="1"/>
            <a:r>
              <a:rPr lang="en-US" dirty="0"/>
              <a:t>Insertion and deletion can easily happen anywhere in the Linked List</a:t>
            </a:r>
          </a:p>
          <a:p>
            <a:pPr lvl="1"/>
            <a:r>
              <a:rPr lang="en-US" dirty="0"/>
              <a:t>Only one node needs to be contiguously stored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Can’t access by index value</a:t>
            </a:r>
          </a:p>
          <a:p>
            <a:pPr lvl="1"/>
            <a:r>
              <a:rPr lang="en-US" dirty="0"/>
              <a:t>Requires management of memory</a:t>
            </a:r>
          </a:p>
          <a:p>
            <a:pPr lvl="1"/>
            <a:r>
              <a:rPr lang="en-US" dirty="0"/>
              <a:t>Pointer to next node takes up more memory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0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15347</TotalTime>
  <Words>3367</Words>
  <Application>Microsoft Macintosh PowerPoint</Application>
  <PresentationFormat>On-screen Show (4:3)</PresentationFormat>
  <Paragraphs>1118</Paragraphs>
  <Slides>83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93" baseType="lpstr">
      <vt:lpstr>ＭＳ Ｐゴシック</vt:lpstr>
      <vt:lpstr>ＭＳ Ｐゴシック</vt:lpstr>
      <vt:lpstr>Arial</vt:lpstr>
      <vt:lpstr>Calibri</vt:lpstr>
      <vt:lpstr>Courier New</vt:lpstr>
      <vt:lpstr>DejaVu LGC Sans</vt:lpstr>
      <vt:lpstr>Garamond</vt:lpstr>
      <vt:lpstr>Times New Roman</vt:lpstr>
      <vt:lpstr>Wingdings</vt:lpstr>
      <vt:lpstr>Blank Presentation</vt:lpstr>
      <vt:lpstr>CMSC 341 Lecture 4 Lists</vt:lpstr>
      <vt:lpstr>Today’s Topics</vt:lpstr>
      <vt:lpstr>Linked Lists vs Arrays</vt:lpstr>
      <vt:lpstr>What is a Linked List?</vt:lpstr>
      <vt:lpstr>Example Linked List</vt:lpstr>
      <vt:lpstr>Why Use Linked Lists?</vt:lpstr>
      <vt:lpstr>PowerPoint Presentation</vt:lpstr>
      <vt:lpstr>Arrays vs Linked Lists in Memory</vt:lpstr>
      <vt:lpstr>(Dis)Advantages of Linked Lists</vt:lpstr>
      <vt:lpstr>Nodes</vt:lpstr>
      <vt:lpstr>Nodes</vt:lpstr>
      <vt:lpstr>Code for Node Structure</vt:lpstr>
      <vt:lpstr>“Supporting Actors” of Linked Lists (Member Variables)</vt:lpstr>
      <vt:lpstr>“Supporting Actors” of a Linked List</vt:lpstr>
      <vt:lpstr>The FRONT Node Pointer</vt:lpstr>
      <vt:lpstr>The REAR Node Pointer</vt:lpstr>
      <vt:lpstr>The INSERT Node Pointer</vt:lpstr>
      <vt:lpstr>The CURR and PREV Node Pointers</vt:lpstr>
      <vt:lpstr>Linked List Overview</vt:lpstr>
      <vt:lpstr>Example Linked List (Again)</vt:lpstr>
      <vt:lpstr>Important Points to Remember</vt:lpstr>
      <vt:lpstr>Managing Memory with Linked Lists</vt:lpstr>
      <vt:lpstr>Linked List Functions</vt:lpstr>
      <vt:lpstr>Linked Lists’ “Special” Cases</vt:lpstr>
      <vt:lpstr>Creation of a Linked List</vt:lpstr>
      <vt:lpstr>Creation of a New Linked List</vt:lpstr>
      <vt:lpstr>Current State of Linked List test</vt:lpstr>
      <vt:lpstr>Inserting the First Node</vt:lpstr>
      <vt:lpstr>Current State of Linked List test</vt:lpstr>
      <vt:lpstr>Insertion: Empty Linked List Case</vt:lpstr>
      <vt:lpstr>Current State of Linked List test</vt:lpstr>
      <vt:lpstr>Insertion: Non-Empty Linked List Case</vt:lpstr>
      <vt:lpstr>Current State of Linked List test</vt:lpstr>
      <vt:lpstr>Current State of Linked List test</vt:lpstr>
      <vt:lpstr>Current State of Linked List test</vt:lpstr>
      <vt:lpstr>Final insert() Code</vt:lpstr>
      <vt:lpstr>Current State of Linked List test</vt:lpstr>
      <vt:lpstr>Traversal of a Linked List</vt:lpstr>
      <vt:lpstr>Traversing the Linked List</vt:lpstr>
      <vt:lpstr>Our Linked List Now</vt:lpstr>
      <vt:lpstr>Before Traversing the Linked List</vt:lpstr>
      <vt:lpstr>Planning out the Traversal</vt:lpstr>
      <vt:lpstr>Exercise: Traversing a Linked List</vt:lpstr>
      <vt:lpstr>Traversing the List</vt:lpstr>
      <vt:lpstr>Demonstration of Traversal</vt:lpstr>
      <vt:lpstr>Demonstration of Traversal</vt:lpstr>
      <vt:lpstr>Demonstration of Traversal</vt:lpstr>
      <vt:lpstr>Demonstration of Traversal</vt:lpstr>
      <vt:lpstr>Demonstration of Traversal</vt:lpstr>
      <vt:lpstr>Demonstration of Traversal</vt:lpstr>
      <vt:lpstr>Demonstration of Traversal</vt:lpstr>
      <vt:lpstr>Demonstration of Traversal</vt:lpstr>
      <vt:lpstr>Demonstration of Traversal</vt:lpstr>
      <vt:lpstr>Demonstration of Traversal</vt:lpstr>
      <vt:lpstr>Demonstration of Traversal</vt:lpstr>
      <vt:lpstr>Demonstration of Traversal</vt:lpstr>
      <vt:lpstr>Deletion from a Linked List</vt:lpstr>
      <vt:lpstr>Special Cases</vt:lpstr>
      <vt:lpstr>Exercise: Deleting from a Linked List</vt:lpstr>
      <vt:lpstr>Traversing for Deletion</vt:lpstr>
      <vt:lpstr>Looking at the Code</vt:lpstr>
      <vt:lpstr>Deletion Code</vt:lpstr>
      <vt:lpstr>Deletion Code</vt:lpstr>
      <vt:lpstr>Order of Deletion Operations</vt:lpstr>
      <vt:lpstr>Deletion Case 1: First Node in Linked List</vt:lpstr>
      <vt:lpstr>Deletion Case 1: First Node</vt:lpstr>
      <vt:lpstr>Deletion Case 1: First Node</vt:lpstr>
      <vt:lpstr>Deletion Case 1: First Node</vt:lpstr>
      <vt:lpstr>Deletion Case 2: Last Node in Linked List</vt:lpstr>
      <vt:lpstr>Deletion Case 2: Last Node</vt:lpstr>
      <vt:lpstr>Deletion Case 2: Last Node</vt:lpstr>
      <vt:lpstr>Deletion Case 2: Last Node</vt:lpstr>
      <vt:lpstr>Deletion Case 2: Last Node</vt:lpstr>
      <vt:lpstr>Deletion Case 3: Node in Middle of Linked List</vt:lpstr>
      <vt:lpstr>Deletion Case 3: Middle Node</vt:lpstr>
      <vt:lpstr>Deletion Case 3: Middle Node</vt:lpstr>
      <vt:lpstr>Deletion Case 3: Middle Node</vt:lpstr>
      <vt:lpstr>Special Deletion Case: Only Node in Linked List</vt:lpstr>
      <vt:lpstr>Special Deletion Case: Only Node</vt:lpstr>
      <vt:lpstr>Special Deletion Case: Only Node</vt:lpstr>
      <vt:lpstr>Special Deletion Case: Only Node</vt:lpstr>
      <vt:lpstr>Questions about Linked Lists</vt:lpstr>
      <vt:lpstr>Administrative Things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341</dc:title>
  <dc:creator>Katherine Gibson</dc:creator>
  <cp:lastModifiedBy>Michael Neary</cp:lastModifiedBy>
  <cp:revision>352</cp:revision>
  <cp:lastPrinted>2009-04-22T19:24:48Z</cp:lastPrinted>
  <dcterms:created xsi:type="dcterms:W3CDTF">2013-08-18T19:22:46Z</dcterms:created>
  <dcterms:modified xsi:type="dcterms:W3CDTF">2018-02-07T16:49:01Z</dcterms:modified>
</cp:coreProperties>
</file>