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6"/>
  </p:notesMasterIdLst>
  <p:sldIdLst>
    <p:sldId id="361" r:id="rId2"/>
    <p:sldId id="553" r:id="rId3"/>
    <p:sldId id="493" r:id="rId4"/>
    <p:sldId id="494" r:id="rId5"/>
    <p:sldId id="495" r:id="rId6"/>
    <p:sldId id="496" r:id="rId7"/>
    <p:sldId id="501" r:id="rId8"/>
    <p:sldId id="507" r:id="rId9"/>
    <p:sldId id="502" r:id="rId10"/>
    <p:sldId id="537" r:id="rId11"/>
    <p:sldId id="503" r:id="rId12"/>
    <p:sldId id="504" r:id="rId13"/>
    <p:sldId id="506" r:id="rId14"/>
    <p:sldId id="508" r:id="rId15"/>
    <p:sldId id="509" r:id="rId16"/>
    <p:sldId id="554" r:id="rId17"/>
    <p:sldId id="510" r:id="rId18"/>
    <p:sldId id="513" r:id="rId19"/>
    <p:sldId id="514" r:id="rId20"/>
    <p:sldId id="515" r:id="rId21"/>
    <p:sldId id="517" r:id="rId22"/>
    <p:sldId id="518" r:id="rId23"/>
    <p:sldId id="519" r:id="rId24"/>
    <p:sldId id="520" r:id="rId25"/>
    <p:sldId id="516" r:id="rId26"/>
    <p:sldId id="521" r:id="rId27"/>
    <p:sldId id="524" r:id="rId28"/>
    <p:sldId id="522" r:id="rId29"/>
    <p:sldId id="526" r:id="rId30"/>
    <p:sldId id="523" r:id="rId31"/>
    <p:sldId id="525" r:id="rId32"/>
    <p:sldId id="527" r:id="rId33"/>
    <p:sldId id="528" r:id="rId34"/>
    <p:sldId id="529" r:id="rId35"/>
    <p:sldId id="530" r:id="rId36"/>
    <p:sldId id="531" r:id="rId37"/>
    <p:sldId id="532" r:id="rId38"/>
    <p:sldId id="533" r:id="rId39"/>
    <p:sldId id="534" r:id="rId40"/>
    <p:sldId id="538" r:id="rId41"/>
    <p:sldId id="540" r:id="rId42"/>
    <p:sldId id="541" r:id="rId43"/>
    <p:sldId id="542" r:id="rId44"/>
    <p:sldId id="546" r:id="rId45"/>
    <p:sldId id="545" r:id="rId46"/>
    <p:sldId id="543" r:id="rId47"/>
    <p:sldId id="547" r:id="rId48"/>
    <p:sldId id="535" r:id="rId49"/>
    <p:sldId id="548" r:id="rId50"/>
    <p:sldId id="549" r:id="rId51"/>
    <p:sldId id="550" r:id="rId52"/>
    <p:sldId id="551" r:id="rId53"/>
    <p:sldId id="552" r:id="rId54"/>
    <p:sldId id="497" r:id="rId55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9"/>
    <p:restoredTop sz="89127" autoAdjust="0"/>
  </p:normalViewPr>
  <p:slideViewPr>
    <p:cSldViewPr>
      <p:cViewPr varScale="1">
        <p:scale>
          <a:sx n="96" d="100"/>
          <a:sy n="96" d="100"/>
        </p:scale>
        <p:origin x="108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O(c)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O(n)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O(n^2)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altLang="en-US" dirty="0">
                <a:ea typeface="DejaVu LGC Sans" charset="0"/>
                <a:cs typeface="DejaVu LGC Sans" charset="0"/>
              </a:rPr>
              <a:t>Total # of execution of sum2++ is 1 + 2 + 3 +…+ n, which is O(n^2).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ea typeface="DejaVu LGC Sans" charset="0"/>
                <a:cs typeface="DejaVu LGC Sans" charset="0"/>
              </a:rPr>
              <a:t>N squared == 1 + 2 + … + N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dirty="0">
              <a:ea typeface="DejaVu LGC Sans" charset="0"/>
              <a:cs typeface="DejaVu LGC Sans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>
                <a:ea typeface="DejaVu LGC Sans" charset="0"/>
                <a:cs typeface="DejaVu LGC Sans" charset="0"/>
              </a:rPr>
              <a:t>outer loop O(</a:t>
            </a:r>
            <a:r>
              <a:rPr lang="en-US" altLang="en-US" dirty="0" err="1">
                <a:ea typeface="DejaVu LGC Sans" charset="0"/>
                <a:cs typeface="DejaVu LGC Sans" charset="0"/>
              </a:rPr>
              <a:t>lg</a:t>
            </a:r>
            <a:r>
              <a:rPr lang="en-US" altLang="en-US" dirty="0">
                <a:ea typeface="DejaVu LGC Sans" charset="0"/>
                <a:cs typeface="DejaVu LGC Sans" charset="0"/>
              </a:rPr>
              <a:t> N), inner loop (N)  == O (N </a:t>
            </a:r>
            <a:r>
              <a:rPr lang="en-US" altLang="en-US" dirty="0" err="1">
                <a:ea typeface="DejaVu LGC Sans" charset="0"/>
                <a:cs typeface="DejaVu LGC Sans" charset="0"/>
              </a:rPr>
              <a:t>lg</a:t>
            </a:r>
            <a:r>
              <a:rPr lang="en-US" altLang="en-US" dirty="0">
                <a:ea typeface="DejaVu LGC Sans" charset="0"/>
                <a:cs typeface="DejaVu LGC Sans" charset="0"/>
              </a:rPr>
              <a:t> N) by product rule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dirty="0">
              <a:ea typeface="DejaVu LGC Sans" charset="0"/>
              <a:cs typeface="DejaVu LGC Sans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Asymptotic Analysis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3 Asymptotic Analysis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1800" dirty="0"/>
              <a:t>Adapted from slides by Dr. Katherine Gibson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8623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Based on slides from previous iterations at UMBC, and from book publisher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  = 0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  = 1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(x*y)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+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(x/y)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-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 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*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/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03804" y="1368552"/>
            <a:ext cx="1143000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03804" y="1905000"/>
            <a:ext cx="1143000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03804" y="2438400"/>
            <a:ext cx="3549396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03804" y="2983992"/>
            <a:ext cx="3549396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03804" y="3502152"/>
            <a:ext cx="2253996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87802" y="4038600"/>
            <a:ext cx="3565398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87802" y="4572000"/>
            <a:ext cx="3565398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  = 0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  = 1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(x*y)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+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(x/y)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-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 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*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/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3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The addition of a sequence of numbers</a:t>
            </a:r>
          </a:p>
          <a:p>
            <a:pPr lvl="1"/>
            <a:r>
              <a:rPr lang="en-US" sz="2800" dirty="0"/>
              <a:t>Result is their sum or total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Can break a function into several summations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6998"/>
            <a:ext cx="3505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hotmath.com/hotmath_help/topics/sigma-notation-of-a-series/image00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32379"/>
            <a:ext cx="4307840" cy="13646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/>
          <p:cNvGrpSpPr/>
          <p:nvPr/>
        </p:nvGrpSpPr>
        <p:grpSpPr>
          <a:xfrm>
            <a:off x="2081530" y="5025707"/>
            <a:ext cx="4980940" cy="985520"/>
            <a:chOff x="1524000" y="5025707"/>
            <a:chExt cx="4980940" cy="985520"/>
          </a:xfrm>
        </p:grpSpPr>
        <p:pic>
          <p:nvPicPr>
            <p:cNvPr id="8" name="Picture 7" descr="$ = \displaystyle{ \sum_{i=1}^{100}4 } + \displaystyle{ 3 \Big( \sum_{i=1}^{100} i \Big) } $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2305" y="5031739"/>
              <a:ext cx="2032635" cy="9734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$ \displaystyle{ \sum_{i=1}^{100} (4 + 3i) } =&#10;\displaystyle{ \sum_{i=1}^{100}4 } + \displaystyle{ \sum_{i=1}^{100} 3i } $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025707"/>
              <a:ext cx="2948305" cy="98552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183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Proof by Induction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proof by induction is just like an ordinary proof</a:t>
            </a:r>
          </a:p>
          <a:p>
            <a:pPr lvl="1"/>
            <a:r>
              <a:rPr lang="en-US" sz="2800" dirty="0"/>
              <a:t>In which every step must be justified</a:t>
            </a:r>
          </a:p>
          <a:p>
            <a:r>
              <a:rPr lang="en-US" dirty="0"/>
              <a:t>However, it employs a neat trick:</a:t>
            </a:r>
          </a:p>
          <a:p>
            <a:pPr lvl="1"/>
            <a:r>
              <a:rPr lang="en-US" sz="2800" dirty="0"/>
              <a:t>You can prove a statement about an arbitrary number n by first proving </a:t>
            </a:r>
          </a:p>
          <a:p>
            <a:pPr lvl="2"/>
            <a:r>
              <a:rPr lang="en-US" sz="2800" dirty="0"/>
              <a:t>It is true when n is 1 and then</a:t>
            </a:r>
          </a:p>
          <a:p>
            <a:pPr lvl="2"/>
            <a:r>
              <a:rPr lang="en-US" sz="2800" dirty="0"/>
              <a:t>Assuming it is true for n=k and </a:t>
            </a:r>
          </a:p>
          <a:p>
            <a:pPr lvl="2"/>
            <a:r>
              <a:rPr lang="en-US" sz="2800" dirty="0"/>
              <a:t>Showing it is true for n=k+1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you want to show that you can climb to the nth floor of a fire escape</a:t>
            </a:r>
          </a:p>
          <a:p>
            <a:pPr lvl="3"/>
            <a:endParaRPr lang="en-US" dirty="0"/>
          </a:p>
          <a:p>
            <a:r>
              <a:rPr lang="en-US" dirty="0"/>
              <a:t>With induction, need to show that:</a:t>
            </a:r>
          </a:p>
          <a:p>
            <a:pPr lvl="1"/>
            <a:r>
              <a:rPr lang="en-US" sz="2800" dirty="0"/>
              <a:t>They can climb the ladder up to the fire escape (n = 0)</a:t>
            </a:r>
          </a:p>
          <a:p>
            <a:pPr lvl="1"/>
            <a:r>
              <a:rPr lang="en-US" sz="2800" dirty="0"/>
              <a:t>They can climb the first flight of stairs (n = 1)</a:t>
            </a:r>
          </a:p>
          <a:p>
            <a:r>
              <a:rPr lang="en-US" dirty="0"/>
              <a:t>Then we can show that you can climb the stairs from any level of the fire escape </a:t>
            </a:r>
            <a:br>
              <a:rPr lang="en-US" dirty="0"/>
            </a:br>
            <a:r>
              <a:rPr lang="en-US" dirty="0"/>
              <a:t>(n = k) to the next level (n = k + 1)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1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D47EB-3F58-B94D-9031-069CC981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836EBB-31B0-7E46-9B35-C4B6C68CE6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by induction the following: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836EBB-31B0-7E46-9B35-C4B6C68CE6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3" t="-20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EDA6B-D531-D14B-BC50-E079AE9BCBAA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59A90-FDAD-CC4D-8F02-86737C33DF0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6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Program Complexity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1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Complexity?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resources will it take to solve a problem of a given size?</a:t>
            </a:r>
          </a:p>
          <a:p>
            <a:pPr lvl="1"/>
            <a:r>
              <a:rPr lang="en-US" sz="2800" dirty="0"/>
              <a:t>Time (</a:t>
            </a:r>
            <a:r>
              <a:rPr lang="en-US" sz="2800" dirty="0" err="1"/>
              <a:t>ms</a:t>
            </a:r>
            <a:r>
              <a:rPr lang="en-US" sz="2800" dirty="0"/>
              <a:t>, seconds, minutes, years)</a:t>
            </a:r>
          </a:p>
          <a:p>
            <a:pPr lvl="1"/>
            <a:r>
              <a:rPr lang="en-US" sz="2800" dirty="0"/>
              <a:t>Space (kB, MB, GB, TB, PB)</a:t>
            </a:r>
          </a:p>
          <a:p>
            <a:endParaRPr lang="en-US" dirty="0"/>
          </a:p>
          <a:p>
            <a:r>
              <a:rPr lang="en-US" dirty="0"/>
              <a:t>Expressed as a function of problem size (beyond some minimum size)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8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requirements grow as size grows?</a:t>
            </a:r>
          </a:p>
          <a:p>
            <a:endParaRPr lang="en-US" sz="3200" dirty="0"/>
          </a:p>
          <a:p>
            <a:r>
              <a:rPr lang="en-US" sz="3200" dirty="0"/>
              <a:t>Size of the problem</a:t>
            </a:r>
          </a:p>
          <a:p>
            <a:pPr lvl="1"/>
            <a:r>
              <a:rPr lang="en-US" sz="2800" dirty="0"/>
              <a:t>Number of elements to be handled</a:t>
            </a:r>
          </a:p>
          <a:p>
            <a:pPr lvl="1"/>
            <a:r>
              <a:rPr lang="en-US" sz="2800" dirty="0"/>
              <a:t>Size of thing to be operated 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B7F8-020E-3246-AD89-05D718DF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261F-5FDE-0441-9B03-E478D8AFD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Computers</a:t>
            </a:r>
          </a:p>
          <a:p>
            <a:pPr lvl="1"/>
            <a:r>
              <a:rPr lang="en-US" sz="2400" dirty="0"/>
              <a:t>They’re made of stuff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Lots of abstraction == Hard to calculate run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EFB3D-D929-8645-AAB7-8D8F672F7261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1FB9B-5F19-7645-988D-AA96DE40A22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6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534400" cy="1017587"/>
          </a:xfrm>
        </p:spPr>
        <p:txBody>
          <a:bodyPr/>
          <a:lstStyle/>
          <a:p>
            <a:r>
              <a:rPr lang="en-US" dirty="0"/>
              <a:t>Determining Complexity: Experimental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implementing the algorithm</a:t>
            </a:r>
          </a:p>
          <a:p>
            <a:r>
              <a:rPr lang="en-US" dirty="0"/>
              <a:t>Run the program with inputs of varying size and composition</a:t>
            </a:r>
          </a:p>
          <a:p>
            <a:r>
              <a:rPr lang="en-US" dirty="0"/>
              <a:t>Use a method like clock() </a:t>
            </a:r>
            <a:br>
              <a:rPr lang="en-US" dirty="0"/>
            </a:br>
            <a:r>
              <a:rPr lang="en-US" dirty="0"/>
              <a:t>to get an accurate </a:t>
            </a:r>
            <a:br>
              <a:rPr lang="en-US" dirty="0"/>
            </a:br>
            <a:r>
              <a:rPr lang="en-US" dirty="0"/>
              <a:t>measure of the actual </a:t>
            </a:r>
            <a:br>
              <a:rPr lang="en-US" dirty="0"/>
            </a:br>
            <a:r>
              <a:rPr lang="en-US" dirty="0"/>
              <a:t>running time</a:t>
            </a:r>
          </a:p>
          <a:p>
            <a:r>
              <a:rPr lang="en-US" dirty="0"/>
              <a:t>Plot the results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6766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066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Experimental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limitations of this approach?</a:t>
            </a:r>
          </a:p>
          <a:p>
            <a:r>
              <a:rPr lang="en-US" dirty="0"/>
              <a:t>Must implement algorithm to be tested</a:t>
            </a:r>
          </a:p>
          <a:p>
            <a:pPr lvl="1"/>
            <a:r>
              <a:rPr lang="en-US" sz="2800" dirty="0"/>
              <a:t>May be difficult</a:t>
            </a:r>
          </a:p>
          <a:p>
            <a:pPr lvl="3"/>
            <a:endParaRPr lang="en-US" dirty="0"/>
          </a:p>
          <a:p>
            <a:r>
              <a:rPr lang="en-US" dirty="0"/>
              <a:t>Results may not apply to all possible inputs</a:t>
            </a:r>
          </a:p>
          <a:p>
            <a:pPr lvl="1"/>
            <a:r>
              <a:rPr lang="en-US" sz="2800" dirty="0"/>
              <a:t>Only applies to inputs explicitly tested</a:t>
            </a:r>
          </a:p>
          <a:p>
            <a:pPr lvl="3"/>
            <a:endParaRPr lang="en-US" dirty="0"/>
          </a:p>
          <a:p>
            <a:r>
              <a:rPr lang="en-US" dirty="0"/>
              <a:t>Comparing two algorithms is difficult</a:t>
            </a:r>
          </a:p>
          <a:p>
            <a:pPr lvl="1"/>
            <a:r>
              <a:rPr lang="en-US" sz="2800" dirty="0"/>
              <a:t>Requires same hardware and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Complexity: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Theoretical analysis solves these problems</a:t>
            </a:r>
          </a:p>
          <a:p>
            <a:pPr lvl="3"/>
            <a:endParaRPr lang="en-US" dirty="0"/>
          </a:p>
          <a:p>
            <a:r>
              <a:rPr lang="en-US" dirty="0"/>
              <a:t>Use a high-level description of the algorithm</a:t>
            </a:r>
          </a:p>
          <a:p>
            <a:pPr lvl="1"/>
            <a:r>
              <a:rPr lang="en-US" dirty="0"/>
              <a:t>Instead of an implementation</a:t>
            </a:r>
          </a:p>
          <a:p>
            <a:r>
              <a:rPr lang="en-US" dirty="0"/>
              <a:t>Run time is a function of the input size, n</a:t>
            </a:r>
          </a:p>
          <a:p>
            <a:r>
              <a:rPr lang="en-US" dirty="0"/>
              <a:t>Take into account all possible inputs</a:t>
            </a:r>
          </a:p>
          <a:p>
            <a:r>
              <a:rPr lang="en-US" dirty="0"/>
              <a:t>Evaluation is independent of specific hardware or software</a:t>
            </a:r>
          </a:p>
          <a:p>
            <a:pPr lvl="1"/>
            <a:r>
              <a:rPr lang="en-US" dirty="0"/>
              <a:t>Including compiler optimization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Asymptotic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 algorithm:</a:t>
            </a:r>
          </a:p>
          <a:p>
            <a:pPr lvl="1"/>
            <a:r>
              <a:rPr lang="en-US" sz="2800" dirty="0"/>
              <a:t>With input size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sz="2800" dirty="0"/>
              <a:t>Define the run time as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T(n)</a:t>
            </a:r>
          </a:p>
          <a:p>
            <a:endParaRPr lang="en-US" sz="3200" dirty="0"/>
          </a:p>
          <a:p>
            <a:r>
              <a:rPr lang="en-US" sz="3200" dirty="0"/>
              <a:t>Purpose of asymptotic analysis is to examine:</a:t>
            </a:r>
          </a:p>
          <a:p>
            <a:pPr lvl="1"/>
            <a:r>
              <a:rPr lang="en-US" sz="2800" dirty="0"/>
              <a:t>The</a:t>
            </a:r>
            <a:r>
              <a:rPr lang="en-US" sz="3200" dirty="0"/>
              <a:t> </a:t>
            </a:r>
            <a:r>
              <a:rPr lang="en-US" sz="2800" dirty="0"/>
              <a:t>rate of growth of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T(n)</a:t>
            </a:r>
          </a:p>
          <a:p>
            <a:pPr lvl="1"/>
            <a:r>
              <a:rPr lang="en-US" sz="2800" dirty="0"/>
              <a:t>As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/>
              <a:t>grows larger and larger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Growth Functions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2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Important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Constant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Logarithmic </a:t>
            </a:r>
            <a:r>
              <a:rPr lang="en-US" altLang="en-US" dirty="0">
                <a:sym typeface="Symbol" pitchFamily="18" charset="2"/>
              </a:rPr>
              <a:t> log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Linear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N-Log-N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altLang="en-US" dirty="0">
                <a:sym typeface="Symbol" pitchFamily="18" charset="2"/>
              </a:rPr>
              <a:t>log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Quadratic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baseline="30000" dirty="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Cubic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baseline="30000" dirty="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Exponential </a:t>
            </a:r>
            <a:r>
              <a:rPr lang="en-US" altLang="en-US" dirty="0">
                <a:sym typeface="Symbol" pitchFamily="18" charset="2"/>
              </a:rPr>
              <a:t> </a:t>
            </a:r>
            <a:r>
              <a:rPr lang="en-US" altLang="en-US" b="1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i="1" baseline="30000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9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and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c</a:t>
            </a:r>
          </a:p>
          <a:p>
            <a:pPr lvl="1"/>
            <a:r>
              <a:rPr lang="en-US" dirty="0"/>
              <a:t>Getting array element at known location </a:t>
            </a:r>
          </a:p>
          <a:p>
            <a:pPr lvl="1"/>
            <a:r>
              <a:rPr lang="en-US" dirty="0"/>
              <a:t>Any simple C++ statement (e.g. assignment)</a:t>
            </a:r>
          </a:p>
          <a:p>
            <a:pPr lvl="3"/>
            <a:endParaRPr lang="en-US" dirty="0"/>
          </a:p>
          <a:p>
            <a:r>
              <a:rPr lang="en-US" dirty="0"/>
              <a:t>Linear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[+ any lower order terms]</a:t>
            </a:r>
          </a:p>
          <a:p>
            <a:pPr lvl="1"/>
            <a:r>
              <a:rPr lang="en-US" dirty="0"/>
              <a:t>Finding particular element in array of size n</a:t>
            </a:r>
          </a:p>
          <a:p>
            <a:pPr lvl="2"/>
            <a:r>
              <a:rPr lang="en-US" sz="2400" dirty="0"/>
              <a:t>Sequential search</a:t>
            </a:r>
          </a:p>
          <a:p>
            <a:pPr lvl="1"/>
            <a:r>
              <a:rPr lang="en-US" dirty="0"/>
              <a:t>Trying on all of your n shirts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 rot="5400000">
            <a:off x="2577586" y="1833944"/>
            <a:ext cx="485776" cy="548640"/>
          </a:xfrm>
          <a:prstGeom prst="ellipse">
            <a:avLst/>
          </a:prstGeom>
          <a:noFill/>
          <a:ln w="5715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2602" y="1524000"/>
            <a:ext cx="38515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“</a:t>
            </a: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</a:t>
            </a: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” is a constant value, like 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and Polynomial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/>
              <a:t>Quadratic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cn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 + any lower order terms]</a:t>
            </a:r>
          </a:p>
          <a:p>
            <a:pPr lvl="1"/>
            <a:r>
              <a:rPr lang="en-US" dirty="0"/>
              <a:t>Sorting an array using bubble sort</a:t>
            </a:r>
          </a:p>
          <a:p>
            <a:pPr lvl="1"/>
            <a:r>
              <a:rPr lang="en-US" dirty="0"/>
              <a:t>Trying all your n shirts with all your n pants</a:t>
            </a:r>
          </a:p>
          <a:p>
            <a:pPr lvl="3"/>
            <a:endParaRPr lang="en-US" dirty="0"/>
          </a:p>
          <a:p>
            <a:r>
              <a:rPr lang="en-US" dirty="0"/>
              <a:t>Polynomial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 + any lower order terms]</a:t>
            </a:r>
          </a:p>
          <a:p>
            <a:pPr lvl="1"/>
            <a:r>
              <a:rPr lang="en-US" dirty="0"/>
              <a:t>Finding the largest element of a k-dimensional array</a:t>
            </a:r>
          </a:p>
          <a:p>
            <a:pPr lvl="1"/>
            <a:r>
              <a:rPr lang="en-US" dirty="0"/>
              <a:t>Looking for maximum substrings in array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and Logarithmic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Exponential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 + any lower order terms]	</a:t>
            </a:r>
          </a:p>
          <a:p>
            <a:pPr lvl="1"/>
            <a:r>
              <a:rPr lang="en-US" dirty="0"/>
              <a:t>Constructing all possible orders of array elements</a:t>
            </a:r>
          </a:p>
          <a:p>
            <a:pPr lvl="1"/>
            <a:r>
              <a:rPr lang="en-US" dirty="0"/>
              <a:t>Towers of Hanoi (2</a:t>
            </a:r>
            <a:r>
              <a:rPr lang="en-US" baseline="30000" dirty="0"/>
              <a:t>n</a:t>
            </a:r>
            <a:r>
              <a:rPr lang="en-US" dirty="0"/>
              <a:t>)	</a:t>
            </a:r>
          </a:p>
          <a:p>
            <a:pPr lvl="1"/>
            <a:r>
              <a:rPr lang="en-US" dirty="0"/>
              <a:t>Recursively calculating nth Fibonacci number 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Logarithmic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[ + any lower order terms]</a:t>
            </a:r>
          </a:p>
          <a:p>
            <a:pPr lvl="1"/>
            <a:r>
              <a:rPr lang="en-US" dirty="0"/>
              <a:t>Finding a particular array element (binary search)</a:t>
            </a:r>
          </a:p>
          <a:p>
            <a:pPr lvl="1"/>
            <a:r>
              <a:rPr lang="en-US" dirty="0"/>
              <a:t>Algorithms that continually divide a problem in half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of Growth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990600"/>
            <a:ext cx="830580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2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Review</a:t>
            </a:r>
          </a:p>
          <a:p>
            <a:pPr lvl="1"/>
            <a:r>
              <a:rPr lang="en-US" sz="2800" dirty="0"/>
              <a:t>Mathematical properties</a:t>
            </a:r>
          </a:p>
          <a:p>
            <a:pPr lvl="1"/>
            <a:r>
              <a:rPr lang="en-US" sz="2800" dirty="0"/>
              <a:t>Proof by induction</a:t>
            </a:r>
          </a:p>
          <a:p>
            <a:r>
              <a:rPr lang="en-US" sz="3200" dirty="0"/>
              <a:t>Program complexity</a:t>
            </a:r>
          </a:p>
          <a:p>
            <a:pPr lvl="1"/>
            <a:r>
              <a:rPr lang="en-US" sz="2800" dirty="0"/>
              <a:t>Growth functions</a:t>
            </a:r>
          </a:p>
          <a:p>
            <a:r>
              <a:rPr lang="en-US" sz="3200" dirty="0"/>
              <a:t>Big O 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Asymptotic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70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of Growth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990600"/>
            <a:ext cx="830580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5334000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logarithmic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5791411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linear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791410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quadratic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5329746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n-log-n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5334000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cubic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5795665"/>
            <a:ext cx="1870398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exponential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0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Expanded Growth Functions Graph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210056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572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Asymptotic Analysis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24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interested in the growth rate as an “order of magnitude”</a:t>
            </a:r>
          </a:p>
          <a:p>
            <a:pPr lvl="1"/>
            <a:r>
              <a:rPr lang="en-US" dirty="0"/>
              <a:t>As the problem grows really, really, really large</a:t>
            </a:r>
          </a:p>
          <a:p>
            <a:endParaRPr lang="en-US" dirty="0"/>
          </a:p>
          <a:p>
            <a:r>
              <a:rPr lang="en-US" dirty="0"/>
              <a:t>We are not concerned with the fine details</a:t>
            </a:r>
          </a:p>
          <a:p>
            <a:pPr lvl="1"/>
            <a:r>
              <a:rPr lang="en-US" dirty="0"/>
              <a:t>Constant multipliers are dropped</a:t>
            </a:r>
          </a:p>
          <a:p>
            <a:pPr lvl="2"/>
            <a:r>
              <a:rPr lang="en-US" sz="2400" dirty="0"/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c*2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/>
              <a:t>, we reduce it to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2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dirty="0"/>
              <a:t>Lower order terms are dropped</a:t>
            </a:r>
          </a:p>
          <a:p>
            <a:pPr lvl="2"/>
            <a:r>
              <a:rPr lang="en-US" sz="2400" dirty="0"/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n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n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/>
              <a:t>, we reduce it to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T(n) = n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Cases of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Best case</a:t>
            </a:r>
          </a:p>
          <a:p>
            <a:pPr lvl="1"/>
            <a:r>
              <a:rPr lang="en-US" dirty="0"/>
              <a:t>When input data minimizes the run time</a:t>
            </a:r>
          </a:p>
          <a:p>
            <a:pPr lvl="2"/>
            <a:r>
              <a:rPr lang="en-US" sz="2400" dirty="0"/>
              <a:t>An array that needs to be sorted is already in order</a:t>
            </a:r>
          </a:p>
          <a:p>
            <a:pPr lvl="3"/>
            <a:endParaRPr lang="en-US" dirty="0"/>
          </a:p>
          <a:p>
            <a:r>
              <a:rPr lang="en-US" dirty="0"/>
              <a:t>Average case</a:t>
            </a:r>
          </a:p>
          <a:p>
            <a:pPr lvl="1"/>
            <a:r>
              <a:rPr lang="en-US" dirty="0"/>
              <a:t>The “run time efficiency” over all possible inputs</a:t>
            </a:r>
          </a:p>
          <a:p>
            <a:pPr lvl="3"/>
            <a:endParaRPr lang="en-US" dirty="0"/>
          </a:p>
          <a:p>
            <a:r>
              <a:rPr lang="en-US" dirty="0"/>
              <a:t>Worst case</a:t>
            </a:r>
          </a:p>
          <a:p>
            <a:pPr lvl="1"/>
            <a:r>
              <a:rPr lang="en-US" dirty="0"/>
              <a:t>When input data maximizes the run time</a:t>
            </a:r>
          </a:p>
          <a:p>
            <a:pPr lvl="2"/>
            <a:r>
              <a:rPr lang="en-US" sz="2400" dirty="0"/>
              <a:t>Most adversarial data possible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Example: Mileage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gas does it take to go 20 miles?</a:t>
            </a:r>
          </a:p>
          <a:p>
            <a:pPr lvl="3"/>
            <a:endParaRPr lang="en-US" dirty="0"/>
          </a:p>
          <a:p>
            <a:r>
              <a:rPr lang="en-US" dirty="0"/>
              <a:t>Best case</a:t>
            </a:r>
          </a:p>
          <a:p>
            <a:pPr lvl="1"/>
            <a:r>
              <a:rPr lang="en-US" sz="2800" dirty="0"/>
              <a:t>Straight downhill, wind at your back</a:t>
            </a:r>
          </a:p>
          <a:p>
            <a:r>
              <a:rPr lang="en-US" dirty="0"/>
              <a:t>Average case</a:t>
            </a:r>
          </a:p>
          <a:p>
            <a:pPr lvl="1"/>
            <a:r>
              <a:rPr lang="en-US" sz="2800" dirty="0"/>
              <a:t>“Average” terrain</a:t>
            </a:r>
          </a:p>
          <a:p>
            <a:r>
              <a:rPr lang="en-US" dirty="0"/>
              <a:t>Worst case</a:t>
            </a:r>
          </a:p>
          <a:p>
            <a:pPr lvl="1"/>
            <a:r>
              <a:rPr lang="en-US" sz="2800" dirty="0"/>
              <a:t>Winding uphill gravel road, inclement weather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Example: 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Consider sequential search on an unsorted array of length n, what is the time complexity?</a:t>
            </a:r>
          </a:p>
          <a:p>
            <a:pPr lvl="3"/>
            <a:endParaRPr lang="en-US" dirty="0"/>
          </a:p>
          <a:p>
            <a:r>
              <a:rPr lang="en-US" dirty="0"/>
              <a:t>Best case</a:t>
            </a:r>
          </a:p>
          <a:p>
            <a:endParaRPr lang="en-US" dirty="0"/>
          </a:p>
          <a:p>
            <a:r>
              <a:rPr lang="en-US" dirty="0"/>
              <a:t>Worst case</a:t>
            </a:r>
          </a:p>
          <a:p>
            <a:endParaRPr lang="en-US" dirty="0"/>
          </a:p>
          <a:p>
            <a:r>
              <a:rPr lang="en-US" dirty="0"/>
              <a:t>Average case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8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Two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Insertion sort: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)/4</a:t>
            </a:r>
          </a:p>
          <a:p>
            <a:r>
              <a:rPr lang="en-US" dirty="0"/>
              <a:t>Merge sort: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2nlgn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1,000,000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Million ops per second</a:t>
            </a:r>
          </a:p>
          <a:p>
            <a:pPr lvl="1"/>
            <a:r>
              <a:rPr lang="en-US" dirty="0"/>
              <a:t>Merge takes 40 </a:t>
            </a:r>
            <a:r>
              <a:rPr lang="en-US" dirty="0" err="1"/>
              <a:t>secs</a:t>
            </a:r>
            <a:endParaRPr lang="en-US" dirty="0"/>
          </a:p>
          <a:p>
            <a:pPr lvl="1"/>
            <a:r>
              <a:rPr lang="en-US" dirty="0"/>
              <a:t>Insert takes 70 </a:t>
            </a:r>
            <a:r>
              <a:rPr lang="en-US" b="1" dirty="0"/>
              <a:t>hours</a:t>
            </a: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68300" y="5880100"/>
            <a:ext cx="717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/>
              <a:t>Source: Matt </a:t>
            </a:r>
            <a:r>
              <a:rPr lang="en-US" altLang="en-US" sz="1600" dirty="0" err="1"/>
              <a:t>Stallmann</a:t>
            </a:r>
            <a:r>
              <a:rPr lang="en-US" altLang="en-US" sz="1600" dirty="0"/>
              <a:t>, Goodrich and Tamassia slides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066800"/>
            <a:ext cx="446393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72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Big O Notation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79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 O Notation?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O notation has a special meaning in Computer Science</a:t>
            </a:r>
          </a:p>
          <a:p>
            <a:pPr lvl="1"/>
            <a:r>
              <a:rPr lang="en-US" sz="2800" dirty="0"/>
              <a:t>Used to describe the complexity (or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sz="2800" dirty="0"/>
              <a:t>Big Omega (</a:t>
            </a:r>
            <a:r>
              <a:rPr lang="el-GR" sz="2800" dirty="0">
                <a:cs typeface="Arial"/>
              </a:rPr>
              <a:t>Ω</a:t>
            </a:r>
            <a:r>
              <a:rPr lang="en-US" sz="2800" dirty="0"/>
              <a:t>) describes the best-case</a:t>
            </a:r>
          </a:p>
          <a:p>
            <a:pPr lvl="1"/>
            <a:r>
              <a:rPr lang="en-US" sz="2800" dirty="0"/>
              <a:t>Big Theta (</a:t>
            </a:r>
            <a:r>
              <a:rPr lang="el-GR" sz="2800" dirty="0">
                <a:cs typeface="Arial"/>
              </a:rPr>
              <a:t>Θ</a:t>
            </a:r>
            <a:r>
              <a:rPr lang="en-US" sz="2800" dirty="0"/>
              <a:t>) is used when the best and worst case scenarios are the same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Mathematical Properties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9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</a:t>
            </a:r>
            <a:r>
              <a:rPr lang="en-US" i="1" dirty="0"/>
              <a:t>f(n)</a:t>
            </a:r>
            <a:r>
              <a:rPr lang="en-US" dirty="0"/>
              <a:t> is </a:t>
            </a:r>
            <a:r>
              <a:rPr lang="en-US" i="1" dirty="0"/>
              <a:t>O(g(n))</a:t>
            </a:r>
            <a:r>
              <a:rPr lang="en-US" dirty="0"/>
              <a:t> if</a:t>
            </a:r>
          </a:p>
          <a:p>
            <a:pPr lvl="1"/>
            <a:r>
              <a:rPr lang="en-US" dirty="0"/>
              <a:t>There is a real constant </a:t>
            </a:r>
            <a:r>
              <a:rPr lang="en-US" i="1" dirty="0"/>
              <a:t>c &gt; 0</a:t>
            </a:r>
          </a:p>
          <a:p>
            <a:pPr lvl="1"/>
            <a:r>
              <a:rPr lang="en-US" dirty="0"/>
              <a:t>And an integer constant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i="1" dirty="0"/>
              <a:t> ≥ 1</a:t>
            </a:r>
          </a:p>
          <a:p>
            <a:r>
              <a:rPr lang="en-US" dirty="0"/>
              <a:t>Such that</a:t>
            </a:r>
          </a:p>
          <a:p>
            <a:pPr lvl="1"/>
            <a:r>
              <a:rPr lang="en-US" i="1" dirty="0"/>
              <a:t>f(n) ≤ c*g(n)</a:t>
            </a:r>
            <a:r>
              <a:rPr lang="en-US" dirty="0"/>
              <a:t>, for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</a:p>
          <a:p>
            <a:pPr lvl="1"/>
            <a:endParaRPr lang="en-US" dirty="0"/>
          </a:p>
          <a:p>
            <a:r>
              <a:rPr lang="en-US" dirty="0"/>
              <a:t>Let’s do an example</a:t>
            </a:r>
          </a:p>
          <a:p>
            <a:pPr lvl="1"/>
            <a:r>
              <a:rPr lang="en-US" dirty="0"/>
              <a:t>Taken from https://youtu.be/ei-A_wy5Yxw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49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– n</a:t>
            </a:r>
            <a:r>
              <a:rPr lang="en-US" baseline="30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</a:t>
            </a:r>
          </a:p>
          <a:p>
            <a:r>
              <a:rPr lang="en-US" dirty="0"/>
              <a:t>Let’s test if </a:t>
            </a:r>
            <a:r>
              <a:rPr lang="en-US" i="1" dirty="0"/>
              <a:t>f(n)</a:t>
            </a:r>
            <a:r>
              <a:rPr lang="en-US" dirty="0"/>
              <a:t> is </a:t>
            </a:r>
            <a:r>
              <a:rPr lang="en-US" i="1" dirty="0"/>
              <a:t>O(n</a:t>
            </a:r>
            <a:r>
              <a:rPr lang="en-US" i="1" baseline="30000" dirty="0"/>
              <a:t>4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Remember, we want to see </a:t>
            </a:r>
            <a:r>
              <a:rPr lang="en-US" i="1" dirty="0"/>
              <a:t>f(n) ≤ c*g(n)</a:t>
            </a:r>
            <a:r>
              <a:rPr lang="en-US" dirty="0"/>
              <a:t>, for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endParaRPr lang="en-US" dirty="0"/>
          </a:p>
          <a:p>
            <a:r>
              <a:rPr lang="en-US" dirty="0"/>
              <a:t>We’ll start with </a:t>
            </a:r>
            <a:r>
              <a:rPr lang="en-US" i="1" dirty="0"/>
              <a:t>c = 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36512"/>
              </p:ext>
            </p:extLst>
          </p:nvPr>
        </p:nvGraphicFramePr>
        <p:xfrm>
          <a:off x="914400" y="37338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n</a:t>
                      </a:r>
                      <a:r>
                        <a:rPr lang="en-US" baseline="-25000" dirty="0">
                          <a:solidFill>
                            <a:schemeClr val="accent3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4n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 + 16n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c*n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971800" y="4191000"/>
            <a:ext cx="3581400" cy="228600"/>
            <a:chOff x="2971800" y="4191000"/>
            <a:chExt cx="3581400" cy="228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2484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71800" y="4572000"/>
            <a:ext cx="3581400" cy="228600"/>
            <a:chOff x="2971800" y="4191000"/>
            <a:chExt cx="3581400" cy="2286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248400" y="4191000"/>
              <a:ext cx="304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71800" y="4905378"/>
            <a:ext cx="3569208" cy="228600"/>
            <a:chOff x="2971800" y="4191000"/>
            <a:chExt cx="3569208" cy="2286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36208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1800" y="5257800"/>
            <a:ext cx="3581400" cy="228600"/>
            <a:chOff x="2971800" y="4191000"/>
            <a:chExt cx="3581400" cy="2286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172200" y="4191000"/>
              <a:ext cx="381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1800" y="5638800"/>
            <a:ext cx="3581400" cy="228600"/>
            <a:chOff x="2971800" y="4191000"/>
            <a:chExt cx="3581400" cy="2286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96000" y="4191000"/>
              <a:ext cx="4572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8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– n</a:t>
            </a:r>
            <a:r>
              <a:rPr lang="en-US" baseline="30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</a:t>
            </a:r>
          </a:p>
          <a:p>
            <a:r>
              <a:rPr lang="en-US" dirty="0"/>
              <a:t>Let’s test if </a:t>
            </a:r>
            <a:r>
              <a:rPr lang="en-US" i="1" dirty="0"/>
              <a:t>f(n)</a:t>
            </a:r>
            <a:r>
              <a:rPr lang="en-US" dirty="0"/>
              <a:t> is </a:t>
            </a:r>
            <a:r>
              <a:rPr lang="en-US" i="1" dirty="0"/>
              <a:t>O(n</a:t>
            </a:r>
            <a:r>
              <a:rPr lang="en-US" i="1" baseline="30000" dirty="0"/>
              <a:t>4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Remember, we want to see </a:t>
            </a:r>
            <a:r>
              <a:rPr lang="en-US" i="1" dirty="0"/>
              <a:t>f(n) ≤ c*g(n)</a:t>
            </a:r>
            <a:r>
              <a:rPr lang="en-US" dirty="0"/>
              <a:t>, for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endParaRPr lang="en-US" dirty="0"/>
          </a:p>
          <a:p>
            <a:r>
              <a:rPr lang="en-US" dirty="0"/>
              <a:t>We’ll start with </a:t>
            </a:r>
            <a:r>
              <a:rPr lang="en-US" i="1" dirty="0"/>
              <a:t>c = 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88580"/>
              </p:ext>
            </p:extLst>
          </p:nvPr>
        </p:nvGraphicFramePr>
        <p:xfrm>
          <a:off x="914400" y="37338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n</a:t>
                      </a:r>
                      <a:r>
                        <a:rPr lang="en-US" baseline="-25000" dirty="0">
                          <a:solidFill>
                            <a:schemeClr val="accent3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4n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 + 16n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c*n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3874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can say that </a:t>
            </a:r>
          </a:p>
          <a:p>
            <a:pPr lvl="1"/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 </a:t>
            </a:r>
            <a:r>
              <a:rPr lang="en-US" dirty="0"/>
              <a:t>is </a:t>
            </a:r>
            <a:r>
              <a:rPr lang="en-US" i="1" dirty="0"/>
              <a:t>O(n</a:t>
            </a:r>
            <a:r>
              <a:rPr lang="en-US" i="1" baseline="30000" dirty="0"/>
              <a:t>4</a:t>
            </a:r>
            <a:r>
              <a:rPr lang="en-US" i="1" dirty="0"/>
              <a:t>)</a:t>
            </a:r>
          </a:p>
          <a:p>
            <a:endParaRPr lang="en-US" i="1" dirty="0"/>
          </a:p>
          <a:p>
            <a:r>
              <a:rPr lang="en-US" dirty="0"/>
              <a:t>Big O is an upper bound</a:t>
            </a:r>
          </a:p>
          <a:p>
            <a:pPr lvl="1"/>
            <a:r>
              <a:rPr lang="en-US" dirty="0"/>
              <a:t>The worst the algorithm could perform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i="1" dirty="0"/>
              <a:t>n</a:t>
            </a:r>
            <a:r>
              <a:rPr lang="en-US" i="1" baseline="30000" dirty="0"/>
              <a:t>4</a:t>
            </a:r>
            <a:r>
              <a:rPr lang="en-US" dirty="0"/>
              <a:t> seem high to you?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3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– n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</a:t>
            </a:r>
          </a:p>
          <a:p>
            <a:r>
              <a:rPr lang="en-US" dirty="0"/>
              <a:t>Let’s test if </a:t>
            </a:r>
            <a:r>
              <a:rPr lang="en-US" i="1" dirty="0"/>
              <a:t>f(n)</a:t>
            </a:r>
            <a:r>
              <a:rPr lang="en-US" dirty="0"/>
              <a:t> 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Remember, we want to see </a:t>
            </a:r>
            <a:r>
              <a:rPr lang="en-US" i="1" dirty="0"/>
              <a:t>f(n) ≤ c*g(n)</a:t>
            </a:r>
            <a:r>
              <a:rPr lang="en-US" dirty="0"/>
              <a:t>, for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endParaRPr lang="en-US" dirty="0"/>
          </a:p>
          <a:p>
            <a:r>
              <a:rPr lang="en-US" dirty="0"/>
              <a:t>Let’s start with </a:t>
            </a:r>
            <a:r>
              <a:rPr lang="en-US" i="1" dirty="0"/>
              <a:t>c = 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80817"/>
              </p:ext>
            </p:extLst>
          </p:nvPr>
        </p:nvGraphicFramePr>
        <p:xfrm>
          <a:off x="914400" y="3733800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n</a:t>
                      </a:r>
                      <a:r>
                        <a:rPr lang="en-US" baseline="-25000" dirty="0">
                          <a:solidFill>
                            <a:schemeClr val="accent3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4n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 + 16n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c*n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71800" y="4191000"/>
            <a:ext cx="3581400" cy="228600"/>
            <a:chOff x="2971800" y="4191000"/>
            <a:chExt cx="3581400" cy="228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2484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71800" y="4572000"/>
            <a:ext cx="3581400" cy="228600"/>
            <a:chOff x="2971800" y="4191000"/>
            <a:chExt cx="3581400" cy="228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172200" y="4191000"/>
              <a:ext cx="381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71800" y="4905378"/>
            <a:ext cx="3569208" cy="228600"/>
            <a:chOff x="2971800" y="4191000"/>
            <a:chExt cx="3569208" cy="2286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172200" y="4191000"/>
              <a:ext cx="368808" cy="2286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71800" y="5257800"/>
            <a:ext cx="3581400" cy="228600"/>
            <a:chOff x="2971800" y="4191000"/>
            <a:chExt cx="3581400" cy="2286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2971800" y="4191000"/>
              <a:ext cx="762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257800" y="4191000"/>
              <a:ext cx="304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172200" y="4191000"/>
              <a:ext cx="3810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6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– n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</a:t>
            </a:r>
          </a:p>
          <a:p>
            <a:r>
              <a:rPr lang="en-US" dirty="0"/>
              <a:t>Let’s test if </a:t>
            </a:r>
            <a:r>
              <a:rPr lang="en-US" i="1" dirty="0"/>
              <a:t>f(n)</a:t>
            </a:r>
            <a:r>
              <a:rPr lang="en-US" dirty="0"/>
              <a:t> is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Remember, we want to see </a:t>
            </a:r>
            <a:r>
              <a:rPr lang="en-US" i="1" dirty="0"/>
              <a:t>f(n) ≤ c*g(n)</a:t>
            </a:r>
            <a:r>
              <a:rPr lang="en-US" dirty="0"/>
              <a:t>, for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endParaRPr lang="en-US" dirty="0"/>
          </a:p>
          <a:p>
            <a:r>
              <a:rPr lang="en-US" dirty="0"/>
              <a:t>Let’s start with </a:t>
            </a:r>
            <a:r>
              <a:rPr lang="en-US" i="1" dirty="0"/>
              <a:t>c = 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88207"/>
              </p:ext>
            </p:extLst>
          </p:nvPr>
        </p:nvGraphicFramePr>
        <p:xfrm>
          <a:off x="914400" y="3733800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n</a:t>
                      </a:r>
                      <a:r>
                        <a:rPr lang="en-US" baseline="-25000" dirty="0">
                          <a:solidFill>
                            <a:schemeClr val="accent3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4n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 + 16n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c*n</a:t>
                      </a:r>
                      <a:r>
                        <a:rPr lang="en-US" baseline="30000" dirty="0">
                          <a:solidFill>
                            <a:schemeClr val="accent3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854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So we can more accurately say that</a:t>
            </a:r>
          </a:p>
          <a:p>
            <a:pPr lvl="1"/>
            <a:r>
              <a:rPr lang="en-US" sz="2800" i="1" dirty="0"/>
              <a:t>f(n) = 4n</a:t>
            </a:r>
            <a:r>
              <a:rPr lang="en-US" sz="2800" i="1" baseline="30000" dirty="0"/>
              <a:t>2</a:t>
            </a:r>
            <a:r>
              <a:rPr lang="en-US" sz="2800" i="1" dirty="0"/>
              <a:t> + 16n + 2 </a:t>
            </a:r>
            <a:r>
              <a:rPr lang="en-US" sz="2800" dirty="0"/>
              <a:t>is </a:t>
            </a:r>
            <a:r>
              <a:rPr lang="en-US" sz="2800" i="1" dirty="0"/>
              <a:t>O(n</a:t>
            </a:r>
            <a:r>
              <a:rPr lang="en-US" sz="2800" i="1" baseline="30000" dirty="0"/>
              <a:t>2</a:t>
            </a:r>
            <a:r>
              <a:rPr lang="en-US" sz="2800" i="1" dirty="0"/>
              <a:t>)</a:t>
            </a:r>
          </a:p>
          <a:p>
            <a:endParaRPr lang="en-US" dirty="0"/>
          </a:p>
          <a:p>
            <a:r>
              <a:rPr lang="en-US" dirty="0"/>
              <a:t>Could </a:t>
            </a:r>
            <a:r>
              <a:rPr lang="en-US" i="1" dirty="0"/>
              <a:t>f(n) = 4n</a:t>
            </a:r>
            <a:r>
              <a:rPr lang="en-US" i="1" baseline="30000" dirty="0"/>
              <a:t>2</a:t>
            </a:r>
            <a:r>
              <a:rPr lang="en-US" i="1" dirty="0"/>
              <a:t> + 16n + 2</a:t>
            </a:r>
            <a:r>
              <a:rPr lang="en-US" dirty="0"/>
              <a:t> is </a:t>
            </a:r>
            <a:r>
              <a:rPr lang="en-US" i="1" dirty="0"/>
              <a:t>O(n)</a:t>
            </a:r>
            <a:r>
              <a:rPr lang="en-US" dirty="0"/>
              <a:t> ever be true?</a:t>
            </a:r>
          </a:p>
          <a:p>
            <a:pPr lvl="1"/>
            <a:r>
              <a:rPr lang="en-US" sz="2800" dirty="0"/>
              <a:t>Why not?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240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Big O:</a:t>
            </a:r>
            <a:br>
              <a:rPr lang="en-US" dirty="0"/>
            </a:br>
            <a:r>
              <a:rPr lang="en-US" dirty="0"/>
              <a:t>Practice Examples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06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</a:p>
          <a:p>
            <a:pPr marL="457200" lvl="1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++sum;</a:t>
            </a:r>
          </a:p>
          <a:p>
            <a:pPr marL="457200" lvl="1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Mystery( 42 );</a:t>
            </a:r>
          </a:p>
          <a:p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Constant – O(c)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sum += n;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Linear – O(n)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Review Mathematical Properties?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solving complex problems</a:t>
            </a:r>
          </a:p>
          <a:p>
            <a:pPr lvl="1"/>
            <a:r>
              <a:rPr lang="en-US" dirty="0"/>
              <a:t>That use division and power</a:t>
            </a:r>
          </a:p>
          <a:p>
            <a:endParaRPr lang="en-US" dirty="0"/>
          </a:p>
          <a:p>
            <a:r>
              <a:rPr lang="en-US" dirty="0"/>
              <a:t>These mathematical properties will help you solve these problems more quickly</a:t>
            </a:r>
          </a:p>
          <a:p>
            <a:pPr lvl="1"/>
            <a:r>
              <a:rPr lang="en-US" dirty="0"/>
              <a:t>Exponents</a:t>
            </a:r>
          </a:p>
          <a:p>
            <a:pPr lvl="1"/>
            <a:r>
              <a:rPr lang="en-US" dirty="0"/>
              <a:t>Logarithms</a:t>
            </a:r>
          </a:p>
          <a:p>
            <a:pPr lvl="1"/>
            <a:r>
              <a:rPr lang="en-US" dirty="0"/>
              <a:t>Summations</a:t>
            </a:r>
          </a:p>
          <a:p>
            <a:pPr lvl="1"/>
            <a:r>
              <a:rPr lang="en-US" dirty="0"/>
              <a:t>Mathematical Series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320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sum1 = 0;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1; i &lt;= n; i++) {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 = 1; j &lt;= n; j++) {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sum1++;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/>
          </a:p>
          <a:p>
            <a:pPr lvl="3"/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Quadratic –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sum2 = 0;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1; i &lt;= n; i++) {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 = 1; j &lt;= i; j++) {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sum2++;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Quadratic –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sum3 = 0;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 = 1; i &lt;= n; i++) {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 = 1; j &lt;= i; j++) {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sum3++; 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(k = 0; k &lt; n; k++) {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 k ] = k;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Quadratic –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O: 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Code: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sum4 = 0;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(k = 1; k &lt;= n; k *= 2)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(j = 1; j &lt;= n; j++) {</a:t>
            </a:r>
          </a:p>
          <a:p>
            <a:pPr marL="457200" lvl="1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sum4++;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O(n log 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4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423"/>
            <a:ext cx="8224838" cy="1017587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Homework 1 is out</a:t>
            </a:r>
          </a:p>
          <a:p>
            <a:pPr lvl="1"/>
            <a:r>
              <a:rPr lang="en-US" altLang="en-US" dirty="0"/>
              <a:t>Due Thursday, February 8</a:t>
            </a:r>
            <a:r>
              <a:rPr lang="en-US" altLang="en-US" baseline="30000" dirty="0"/>
              <a:t>th</a:t>
            </a:r>
            <a:r>
              <a:rPr lang="en-US" altLang="en-US" dirty="0"/>
              <a:t>  at 8:59:59 PM</a:t>
            </a:r>
          </a:p>
          <a:p>
            <a:endParaRPr lang="en-US" dirty="0"/>
          </a:p>
          <a:p>
            <a:r>
              <a:rPr lang="en-US" altLang="en-US" dirty="0"/>
              <a:t>Project 1 should be out tonight</a:t>
            </a:r>
          </a:p>
          <a:p>
            <a:pPr lvl="1"/>
            <a:r>
              <a:rPr lang="en-US" altLang="en-US" dirty="0"/>
              <a:t>Due Tuesday, </a:t>
            </a:r>
            <a:r>
              <a:rPr lang="en-US" dirty="0"/>
              <a:t>February 20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altLang="en-US" dirty="0"/>
              <a:t>at 8:59:59 PM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Shorthand for multiplying a number by itself</a:t>
            </a:r>
          </a:p>
          <a:p>
            <a:pPr lvl="1"/>
            <a:r>
              <a:rPr lang="en-US" sz="2800" dirty="0"/>
              <a:t>Several times</a:t>
            </a:r>
          </a:p>
          <a:p>
            <a:endParaRPr lang="en-US" dirty="0"/>
          </a:p>
          <a:p>
            <a:r>
              <a:rPr lang="en-US" dirty="0"/>
              <a:t>Used in identifying sizes of memory</a:t>
            </a:r>
          </a:p>
          <a:p>
            <a:endParaRPr lang="en-US" dirty="0"/>
          </a:p>
          <a:p>
            <a:r>
              <a:rPr lang="en-US" dirty="0"/>
              <a:t>Help to determine the most efficient way to write a program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9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(ab)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(a-b)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)/(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(-a)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(a/b)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=  √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12008" y="43555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19016" y="4411271"/>
            <a:ext cx="877824" cy="529537"/>
            <a:chOff x="4319016" y="4411271"/>
            <a:chExt cx="877824" cy="529537"/>
          </a:xfrm>
        </p:grpSpPr>
        <p:sp>
          <p:nvSpPr>
            <p:cNvPr id="7" name="TextBox 6"/>
            <p:cNvSpPr txBox="1"/>
            <p:nvPr/>
          </p:nvSpPr>
          <p:spPr>
            <a:xfrm>
              <a:off x="4319016" y="45714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62856" y="4411271"/>
              <a:ext cx="633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___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432304" y="1368552"/>
            <a:ext cx="1143000" cy="384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2304" y="1901952"/>
            <a:ext cx="1143000" cy="4191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6876" y="2493264"/>
            <a:ext cx="1143000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9924" y="3048000"/>
            <a:ext cx="1879092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3581400"/>
            <a:ext cx="1283208" cy="4785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19172" y="4411271"/>
            <a:ext cx="2586228" cy="69843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(ab)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(a-b)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)/(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(-a)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1/(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(a/b)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=  √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Asymptotic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12008" y="435559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19016" y="4401747"/>
            <a:ext cx="853060" cy="539061"/>
            <a:chOff x="4319016" y="4401747"/>
            <a:chExt cx="853060" cy="539061"/>
          </a:xfrm>
        </p:grpSpPr>
        <p:sp>
          <p:nvSpPr>
            <p:cNvPr id="7" name="TextBox 6"/>
            <p:cNvSpPr txBox="1"/>
            <p:nvPr/>
          </p:nvSpPr>
          <p:spPr>
            <a:xfrm>
              <a:off x="4319016" y="457147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38092" y="4401747"/>
              <a:ext cx="633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53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ALWAYS </a:t>
            </a:r>
            <a:r>
              <a:rPr lang="en-US" dirty="0"/>
              <a:t>base 2 in Computer Science</a:t>
            </a:r>
          </a:p>
          <a:p>
            <a:pPr lvl="1"/>
            <a:r>
              <a:rPr lang="en-US" dirty="0"/>
              <a:t>Unless stated otherwise</a:t>
            </a:r>
          </a:p>
          <a:p>
            <a:pPr lvl="3"/>
            <a:endParaRPr lang="en-US" dirty="0"/>
          </a:p>
          <a:p>
            <a:r>
              <a:rPr lang="en-US" dirty="0"/>
              <a:t>Used for:</a:t>
            </a:r>
          </a:p>
          <a:p>
            <a:pPr lvl="1"/>
            <a:r>
              <a:rPr lang="en-US" dirty="0"/>
              <a:t>Conversion between numbering systems</a:t>
            </a:r>
          </a:p>
          <a:p>
            <a:pPr lvl="1"/>
            <a:r>
              <a:rPr lang="en-US" dirty="0"/>
              <a:t>Determining the mathematical power needed</a:t>
            </a:r>
          </a:p>
          <a:p>
            <a:pPr lvl="3"/>
            <a:endParaRPr lang="en-US" dirty="0"/>
          </a:p>
          <a:p>
            <a:r>
              <a:rPr lang="en-US" dirty="0"/>
              <a:t>Definition: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if and only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Asymptotic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35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15592</TotalTime>
  <Words>2547</Words>
  <Application>Microsoft Macintosh PowerPoint</Application>
  <PresentationFormat>On-screen Show (4:3)</PresentationFormat>
  <Paragraphs>581</Paragraphs>
  <Slides>54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ＭＳ Ｐゴシック</vt:lpstr>
      <vt:lpstr>ＭＳ Ｐゴシック</vt:lpstr>
      <vt:lpstr>Arial</vt:lpstr>
      <vt:lpstr>Calibri</vt:lpstr>
      <vt:lpstr>Cambria Math</vt:lpstr>
      <vt:lpstr>Courier New</vt:lpstr>
      <vt:lpstr>DejaVu LGC Sans</vt:lpstr>
      <vt:lpstr>Garamond</vt:lpstr>
      <vt:lpstr>Symbol</vt:lpstr>
      <vt:lpstr>Times New Roman</vt:lpstr>
      <vt:lpstr>Wingdings</vt:lpstr>
      <vt:lpstr>Blank Presentation</vt:lpstr>
      <vt:lpstr>CMSC 341 Lecture 3 Asymptotic Analysis</vt:lpstr>
      <vt:lpstr>Last Class</vt:lpstr>
      <vt:lpstr>Today’s Topics</vt:lpstr>
      <vt:lpstr>Mathematical Properties</vt:lpstr>
      <vt:lpstr>Why Review Mathematical Properties?</vt:lpstr>
      <vt:lpstr>Exponents</vt:lpstr>
      <vt:lpstr>Exponent Identities</vt:lpstr>
      <vt:lpstr>Exponent Identities</vt:lpstr>
      <vt:lpstr>Logarithms</vt:lpstr>
      <vt:lpstr>Logarithm Identities</vt:lpstr>
      <vt:lpstr>Logarithm Identities</vt:lpstr>
      <vt:lpstr>Summations</vt:lpstr>
      <vt:lpstr>Proof by Induction</vt:lpstr>
      <vt:lpstr>Proof by Induction</vt:lpstr>
      <vt:lpstr>Proof by Induction Example</vt:lpstr>
      <vt:lpstr>Exercise</vt:lpstr>
      <vt:lpstr>Program Complexity</vt:lpstr>
      <vt:lpstr>What is Complexity?</vt:lpstr>
      <vt:lpstr>Increasing Complexity</vt:lpstr>
      <vt:lpstr>Determining Complexity: Experimental </vt:lpstr>
      <vt:lpstr>Limitations of Experimental Method</vt:lpstr>
      <vt:lpstr>Determining Complexity: Analysis</vt:lpstr>
      <vt:lpstr>Using Asymptotic Analysis</vt:lpstr>
      <vt:lpstr>Growth Functions</vt:lpstr>
      <vt:lpstr>Seven Important Functions</vt:lpstr>
      <vt:lpstr>Constant and Linear</vt:lpstr>
      <vt:lpstr>Quadratic and Polynomial</vt:lpstr>
      <vt:lpstr>Exponential and Logarithmic</vt:lpstr>
      <vt:lpstr>Graph of Growth Functions</vt:lpstr>
      <vt:lpstr>Graph of Growth Functions</vt:lpstr>
      <vt:lpstr>Expanded Growth Functions Graph</vt:lpstr>
      <vt:lpstr>Asymptotic Analysis</vt:lpstr>
      <vt:lpstr>Simplification</vt:lpstr>
      <vt:lpstr>Three Cases of Analysis </vt:lpstr>
      <vt:lpstr>Analysis Example: Mileage</vt:lpstr>
      <vt:lpstr>Analysis Example: Sequential Search</vt:lpstr>
      <vt:lpstr>Comparison of Two Algorithms</vt:lpstr>
      <vt:lpstr>Big O Notation</vt:lpstr>
      <vt:lpstr>What is Big O Notation?</vt:lpstr>
      <vt:lpstr>Big O Definition</vt:lpstr>
      <vt:lpstr>Big O: Example – n4</vt:lpstr>
      <vt:lpstr>Big O: Example – n4</vt:lpstr>
      <vt:lpstr>Big O: Example</vt:lpstr>
      <vt:lpstr>Big O: Example – n2</vt:lpstr>
      <vt:lpstr>Big O: Example – n2</vt:lpstr>
      <vt:lpstr>Big O: Example</vt:lpstr>
      <vt:lpstr>Big O: Practice Examples</vt:lpstr>
      <vt:lpstr>Big O: Example 1</vt:lpstr>
      <vt:lpstr>Big O: Example 2</vt:lpstr>
      <vt:lpstr>Big O: Example 3 </vt:lpstr>
      <vt:lpstr>Big O: Example 4 </vt:lpstr>
      <vt:lpstr>Big O: Example 5 </vt:lpstr>
      <vt:lpstr>Big O: Example 6</vt:lpstr>
      <vt:lpstr>Announcements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292</cp:revision>
  <cp:lastPrinted>2009-04-22T19:24:48Z</cp:lastPrinted>
  <dcterms:created xsi:type="dcterms:W3CDTF">2013-08-18T19:22:46Z</dcterms:created>
  <dcterms:modified xsi:type="dcterms:W3CDTF">2018-02-07T17:00:09Z</dcterms:modified>
</cp:coreProperties>
</file>