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9" r:id="rId3"/>
    <p:sldId id="260" r:id="rId4"/>
    <p:sldId id="258" r:id="rId5"/>
    <p:sldId id="261" r:id="rId6"/>
    <p:sldId id="257" r:id="rId7"/>
    <p:sldId id="290" r:id="rId8"/>
    <p:sldId id="292" r:id="rId9"/>
    <p:sldId id="291" r:id="rId10"/>
    <p:sldId id="265" r:id="rId11"/>
    <p:sldId id="293" r:id="rId12"/>
    <p:sldId id="264" r:id="rId13"/>
    <p:sldId id="266" r:id="rId14"/>
    <p:sldId id="294" r:id="rId15"/>
    <p:sldId id="295" r:id="rId16"/>
    <p:sldId id="287" r:id="rId17"/>
    <p:sldId id="296" r:id="rId18"/>
    <p:sldId id="297" r:id="rId19"/>
    <p:sldId id="262" r:id="rId20"/>
    <p:sldId id="263" r:id="rId21"/>
    <p:sldId id="284" r:id="rId22"/>
    <p:sldId id="267" r:id="rId23"/>
    <p:sldId id="268" r:id="rId24"/>
    <p:sldId id="269" r:id="rId25"/>
    <p:sldId id="270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98" r:id="rId39"/>
    <p:sldId id="286" r:id="rId4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/>
    <p:restoredTop sz="94092"/>
  </p:normalViewPr>
  <p:slideViewPr>
    <p:cSldViewPr snapToGrid="0" snapToObjects="1">
      <p:cViewPr varScale="1">
        <p:scale>
          <a:sx n="72" d="100"/>
          <a:sy n="72" d="100"/>
        </p:scale>
        <p:origin x="2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89B5-3652-B947-B8B1-367A51987F78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5E890-FC14-8A4B-8172-767FE6CBB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93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64488-4DAE-0A4B-84B2-4622E08C7082}" type="datetimeFigureOut">
              <a:rPr lang="en-US" smtClean="0"/>
              <a:t>2/1/18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8E75A-BF1D-5F4A-A7B2-A993ED0A0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75A-BF1D-5F4A-A7B2-A993ED0A01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48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IBM PC – 1975 -- </a:t>
            </a:r>
            <a:r>
              <a:rPr lang="en-US" b="1" dirty="0"/>
              <a:t>$19,975 (91,008.77 in 2017 money)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75A-BF1D-5F4A-A7B2-A993ED0A01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75A-BF1D-5F4A-A7B2-A993ED0A01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3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75A-BF1D-5F4A-A7B2-A993ED0A01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8E75A-BF1D-5F4A-A7B2-A993ED0A01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3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C061FAD-28EB-B244-9ECA-91BE6C365D00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141689-8516-F04C-8398-88F1A6A79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20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BE87E64-C034-FE49-B8D4-1563F839C858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7B9F9E-7757-0448-80DC-5D0C83BCC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03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1B112B4-8475-EB44-8F95-C9743AFD6210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0895BEF-BC6C-7048-A7F2-A8F0F0C9F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660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84A9940-01FF-5C4D-B098-35C117C3BCD3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1CF50AA-B5E5-BB4E-BC77-1BE9700F6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36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ECE3807-C78A-1F4A-AAB3-953C7979105A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BC7FD1E-F6E2-0541-9EAF-CF70DA250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79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90C1B5-06CC-9E4B-A500-9E761A3E8EFF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E6CA59D-0F84-0D4F-A415-DAECD4650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04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517C94-B6D0-CC48-85CE-0A47E30B37C4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37638A9-378F-3249-A152-EE71E9D77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91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E5B2E91-2673-B245-81A4-8540765CBC67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F8D350B-D148-2046-9098-1096EEBF0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88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4D9568-41B4-7548-B1C3-5E4B4425411D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F13EC75-DFFF-8C49-82B6-49996E774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386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458E938-C282-434C-95B3-7AD7B00166AD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CB22343-F335-C846-B7BB-67E414A47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50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CD66B0-07AE-5F49-B215-C20CF19A5822}" type="datetimeFigureOut">
              <a:rPr lang="en-US" altLang="en-US"/>
              <a:pPr/>
              <a:t>2/1/18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AC3E90-4FD9-3F4C-8AA7-C8EF41449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58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52688"/>
            <a:ext cx="8229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0"/>
          <p:cNvSpPr txBox="1">
            <a:spLocks noChangeArrowheads="1"/>
          </p:cNvSpPr>
          <p:nvPr userDrawn="1"/>
        </p:nvSpPr>
        <p:spPr bwMode="auto">
          <a:xfrm>
            <a:off x="7181850" y="6542088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>
                <a:latin typeface="Arial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s://goo.gl/iDzsA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Machines &amp;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CMSC 341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Prof. Michael Neary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Hierarchy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958" y="2301875"/>
            <a:ext cx="7217359" cy="429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0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1D65-FDA9-DC4D-A02E-FBA3CB99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714B05-8EC5-794C-877E-7FED2BE30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952" y="1158875"/>
            <a:ext cx="9161952" cy="5141912"/>
          </a:xfrm>
        </p:spPr>
      </p:pic>
    </p:spTree>
    <p:extLst>
      <p:ext uri="{BB962C8B-B14F-4D97-AF65-F5344CB8AC3E}">
        <p14:creationId xmlns:p14="http://schemas.microsoft.com/office/powerpoint/2010/main" val="185941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2688"/>
            <a:ext cx="4512733" cy="3673475"/>
          </a:xfrm>
        </p:spPr>
        <p:txBody>
          <a:bodyPr/>
          <a:lstStyle/>
          <a:p>
            <a:r>
              <a:rPr lang="en-US" dirty="0"/>
              <a:t>Fetch-execute cycle</a:t>
            </a:r>
          </a:p>
          <a:p>
            <a:pPr lvl="1"/>
            <a:r>
              <a:rPr lang="en-US" dirty="0"/>
              <a:t>Fetch instruction from memory</a:t>
            </a:r>
          </a:p>
          <a:p>
            <a:pPr lvl="1"/>
            <a:r>
              <a:rPr lang="en-US" dirty="0"/>
              <a:t>Decode instruction to machine code</a:t>
            </a:r>
          </a:p>
          <a:p>
            <a:pPr lvl="1"/>
            <a:r>
              <a:rPr lang="en-US" dirty="0"/>
              <a:t>Execute instruction</a:t>
            </a:r>
          </a:p>
          <a:p>
            <a:pPr lvl="1"/>
            <a:r>
              <a:rPr lang="en-US" dirty="0"/>
              <a:t>Result stored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83" y="2669116"/>
            <a:ext cx="3187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1224190"/>
            <a:ext cx="8229600" cy="1143000"/>
          </a:xfrm>
        </p:spPr>
        <p:txBody>
          <a:bodyPr/>
          <a:lstStyle/>
          <a:p>
            <a:r>
              <a:rPr lang="en-US" dirty="0"/>
              <a:t>Decoding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79" y="2367190"/>
            <a:ext cx="3629608" cy="3673475"/>
          </a:xfrm>
        </p:spPr>
        <p:txBody>
          <a:bodyPr/>
          <a:lstStyle/>
          <a:p>
            <a:r>
              <a:rPr lang="en-US" sz="2000" dirty="0"/>
              <a:t>Compile C++ to Assembly</a:t>
            </a:r>
          </a:p>
          <a:p>
            <a:r>
              <a:rPr lang="en-US" sz="2000" dirty="0"/>
              <a:t>Assembly code is incredibly basic, but standardized for most systems</a:t>
            </a:r>
          </a:p>
          <a:p>
            <a:r>
              <a:rPr lang="en-US" sz="2000" dirty="0"/>
              <a:t>Translate Assembly to Machine code </a:t>
            </a:r>
            <a:endParaRPr lang="en-US" sz="1800" dirty="0"/>
          </a:p>
          <a:p>
            <a:r>
              <a:rPr lang="en-US" sz="2000" dirty="0"/>
              <a:t>Machine code is executed</a:t>
            </a:r>
          </a:p>
          <a:p>
            <a:pPr lvl="1"/>
            <a:r>
              <a:rPr lang="en-US" sz="1800" dirty="0"/>
              <a:t>Dependent on CPU</a:t>
            </a:r>
          </a:p>
          <a:p>
            <a:pPr lvl="1"/>
            <a:r>
              <a:rPr lang="en-US" sz="1800" dirty="0"/>
              <a:t>Get instruction set from manufacturer</a:t>
            </a:r>
          </a:p>
          <a:p>
            <a:pPr lvl="1"/>
            <a:r>
              <a:rPr lang="en-US" sz="1800" dirty="0">
                <a:hlinkClick r:id="rId2"/>
              </a:rPr>
              <a:t>Intel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129" y="2757683"/>
            <a:ext cx="4677977" cy="24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0FAB-0CDA-DF48-B24F-ED38235F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C7FAE2-0F25-1F48-B603-6CA58CC61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58875"/>
            <a:ext cx="9103949" cy="5140325"/>
          </a:xfrm>
        </p:spPr>
      </p:pic>
    </p:spTree>
    <p:extLst>
      <p:ext uri="{BB962C8B-B14F-4D97-AF65-F5344CB8AC3E}">
        <p14:creationId xmlns:p14="http://schemas.microsoft.com/office/powerpoint/2010/main" val="308503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68AE8-46EE-CE42-988F-A49E2C58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9592B-6F13-0B40-B7E0-8DA2ACDB9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8875"/>
            <a:ext cx="9185807" cy="5140325"/>
          </a:xfrm>
        </p:spPr>
      </p:pic>
    </p:spTree>
    <p:extLst>
      <p:ext uri="{BB962C8B-B14F-4D97-AF65-F5344CB8AC3E}">
        <p14:creationId xmlns:p14="http://schemas.microsoft.com/office/powerpoint/2010/main" val="258904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988E3-9782-F24D-B24D-5DF7E71EF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cdn-shop.adafruit.com/970x728/1344-01.jpg">
            <a:extLst>
              <a:ext uri="{FF2B5EF4-FFF2-40B4-BE49-F238E27FC236}">
                <a16:creationId xmlns:a16="http://schemas.microsoft.com/office/drawing/2014/main" id="{B22C2AC2-EA76-C344-9FA7-D42396D951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14" y="1158875"/>
            <a:ext cx="6977062" cy="522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F808F-BDC6-7C47-9333-55C52B429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5950"/>
            <a:ext cx="9144000" cy="59791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6F1E97-198C-D14B-BB22-CACF688E696B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336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1963-E4EC-D44D-AD3D-F14C9AD81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8E1889-8F0C-634A-A04C-53716371B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8875"/>
            <a:ext cx="9139812" cy="5140325"/>
          </a:xfrm>
        </p:spPr>
      </p:pic>
    </p:spTree>
    <p:extLst>
      <p:ext uri="{BB962C8B-B14F-4D97-AF65-F5344CB8AC3E}">
        <p14:creationId xmlns:p14="http://schemas.microsoft.com/office/powerpoint/2010/main" val="2864388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91496-DF79-2A4B-8284-3756B5B4C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D43F82-10CE-7841-8926-8CFDD0498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8875"/>
            <a:ext cx="9123096" cy="5140325"/>
          </a:xfrm>
        </p:spPr>
      </p:pic>
    </p:spTree>
    <p:extLst>
      <p:ext uri="{BB962C8B-B14F-4D97-AF65-F5344CB8AC3E}">
        <p14:creationId xmlns:p14="http://schemas.microsoft.com/office/powerpoint/2010/main" val="276752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2555"/>
            <a:ext cx="8229600" cy="3673475"/>
          </a:xfrm>
        </p:spPr>
        <p:txBody>
          <a:bodyPr/>
          <a:lstStyle/>
          <a:p>
            <a:r>
              <a:rPr lang="en-US" sz="2400" dirty="0"/>
              <a:t>How do I measure how fast my algorithm runs?</a:t>
            </a:r>
          </a:p>
          <a:p>
            <a:r>
              <a:rPr lang="en-US" sz="2400" dirty="0"/>
              <a:t>Real-world time</a:t>
            </a:r>
          </a:p>
          <a:p>
            <a:pPr lvl="1"/>
            <a:r>
              <a:rPr lang="en-US" sz="2000" dirty="0"/>
              <a:t>Incredibly Difficult</a:t>
            </a:r>
          </a:p>
          <a:p>
            <a:pPr lvl="1"/>
            <a:r>
              <a:rPr lang="en-US" sz="2000" dirty="0"/>
              <a:t>Different hardware components</a:t>
            </a:r>
          </a:p>
          <a:p>
            <a:pPr lvl="2"/>
            <a:r>
              <a:rPr lang="en-US" sz="1800" dirty="0"/>
              <a:t>Clock speed, latency</a:t>
            </a:r>
          </a:p>
          <a:p>
            <a:pPr lvl="2"/>
            <a:r>
              <a:rPr lang="en-US" sz="1800" dirty="0"/>
              <a:t>Operating System , memory hierarchy</a:t>
            </a:r>
            <a:endParaRPr lang="en-US" sz="2000" dirty="0"/>
          </a:p>
          <a:p>
            <a:pPr lvl="1"/>
            <a:r>
              <a:rPr lang="en-US" sz="2000" dirty="0"/>
              <a:t>Instruction sets are not standardized</a:t>
            </a:r>
          </a:p>
          <a:p>
            <a:r>
              <a:rPr lang="en-US" sz="2400" dirty="0"/>
              <a:t>Count operations</a:t>
            </a:r>
          </a:p>
          <a:p>
            <a:pPr lvl="1"/>
            <a:r>
              <a:rPr lang="en-US" sz="2000" dirty="0"/>
              <a:t>Keep track of clock-cycles needed for each operation</a:t>
            </a:r>
          </a:p>
          <a:p>
            <a:pPr lvl="1"/>
            <a:r>
              <a:rPr lang="en-US" sz="2000" dirty="0"/>
              <a:t>Certainly feasible, still too much work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7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E7D0-6757-FD47-BA1F-3DB63C26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note about email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9107-05CD-E64F-9E02-0F611FA4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meaningful subject!</a:t>
            </a:r>
          </a:p>
          <a:p>
            <a:pPr lvl="1"/>
            <a:r>
              <a:rPr lang="en-US" b="1" dirty="0"/>
              <a:t>CMSC 341 section #XX </a:t>
            </a:r>
            <a:r>
              <a:rPr lang="en-US" dirty="0"/>
              <a:t>[ISSUE]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I get a lot of email, so I’ll see your message faster if you take advantage of my filters.</a:t>
            </a:r>
          </a:p>
        </p:txBody>
      </p:sp>
    </p:spTree>
    <p:extLst>
      <p:ext uri="{BB962C8B-B14F-4D97-AF65-F5344CB8AC3E}">
        <p14:creationId xmlns:p14="http://schemas.microsoft.com/office/powerpoint/2010/main" val="352199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Access Machine</a:t>
            </a:r>
          </a:p>
          <a:p>
            <a:pPr lvl="1"/>
            <a:r>
              <a:rPr lang="en-US" dirty="0"/>
              <a:t>Model of computation</a:t>
            </a:r>
          </a:p>
          <a:p>
            <a:pPr lvl="1"/>
            <a:r>
              <a:rPr lang="en-US" dirty="0"/>
              <a:t>Simple operations take one time step</a:t>
            </a:r>
          </a:p>
          <a:p>
            <a:pPr lvl="2"/>
            <a:r>
              <a:rPr lang="en-US" dirty="0"/>
              <a:t>=, +, -, *, /</a:t>
            </a:r>
          </a:p>
          <a:p>
            <a:pPr lvl="2"/>
            <a:r>
              <a:rPr lang="en-US" dirty="0"/>
              <a:t>bools, function call</a:t>
            </a:r>
          </a:p>
          <a:p>
            <a:pPr lvl="1"/>
            <a:r>
              <a:rPr lang="en-US" dirty="0"/>
              <a:t>Loops are not simple</a:t>
            </a:r>
          </a:p>
          <a:p>
            <a:pPr lvl="1"/>
            <a:r>
              <a:rPr lang="en-US" dirty="0"/>
              <a:t>Memory access takes one time step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2773070"/>
            <a:ext cx="8229600" cy="1143000"/>
          </a:xfrm>
        </p:spPr>
        <p:txBody>
          <a:bodyPr/>
          <a:lstStyle/>
          <a:p>
            <a:r>
              <a:rPr lang="en-US" dirty="0"/>
              <a:t>Dynamic Memory and Pointers</a:t>
            </a:r>
          </a:p>
        </p:txBody>
      </p:sp>
    </p:spTree>
    <p:extLst>
      <p:ext uri="{BB962C8B-B14F-4D97-AF65-F5344CB8AC3E}">
        <p14:creationId xmlns:p14="http://schemas.microsoft.com/office/powerpoint/2010/main" val="634201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vs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regions of memory</a:t>
            </a:r>
          </a:p>
          <a:p>
            <a:endParaRPr lang="en-US" dirty="0"/>
          </a:p>
          <a:p>
            <a:r>
              <a:rPr lang="en-US" dirty="0"/>
              <a:t>Both are used to store variables</a:t>
            </a:r>
          </a:p>
          <a:p>
            <a:endParaRPr lang="en-US" dirty="0"/>
          </a:p>
          <a:p>
            <a:r>
              <a:rPr lang="en-US" dirty="0"/>
              <a:t>Each behaves differently</a:t>
            </a:r>
          </a:p>
          <a:p>
            <a:r>
              <a:rPr lang="en-US" dirty="0"/>
              <a:t>Each requires different variable declarations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2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Memory automatically allocated by program</a:t>
            </a:r>
          </a:p>
          <a:p>
            <a:pPr lvl="1"/>
            <a:r>
              <a:rPr lang="en-US" sz="2400" dirty="0"/>
              <a:t>Local variables</a:t>
            </a:r>
          </a:p>
          <a:p>
            <a:pPr lvl="1"/>
            <a:r>
              <a:rPr lang="en-US" sz="2400" dirty="0"/>
              <a:t>Function calls</a:t>
            </a:r>
          </a:p>
          <a:p>
            <a:pPr lvl="3"/>
            <a:endParaRPr lang="en-US" sz="1800" dirty="0"/>
          </a:p>
          <a:p>
            <a:r>
              <a:rPr lang="en-US" sz="2800" dirty="0"/>
              <a:t>Restricted in size</a:t>
            </a:r>
          </a:p>
          <a:p>
            <a:pPr lvl="1"/>
            <a:r>
              <a:rPr lang="en-US" sz="2400" dirty="0"/>
              <a:t>Relatively small</a:t>
            </a:r>
          </a:p>
          <a:p>
            <a:pPr lvl="3"/>
            <a:endParaRPr lang="en-US" sz="1800" dirty="0"/>
          </a:p>
          <a:p>
            <a:r>
              <a:rPr lang="en-US" sz="2800" dirty="0"/>
              <a:t>Fixed at compile time</a:t>
            </a:r>
          </a:p>
          <a:p>
            <a:pPr lvl="1"/>
            <a:r>
              <a:rPr lang="en-US" sz="2400" dirty="0"/>
              <a:t>Fast access!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220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Memory allocated at run-time</a:t>
            </a:r>
          </a:p>
          <a:p>
            <a:pPr lvl="1"/>
            <a:r>
              <a:rPr lang="en-US" sz="2000" dirty="0"/>
              <a:t>NOT managed by the program</a:t>
            </a:r>
          </a:p>
          <a:p>
            <a:pPr lvl="1"/>
            <a:r>
              <a:rPr lang="en-US" sz="2000" dirty="0"/>
              <a:t>Managed by the programmer (you)</a:t>
            </a:r>
          </a:p>
          <a:p>
            <a:pPr lvl="1"/>
            <a:r>
              <a:rPr lang="en-US" sz="2000" dirty="0"/>
              <a:t>Useful when you cannot determine the max memory needed</a:t>
            </a:r>
          </a:p>
          <a:p>
            <a:pPr lvl="3"/>
            <a:endParaRPr lang="en-US" sz="1600" dirty="0"/>
          </a:p>
          <a:p>
            <a:r>
              <a:rPr lang="en-US" sz="2400" dirty="0"/>
              <a:t>Must use pointers to access heap memory</a:t>
            </a:r>
          </a:p>
          <a:p>
            <a:pPr lvl="3"/>
            <a:endParaRPr lang="en-US" sz="1600" dirty="0"/>
          </a:p>
          <a:p>
            <a:r>
              <a:rPr lang="en-US" sz="2400" dirty="0"/>
              <a:t>Variables on the heap can be resized</a:t>
            </a:r>
          </a:p>
          <a:p>
            <a:pPr lvl="1"/>
            <a:r>
              <a:rPr lang="en-US" sz="2000" dirty="0"/>
              <a:t>Heap is much larger than the stack</a:t>
            </a:r>
          </a:p>
          <a:p>
            <a:pPr lvl="3"/>
            <a:endParaRPr lang="en-US" sz="1600" dirty="0"/>
          </a:p>
          <a:p>
            <a:r>
              <a:rPr lang="en-US" sz="2400" dirty="0"/>
              <a:t>Access slower than the stack</a:t>
            </a:r>
          </a:p>
        </p:txBody>
      </p:sp>
    </p:spTree>
    <p:extLst>
      <p:ext uri="{BB962C8B-B14F-4D97-AF65-F5344CB8AC3E}">
        <p14:creationId xmlns:p14="http://schemas.microsoft.com/office/powerpoint/2010/main" val="499410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Variables (Stack vs Heap)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Stack variable declaration</a:t>
            </a:r>
          </a:p>
          <a:p>
            <a:pPr lvl="1"/>
            <a:r>
              <a:rPr lang="en-US" sz="2400" dirty="0"/>
              <a:t>What you’ve been doing all along</a:t>
            </a:r>
          </a:p>
          <a:p>
            <a:pPr lvl="3"/>
            <a:endParaRPr lang="en-US" sz="1200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type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[size];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= 6;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800" dirty="0"/>
              <a:t>Heap variable declaration</a:t>
            </a:r>
          </a:p>
          <a:p>
            <a:pPr lvl="1"/>
            <a:r>
              <a:rPr lang="en-US" sz="2400" dirty="0"/>
              <a:t>Must use a pointer</a:t>
            </a:r>
          </a:p>
          <a:p>
            <a:pPr lvl="3"/>
            <a:endParaRPr lang="en-US" sz="1200" dirty="0"/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type 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type[size];	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8954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1875"/>
            <a:ext cx="8382000" cy="4830763"/>
          </a:xfrm>
        </p:spPr>
        <p:txBody>
          <a:bodyPr/>
          <a:lstStyle/>
          <a:p>
            <a:r>
              <a:rPr lang="en-US" sz="2800" dirty="0"/>
              <a:t>Used to dynamically allocate and free </a:t>
            </a:r>
            <a:br>
              <a:rPr lang="en-US" sz="2800" dirty="0"/>
            </a:br>
            <a:r>
              <a:rPr lang="en-US" sz="2800" dirty="0"/>
              <a:t>memory on the heap</a:t>
            </a:r>
          </a:p>
          <a:p>
            <a:pPr lvl="2"/>
            <a:endParaRPr lang="en-US" sz="2000" dirty="0"/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800" dirty="0"/>
              <a:t> must be assigned to a pointer variable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*calendar;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calendar = new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[12];</a:t>
            </a:r>
          </a:p>
          <a:p>
            <a:pPr lvl="3"/>
            <a:endParaRPr lang="en-US" sz="1800" dirty="0"/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800" dirty="0"/>
              <a:t> can only be used on pointer variables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delete[] calendar;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4071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Allocated memory is not cleared for you</a:t>
            </a:r>
          </a:p>
          <a:p>
            <a:pPr lvl="1"/>
            <a:r>
              <a:rPr lang="en-US" sz="2800" dirty="0"/>
              <a:t>Memory was used previously</a:t>
            </a:r>
          </a:p>
          <a:p>
            <a:pPr lvl="1"/>
            <a:r>
              <a:rPr lang="en-US" sz="2800" dirty="0"/>
              <a:t>Full of “garbage” data</a:t>
            </a:r>
          </a:p>
          <a:p>
            <a:pPr lvl="3"/>
            <a:endParaRPr lang="en-US" dirty="0"/>
          </a:p>
          <a:p>
            <a:r>
              <a:rPr lang="en-US" dirty="0"/>
              <a:t>After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is used to allocated memory </a:t>
            </a:r>
            <a:br>
              <a:rPr lang="en-US" dirty="0"/>
            </a:br>
            <a:r>
              <a:rPr lang="en-US" dirty="0"/>
              <a:t>it must be initialized</a:t>
            </a:r>
          </a:p>
          <a:p>
            <a:pPr lvl="1"/>
            <a:r>
              <a:rPr lang="en-US" dirty="0"/>
              <a:t>With “default” values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0, 0.0, ' '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With the correct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17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Garbage Data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does the following code print out?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double *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sodaPrice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double[3];</a:t>
            </a:r>
          </a:p>
          <a:p>
            <a:pPr marL="457200" lvl="1" indent="0"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sodaPrice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= 16.01;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sodaPrice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[0]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sodaPrice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sodaPrice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[2]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endParaRPr lang="en-US" sz="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16.01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1.1847636e-309</a:t>
            </a:r>
          </a:p>
          <a:p>
            <a:pPr marL="457200" lvl="1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2.746349e-12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32480" y="5214242"/>
            <a:ext cx="3158920" cy="830997"/>
          </a:xfrm>
          <a:prstGeom prst="rect">
            <a:avLst/>
          </a:prstGeom>
          <a:solidFill>
            <a:srgbClr val="EEECE1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ourier New" panose="02070309020205020404" pitchFamily="49" charset="0"/>
              </a:rPr>
              <a:t>where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Courier New" panose="02070309020205020404" pitchFamily="49" charset="0"/>
              </a:rPr>
              <a:t> are these numbers coming from?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Courier New" panose="02070309020205020404" pitchFamily="49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3809999" y="5214242"/>
            <a:ext cx="422481" cy="803442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56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(No) Garbage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1875"/>
            <a:ext cx="8229600" cy="3673475"/>
          </a:xfrm>
        </p:spPr>
        <p:txBody>
          <a:bodyPr/>
          <a:lstStyle/>
          <a:p>
            <a:r>
              <a:rPr lang="en-US" sz="2800" dirty="0"/>
              <a:t>C++ does not have garbage collection</a:t>
            </a:r>
          </a:p>
          <a:p>
            <a:pPr lvl="3"/>
            <a:endParaRPr lang="en-US" sz="1800" dirty="0"/>
          </a:p>
          <a:p>
            <a:r>
              <a:rPr lang="en-US" sz="2800" dirty="0"/>
              <a:t>Allocated memory that is no longer needed must be de-allocated, or freed</a:t>
            </a:r>
          </a:p>
          <a:p>
            <a:pPr lvl="1"/>
            <a:r>
              <a:rPr lang="en-US" sz="2400" dirty="0"/>
              <a:t>Use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400" dirty="0"/>
              <a:t> to do this</a:t>
            </a:r>
          </a:p>
          <a:p>
            <a:pPr lvl="3"/>
            <a:endParaRPr lang="en-US" sz="1800" dirty="0"/>
          </a:p>
          <a:p>
            <a:r>
              <a:rPr lang="en-US" sz="2800" i="1" u="sng" dirty="0"/>
              <a:t>Must</a:t>
            </a:r>
            <a:r>
              <a:rPr lang="en-US" sz="2800" dirty="0"/>
              <a:t> free all allocated memory before </a:t>
            </a:r>
            <a:br>
              <a:rPr lang="en-US" sz="2800" dirty="0"/>
            </a:br>
            <a:r>
              <a:rPr lang="en-US" sz="2800" dirty="0"/>
              <a:t>end of program (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Or earlier, if it’s no longer needed</a:t>
            </a:r>
          </a:p>
        </p:txBody>
      </p:sp>
    </p:spTree>
    <p:extLst>
      <p:ext uri="{BB962C8B-B14F-4D97-AF65-F5344CB8AC3E}">
        <p14:creationId xmlns:p14="http://schemas.microsoft.com/office/powerpoint/2010/main" val="182959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mean to compute?</a:t>
            </a:r>
          </a:p>
          <a:p>
            <a:pPr lvl="1"/>
            <a:r>
              <a:rPr lang="en-US" dirty="0"/>
              <a:t>Applied vs Theoretical</a:t>
            </a:r>
          </a:p>
          <a:p>
            <a:r>
              <a:rPr lang="en-US" dirty="0"/>
              <a:t>Motivate later classes on asymptotic analysis</a:t>
            </a:r>
          </a:p>
          <a:p>
            <a:pPr lvl="1"/>
            <a:r>
              <a:rPr lang="en-US" dirty="0"/>
              <a:t>Fetch-Execute Cycle</a:t>
            </a:r>
          </a:p>
          <a:p>
            <a:pPr lvl="1"/>
            <a:r>
              <a:rPr lang="en-US" dirty="0"/>
              <a:t>Memory Hierarchy</a:t>
            </a:r>
          </a:p>
          <a:p>
            <a:pPr lvl="1"/>
            <a:r>
              <a:rPr lang="en-US" dirty="0"/>
              <a:t>RAM Model of Computation</a:t>
            </a:r>
          </a:p>
          <a:p>
            <a:r>
              <a:rPr lang="en-US" dirty="0"/>
              <a:t>C++ Dynamic Memory and Pointers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Dynamic Memory and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E0127AB-56F0-4C4C-B69D-62B61AF9473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86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Allocating Instances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Stack: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today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Heap: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todayPtr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57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Dynamically Allocating Instances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Stack: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today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sz="2400" dirty="0"/>
              <a:t>nothing – handled for you</a:t>
            </a:r>
          </a:p>
          <a:p>
            <a:pPr lvl="3"/>
            <a:endParaRPr lang="en-US" sz="1800" dirty="0"/>
          </a:p>
          <a:p>
            <a:r>
              <a:rPr lang="en-US" sz="2800" dirty="0"/>
              <a:t>Heap: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todayPtr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400" dirty="0"/>
          </a:p>
          <a:p>
            <a:pPr lvl="1"/>
            <a:r>
              <a:rPr lang="en-US" sz="2400" dirty="0"/>
              <a:t>call delete and set pointer to NULL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delete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todayPtr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todayPtr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867400" y="5240597"/>
            <a:ext cx="2819400" cy="885566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750"/>
              </a:spcBef>
              <a:defRPr sz="30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1pPr>
            <a:lvl2pPr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2pPr>
            <a:lvl3pPr eaLnBrk="0" hangingPunct="0">
              <a:spcBef>
                <a:spcPts val="550"/>
              </a:spcBef>
              <a:defRPr sz="22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3pPr>
            <a:lvl4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4pPr>
            <a:lvl5pPr eaLnBrk="0" hangingPunct="0">
              <a:spcBef>
                <a:spcPts val="500"/>
              </a:spcBef>
              <a:defRPr sz="20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charset="0"/>
                <a:ea typeface="DejaVu LGC Sans" charset="0"/>
                <a:cs typeface="DejaVu LGC San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MS PGothic" pitchFamily="34" charset="-128"/>
              </a:rPr>
              <a:t>What to do when freeing memory?</a:t>
            </a:r>
          </a:p>
        </p:txBody>
      </p:sp>
    </p:spTree>
    <p:extLst>
      <p:ext uri="{BB962C8B-B14F-4D97-AF65-F5344CB8AC3E}">
        <p14:creationId xmlns:p14="http://schemas.microsoft.com/office/powerpoint/2010/main" val="14924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Member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Stack (non-dynamic)</a:t>
            </a:r>
          </a:p>
          <a:p>
            <a:pPr lvl="1"/>
            <a:r>
              <a:rPr lang="en-US" sz="2400" dirty="0"/>
              <a:t>Use the “dot” notation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today.m_day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2;</a:t>
            </a:r>
          </a:p>
          <a:p>
            <a:pPr lvl="3"/>
            <a:endParaRPr lang="en-US" sz="1800" dirty="0"/>
          </a:p>
          <a:p>
            <a:r>
              <a:rPr lang="en-US" sz="2800" dirty="0"/>
              <a:t>Heap (dynamic)</a:t>
            </a:r>
          </a:p>
          <a:p>
            <a:pPr lvl="1"/>
            <a:r>
              <a:rPr lang="en-US" sz="2400" dirty="0"/>
              <a:t>Use the “arrow” notation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todayPtr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m_year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2015;</a:t>
            </a:r>
            <a:endParaRPr lang="en-US" sz="2400" dirty="0"/>
          </a:p>
          <a:p>
            <a:pPr lvl="1"/>
            <a:r>
              <a:rPr lang="en-US" sz="2400" dirty="0"/>
              <a:t>Can also dereference and use “dot”</a:t>
            </a:r>
          </a:p>
          <a:p>
            <a:pPr marL="457200" lvl="1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todayPtr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m_year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2015;</a:t>
            </a: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823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Passing Class Instances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Stack</a:t>
            </a:r>
          </a:p>
          <a:p>
            <a:pPr lvl="1"/>
            <a:r>
              <a:rPr lang="en-US" sz="2400" dirty="0"/>
              <a:t>Normal variable; works as expected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x;</a:t>
            </a:r>
          </a:p>
          <a:p>
            <a:pPr lvl="4"/>
            <a:endParaRPr lang="en-US" sz="1800" dirty="0"/>
          </a:p>
          <a:p>
            <a:r>
              <a:rPr lang="en-US" sz="2800" dirty="0"/>
              <a:t>Heap</a:t>
            </a:r>
          </a:p>
          <a:p>
            <a:pPr lvl="1"/>
            <a:r>
              <a:rPr lang="en-US" sz="2400" dirty="0"/>
              <a:t>Need to dereference variable first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address</a:t>
            </a:r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(*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xPtr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prints value</a:t>
            </a:r>
          </a:p>
          <a:p>
            <a:pPr lvl="1"/>
            <a:endParaRPr lang="en-US" sz="2400" dirty="0"/>
          </a:p>
          <a:p>
            <a:endParaRPr lang="en-US" sz="2800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4266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All classes have a built-in destructors</a:t>
            </a:r>
          </a:p>
          <a:p>
            <a:pPr lvl="1"/>
            <a:r>
              <a:rPr lang="en-US" sz="2400" dirty="0"/>
              <a:t>Created for you by C++ automatically</a:t>
            </a:r>
          </a:p>
          <a:p>
            <a:pPr lvl="1"/>
            <a:r>
              <a:rPr lang="en-US" sz="2400" dirty="0"/>
              <a:t>Called when instance of class ceases to exist</a:t>
            </a:r>
          </a:p>
          <a:p>
            <a:pPr lvl="2"/>
            <a:r>
              <a:rPr lang="en-US" sz="2000" dirty="0"/>
              <a:t>Explicit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000" dirty="0"/>
              <a:t>, or end of program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</a:t>
            </a:r>
            <a:r>
              <a:rPr lang="en-US" sz="2000" dirty="0"/>
              <a:t>)</a:t>
            </a:r>
          </a:p>
          <a:p>
            <a:pPr lvl="3"/>
            <a:endParaRPr lang="en-US" sz="1800" dirty="0"/>
          </a:p>
          <a:p>
            <a:r>
              <a:rPr lang="en-US" sz="2800" dirty="0"/>
              <a:t>Classes can have member variables that </a:t>
            </a:r>
            <a:br>
              <a:rPr lang="en-US" sz="2800" dirty="0"/>
            </a:br>
            <a:r>
              <a:rPr lang="en-US" sz="2800" dirty="0"/>
              <a:t>are dynamically allocated</a:t>
            </a:r>
          </a:p>
          <a:p>
            <a:pPr lvl="1"/>
            <a:r>
              <a:rPr lang="en-US" sz="2400" dirty="0"/>
              <a:t>Built-in destructors do not free dynamic memory!</a:t>
            </a:r>
          </a:p>
          <a:p>
            <a:pPr lvl="1"/>
            <a:r>
              <a:rPr lang="en-US" sz="2400" dirty="0"/>
              <a:t>Must code one for the class yourself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383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after class, and has no parameters</a:t>
            </a:r>
          </a:p>
          <a:p>
            <a:pPr lvl="1"/>
            <a:r>
              <a:rPr lang="en-US" dirty="0"/>
              <a:t>In source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dirty="0"/>
              <a:t> file)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Student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::~</a:t>
            </a: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Student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  // free array of class name strings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delete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2400" b="1" dirty="0" err="1">
                <a:latin typeface="Courier New" pitchFamily="49" charset="0"/>
                <a:cs typeface="Courier New" pitchFamily="49" charset="0"/>
              </a:rPr>
              <a:t>classList</a:t>
            </a:r>
            <a:r>
              <a:rPr lang="en-US" altLang="en-US" sz="2400" b="1" dirty="0">
                <a:latin typeface="Courier New" pitchFamily="49" charset="0"/>
                <a:cs typeface="Courier New" pitchFamily="49" charset="0"/>
              </a:rPr>
              <a:t>; }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header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.h</a:t>
            </a:r>
            <a:r>
              <a:rPr lang="en-US" dirty="0"/>
              <a:t> file)</a:t>
            </a:r>
          </a:p>
          <a:p>
            <a:pPr marL="914400" lvl="2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~Date();    </a:t>
            </a:r>
            <a:r>
              <a:rPr lang="en-US" sz="2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denotes destructor</a:t>
            </a:r>
            <a:endParaRPr lang="en-US" dirty="0"/>
          </a:p>
          <a:p>
            <a:pPr marL="1828800" lvl="4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46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Destructors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Stack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GV37486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1"/>
            <a:r>
              <a:rPr lang="en-US" sz="2400" dirty="0"/>
              <a:t>Destructor automatically called at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pPr lvl="3"/>
            <a:endParaRPr lang="en-US" sz="1800" dirty="0"/>
          </a:p>
          <a:p>
            <a:r>
              <a:rPr lang="en-US" sz="2800" dirty="0"/>
              <a:t>Heap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FY18223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endParaRPr lang="en-US" sz="2400" dirty="0"/>
          </a:p>
          <a:p>
            <a:pPr lvl="1"/>
            <a:r>
              <a:rPr lang="en-US" sz="2400" dirty="0"/>
              <a:t>Destructor is called when memory is freed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delete FY18223;</a:t>
            </a:r>
          </a:p>
          <a:p>
            <a:pPr marL="914400" lvl="2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FY18223 = NULL;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7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F432-189C-BE4C-8910-94D96C84D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936E-46F1-364D-A479-937705374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many abstraction layers!</a:t>
            </a:r>
          </a:p>
          <a:p>
            <a:pPr lvl="1"/>
            <a:r>
              <a:rPr lang="en-US" dirty="0"/>
              <a:t>Make efficient choices in your data structures</a:t>
            </a:r>
          </a:p>
          <a:p>
            <a:r>
              <a:rPr lang="en-US" dirty="0"/>
              <a:t>Experiment with pointers so you understand</a:t>
            </a:r>
          </a:p>
        </p:txBody>
      </p:sp>
    </p:spTree>
    <p:extLst>
      <p:ext uri="{BB962C8B-B14F-4D97-AF65-F5344CB8AC3E}">
        <p14:creationId xmlns:p14="http://schemas.microsoft.com/office/powerpoint/2010/main" val="882467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0 and HW1 are out</a:t>
            </a:r>
          </a:p>
          <a:p>
            <a:r>
              <a:rPr lang="en-US" dirty="0"/>
              <a:t>Piazza is available</a:t>
            </a:r>
          </a:p>
          <a:p>
            <a:r>
              <a:rPr lang="en-US" dirty="0"/>
              <a:t>Course schedule should be up tomorrow</a:t>
            </a:r>
          </a:p>
          <a:p>
            <a:r>
              <a:rPr lang="en-US" dirty="0"/>
              <a:t>Lecture Slides will go up soon</a:t>
            </a:r>
          </a:p>
        </p:txBody>
      </p:sp>
    </p:spTree>
    <p:extLst>
      <p:ext uri="{BB962C8B-B14F-4D97-AF65-F5344CB8AC3E}">
        <p14:creationId xmlns:p14="http://schemas.microsoft.com/office/powerpoint/2010/main" val="24568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Automata</a:t>
            </a:r>
          </a:p>
          <a:p>
            <a:pPr lvl="1"/>
            <a:r>
              <a:rPr lang="en-US" sz="2400" dirty="0"/>
              <a:t>What abstract models can be derived to solve problems?</a:t>
            </a:r>
          </a:p>
          <a:p>
            <a:r>
              <a:rPr lang="en-US" sz="2800" dirty="0"/>
              <a:t>Computability </a:t>
            </a:r>
          </a:p>
          <a:p>
            <a:pPr lvl="1"/>
            <a:r>
              <a:rPr lang="en-US" sz="2400" dirty="0"/>
              <a:t>Can a problem actually be solved with a computer?</a:t>
            </a:r>
          </a:p>
          <a:p>
            <a:r>
              <a:rPr lang="en-US" sz="2800" dirty="0"/>
              <a:t>Computational Complexity</a:t>
            </a:r>
          </a:p>
          <a:p>
            <a:pPr lvl="1"/>
            <a:r>
              <a:rPr lang="en-US" sz="2400" dirty="0"/>
              <a:t>How efficiently can a problem be solved?</a:t>
            </a:r>
          </a:p>
        </p:txBody>
      </p:sp>
    </p:spTree>
    <p:extLst>
      <p:ext uri="{BB962C8B-B14F-4D97-AF65-F5344CB8AC3E}">
        <p14:creationId xmlns:p14="http://schemas.microsoft.com/office/powerpoint/2010/main" val="14624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focus on efficiency in 341</a:t>
            </a:r>
          </a:p>
          <a:p>
            <a:pPr lvl="1"/>
            <a:r>
              <a:rPr lang="en-US" dirty="0"/>
              <a:t>First class where you need to start caring!</a:t>
            </a:r>
          </a:p>
          <a:p>
            <a:pPr lvl="1"/>
            <a:endParaRPr lang="en-US" dirty="0"/>
          </a:p>
          <a:p>
            <a:r>
              <a:rPr lang="en-US" dirty="0"/>
              <a:t>Asymptotic Analysis</a:t>
            </a:r>
          </a:p>
          <a:p>
            <a:pPr lvl="1"/>
            <a:r>
              <a:rPr lang="en-US" dirty="0"/>
              <a:t>Describe efficiency independent of machines</a:t>
            </a: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4128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“Applied”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you think about a computer</a:t>
            </a:r>
            <a:r>
              <a:rPr lang="mr-IN" sz="2400" dirty="0"/>
              <a:t>…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CPU, RAM, Hard Disk 	</a:t>
            </a:r>
          </a:p>
          <a:p>
            <a:pPr lvl="1"/>
            <a:r>
              <a:rPr lang="en-US" sz="2000" dirty="0"/>
              <a:t>Interactivity (Mouse, Keyboard, Display, etc.) </a:t>
            </a:r>
          </a:p>
          <a:p>
            <a:r>
              <a:rPr lang="en-US" sz="2400" dirty="0"/>
              <a:t>Not really concerned with anything else</a:t>
            </a:r>
          </a:p>
          <a:p>
            <a:pPr lvl="1"/>
            <a:r>
              <a:rPr lang="en-US" sz="2000" dirty="0"/>
              <a:t>Except price, aesthetic</a:t>
            </a:r>
          </a:p>
        </p:txBody>
      </p:sp>
      <p:pic>
        <p:nvPicPr>
          <p:cNvPr id="2052" name="Picture 4" descr="1975 IBM Portable Computer">
            <a:extLst>
              <a:ext uri="{FF2B5EF4-FFF2-40B4-BE49-F238E27FC236}">
                <a16:creationId xmlns:a16="http://schemas.microsoft.com/office/drawing/2014/main" id="{58A523B8-259F-9C4F-A7F9-75661CA11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4449323"/>
            <a:ext cx="3414713" cy="24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redditmedia.com/JasfGbxG3WFBTqT7yzz-esV_9h5TOxD_-NlZ_Tziwxo.jpg?w=1024&amp;s=5e844ebe513207ed246041c8e1dd7730">
            <a:extLst>
              <a:ext uri="{FF2B5EF4-FFF2-40B4-BE49-F238E27FC236}">
                <a16:creationId xmlns:a16="http://schemas.microsoft.com/office/drawing/2014/main" id="{56B3FB59-90DE-CB4A-999C-5615FEE6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962400"/>
            <a:ext cx="3495675" cy="26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AC310-59BD-1440-9FCF-482F3523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402583-9C0E-804F-8DFD-D540F3E52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8875"/>
            <a:ext cx="9053066" cy="5091112"/>
          </a:xfrm>
        </p:spPr>
      </p:pic>
    </p:spTree>
    <p:extLst>
      <p:ext uri="{BB962C8B-B14F-4D97-AF65-F5344CB8AC3E}">
        <p14:creationId xmlns:p14="http://schemas.microsoft.com/office/powerpoint/2010/main" val="167030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A438-3DC7-1D41-84C3-29E928EE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438A69-538D-DC42-A75C-0ED34786E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13" y="1158875"/>
            <a:ext cx="9090287" cy="5116512"/>
          </a:xfrm>
        </p:spPr>
      </p:pic>
    </p:spTree>
    <p:extLst>
      <p:ext uri="{BB962C8B-B14F-4D97-AF65-F5344CB8AC3E}">
        <p14:creationId xmlns:p14="http://schemas.microsoft.com/office/powerpoint/2010/main" val="213801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CB80-8A75-064C-B530-F1E74815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3CF4FA-7C4E-2B47-A9A5-4DC7D5F31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48094"/>
            <a:ext cx="9147385" cy="5164170"/>
          </a:xfrm>
        </p:spPr>
      </p:pic>
    </p:spTree>
    <p:extLst>
      <p:ext uri="{BB962C8B-B14F-4D97-AF65-F5344CB8AC3E}">
        <p14:creationId xmlns:p14="http://schemas.microsoft.com/office/powerpoint/2010/main" val="3837492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872</Words>
  <Application>Microsoft Macintosh PowerPoint</Application>
  <PresentationFormat>On-screen Show (4:3)</PresentationFormat>
  <Paragraphs>242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ＭＳ Ｐゴシック</vt:lpstr>
      <vt:lpstr>ＭＳ Ｐゴシック</vt:lpstr>
      <vt:lpstr>Arial</vt:lpstr>
      <vt:lpstr>Calibri</vt:lpstr>
      <vt:lpstr>Courier New</vt:lpstr>
      <vt:lpstr>DejaVu LGC Sans</vt:lpstr>
      <vt:lpstr>Office Theme</vt:lpstr>
      <vt:lpstr>Machines &amp; Memory</vt:lpstr>
      <vt:lpstr>Quick note about email</vt:lpstr>
      <vt:lpstr>Overview</vt:lpstr>
      <vt:lpstr>Theoretical Computation</vt:lpstr>
      <vt:lpstr>Complexity</vt:lpstr>
      <vt:lpstr>“Applied” Computation</vt:lpstr>
      <vt:lpstr>PowerPoint Presentation</vt:lpstr>
      <vt:lpstr>PowerPoint Presentation</vt:lpstr>
      <vt:lpstr>PowerPoint Presentation</vt:lpstr>
      <vt:lpstr>Memory Hierarchy </vt:lpstr>
      <vt:lpstr>PowerPoint Presentation</vt:lpstr>
      <vt:lpstr>Machine Computation</vt:lpstr>
      <vt:lpstr>Decoding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Execution Time</vt:lpstr>
      <vt:lpstr>RAM Model</vt:lpstr>
      <vt:lpstr>Dynamic Memory and Pointers</vt:lpstr>
      <vt:lpstr>Stack vs Heap</vt:lpstr>
      <vt:lpstr>Stack</vt:lpstr>
      <vt:lpstr>Heap</vt:lpstr>
      <vt:lpstr>Declaring Variables (Stack vs Heap)</vt:lpstr>
      <vt:lpstr>new and delete</vt:lpstr>
      <vt:lpstr>Garbage Data</vt:lpstr>
      <vt:lpstr>Garbage Data Example</vt:lpstr>
      <vt:lpstr>(No) Garbage Collection</vt:lpstr>
      <vt:lpstr>Dynamic Memory and Classes</vt:lpstr>
      <vt:lpstr>Dynamically Allocating Instances</vt:lpstr>
      <vt:lpstr>Dynamically Allocating Instances</vt:lpstr>
      <vt:lpstr>Accessing Member Variables</vt:lpstr>
      <vt:lpstr>Passing Class Instances</vt:lpstr>
      <vt:lpstr>Destructor</vt:lpstr>
      <vt:lpstr>Coding Destructors</vt:lpstr>
      <vt:lpstr>Calling Destructors</vt:lpstr>
      <vt:lpstr>Takeaways</vt:lpstr>
      <vt:lpstr>Reminders</vt:lpstr>
    </vt:vector>
  </TitlesOfParts>
  <Company>UMBC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Lord</dc:creator>
  <cp:lastModifiedBy>Michael Neary</cp:lastModifiedBy>
  <cp:revision>25</cp:revision>
  <dcterms:created xsi:type="dcterms:W3CDTF">2014-05-05T14:25:42Z</dcterms:created>
  <dcterms:modified xsi:type="dcterms:W3CDTF">2018-02-01T06:20:06Z</dcterms:modified>
</cp:coreProperties>
</file>