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9" r:id="rId1"/>
  </p:sldMasterIdLst>
  <p:notesMasterIdLst>
    <p:notesMasterId r:id="rId51"/>
  </p:notesMasterIdLst>
  <p:sldIdLst>
    <p:sldId id="361" r:id="rId2"/>
    <p:sldId id="1066" r:id="rId3"/>
    <p:sldId id="1198" r:id="rId4"/>
    <p:sldId id="1203" r:id="rId5"/>
    <p:sldId id="1199" r:id="rId6"/>
    <p:sldId id="1201" r:id="rId7"/>
    <p:sldId id="1200" r:id="rId8"/>
    <p:sldId id="1275" r:id="rId9"/>
    <p:sldId id="1250" r:id="rId10"/>
    <p:sldId id="1251" r:id="rId11"/>
    <p:sldId id="1252" r:id="rId12"/>
    <p:sldId id="1244" r:id="rId13"/>
    <p:sldId id="1205" r:id="rId14"/>
    <p:sldId id="1255" r:id="rId15"/>
    <p:sldId id="1253" r:id="rId16"/>
    <p:sldId id="1243" r:id="rId17"/>
    <p:sldId id="1206" r:id="rId18"/>
    <p:sldId id="1245" r:id="rId19"/>
    <p:sldId id="1246" r:id="rId20"/>
    <p:sldId id="1247" r:id="rId21"/>
    <p:sldId id="1277" r:id="rId22"/>
    <p:sldId id="1249" r:id="rId23"/>
    <p:sldId id="1268" r:id="rId24"/>
    <p:sldId id="1278" r:id="rId25"/>
    <p:sldId id="1256" r:id="rId26"/>
    <p:sldId id="1257" r:id="rId27"/>
    <p:sldId id="1258" r:id="rId28"/>
    <p:sldId id="1262" r:id="rId29"/>
    <p:sldId id="1260" r:id="rId30"/>
    <p:sldId id="1263" r:id="rId31"/>
    <p:sldId id="1269" r:id="rId32"/>
    <p:sldId id="1270" r:id="rId33"/>
    <p:sldId id="1279" r:id="rId34"/>
    <p:sldId id="1281" r:id="rId35"/>
    <p:sldId id="1264" r:id="rId36"/>
    <p:sldId id="1271" r:id="rId37"/>
    <p:sldId id="1265" r:id="rId38"/>
    <p:sldId id="1266" r:id="rId39"/>
    <p:sldId id="1267" r:id="rId40"/>
    <p:sldId id="1276" r:id="rId41"/>
    <p:sldId id="1238" r:id="rId42"/>
    <p:sldId id="1239" r:id="rId43"/>
    <p:sldId id="1240" r:id="rId44"/>
    <p:sldId id="1241" r:id="rId45"/>
    <p:sldId id="1274" r:id="rId46"/>
    <p:sldId id="1242" r:id="rId47"/>
    <p:sldId id="1272" r:id="rId48"/>
    <p:sldId id="1273" r:id="rId49"/>
    <p:sldId id="1138" r:id="rId50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2"/>
    <p:restoredTop sz="90923" autoAdjust="0"/>
  </p:normalViewPr>
  <p:slideViewPr>
    <p:cSldViewPr>
      <p:cViewPr varScale="1">
        <p:scale>
          <a:sx n="101" d="100"/>
          <a:sy n="101" d="100"/>
        </p:scale>
        <p:origin x="148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3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this include any of the three</a:t>
            </a:r>
            <a:r>
              <a:rPr lang="en-US" baseline="0" dirty="0"/>
              <a:t> optimization? (union-by-rank(height), union-by-rank(size), or path compression)</a:t>
            </a:r>
          </a:p>
          <a:p>
            <a:r>
              <a:rPr lang="en-US" baseline="0" dirty="0"/>
              <a:t>ANSWER: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this include any of the three</a:t>
            </a:r>
            <a:r>
              <a:rPr lang="en-US" baseline="0" dirty="0"/>
              <a:t> optimization? (union-by-rank(height), union-by-rank(size), or path compression)</a:t>
            </a:r>
          </a:p>
          <a:p>
            <a:r>
              <a:rPr lang="en-US" baseline="0" dirty="0"/>
              <a:t>ANSWER: YES – union-by-rank(size) at the bottom </a:t>
            </a:r>
            <a:r>
              <a:rPr lang="en-US" baseline="0"/>
              <a:t>of union.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AF5EED-8277-4DA7-99FB-353D8C6161DA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0E4E9E-9400-465D-A6B1-ED38E10A931D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AAF400-2174-452E-B2E4-1890C6B40238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9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FA637A-2D00-49CC-9EDE-D1CC40E76981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5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F7C2CF-95E0-4AC6-9DBF-1F113916C721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4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513AE0C-10AC-4B5A-A086-D4A37930C378}" type="datetime1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0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713B937-A4B6-42BA-9635-A7D25570818A}" type="datetime1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3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36DB7B-CB39-44EC-BC06-BA687AA0A4ED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8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D2095B-D742-48E4-A0AB-72BC8CB2C11D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C1FE7E-5F35-4880-BB94-876525788DC1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0E8C88-1379-40B6-9EAE-86DD209906D4}" type="datetime1">
              <a:rPr lang="en-US" altLang="en-US" smtClean="0"/>
              <a:t>5/3/18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9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400">
                <a:latin typeface="Arial" panose="020B0604020202020204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17442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DisjointSet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 Disjoint Sets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089" y="6519446"/>
            <a:ext cx="7175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dirty="0">
                <a:solidFill>
                  <a:schemeClr val="tx1"/>
                </a:solidFill>
              </a:rPr>
              <a:t>Based on slides from previous iterations of this course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/>
              <a:t>Disjoint Set with No Unions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19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5105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55626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Oval 16"/>
          <p:cNvSpPr/>
          <p:nvPr/>
        </p:nvSpPr>
        <p:spPr>
          <a:xfrm>
            <a:off x="6934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1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43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24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05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8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6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400" y="4648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" y="51816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negative number means we are at the root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positive number means we need to move or “walk” to that index to find our root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LONGER the path, the longer it takes to find, and moves farther away from our goal of a constant timed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Disjoint Set with Some Unions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200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5029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5410200" y="2057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Oval 16"/>
          <p:cNvSpPr/>
          <p:nvPr/>
        </p:nvSpPr>
        <p:spPr>
          <a:xfrm>
            <a:off x="6934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43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6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400" y="4648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cxnSp>
        <p:nvCxnSpPr>
          <p:cNvPr id="15" name="Straight Arrow Connector 14"/>
          <p:cNvCxnSpPr>
            <a:stCxn id="6" idx="7"/>
            <a:endCxn id="8" idx="3"/>
          </p:cNvCxnSpPr>
          <p:nvPr/>
        </p:nvCxnSpPr>
        <p:spPr>
          <a:xfrm flipV="1">
            <a:off x="2622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7"/>
            <a:endCxn id="12" idx="3"/>
          </p:cNvCxnSpPr>
          <p:nvPr/>
        </p:nvCxnSpPr>
        <p:spPr>
          <a:xfrm flipV="1">
            <a:off x="4908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7"/>
            <a:endCxn id="13" idx="3"/>
          </p:cNvCxnSpPr>
          <p:nvPr/>
        </p:nvCxnSpPr>
        <p:spPr>
          <a:xfrm flipV="1">
            <a:off x="5289363" y="2317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600200" y="5257800"/>
            <a:ext cx="5053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Notice: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Value of index is where the index is linked to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667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958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6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of a Disjoint Set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9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73475"/>
          </a:xfrm>
        </p:spPr>
        <p:txBody>
          <a:bodyPr/>
          <a:lstStyle/>
          <a:p>
            <a:r>
              <a:rPr lang="en-US" dirty="0"/>
              <a:t>Determine which subset an element is in</a:t>
            </a:r>
          </a:p>
          <a:p>
            <a:r>
              <a:rPr lang="en-US" dirty="0"/>
              <a:t>Returns the name of the subset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 typically returns an item from this set that serves as its "representative“</a:t>
            </a:r>
          </a:p>
          <a:p>
            <a:pPr lvl="1"/>
            <a:r>
              <a:rPr lang="en-US" dirty="0"/>
              <a:t>By comparing the result of two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 operations, one can determine whether two elements are in the same subset</a:t>
            </a:r>
          </a:p>
        </p:txBody>
      </p:sp>
    </p:spTree>
    <p:extLst>
      <p:ext uri="{BB962C8B-B14F-4D97-AF65-F5344CB8AC3E}">
        <p14:creationId xmlns:p14="http://schemas.microsoft.com/office/powerpoint/2010/main" val="403044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052512"/>
          </a:xfrm>
        </p:spPr>
        <p:txBody>
          <a:bodyPr/>
          <a:lstStyle/>
          <a:p>
            <a:r>
              <a:rPr lang="en-US" dirty="0"/>
              <a:t>Asks the question, what set does item E belong to currently?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5052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9530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572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3733800"/>
            <a:ext cx="1219200" cy="228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943600" y="4191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581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5867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3505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S3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953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24200" y="35814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3962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962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What does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Find(E)</a:t>
            </a:r>
            <a:r>
              <a:rPr lang="en-US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 return?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4876800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Returns S2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550223"/>
            <a:ext cx="473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https://www.youtube.com/watch?v=UBY4sF86KEY</a:t>
            </a:r>
          </a:p>
        </p:txBody>
      </p:sp>
    </p:spTree>
    <p:extLst>
      <p:ext uri="{BB962C8B-B14F-4D97-AF65-F5344CB8AC3E}">
        <p14:creationId xmlns:p14="http://schemas.microsoft.com/office/powerpoint/2010/main" val="1978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Union()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Merge two sets (w/ one or more items) together</a:t>
            </a:r>
            <a:endParaRPr lang="en-US" sz="2000" dirty="0"/>
          </a:p>
          <a:p>
            <a:pPr lvl="1"/>
            <a:r>
              <a:rPr lang="en-US" dirty="0"/>
              <a:t>Order can be important</a:t>
            </a:r>
            <a:endParaRPr lang="en-US" sz="2000" dirty="0"/>
          </a:p>
          <a:p>
            <a:pPr lvl="1"/>
            <a:r>
              <a:rPr lang="en-US" dirty="0"/>
              <a:t>One of the roots from the 2 sets will become the root of the merged set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052512"/>
          </a:xfrm>
        </p:spPr>
        <p:txBody>
          <a:bodyPr/>
          <a:lstStyle/>
          <a:p>
            <a:r>
              <a:rPr lang="en-US" dirty="0"/>
              <a:t>Join two subsets into a single subset.</a:t>
            </a:r>
          </a:p>
        </p:txBody>
      </p:sp>
      <p:sp>
        <p:nvSpPr>
          <p:cNvPr id="4" name="Oval 3"/>
          <p:cNvSpPr/>
          <p:nvPr/>
        </p:nvSpPr>
        <p:spPr>
          <a:xfrm>
            <a:off x="35052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9530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572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3733800"/>
            <a:ext cx="1219200" cy="228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943600" y="4191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581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5867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3505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S3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953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24200" y="35814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3962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114800"/>
            <a:ext cx="2733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Before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Union(S2, S1)</a:t>
            </a:r>
          </a:p>
        </p:txBody>
      </p:sp>
      <p:sp>
        <p:nvSpPr>
          <p:cNvPr id="19" name="Oval 18"/>
          <p:cNvSpPr/>
          <p:nvPr/>
        </p:nvSpPr>
        <p:spPr>
          <a:xfrm>
            <a:off x="3124200" y="3733800"/>
            <a:ext cx="1219200" cy="228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4495800"/>
            <a:ext cx="2588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After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Union(S2, S1)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550223"/>
            <a:ext cx="473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https://www.youtube.com/watch?v=UBY4sF86KEY</a:t>
            </a:r>
          </a:p>
        </p:txBody>
      </p:sp>
    </p:spTree>
    <p:extLst>
      <p:ext uri="{BB962C8B-B14F-4D97-AF65-F5344CB8AC3E}">
        <p14:creationId xmlns:p14="http://schemas.microsoft.com/office/powerpoint/2010/main" val="149388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/>
      <p:bldP spid="14" grpId="0"/>
      <p:bldP spid="14" grpId="1"/>
      <p:bldP spid="15" grpId="0"/>
      <p:bldP spid="16" grpId="0" animBg="1"/>
      <p:bldP spid="16" grpId="1" animBg="1"/>
      <p:bldP spid="17" grpId="0" animBg="1"/>
      <p:bldP spid="17" grpId="1" animBg="1"/>
      <p:bldP spid="18" grpId="0"/>
      <p:bldP spid="9" grpId="0"/>
      <p:bldP spid="9" grpId="1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a set containing only a given element (a singleton)</a:t>
            </a:r>
          </a:p>
          <a:p>
            <a:r>
              <a:rPr lang="en-US" dirty="0"/>
              <a:t>Implementation is generally trivial</a:t>
            </a:r>
          </a:p>
        </p:txBody>
      </p:sp>
    </p:spTree>
    <p:extLst>
      <p:ext uri="{BB962C8B-B14F-4D97-AF65-F5344CB8AC3E}">
        <p14:creationId xmlns:p14="http://schemas.microsoft.com/office/powerpoint/2010/main" val="3345180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Disjoint Sets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08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disjoint sets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Array Based Disjoint Sets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Tree Based Disjoint Sets</a:t>
            </a:r>
          </a:p>
          <a:p>
            <a:pPr lvl="1"/>
            <a:r>
              <a:rPr lang="en-US" dirty="0"/>
              <a:t>(We can also implement with a linked list)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8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673475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dirty="0"/>
              <a:t>Introduction to Disjoint Sets</a:t>
            </a:r>
          </a:p>
          <a:p>
            <a:pPr>
              <a:spcBef>
                <a:spcPts val="100"/>
              </a:spcBef>
            </a:pPr>
            <a:r>
              <a:rPr lang="en-US" dirty="0"/>
              <a:t>Disjoint Set Example</a:t>
            </a:r>
          </a:p>
          <a:p>
            <a:pPr>
              <a:spcBef>
                <a:spcPts val="100"/>
              </a:spcBef>
            </a:pPr>
            <a:r>
              <a:rPr lang="en-US" dirty="0"/>
              <a:t>Operations of a Disjoint Set</a:t>
            </a:r>
          </a:p>
          <a:p>
            <a:pPr>
              <a:spcBef>
                <a:spcPts val="100"/>
              </a:spcBef>
            </a:pPr>
            <a:r>
              <a:rPr lang="en-US" dirty="0"/>
              <a:t>Types of Disjoint Sets</a:t>
            </a:r>
          </a:p>
          <a:p>
            <a:pPr>
              <a:spcBef>
                <a:spcPts val="100"/>
              </a:spcBef>
            </a:pPr>
            <a:r>
              <a:rPr lang="en-US" dirty="0"/>
              <a:t>Optimization of Disjoint Sets</a:t>
            </a:r>
          </a:p>
          <a:p>
            <a:pPr>
              <a:spcBef>
                <a:spcPts val="100"/>
              </a:spcBef>
            </a:pPr>
            <a:r>
              <a:rPr lang="en-US" dirty="0"/>
              <a:t>Code for Disjoint Sets</a:t>
            </a:r>
          </a:p>
          <a:p>
            <a:pPr>
              <a:spcBef>
                <a:spcPts val="100"/>
              </a:spcBef>
            </a:pPr>
            <a:r>
              <a:rPr lang="en-US" dirty="0"/>
              <a:t>Performance of Disjoint Sets</a:t>
            </a:r>
          </a:p>
        </p:txBody>
      </p:sp>
    </p:spTree>
    <p:extLst>
      <p:ext uri="{BB962C8B-B14F-4D97-AF65-F5344CB8AC3E}">
        <p14:creationId xmlns:p14="http://schemas.microsoft.com/office/powerpoint/2010/main" val="14996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Array Based 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assume that elements are 0 to n - 1 </a:t>
            </a:r>
          </a:p>
          <a:p>
            <a:endParaRPr lang="en-US" dirty="0"/>
          </a:p>
          <a:p>
            <a:r>
              <a:rPr lang="en-US" dirty="0"/>
              <a:t>Maintain an array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: for each element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is the name of the set containing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Not the links, just the set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96494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Array Based 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8686800" cy="3673475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		</a:t>
            </a:r>
            <a:r>
              <a:rPr lang="en-US" dirty="0"/>
              <a:t>returns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Runs in O(1)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dirty="0"/>
              <a:t>requires scanning entire array</a:t>
            </a:r>
          </a:p>
          <a:p>
            <a:pPr lvl="1"/>
            <a:r>
              <a:rPr lang="en-US" dirty="0"/>
              <a:t>Runs in O(n)</a:t>
            </a:r>
          </a:p>
          <a:p>
            <a:pPr marL="4635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(k = 0;k &lt; n; k++) {</a:t>
            </a:r>
          </a:p>
          <a:p>
            <a:pPr marL="4635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(A[k] == A[j]) {</a:t>
            </a:r>
          </a:p>
          <a:p>
            <a:pPr marL="4635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A[k] = 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 } }</a:t>
            </a:r>
          </a:p>
        </p:txBody>
      </p:sp>
    </p:spTree>
    <p:extLst>
      <p:ext uri="{BB962C8B-B14F-4D97-AF65-F5344CB8AC3E}">
        <p14:creationId xmlns:p14="http://schemas.microsoft.com/office/powerpoint/2010/main" val="119008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Based 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Disjoint-set forests are data structures</a:t>
            </a:r>
          </a:p>
          <a:p>
            <a:pPr lvl="1"/>
            <a:r>
              <a:rPr lang="en-US" dirty="0"/>
              <a:t>Each set is represented by a tree data structure</a:t>
            </a:r>
          </a:p>
          <a:p>
            <a:pPr lvl="1"/>
            <a:r>
              <a:rPr lang="en-US" dirty="0"/>
              <a:t>Each node holds a reference to its parent node</a:t>
            </a:r>
          </a:p>
          <a:p>
            <a:endParaRPr lang="en-US" dirty="0"/>
          </a:p>
          <a:p>
            <a:r>
              <a:rPr lang="en-US" dirty="0"/>
              <a:t>In a disjoint-set forest, the representative of each set is the root of that set's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Based 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b="1" dirty="0"/>
              <a:t> </a:t>
            </a:r>
            <a:r>
              <a:rPr lang="en-US" dirty="0"/>
              <a:t>follows parent nodes until it reaches the root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Union()</a:t>
            </a:r>
            <a:r>
              <a:rPr lang="en-US" b="1" dirty="0"/>
              <a:t> </a:t>
            </a:r>
            <a:r>
              <a:rPr lang="en-US" dirty="0"/>
              <a:t>combines two trees into one by attaching the root of one to the root of the other</a:t>
            </a:r>
          </a:p>
        </p:txBody>
      </p:sp>
    </p:spTree>
    <p:extLst>
      <p:ext uri="{BB962C8B-B14F-4D97-AF65-F5344CB8AC3E}">
        <p14:creationId xmlns:p14="http://schemas.microsoft.com/office/powerpoint/2010/main" val="12406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Disjoint Sets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https://www.cs.usfca.edu/~galles/visualization/DisjointSets.html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41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Optimization of Disjoint Sets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4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optimization operations: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Union-by-rank (size)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Union-by-rank (height)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Path Compression</a:t>
            </a:r>
          </a:p>
        </p:txBody>
      </p:sp>
    </p:spTree>
    <p:extLst>
      <p:ext uri="{BB962C8B-B14F-4D97-AF65-F5344CB8AC3E}">
        <p14:creationId xmlns:p14="http://schemas.microsoft.com/office/powerpoint/2010/main" val="139993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Union-by-Rank (size)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u="sng" dirty="0"/>
              <a:t>Size</a:t>
            </a:r>
            <a:r>
              <a:rPr lang="en-US" dirty="0"/>
              <a:t> = number of nodes (including root) in given set</a:t>
            </a:r>
            <a:endParaRPr lang="en-US" sz="4400" dirty="0"/>
          </a:p>
          <a:p>
            <a:pPr lvl="0"/>
            <a:r>
              <a:rPr lang="en-US" dirty="0"/>
              <a:t>A strategy to keep items in a tree from getting too deep (large paths) by uniting sets intelligently</a:t>
            </a:r>
            <a:endParaRPr lang="en-US" sz="4400" dirty="0"/>
          </a:p>
          <a:p>
            <a:pPr lvl="0"/>
            <a:r>
              <a:rPr lang="en-US" dirty="0"/>
              <a:t>At each root, we record the </a:t>
            </a:r>
            <a:r>
              <a:rPr lang="en-US" b="1" i="1" u="sng" dirty="0"/>
              <a:t>size</a:t>
            </a:r>
            <a:r>
              <a:rPr lang="en-US" dirty="0"/>
              <a:t> of its sub-tree </a:t>
            </a:r>
            <a:endParaRPr lang="en-US" sz="4400" dirty="0"/>
          </a:p>
          <a:p>
            <a:pPr lvl="1"/>
            <a:r>
              <a:rPr lang="en-US" dirty="0"/>
              <a:t>The number of nodes in the collective tree  </a:t>
            </a:r>
          </a:p>
          <a:p>
            <a:r>
              <a:rPr lang="en-US" sz="2800" dirty="0"/>
              <a:t>Link the smaller to the larger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Union-by-Rank (size)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048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3505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3962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5029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5410200" y="2057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4724400" y="2057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5867400" y="2514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Oval 16"/>
          <p:cNvSpPr/>
          <p:nvPr/>
        </p:nvSpPr>
        <p:spPr>
          <a:xfrm>
            <a:off x="6934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43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-5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24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6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400" y="4648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cxnSp>
        <p:nvCxnSpPr>
          <p:cNvPr id="15" name="Straight Arrow Connector 14"/>
          <p:cNvCxnSpPr>
            <a:stCxn id="6" idx="7"/>
            <a:endCxn id="8" idx="3"/>
          </p:cNvCxnSpPr>
          <p:nvPr/>
        </p:nvCxnSpPr>
        <p:spPr>
          <a:xfrm flipV="1">
            <a:off x="2622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7"/>
            <a:endCxn id="12" idx="3"/>
          </p:cNvCxnSpPr>
          <p:nvPr/>
        </p:nvCxnSpPr>
        <p:spPr>
          <a:xfrm flipV="1">
            <a:off x="4908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7"/>
            <a:endCxn id="13" idx="3"/>
          </p:cNvCxnSpPr>
          <p:nvPr/>
        </p:nvCxnSpPr>
        <p:spPr>
          <a:xfrm flipV="1">
            <a:off x="5289363" y="2317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600200" y="5257800"/>
            <a:ext cx="6429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Notice two things: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Value of index is where the index is linked to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As the size of the set increases, the negative number </a:t>
            </a:r>
            <a:r>
              <a:rPr lang="en-US" b="1" u="sng" dirty="0">
                <a:solidFill>
                  <a:schemeClr val="tx1"/>
                </a:solidFill>
              </a:rPr>
              <a:t>size</a:t>
            </a:r>
          </a:p>
          <a:p>
            <a:r>
              <a:rPr lang="en-US" dirty="0">
                <a:solidFill>
                  <a:schemeClr val="tx1"/>
                </a:solidFill>
              </a:rPr>
              <a:t>     of the root decreases (see 4 and 9)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667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958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334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429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4" idx="6"/>
            <a:endCxn id="13" idx="2"/>
          </p:cNvCxnSpPr>
          <p:nvPr/>
        </p:nvCxnSpPr>
        <p:spPr>
          <a:xfrm>
            <a:off x="5029200" y="22098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6" idx="1"/>
            <a:endCxn id="13" idx="5"/>
          </p:cNvCxnSpPr>
          <p:nvPr/>
        </p:nvCxnSpPr>
        <p:spPr>
          <a:xfrm flipH="1" flipV="1">
            <a:off x="5670363" y="2317563"/>
            <a:ext cx="241674" cy="2416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715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0198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2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Union-by-Rank (height)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A strategy to keep items in a tree from getting too deep (large paths) by uniting sets intelligently</a:t>
            </a:r>
            <a:endParaRPr lang="en-US" sz="4000" dirty="0"/>
          </a:p>
          <a:p>
            <a:pPr lvl="0"/>
            <a:r>
              <a:rPr lang="en-US" sz="2800" dirty="0"/>
              <a:t>At each root, we record the </a:t>
            </a:r>
            <a:r>
              <a:rPr lang="en-US" sz="2800" b="1" i="1" u="sng" dirty="0"/>
              <a:t>height</a:t>
            </a:r>
            <a:r>
              <a:rPr lang="en-US" sz="2800" dirty="0"/>
              <a:t> of its sub-tree </a:t>
            </a:r>
            <a:endParaRPr lang="en-US" sz="4000" dirty="0"/>
          </a:p>
          <a:p>
            <a:pPr lvl="0"/>
            <a:r>
              <a:rPr lang="en-US" sz="2800" dirty="0"/>
              <a:t>When uniting two trees, make the shorter tree a sub-tree of the larger one</a:t>
            </a:r>
            <a:endParaRPr lang="en-US" sz="4000" dirty="0"/>
          </a:p>
          <a:p>
            <a:pPr lvl="1"/>
            <a:r>
              <a:rPr lang="en-US" dirty="0"/>
              <a:t>So that the tree that is larger does not add </a:t>
            </a:r>
            <a:r>
              <a:rPr lang="en-US" b="1" dirty="0"/>
              <a:t>another</a:t>
            </a:r>
            <a:r>
              <a:rPr lang="en-US" dirty="0"/>
              <a:t> level!!</a:t>
            </a:r>
          </a:p>
          <a:p>
            <a:pPr lvl="1"/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494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Disjoint Sets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68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Union-by-Rank (height)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200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5029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5410200" y="2057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Oval 16"/>
          <p:cNvSpPr/>
          <p:nvPr/>
        </p:nvSpPr>
        <p:spPr>
          <a:xfrm>
            <a:off x="6934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43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6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400" y="4648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cxnSp>
        <p:nvCxnSpPr>
          <p:cNvPr id="15" name="Straight Arrow Connector 14"/>
          <p:cNvCxnSpPr>
            <a:stCxn id="6" idx="7"/>
            <a:endCxn id="8" idx="3"/>
          </p:cNvCxnSpPr>
          <p:nvPr/>
        </p:nvCxnSpPr>
        <p:spPr>
          <a:xfrm flipV="1">
            <a:off x="2622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7"/>
            <a:endCxn id="12" idx="3"/>
          </p:cNvCxnSpPr>
          <p:nvPr/>
        </p:nvCxnSpPr>
        <p:spPr>
          <a:xfrm flipV="1">
            <a:off x="4908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7"/>
            <a:endCxn id="13" idx="3"/>
          </p:cNvCxnSpPr>
          <p:nvPr/>
        </p:nvCxnSpPr>
        <p:spPr>
          <a:xfrm flipV="1">
            <a:off x="5289363" y="2317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600200" y="5257800"/>
            <a:ext cx="6712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Notice two things: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Value of index is where the index is linked to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As the size of the set increases, the negative number </a:t>
            </a:r>
            <a:r>
              <a:rPr lang="en-US" b="1" u="sng" dirty="0">
                <a:solidFill>
                  <a:schemeClr val="tx1"/>
                </a:solidFill>
              </a:rPr>
              <a:t>height</a:t>
            </a:r>
          </a:p>
          <a:p>
            <a:r>
              <a:rPr lang="en-US" dirty="0">
                <a:solidFill>
                  <a:schemeClr val="tx1"/>
                </a:solidFill>
              </a:rPr>
              <a:t>     of the root increases (see 4 and 9)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667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4958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53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334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429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25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Union-by-Rank (height)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200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5029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5410200" y="2057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Oval 16"/>
          <p:cNvSpPr/>
          <p:nvPr/>
        </p:nvSpPr>
        <p:spPr>
          <a:xfrm>
            <a:off x="6934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43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6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400" y="4648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cxnSp>
        <p:nvCxnSpPr>
          <p:cNvPr id="15" name="Straight Arrow Connector 14"/>
          <p:cNvCxnSpPr>
            <a:stCxn id="6" idx="7"/>
            <a:endCxn id="8" idx="3"/>
          </p:cNvCxnSpPr>
          <p:nvPr/>
        </p:nvCxnSpPr>
        <p:spPr>
          <a:xfrm flipV="1">
            <a:off x="2622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7"/>
            <a:endCxn id="12" idx="3"/>
          </p:cNvCxnSpPr>
          <p:nvPr/>
        </p:nvCxnSpPr>
        <p:spPr>
          <a:xfrm flipV="1">
            <a:off x="4908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7"/>
            <a:endCxn id="13" idx="3"/>
          </p:cNvCxnSpPr>
          <p:nvPr/>
        </p:nvCxnSpPr>
        <p:spPr>
          <a:xfrm flipV="1">
            <a:off x="5289363" y="2317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28800" y="5334000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if we merge {2,4} with {7, 8, 9}?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28800" y="5791200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Because 9 has a greater height than 4, 4 would be absorbed into 9.</a:t>
            </a:r>
          </a:p>
        </p:txBody>
      </p:sp>
    </p:spTree>
    <p:extLst>
      <p:ext uri="{BB962C8B-B14F-4D97-AF65-F5344CB8AC3E}">
        <p14:creationId xmlns:p14="http://schemas.microsoft.com/office/powerpoint/2010/main" val="28768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Union-by-Rank (height)</a:t>
            </a:r>
          </a:p>
        </p:txBody>
      </p:sp>
      <p:sp>
        <p:nvSpPr>
          <p:cNvPr id="4" name="Oval 3"/>
          <p:cNvSpPr/>
          <p:nvPr/>
        </p:nvSpPr>
        <p:spPr>
          <a:xfrm>
            <a:off x="1447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362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3200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4572000" y="1981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4648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5029200" y="2438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5410200" y="2057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Oval 16"/>
          <p:cNvSpPr/>
          <p:nvPr/>
        </p:nvSpPr>
        <p:spPr>
          <a:xfrm>
            <a:off x="69342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343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2819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4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76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400" y="4648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48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cxnSp>
        <p:nvCxnSpPr>
          <p:cNvPr id="15" name="Straight Arrow Connector 14"/>
          <p:cNvCxnSpPr>
            <a:stCxn id="6" idx="7"/>
            <a:endCxn id="8" idx="3"/>
          </p:cNvCxnSpPr>
          <p:nvPr/>
        </p:nvCxnSpPr>
        <p:spPr>
          <a:xfrm flipV="1">
            <a:off x="4451163" y="22413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7"/>
            <a:endCxn id="12" idx="3"/>
          </p:cNvCxnSpPr>
          <p:nvPr/>
        </p:nvCxnSpPr>
        <p:spPr>
          <a:xfrm flipV="1">
            <a:off x="4908363" y="2698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7"/>
            <a:endCxn id="13" idx="3"/>
          </p:cNvCxnSpPr>
          <p:nvPr/>
        </p:nvCxnSpPr>
        <p:spPr>
          <a:xfrm flipV="1">
            <a:off x="5289363" y="2317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219200" y="5486400"/>
            <a:ext cx="746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When uniting two trees, make the smaller tree a sub-tree of the larger one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so that the one tree that is larger does not add </a:t>
            </a:r>
            <a:r>
              <a:rPr lang="en-US" b="1" dirty="0">
                <a:solidFill>
                  <a:schemeClr val="tx1"/>
                </a:solidFill>
              </a:rPr>
              <a:t>another</a:t>
            </a:r>
            <a:r>
              <a:rPr lang="en-US" dirty="0">
                <a:solidFill>
                  <a:schemeClr val="tx1"/>
                </a:solidFill>
              </a:rPr>
              <a:t> level!!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429000" y="38862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6"/>
            <a:endCxn id="13" idx="2"/>
          </p:cNvCxnSpPr>
          <p:nvPr/>
        </p:nvCxnSpPr>
        <p:spPr>
          <a:xfrm>
            <a:off x="4876800" y="2133600"/>
            <a:ext cx="5334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81400" y="36576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Update 4 to point to 9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200400" y="41910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63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union 5 and 9, how will they be joined?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525" y="4114800"/>
            <a:ext cx="52829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158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By rank (size)?</a:t>
            </a:r>
          </a:p>
          <a:p>
            <a:pPr lvl="1"/>
            <a:r>
              <a:rPr lang="en-US" dirty="0"/>
              <a:t>9 becomes a child of 5</a:t>
            </a:r>
          </a:p>
          <a:p>
            <a:r>
              <a:rPr lang="en-US" dirty="0"/>
              <a:t>By rank (height)?</a:t>
            </a:r>
          </a:p>
          <a:p>
            <a:pPr lvl="1"/>
            <a:r>
              <a:rPr lang="en-US" dirty="0"/>
              <a:t>5 becomes a child of 9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525" y="4114800"/>
            <a:ext cx="52829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00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7315200" cy="3673475"/>
          </a:xfrm>
        </p:spPr>
        <p:txBody>
          <a:bodyPr/>
          <a:lstStyle/>
          <a:p>
            <a:pPr lvl="0"/>
            <a:r>
              <a:rPr lang="en-US" sz="2800" dirty="0"/>
              <a:t>If our path gets longer, operations take longer</a:t>
            </a:r>
            <a:endParaRPr lang="en-US" sz="1800" dirty="0"/>
          </a:p>
          <a:p>
            <a:pPr lvl="0"/>
            <a:r>
              <a:rPr lang="en-US" sz="2800" dirty="0"/>
              <a:t>We can shorten this (literally and figuratively) by updating the element values of each child </a:t>
            </a:r>
            <a:r>
              <a:rPr lang="en-US" sz="2800" u="sng" dirty="0"/>
              <a:t>directly</a:t>
            </a:r>
            <a:r>
              <a:rPr lang="en-US" sz="2800" dirty="0"/>
              <a:t> to the root node value</a:t>
            </a:r>
          </a:p>
          <a:p>
            <a:pPr lvl="1"/>
            <a:r>
              <a:rPr lang="en-US" dirty="0"/>
              <a:t>No more walking through to get to the root </a:t>
            </a:r>
            <a:endParaRPr lang="en-US" sz="1600" dirty="0"/>
          </a:p>
          <a:p>
            <a:pPr lvl="0"/>
            <a:r>
              <a:rPr lang="en-US" sz="2800" dirty="0"/>
              <a:t>Done as part of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So the speed up will be eventual</a:t>
            </a:r>
            <a:endParaRPr lang="en-US" sz="1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34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Theoretically flattens out a tree</a:t>
            </a:r>
            <a:endParaRPr lang="en-US" sz="2200" dirty="0"/>
          </a:p>
          <a:p>
            <a:r>
              <a:rPr lang="en-US" dirty="0"/>
              <a:t>Uses recursion</a:t>
            </a:r>
            <a:endParaRPr lang="en-US" sz="2200" dirty="0"/>
          </a:p>
          <a:p>
            <a:r>
              <a:rPr lang="en-US" dirty="0"/>
              <a:t>Base case</a:t>
            </a:r>
            <a:endParaRPr lang="en-US" sz="2200" dirty="0"/>
          </a:p>
          <a:p>
            <a:pPr lvl="1"/>
            <a:r>
              <a:rPr lang="en-US" dirty="0"/>
              <a:t>Until you find the root</a:t>
            </a:r>
            <a:endParaRPr lang="en-US" sz="2000" dirty="0"/>
          </a:p>
          <a:p>
            <a:pPr lvl="1"/>
            <a:r>
              <a:rPr lang="en-US" dirty="0"/>
              <a:t>Return the root value</a:t>
            </a:r>
            <a:endParaRPr lang="en-US" sz="2000" dirty="0"/>
          </a:p>
          <a:p>
            <a:r>
              <a:rPr lang="en-US" dirty="0"/>
              <a:t>Reassign as the call stack collapses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6477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Compression</a:t>
            </a:r>
          </a:p>
        </p:txBody>
      </p:sp>
      <p:sp>
        <p:nvSpPr>
          <p:cNvPr id="4" name="Oval 3"/>
          <p:cNvSpPr/>
          <p:nvPr/>
        </p:nvSpPr>
        <p:spPr>
          <a:xfrm>
            <a:off x="5105400" y="3657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" name="Oval 4"/>
          <p:cNvSpPr/>
          <p:nvPr/>
        </p:nvSpPr>
        <p:spPr>
          <a:xfrm>
            <a:off x="5486400" y="3276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5867400" y="2895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" name="Oval 6"/>
          <p:cNvSpPr/>
          <p:nvPr/>
        </p:nvSpPr>
        <p:spPr>
          <a:xfrm>
            <a:off x="5181600" y="2895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6324600" y="3352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9" name="Straight Arrow Connector 8"/>
          <p:cNvCxnSpPr>
            <a:stCxn id="4" idx="7"/>
            <a:endCxn id="5" idx="3"/>
          </p:cNvCxnSpPr>
          <p:nvPr/>
        </p:nvCxnSpPr>
        <p:spPr>
          <a:xfrm flipV="1">
            <a:off x="5365563" y="35367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7"/>
            <a:endCxn id="6" idx="3"/>
          </p:cNvCxnSpPr>
          <p:nvPr/>
        </p:nvCxnSpPr>
        <p:spPr>
          <a:xfrm flipV="1">
            <a:off x="5746563" y="31557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6"/>
            <a:endCxn id="6" idx="2"/>
          </p:cNvCxnSpPr>
          <p:nvPr/>
        </p:nvCxnSpPr>
        <p:spPr>
          <a:xfrm>
            <a:off x="5486400" y="30480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6" idx="5"/>
          </p:cNvCxnSpPr>
          <p:nvPr/>
        </p:nvCxnSpPr>
        <p:spPr>
          <a:xfrm flipH="1" flipV="1">
            <a:off x="6127563" y="3155763"/>
            <a:ext cx="241674" cy="2416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705600" y="3886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4" name="Straight Arrow Connector 13"/>
          <p:cNvCxnSpPr>
            <a:stCxn id="13" idx="1"/>
            <a:endCxn id="8" idx="5"/>
          </p:cNvCxnSpPr>
          <p:nvPr/>
        </p:nvCxnSpPr>
        <p:spPr>
          <a:xfrm flipH="1" flipV="1">
            <a:off x="6584763" y="3612963"/>
            <a:ext cx="165474" cy="3178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4958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7" name="Straight Arrow Connector 16"/>
          <p:cNvCxnSpPr>
            <a:stCxn id="16" idx="6"/>
            <a:endCxn id="7" idx="2"/>
          </p:cNvCxnSpPr>
          <p:nvPr/>
        </p:nvCxnSpPr>
        <p:spPr>
          <a:xfrm flipV="1">
            <a:off x="4800600" y="3048000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676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3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67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248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629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52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3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14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95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76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57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38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9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00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81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864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67400" y="51816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484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294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52" name="Oval 51"/>
          <p:cNvSpPr/>
          <p:nvPr/>
        </p:nvSpPr>
        <p:spPr>
          <a:xfrm>
            <a:off x="16764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Oval 52"/>
          <p:cNvSpPr/>
          <p:nvPr/>
        </p:nvSpPr>
        <p:spPr>
          <a:xfrm>
            <a:off x="21336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25908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5" name="Oval 54"/>
          <p:cNvSpPr/>
          <p:nvPr/>
        </p:nvSpPr>
        <p:spPr>
          <a:xfrm>
            <a:off x="34290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6" name="Oval 55"/>
          <p:cNvSpPr/>
          <p:nvPr/>
        </p:nvSpPr>
        <p:spPr>
          <a:xfrm>
            <a:off x="2971800" y="2590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7" name="Oval 56"/>
          <p:cNvSpPr/>
          <p:nvPr/>
        </p:nvSpPr>
        <p:spPr>
          <a:xfrm>
            <a:off x="39624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58" name="Straight Arrow Connector 57"/>
          <p:cNvCxnSpPr>
            <a:stCxn id="54" idx="7"/>
            <a:endCxn id="56" idx="3"/>
          </p:cNvCxnSpPr>
          <p:nvPr/>
        </p:nvCxnSpPr>
        <p:spPr>
          <a:xfrm flipV="1">
            <a:off x="2850963" y="28509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162800" y="4419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60" name="Straight Arrow Connector 59"/>
          <p:cNvCxnSpPr>
            <a:stCxn id="59" idx="1"/>
            <a:endCxn id="13" idx="5"/>
          </p:cNvCxnSpPr>
          <p:nvPr/>
        </p:nvCxnSpPr>
        <p:spPr>
          <a:xfrm flipH="1" flipV="1">
            <a:off x="6965763" y="4146363"/>
            <a:ext cx="241674" cy="3178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52600" y="6096000"/>
            <a:ext cx="606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During a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we update the index to point to the root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1752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Before Path Compression</a:t>
            </a:r>
          </a:p>
        </p:txBody>
      </p:sp>
    </p:spTree>
    <p:extLst>
      <p:ext uri="{BB962C8B-B14F-4D97-AF65-F5344CB8AC3E}">
        <p14:creationId xmlns:p14="http://schemas.microsoft.com/office/powerpoint/2010/main" val="3048926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Compression</a:t>
            </a:r>
          </a:p>
        </p:txBody>
      </p:sp>
      <p:sp>
        <p:nvSpPr>
          <p:cNvPr id="4" name="Oval 3"/>
          <p:cNvSpPr/>
          <p:nvPr/>
        </p:nvSpPr>
        <p:spPr>
          <a:xfrm>
            <a:off x="6064437" y="2559237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" name="Oval 4"/>
          <p:cNvSpPr/>
          <p:nvPr/>
        </p:nvSpPr>
        <p:spPr>
          <a:xfrm>
            <a:off x="5410200" y="3581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5791200" y="3200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" name="Oval 6"/>
          <p:cNvSpPr/>
          <p:nvPr/>
        </p:nvSpPr>
        <p:spPr>
          <a:xfrm>
            <a:off x="5105400" y="3200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3657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 flipH="1">
            <a:off x="5943601" y="2819400"/>
            <a:ext cx="165473" cy="4125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7"/>
            <a:endCxn id="6" idx="3"/>
          </p:cNvCxnSpPr>
          <p:nvPr/>
        </p:nvCxnSpPr>
        <p:spPr>
          <a:xfrm flipV="1">
            <a:off x="5670363" y="34605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6"/>
            <a:endCxn id="6" idx="2"/>
          </p:cNvCxnSpPr>
          <p:nvPr/>
        </p:nvCxnSpPr>
        <p:spPr>
          <a:xfrm>
            <a:off x="5410200" y="33528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6" idx="5"/>
          </p:cNvCxnSpPr>
          <p:nvPr/>
        </p:nvCxnSpPr>
        <p:spPr>
          <a:xfrm flipH="1" flipV="1">
            <a:off x="6051363" y="3460563"/>
            <a:ext cx="241674" cy="2416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553200" y="2895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4" name="Straight Arrow Connector 13"/>
          <p:cNvCxnSpPr>
            <a:stCxn id="13" idx="3"/>
            <a:endCxn id="6" idx="7"/>
          </p:cNvCxnSpPr>
          <p:nvPr/>
        </p:nvCxnSpPr>
        <p:spPr>
          <a:xfrm flipH="1">
            <a:off x="6051363" y="3155763"/>
            <a:ext cx="546474" cy="89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257800" y="2667000"/>
            <a:ext cx="282921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7" name="Straight Arrow Connector 16"/>
          <p:cNvCxnSpPr>
            <a:endCxn id="6" idx="1"/>
          </p:cNvCxnSpPr>
          <p:nvPr/>
        </p:nvCxnSpPr>
        <p:spPr>
          <a:xfrm>
            <a:off x="5486400" y="2895600"/>
            <a:ext cx="349437" cy="349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676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19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1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-1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62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43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24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05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486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67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248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629400" y="4724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52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3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14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95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76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57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38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9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00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816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864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67400" y="51816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484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29400" y="5181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52" name="Oval 51"/>
          <p:cNvSpPr/>
          <p:nvPr/>
        </p:nvSpPr>
        <p:spPr>
          <a:xfrm>
            <a:off x="16764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Oval 52"/>
          <p:cNvSpPr/>
          <p:nvPr/>
        </p:nvSpPr>
        <p:spPr>
          <a:xfrm>
            <a:off x="21336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25908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5" name="Oval 54"/>
          <p:cNvSpPr/>
          <p:nvPr/>
        </p:nvSpPr>
        <p:spPr>
          <a:xfrm>
            <a:off x="34290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6" name="Oval 55"/>
          <p:cNvSpPr/>
          <p:nvPr/>
        </p:nvSpPr>
        <p:spPr>
          <a:xfrm>
            <a:off x="2971800" y="2590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7" name="Oval 56"/>
          <p:cNvSpPr/>
          <p:nvPr/>
        </p:nvSpPr>
        <p:spPr>
          <a:xfrm>
            <a:off x="3962400" y="2971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58" name="Straight Arrow Connector 57"/>
          <p:cNvCxnSpPr>
            <a:stCxn id="54" idx="7"/>
            <a:endCxn id="56" idx="3"/>
          </p:cNvCxnSpPr>
          <p:nvPr/>
        </p:nvCxnSpPr>
        <p:spPr>
          <a:xfrm flipV="1">
            <a:off x="2850963" y="2850963"/>
            <a:ext cx="165474" cy="165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597837" y="3397437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60" name="Straight Arrow Connector 59"/>
          <p:cNvCxnSpPr>
            <a:stCxn id="59" idx="1"/>
            <a:endCxn id="6" idx="6"/>
          </p:cNvCxnSpPr>
          <p:nvPr/>
        </p:nvCxnSpPr>
        <p:spPr>
          <a:xfrm flipH="1" flipV="1">
            <a:off x="6096000" y="3352800"/>
            <a:ext cx="546474" cy="89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086600" y="1752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After Path Compression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00200" y="5638800"/>
            <a:ext cx="5246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After we run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Find(6)</a:t>
            </a:r>
            <a:r>
              <a:rPr lang="en-US" dirty="0">
                <a:solidFill>
                  <a:schemeClr val="tx1"/>
                </a:solidFill>
              </a:rPr>
              <a:t>we update it to point to 9</a:t>
            </a:r>
          </a:p>
          <a:p>
            <a:r>
              <a:rPr lang="en-US" dirty="0">
                <a:solidFill>
                  <a:schemeClr val="tx1"/>
                </a:solidFill>
              </a:rPr>
              <a:t>After we run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Find(13)</a:t>
            </a:r>
            <a:r>
              <a:rPr lang="en-US" dirty="0">
                <a:solidFill>
                  <a:schemeClr val="tx1"/>
                </a:solidFill>
              </a:rPr>
              <a:t>we update it to point to 9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Along with all other nodes between 13 and 9!</a:t>
            </a:r>
          </a:p>
        </p:txBody>
      </p:sp>
    </p:spTree>
    <p:extLst>
      <p:ext uri="{BB962C8B-B14F-4D97-AF65-F5344CB8AC3E}">
        <p14:creationId xmlns:p14="http://schemas.microsoft.com/office/powerpoint/2010/main" val="1277280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for Disjoint Sets</a:t>
            </a:r>
          </a:p>
        </p:txBody>
      </p:sp>
    </p:spTree>
    <p:extLst>
      <p:ext uri="{BB962C8B-B14F-4D97-AF65-F5344CB8AC3E}">
        <p14:creationId xmlns:p14="http://schemas.microsoft.com/office/powerpoint/2010/main" val="312279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keeps track of a set of elements partitioned into a number of disjoint (non-overlapping) subsets</a:t>
            </a:r>
          </a:p>
          <a:p>
            <a:r>
              <a:rPr lang="en-US" dirty="0"/>
              <a:t>Great for problems that require equivalence relations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257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734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x.parent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x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Find(x)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x.parent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Find(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x.parent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Union(x,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xRoot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Find(x)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yRoot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Find(y)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xRoot.parent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yRoot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885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dirty="0"/>
              <a:t>C++ Implementation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3673475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class </a:t>
            </a:r>
            <a:r>
              <a:rPr lang="en-US" altLang="en-US" sz="12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UnionFind</a:t>
            </a:r>
            <a:r>
              <a:rPr lang="en-US" altLang="en-US" sz="1200" b="1" dirty="0">
                <a:latin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[] u;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2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UnionFind</a:t>
            </a:r>
            <a:r>
              <a:rPr lang="en-US" altLang="en-US" sz="1200" b="1" dirty="0">
                <a:latin typeface="Courier New" panose="02070309020205020404" pitchFamily="49" charset="0"/>
              </a:rPr>
              <a:t>(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 n)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u = new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[n];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for (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 = 0;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 &lt; n;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++)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  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 = -1;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2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b="1" dirty="0">
                <a:solidFill>
                  <a:srgbClr val="FF0000"/>
                </a:solidFill>
                <a:latin typeface="Courier New" panose="02070309020205020404" pitchFamily="49" charset="0"/>
              </a:rPr>
              <a:t>find</a:t>
            </a:r>
            <a:r>
              <a:rPr lang="en-US" altLang="en-US" sz="1200" b="1" dirty="0">
                <a:latin typeface="Courier New" panose="02070309020205020404" pitchFamily="49" charset="0"/>
              </a:rPr>
              <a:t>(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j,root</a:t>
            </a:r>
            <a:r>
              <a:rPr lang="en-US" altLang="en-US" sz="1200" b="1" dirty="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for (j =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; u[j] &gt;= 0; j = u[j]) 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root = j;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while (u[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 &gt;= 0) { j = 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]; 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 = root;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 = j;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return root;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2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void </a:t>
            </a:r>
            <a:r>
              <a:rPr lang="en-US" altLang="en-US" sz="1200" b="1" dirty="0">
                <a:solidFill>
                  <a:srgbClr val="FF0000"/>
                </a:solidFill>
                <a:latin typeface="Courier New" panose="02070309020205020404" pitchFamily="49" charset="0"/>
              </a:rPr>
              <a:t>union</a:t>
            </a:r>
            <a:r>
              <a:rPr lang="en-US" altLang="en-US" sz="1200" b="1" dirty="0">
                <a:latin typeface="Courier New" panose="02070309020205020404" pitchFamily="49" charset="0"/>
              </a:rPr>
              <a:t>(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200" b="1" dirty="0">
                <a:latin typeface="Courier New" panose="02070309020205020404" pitchFamily="49" charset="0"/>
              </a:rPr>
              <a:t>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i,int</a:t>
            </a:r>
            <a:r>
              <a:rPr lang="en-US" altLang="en-US" sz="1200" b="1" dirty="0">
                <a:latin typeface="Courier New" panose="02070309020205020404" pitchFamily="49" charset="0"/>
              </a:rPr>
              <a:t> j)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 = find(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j = find(j);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if (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 !=j)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  if (u[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 &lt; u[j])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    { 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 += u[j]; u[j] =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;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  else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    { u[j] += 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]; u[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200" b="1" dirty="0">
                <a:latin typeface="Courier New" panose="02070309020205020404" pitchFamily="49" charset="0"/>
              </a:rPr>
              <a:t>] = j;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2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189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UnionFind</a:t>
            </a:r>
            <a:r>
              <a:rPr lang="en-US" altLang="en-US" dirty="0"/>
              <a:t> class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6734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class </a:t>
            </a:r>
            <a:r>
              <a:rPr lang="en-US" altLang="en-US" sz="28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UnionFind</a:t>
            </a:r>
            <a:r>
              <a:rPr lang="en-US" altLang="en-US" sz="2800" b="1" dirty="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[] u;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UnionFind</a:t>
            </a:r>
            <a:r>
              <a:rPr lang="en-US" altLang="en-US" sz="2800" b="1" dirty="0">
                <a:latin typeface="Courier New" panose="02070309020205020404" pitchFamily="49" charset="0"/>
              </a:rPr>
              <a:t>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n)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u = new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[n];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for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= 0;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&lt; n;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= -1;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</a:t>
            </a:r>
            <a:r>
              <a:rPr lang="en-US" alt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 find(</a:t>
            </a:r>
            <a:r>
              <a:rPr lang="en-US" alt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) { ...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  void union(</a:t>
            </a:r>
            <a:r>
              <a:rPr lang="en-US" alt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i,int</a:t>
            </a:r>
            <a:r>
              <a:rPr lang="en-US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</a:rPr>
              <a:t> j) { ...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4153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altLang="en-US" dirty="0"/>
              <a:t>Trick 1: Iterative find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5029200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find</a:t>
            </a:r>
            <a:r>
              <a:rPr lang="en-US" altLang="en-US" sz="2800" b="1" dirty="0">
                <a:latin typeface="Courier New" panose="02070309020205020404" pitchFamily="49" charset="0"/>
              </a:rPr>
              <a:t>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j, root;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for (j =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; u[j] &gt;= 0; j = u[j]) 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root = j;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while (u[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&gt;= 0)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    { j = 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]; 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= root;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= j;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return root;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09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dirty="0"/>
              <a:t>Trick 2: Union by size</a:t>
            </a:r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673475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>
                <a:latin typeface="Courier New" panose="02070309020205020404" pitchFamily="49" charset="0"/>
              </a:rPr>
              <a:t> void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union</a:t>
            </a:r>
            <a:r>
              <a:rPr lang="en-US" altLang="en-US" sz="2800" b="1" dirty="0">
                <a:latin typeface="Courier New" panose="02070309020205020404" pitchFamily="49" charset="0"/>
              </a:rPr>
              <a:t>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i,int</a:t>
            </a:r>
            <a:r>
              <a:rPr lang="en-US" altLang="en-US" sz="2800" b="1" dirty="0">
                <a:latin typeface="Courier New" panose="02070309020205020404" pitchFamily="49" charset="0"/>
              </a:rPr>
              <a:t> j)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=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find</a:t>
            </a:r>
            <a:r>
              <a:rPr lang="en-US" altLang="en-US" sz="2800" b="1" dirty="0">
                <a:latin typeface="Courier New" panose="02070309020205020404" pitchFamily="49" charset="0"/>
              </a:rPr>
              <a:t>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j =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find</a:t>
            </a:r>
            <a:r>
              <a:rPr lang="en-US" altLang="en-US" sz="2800" b="1" dirty="0">
                <a:latin typeface="Courier New" panose="02070309020205020404" pitchFamily="49" charset="0"/>
              </a:rPr>
              <a:t>(j);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if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 != j) {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if (u[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&lt; u[j])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  { 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+= u[j]; u[j] =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;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else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  { u[j] += 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]; u[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</a:t>
            </a:r>
            <a:r>
              <a:rPr lang="en-US" altLang="en-US" sz="2800" b="1" dirty="0">
                <a:latin typeface="Courier New" panose="02070309020205020404" pitchFamily="49" charset="0"/>
              </a:rPr>
              <a:t>] = j;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51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Disjoint Sets Performance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85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en-US" dirty="0"/>
              <a:t>Performance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458200" cy="3673475"/>
          </a:xfrm>
        </p:spPr>
        <p:txBody>
          <a:bodyPr/>
          <a:lstStyle/>
          <a:p>
            <a:pPr lvl="0"/>
            <a:r>
              <a:rPr lang="en-US" dirty="0"/>
              <a:t>In a nutshell</a:t>
            </a:r>
            <a:endParaRPr lang="en-US" sz="2000" dirty="0"/>
          </a:p>
          <a:p>
            <a:pPr lvl="1"/>
            <a:r>
              <a:rPr lang="en-US" dirty="0"/>
              <a:t>Running time complexity: </a:t>
            </a:r>
            <a:r>
              <a:rPr lang="en-US" i="1" dirty="0"/>
              <a:t>O(1)</a:t>
            </a:r>
            <a:r>
              <a:rPr lang="en-US" dirty="0"/>
              <a:t> for union </a:t>
            </a:r>
            <a:endParaRPr lang="en-US" sz="1800" dirty="0"/>
          </a:p>
          <a:p>
            <a:pPr lvl="2"/>
            <a:r>
              <a:rPr lang="en-US" dirty="0"/>
              <a:t>Using ONE pointer to connect from one root to another</a:t>
            </a:r>
            <a:endParaRPr lang="en-US" sz="1600" dirty="0"/>
          </a:p>
          <a:p>
            <a:pPr lvl="1"/>
            <a:r>
              <a:rPr lang="en-US" dirty="0"/>
              <a:t>Running time of find depends on implementation</a:t>
            </a:r>
            <a:endParaRPr lang="en-US" sz="1800" dirty="0"/>
          </a:p>
          <a:p>
            <a:pPr lvl="2"/>
            <a:r>
              <a:rPr lang="en-US" dirty="0"/>
              <a:t>Union by size: Find is </a:t>
            </a:r>
            <a:r>
              <a:rPr lang="en-US" i="1" dirty="0"/>
              <a:t>O(log(n))</a:t>
            </a:r>
            <a:endParaRPr lang="en-US" sz="1600" dirty="0"/>
          </a:p>
          <a:p>
            <a:pPr lvl="2"/>
            <a:r>
              <a:rPr lang="en-US" dirty="0"/>
              <a:t>Union by height: Find is </a:t>
            </a:r>
            <a:r>
              <a:rPr lang="en-US" i="1" dirty="0"/>
              <a:t>O(log(n))</a:t>
            </a:r>
            <a:endParaRPr lang="en-US" sz="1600" dirty="0"/>
          </a:p>
          <a:p>
            <a:pPr lvl="0"/>
            <a:r>
              <a:rPr lang="en-US" dirty="0"/>
              <a:t>Union operations obviously take </a:t>
            </a:r>
            <a:r>
              <a:rPr lang="el-GR" dirty="0">
                <a:latin typeface="Arial"/>
                <a:cs typeface="Arial"/>
              </a:rPr>
              <a:t>Θ</a:t>
            </a:r>
            <a:r>
              <a:rPr lang="en-US" dirty="0"/>
              <a:t>(1) time</a:t>
            </a:r>
            <a:endParaRPr lang="en-US" sz="2000" dirty="0"/>
          </a:p>
          <a:p>
            <a:pPr lvl="1"/>
            <a:r>
              <a:rPr lang="en-US" dirty="0"/>
              <a:t>Code has no loops or recursion</a:t>
            </a:r>
            <a:endParaRPr lang="en-US" sz="1800" dirty="0"/>
          </a:p>
          <a:p>
            <a:pPr lvl="2"/>
            <a:r>
              <a:rPr lang="el-GR" dirty="0">
                <a:latin typeface="Arial"/>
                <a:cs typeface="Arial"/>
              </a:rPr>
              <a:t>Θ</a:t>
            </a:r>
            <a:r>
              <a:rPr lang="en-US" dirty="0"/>
              <a:t>(f(n)) is when the </a:t>
            </a:r>
            <a:r>
              <a:rPr lang="en-US" b="1" i="1" u="sng" dirty="0"/>
              <a:t>worst case</a:t>
            </a:r>
            <a:r>
              <a:rPr lang="en-US" dirty="0"/>
              <a:t> and </a:t>
            </a:r>
            <a:r>
              <a:rPr lang="en-US" b="1" i="1" u="sng" dirty="0"/>
              <a:t>best case</a:t>
            </a:r>
            <a:r>
              <a:rPr lang="en-US" dirty="0"/>
              <a:t> are identical</a:t>
            </a:r>
          </a:p>
        </p:txBody>
      </p:sp>
    </p:spTree>
    <p:extLst>
      <p:ext uri="{BB962C8B-B14F-4D97-AF65-F5344CB8AC3E}">
        <p14:creationId xmlns:p14="http://schemas.microsoft.com/office/powerpoint/2010/main" val="42155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8382000" cy="3673475"/>
          </a:xfrm>
        </p:spPr>
        <p:txBody>
          <a:bodyPr/>
          <a:lstStyle/>
          <a:p>
            <a:pPr lvl="0"/>
            <a:r>
              <a:rPr lang="en-US" dirty="0"/>
              <a:t>The </a:t>
            </a:r>
            <a:r>
              <a:rPr lang="en-US" b="1" i="1" u="sng" dirty="0"/>
              <a:t>average running</a:t>
            </a:r>
            <a:r>
              <a:rPr lang="en-US" dirty="0"/>
              <a:t> time of any find and union operations in the quick-union data structure is so close to a constant that it's hardly worth mentioning that, in an asymptotic sense, it's </a:t>
            </a:r>
            <a:r>
              <a:rPr lang="en-US" i="1" dirty="0"/>
              <a:t>slightly</a:t>
            </a:r>
            <a:r>
              <a:rPr lang="en-US" dirty="0"/>
              <a:t> slower in real life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675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A sequence of </a:t>
            </a:r>
            <a:r>
              <a:rPr lang="en-US" sz="2400" b="1" i="1" u="sng" dirty="0"/>
              <a:t>f</a:t>
            </a:r>
            <a:r>
              <a:rPr lang="en-US" sz="2400" dirty="0"/>
              <a:t> find and </a:t>
            </a:r>
            <a:r>
              <a:rPr lang="en-US" sz="2400" b="1" i="1" u="sng" dirty="0"/>
              <a:t>u</a:t>
            </a:r>
            <a:r>
              <a:rPr lang="en-US" sz="2400" dirty="0"/>
              <a:t> union operations (in any order and possibly interleaved) takes Theta(u + f α(f + u, u)) time in the worst case</a:t>
            </a:r>
            <a:endParaRPr lang="en-US" sz="1600" dirty="0"/>
          </a:p>
          <a:p>
            <a:pPr lvl="1"/>
            <a:r>
              <a:rPr lang="en-US" sz="2400" dirty="0"/>
              <a:t>α is an extremely slowly-growing function </a:t>
            </a:r>
            <a:endParaRPr lang="en-US" sz="1600" dirty="0"/>
          </a:p>
          <a:p>
            <a:pPr lvl="1"/>
            <a:r>
              <a:rPr lang="en-US" sz="2400" dirty="0"/>
              <a:t>Known as the inverse </a:t>
            </a:r>
            <a:r>
              <a:rPr lang="en-US" sz="2400" b="1" i="1" dirty="0"/>
              <a:t>Ackermann function</a:t>
            </a:r>
            <a:r>
              <a:rPr lang="en-US" sz="2400" dirty="0"/>
              <a:t>. </a:t>
            </a:r>
            <a:endParaRPr lang="en-US" sz="1600" dirty="0"/>
          </a:p>
          <a:p>
            <a:pPr lvl="2"/>
            <a:r>
              <a:rPr lang="en-US" sz="2000" dirty="0"/>
              <a:t>This function is never larger than 4 for any values of </a:t>
            </a:r>
            <a:r>
              <a:rPr lang="en-US" sz="2000" b="1" dirty="0"/>
              <a:t>f</a:t>
            </a:r>
            <a:r>
              <a:rPr lang="en-US" sz="2000" dirty="0"/>
              <a:t> and </a:t>
            </a:r>
            <a:r>
              <a:rPr lang="en-US" sz="2000" b="1" dirty="0"/>
              <a:t>u</a:t>
            </a:r>
            <a:r>
              <a:rPr lang="en-US" sz="2000" dirty="0"/>
              <a:t> you could ever use (though it can get arbitrarily large—for unimaginably large values of f and u). </a:t>
            </a:r>
            <a:endParaRPr lang="en-US" sz="1400" dirty="0"/>
          </a:p>
          <a:p>
            <a:pPr lvl="2"/>
            <a:r>
              <a:rPr lang="en-US" sz="2000" dirty="0"/>
              <a:t>Hence, for all practical purposes think of quick-union as having find operations that run, </a:t>
            </a:r>
            <a:r>
              <a:rPr lang="en-US" sz="2000" b="1" i="1" u="sng" dirty="0"/>
              <a:t>on average</a:t>
            </a:r>
            <a:r>
              <a:rPr lang="en-US" sz="2000" dirty="0"/>
              <a:t>, in </a:t>
            </a:r>
            <a:r>
              <a:rPr lang="en-US" sz="2000" b="1" i="1" u="sng" dirty="0"/>
              <a:t>constant time</a:t>
            </a:r>
            <a:r>
              <a:rPr lang="en-US" sz="20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103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673475"/>
          </a:xfrm>
        </p:spPr>
        <p:txBody>
          <a:bodyPr/>
          <a:lstStyle/>
          <a:p>
            <a:r>
              <a:rPr lang="en-US" altLang="en-US" dirty="0"/>
              <a:t>Homework 5 is out</a:t>
            </a:r>
          </a:p>
          <a:p>
            <a:pPr lvl="1"/>
            <a:r>
              <a:rPr lang="en-US" altLang="en-US" dirty="0"/>
              <a:t>Due Tuesday, November 17th at 8:59:59 PM</a:t>
            </a:r>
            <a:endParaRPr lang="en-US" dirty="0"/>
          </a:p>
          <a:p>
            <a:r>
              <a:rPr lang="en-US" altLang="en-US" dirty="0"/>
              <a:t>Project 5 is out</a:t>
            </a:r>
          </a:p>
          <a:p>
            <a:pPr lvl="1"/>
            <a:r>
              <a:rPr lang="en-US" altLang="en-US" dirty="0"/>
              <a:t>Due Tuesday, December 1st at 8:59:59 PM</a:t>
            </a:r>
            <a:endParaRPr lang="en-US" dirty="0"/>
          </a:p>
          <a:p>
            <a:r>
              <a:rPr lang="en-US" altLang="en-US" dirty="0"/>
              <a:t>Next Time:</a:t>
            </a:r>
          </a:p>
          <a:p>
            <a:pPr lvl="1"/>
            <a:r>
              <a:rPr lang="en-US" altLang="en-US" dirty="0"/>
              <a:t>Exam 2 Review</a:t>
            </a:r>
          </a:p>
          <a:p>
            <a:r>
              <a:rPr lang="en-US" altLang="en-US" dirty="0"/>
              <a:t>No Class on Wednesday, November 25</a:t>
            </a:r>
            <a:r>
              <a:rPr lang="en-US" altLang="en-US" baseline="30000" dirty="0"/>
              <a:t>th</a:t>
            </a:r>
            <a:endParaRPr lang="en-US" altLang="en-US" dirty="0"/>
          </a:p>
          <a:p>
            <a:pPr lvl="1"/>
            <a:r>
              <a:rPr lang="en-US" altLang="en-US" dirty="0"/>
              <a:t>Happy Thanksgiving!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7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Universe of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9"/>
            <a:ext cx="8229600" cy="1052512"/>
          </a:xfrm>
        </p:spPr>
        <p:txBody>
          <a:bodyPr/>
          <a:lstStyle/>
          <a:p>
            <a:r>
              <a:rPr lang="en-US" dirty="0"/>
              <a:t>Universal set is made up of all of the items that can be a member of a set</a:t>
            </a:r>
          </a:p>
        </p:txBody>
      </p:sp>
      <p:sp>
        <p:nvSpPr>
          <p:cNvPr id="4" name="Oval 3"/>
          <p:cNvSpPr/>
          <p:nvPr/>
        </p:nvSpPr>
        <p:spPr>
          <a:xfrm>
            <a:off x="35052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9530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572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724400"/>
            <a:ext cx="2579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Universe of Items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6550223"/>
            <a:ext cx="473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https://www.youtube.com/watch?v=UBY4sF86KEY</a:t>
            </a:r>
          </a:p>
        </p:txBody>
      </p:sp>
    </p:spTree>
    <p:extLst>
      <p:ext uri="{BB962C8B-B14F-4D97-AF65-F5344CB8AC3E}">
        <p14:creationId xmlns:p14="http://schemas.microsoft.com/office/powerpoint/2010/main" val="354780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Sets</a:t>
            </a:r>
          </a:p>
        </p:txBody>
      </p:sp>
      <p:sp>
        <p:nvSpPr>
          <p:cNvPr id="4" name="Oval 3"/>
          <p:cNvSpPr/>
          <p:nvPr/>
        </p:nvSpPr>
        <p:spPr>
          <a:xfrm>
            <a:off x="35052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9530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572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724400"/>
            <a:ext cx="2579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Universe of Items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3733800"/>
            <a:ext cx="1219200" cy="228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943600" y="4191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581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5867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3505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S3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953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24200" y="35814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3962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6550223"/>
            <a:ext cx="473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https://www.youtube.com/watch?v=UBY4sF86KEY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2133600"/>
            <a:ext cx="82296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SzTx/>
            </a:pPr>
            <a:r>
              <a:rPr lang="en-US"/>
              <a:t>A group of sets where no item can be in more than one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052512"/>
          </a:xfrm>
        </p:spPr>
        <p:txBody>
          <a:bodyPr/>
          <a:lstStyle/>
          <a:p>
            <a:r>
              <a:rPr lang="en-US" dirty="0"/>
              <a:t>A group of sets where no item can be in more than one set</a:t>
            </a:r>
          </a:p>
        </p:txBody>
      </p:sp>
      <p:sp>
        <p:nvSpPr>
          <p:cNvPr id="4" name="Oval 3"/>
          <p:cNvSpPr/>
          <p:nvPr/>
        </p:nvSpPr>
        <p:spPr>
          <a:xfrm>
            <a:off x="35052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953000" y="39624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6324600" y="4572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3505200" y="5334000"/>
            <a:ext cx="4572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4572000" y="3733800"/>
            <a:ext cx="1219200" cy="228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943600" y="4191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3581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9400" y="5867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3505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S3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9530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24200" y="3581400"/>
            <a:ext cx="1219200" cy="1219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3962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4114800"/>
            <a:ext cx="27622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Supported Operations: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Union()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2451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for Disjoint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Maze generation</a:t>
            </a:r>
          </a:p>
          <a:p>
            <a:r>
              <a:rPr lang="en-US" dirty="0" err="1"/>
              <a:t>Kruskal's</a:t>
            </a:r>
            <a:r>
              <a:rPr lang="en-US" dirty="0"/>
              <a:t> algorithm for computing the minimum spanning tree of a graph </a:t>
            </a:r>
          </a:p>
          <a:p>
            <a:pPr lvl="1"/>
            <a:r>
              <a:rPr lang="en-US" dirty="0"/>
              <a:t>Given a set of cities, C, and a set of roads, R, that connect two cities (x, y) determine if it’s possible to travel from any given city to another given city</a:t>
            </a:r>
          </a:p>
          <a:p>
            <a:r>
              <a:rPr lang="en-US" b="1" dirty="0"/>
              <a:t>Determining if there are cycles in a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Disjoint Set Example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877"/>
      </p:ext>
    </p:extLst>
  </p:cSld>
  <p:clrMapOvr>
    <a:masterClrMapping/>
  </p:clrMapOvr>
</p:sld>
</file>

<file path=ppt/theme/theme1.xml><?xml version="1.0" encoding="utf-8"?>
<a:theme xmlns:a="http://schemas.openxmlformats.org/drawingml/2006/main" name="umb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umbc_powerpoint_template</Template>
  <TotalTime>33450</TotalTime>
  <Words>2362</Words>
  <Application>Microsoft Macintosh PowerPoint</Application>
  <PresentationFormat>On-screen Show (4:3)</PresentationFormat>
  <Paragraphs>653</Paragraphs>
  <Slides>49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ＭＳ Ｐゴシック</vt:lpstr>
      <vt:lpstr>ＭＳ Ｐゴシック</vt:lpstr>
      <vt:lpstr>Arial</vt:lpstr>
      <vt:lpstr>Calibri</vt:lpstr>
      <vt:lpstr>Courier New</vt:lpstr>
      <vt:lpstr>DejaVu LGC Sans</vt:lpstr>
      <vt:lpstr>Times New Roman</vt:lpstr>
      <vt:lpstr>Wingdings</vt:lpstr>
      <vt:lpstr>umbc_powerpoint_template</vt:lpstr>
      <vt:lpstr>CMSC 341  Disjoint Sets</vt:lpstr>
      <vt:lpstr>Today’s Topics</vt:lpstr>
      <vt:lpstr>Introduction to Disjoint Sets</vt:lpstr>
      <vt:lpstr>Disjoint Sets</vt:lpstr>
      <vt:lpstr>Universe of Items</vt:lpstr>
      <vt:lpstr>Disjoint Sets</vt:lpstr>
      <vt:lpstr>Disjoint Sets</vt:lpstr>
      <vt:lpstr>Uses for Disjoint Sets</vt:lpstr>
      <vt:lpstr>Disjoint Set Example</vt:lpstr>
      <vt:lpstr>Disjoint Set with No Unions</vt:lpstr>
      <vt:lpstr>Disjoint Set with Some Unions</vt:lpstr>
      <vt:lpstr>Operations of a Disjoint Set</vt:lpstr>
      <vt:lpstr>Find()</vt:lpstr>
      <vt:lpstr>Find()</vt:lpstr>
      <vt:lpstr>Union()</vt:lpstr>
      <vt:lpstr>Union()</vt:lpstr>
      <vt:lpstr>MakeSet()</vt:lpstr>
      <vt:lpstr>Types of Disjoint Sets</vt:lpstr>
      <vt:lpstr>Types of Disjoint Sets</vt:lpstr>
      <vt:lpstr>Array Based Disjoint Sets</vt:lpstr>
      <vt:lpstr>Array Based Disjoint Sets</vt:lpstr>
      <vt:lpstr>Tree Based Disjoint Sets</vt:lpstr>
      <vt:lpstr>Tree Based Disjoint Sets</vt:lpstr>
      <vt:lpstr>Animation</vt:lpstr>
      <vt:lpstr>Optimization of Disjoint Sets</vt:lpstr>
      <vt:lpstr>Optimization</vt:lpstr>
      <vt:lpstr>Union-by-Rank (size)</vt:lpstr>
      <vt:lpstr>Union-by-Rank (size)</vt:lpstr>
      <vt:lpstr>Union-by-Rank (height)</vt:lpstr>
      <vt:lpstr>Union-by-Rank (height)</vt:lpstr>
      <vt:lpstr>Union-by-Rank (height)</vt:lpstr>
      <vt:lpstr>Union-by-Rank (height)</vt:lpstr>
      <vt:lpstr>Example of Unions</vt:lpstr>
      <vt:lpstr>Example of Unions</vt:lpstr>
      <vt:lpstr>Path Compression</vt:lpstr>
      <vt:lpstr>Path Compression</vt:lpstr>
      <vt:lpstr>Path Compression</vt:lpstr>
      <vt:lpstr>Path Compression</vt:lpstr>
      <vt:lpstr>Code for Disjoint Sets</vt:lpstr>
      <vt:lpstr>Generic Code</vt:lpstr>
      <vt:lpstr>C++ Implementation</vt:lpstr>
      <vt:lpstr>The UnionFind class</vt:lpstr>
      <vt:lpstr>Trick 1: Iterative find</vt:lpstr>
      <vt:lpstr>Trick 2: Union by size</vt:lpstr>
      <vt:lpstr>Disjoint Sets Performance</vt:lpstr>
      <vt:lpstr>Performance</vt:lpstr>
      <vt:lpstr>Performance</vt:lpstr>
      <vt:lpstr>Performance</vt:lpstr>
      <vt:lpstr>Announcements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639</cp:revision>
  <cp:lastPrinted>2009-04-22T19:24:48Z</cp:lastPrinted>
  <dcterms:created xsi:type="dcterms:W3CDTF">2013-08-18T19:22:46Z</dcterms:created>
  <dcterms:modified xsi:type="dcterms:W3CDTF">2018-05-03T19:54:30Z</dcterms:modified>
</cp:coreProperties>
</file>