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0" r:id="rId1"/>
  </p:sldMasterIdLst>
  <p:notesMasterIdLst>
    <p:notesMasterId r:id="rId23"/>
  </p:notesMasterIdLst>
  <p:sldIdLst>
    <p:sldId id="361" r:id="rId2"/>
    <p:sldId id="1245" r:id="rId3"/>
    <p:sldId id="1244" r:id="rId4"/>
    <p:sldId id="1246" r:id="rId5"/>
    <p:sldId id="1247" r:id="rId6"/>
    <p:sldId id="1248" r:id="rId7"/>
    <p:sldId id="1249" r:id="rId8"/>
    <p:sldId id="1295" r:id="rId9"/>
    <p:sldId id="1250" r:id="rId10"/>
    <p:sldId id="1251" r:id="rId11"/>
    <p:sldId id="1252" r:id="rId12"/>
    <p:sldId id="1253" r:id="rId13"/>
    <p:sldId id="1254" r:id="rId14"/>
    <p:sldId id="1255" r:id="rId15"/>
    <p:sldId id="1256" r:id="rId16"/>
    <p:sldId id="1257" r:id="rId17"/>
    <p:sldId id="1258" r:id="rId18"/>
    <p:sldId id="1259" r:id="rId19"/>
    <p:sldId id="1260" r:id="rId20"/>
    <p:sldId id="1261" r:id="rId21"/>
    <p:sldId id="1239" r:id="rId22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008000"/>
    <a:srgbClr val="006633"/>
    <a:srgbClr val="1F497D"/>
    <a:srgbClr val="CC0099"/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8924" autoAdjust="0"/>
  </p:normalViewPr>
  <p:slideViewPr>
    <p:cSldViewPr>
      <p:cViewPr>
        <p:scale>
          <a:sx n="76" d="100"/>
          <a:sy n="76" d="100"/>
        </p:scale>
        <p:origin x="2144" y="-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4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08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73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73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24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68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1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57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3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EBF72E-9C7E-4C4B-A3D4-ABE11E4CDAC4}" type="datetime1">
              <a:rPr lang="en-US" altLang="en-US" smtClean="0"/>
              <a:t>12/8/17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UMBC CMSC 341 Dynamic Memory and Pointers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7B9635B-6609-48F2-BEF2-32EF4A8D46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7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F633A1-A986-49E3-9D02-ACE80B6E5A33}" type="datetime1">
              <a:rPr lang="en-US" altLang="en-US" smtClean="0"/>
              <a:t>12/8/17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UMBC CMSC 341 Dynamic Memory and Pointers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6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09E4D43-FB2B-4545-A809-057684E3B28A}" type="datetime1">
              <a:rPr lang="en-US" altLang="en-US" smtClean="0"/>
              <a:t>12/8/17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UMBC CMSC 341 Dynamic Memory and Pointers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7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CB528B-2AAE-4C54-919D-83DB5D1C8290}" type="datetime1">
              <a:rPr lang="en-US" altLang="en-US" smtClean="0"/>
              <a:t>12/8/17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UMBC CMSC 341 Dynamic Memory and Pointers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2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6980D98-9E02-4A58-9BD5-808934E84B33}" type="datetime1">
              <a:rPr lang="en-US" altLang="en-US" smtClean="0"/>
              <a:t>12/8/17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UMBC CMSC 341 Dynamic Memory and Pointers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5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D1CD549-4203-4570-B48C-C13FFFC0E9EB}" type="datetime1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UMBC CMSC 341 Dynamic Memory and Pointers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0F07151-AE58-4E8D-90EF-86794D407C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5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0CF6BB6-EFE1-43BA-81C9-EB7164DB6B51}" type="datetime1">
              <a:rPr lang="en-US" smtClean="0"/>
              <a:t>12/8/17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UMBC CMSC 341 Dynamic Memory and Pointers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48D7568-17F5-4258-9603-6438299020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396AF48-493B-4A97-B0B8-1379AEA85DC5}" type="datetime1">
              <a:rPr lang="en-US" altLang="en-US" smtClean="0"/>
              <a:t>12/8/17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UMBC CMSC 341 Dynamic Memory and Pointers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D82AD6-9DA8-448B-B88A-8AC9D17A3C76}" type="datetime1">
              <a:rPr lang="en-US" altLang="en-US" smtClean="0"/>
              <a:t>12/8/17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UMBC CMSC 341 Dynamic Memory and Pointers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3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DF07988-9236-4E99-967E-39202E605F33}" type="datetime1">
              <a:rPr lang="en-US" altLang="en-US" smtClean="0"/>
              <a:t>12/8/17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UMBC CMSC 341 Dynamic Memory and Pointers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67F868-FA8D-4B06-A322-2B75E101DC6B}" type="datetime1">
              <a:rPr lang="en-US" altLang="en-US" smtClean="0"/>
              <a:t>12/8/17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UMBC CMSC 341 Dynamic Memory and Pointers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2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400">
                <a:latin typeface="Arial" panose="020B0604020202020204" pitchFamily="34" charset="0"/>
              </a:rPr>
              <a:t>www.umbc.edu</a:t>
            </a:r>
          </a:p>
        </p:txBody>
      </p:sp>
    </p:spTree>
    <p:extLst>
      <p:ext uri="{BB962C8B-B14F-4D97-AF65-F5344CB8AC3E}">
        <p14:creationId xmlns:p14="http://schemas.microsoft.com/office/powerpoint/2010/main" val="417248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CMSC 341</a:t>
            </a:r>
            <a:br>
              <a:rPr lang="en-US" altLang="en-US" dirty="0" smtClean="0"/>
            </a:br>
            <a:r>
              <a:rPr lang="en-US" altLang="en-US" dirty="0" smtClean="0"/>
              <a:t>Lecture 24 </a:t>
            </a:r>
            <a:br>
              <a:rPr lang="en-US" altLang="en-US" dirty="0" smtClean="0"/>
            </a:br>
            <a:r>
              <a:rPr lang="en-US" altLang="en-US" dirty="0" smtClean="0"/>
              <a:t>Max Flow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Prof. </a:t>
            </a:r>
            <a:r>
              <a:rPr lang="en-US" altLang="en-US" dirty="0" err="1" smtClean="0"/>
              <a:t>Neary</a:t>
            </a:r>
            <a:endParaRPr lang="en-US" alt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4748" y="6519446"/>
            <a:ext cx="71755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600" dirty="0"/>
              <a:t>Based on slides by Prof. Jeremy Dixon</a:t>
            </a:r>
          </a:p>
        </p:txBody>
      </p:sp>
    </p:spTree>
    <p:extLst>
      <p:ext uri="{BB962C8B-B14F-4D97-AF65-F5344CB8AC3E}">
        <p14:creationId xmlns:p14="http://schemas.microsoft.com/office/powerpoint/2010/main" val="389168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137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Evaluate the “augmented” path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Update Flows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Repeat 1 and 2 until no more paths are available</a:t>
            </a:r>
          </a:p>
        </p:txBody>
      </p:sp>
      <p:sp>
        <p:nvSpPr>
          <p:cNvPr id="5" name="Oval 4"/>
          <p:cNvSpPr/>
          <p:nvPr/>
        </p:nvSpPr>
        <p:spPr>
          <a:xfrm>
            <a:off x="2209800" y="52578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3733800" y="42672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57912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72200" y="48768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</a:t>
            </a:r>
            <a:endParaRPr lang="en-US" sz="2400" b="1" dirty="0"/>
          </a:p>
        </p:txBody>
      </p:sp>
      <p:cxnSp>
        <p:nvCxnSpPr>
          <p:cNvPr id="9" name="Straight Arrow Connector 8"/>
          <p:cNvCxnSpPr>
            <a:stCxn id="5" idx="7"/>
            <a:endCxn id="6" idx="2"/>
          </p:cNvCxnSpPr>
          <p:nvPr/>
        </p:nvCxnSpPr>
        <p:spPr>
          <a:xfrm flipV="1">
            <a:off x="2665085" y="4533900"/>
            <a:ext cx="1068715" cy="8020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7" idx="2"/>
          </p:cNvCxnSpPr>
          <p:nvPr/>
        </p:nvCxnSpPr>
        <p:spPr>
          <a:xfrm>
            <a:off x="2665085" y="5713085"/>
            <a:ext cx="687715" cy="3448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6"/>
            <a:endCxn id="8" idx="1"/>
          </p:cNvCxnSpPr>
          <p:nvPr/>
        </p:nvCxnSpPr>
        <p:spPr>
          <a:xfrm>
            <a:off x="4267200" y="4533900"/>
            <a:ext cx="1983115" cy="4210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6"/>
            <a:endCxn id="28" idx="2"/>
          </p:cNvCxnSpPr>
          <p:nvPr/>
        </p:nvCxnSpPr>
        <p:spPr>
          <a:xfrm>
            <a:off x="3886200" y="6057900"/>
            <a:ext cx="990600" cy="76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5943600"/>
            <a:ext cx="529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30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876800" y="586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8" idx="6"/>
            <a:endCxn id="8" idx="3"/>
          </p:cNvCxnSpPr>
          <p:nvPr/>
        </p:nvCxnSpPr>
        <p:spPr>
          <a:xfrm flipV="1">
            <a:off x="5410200" y="5332085"/>
            <a:ext cx="840115" cy="8020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4191000" y="5105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743200" y="4648200"/>
            <a:ext cx="529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33800" y="4876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962400" y="61722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32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791200" y="56388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25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76800" y="44196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67200" y="5715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34" idx="6"/>
            <a:endCxn id="8" idx="2"/>
          </p:cNvCxnSpPr>
          <p:nvPr/>
        </p:nvCxnSpPr>
        <p:spPr>
          <a:xfrm flipV="1">
            <a:off x="4724400" y="5143500"/>
            <a:ext cx="144780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953000" y="49530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6800" y="44196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7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43200" y="46482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7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43400" y="4724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76800" y="5486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4057023" y="4801357"/>
            <a:ext cx="332868" cy="331726"/>
            <a:chOff x="4057023" y="4801357"/>
            <a:chExt cx="332868" cy="331726"/>
          </a:xfrm>
        </p:grpSpPr>
        <p:cxnSp>
          <p:nvCxnSpPr>
            <p:cNvPr id="47" name="Straight Arrow Connector 46"/>
            <p:cNvCxnSpPr/>
            <p:nvPr/>
          </p:nvCxnSpPr>
          <p:spPr>
            <a:xfrm rot="420000">
              <a:off x="4133222" y="4801357"/>
              <a:ext cx="256669" cy="31802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420000">
              <a:off x="4057023" y="4815055"/>
              <a:ext cx="256669" cy="318028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 rot="-420000">
            <a:off x="4651064" y="5566165"/>
            <a:ext cx="411480" cy="331726"/>
            <a:chOff x="4057023" y="4801357"/>
            <a:chExt cx="332868" cy="331726"/>
          </a:xfrm>
        </p:grpSpPr>
        <p:cxnSp>
          <p:nvCxnSpPr>
            <p:cNvPr id="50" name="Straight Arrow Connector 49"/>
            <p:cNvCxnSpPr/>
            <p:nvPr/>
          </p:nvCxnSpPr>
          <p:spPr>
            <a:xfrm rot="420000">
              <a:off x="4133222" y="4801357"/>
              <a:ext cx="256669" cy="31802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420000">
              <a:off x="4057023" y="4815055"/>
              <a:ext cx="256669" cy="318028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003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4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137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Evaluate the “augmented” path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Update Flows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Repeat 1 and 2 until no more paths are available</a:t>
            </a:r>
          </a:p>
        </p:txBody>
      </p:sp>
      <p:sp>
        <p:nvSpPr>
          <p:cNvPr id="5" name="Oval 4"/>
          <p:cNvSpPr/>
          <p:nvPr/>
        </p:nvSpPr>
        <p:spPr>
          <a:xfrm>
            <a:off x="2209800" y="52578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3733800" y="42672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57912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72200" y="48768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</a:t>
            </a:r>
            <a:endParaRPr lang="en-US" sz="2400" b="1" dirty="0"/>
          </a:p>
        </p:txBody>
      </p:sp>
      <p:cxnSp>
        <p:nvCxnSpPr>
          <p:cNvPr id="9" name="Straight Arrow Connector 8"/>
          <p:cNvCxnSpPr>
            <a:stCxn id="5" idx="7"/>
            <a:endCxn id="6" idx="2"/>
          </p:cNvCxnSpPr>
          <p:nvPr/>
        </p:nvCxnSpPr>
        <p:spPr>
          <a:xfrm flipV="1">
            <a:off x="2665085" y="4533900"/>
            <a:ext cx="1068715" cy="8020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7" idx="2"/>
          </p:cNvCxnSpPr>
          <p:nvPr/>
        </p:nvCxnSpPr>
        <p:spPr>
          <a:xfrm>
            <a:off x="2665085" y="5713085"/>
            <a:ext cx="687715" cy="3448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6"/>
            <a:endCxn id="8" idx="1"/>
          </p:cNvCxnSpPr>
          <p:nvPr/>
        </p:nvCxnSpPr>
        <p:spPr>
          <a:xfrm>
            <a:off x="4267200" y="4533900"/>
            <a:ext cx="1983115" cy="4210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6"/>
            <a:endCxn id="28" idx="2"/>
          </p:cNvCxnSpPr>
          <p:nvPr/>
        </p:nvCxnSpPr>
        <p:spPr>
          <a:xfrm>
            <a:off x="3886200" y="6057900"/>
            <a:ext cx="990600" cy="76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5943600"/>
            <a:ext cx="529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30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876800" y="586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8" idx="6"/>
            <a:endCxn id="8" idx="3"/>
          </p:cNvCxnSpPr>
          <p:nvPr/>
        </p:nvCxnSpPr>
        <p:spPr>
          <a:xfrm flipV="1">
            <a:off x="5410200" y="5332085"/>
            <a:ext cx="840115" cy="8020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4191000" y="5105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743200" y="46482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7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33800" y="4876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962400" y="61722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32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791200" y="56388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25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67200" y="5715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34" idx="6"/>
            <a:endCxn id="8" idx="2"/>
          </p:cNvCxnSpPr>
          <p:nvPr/>
        </p:nvCxnSpPr>
        <p:spPr>
          <a:xfrm flipV="1">
            <a:off x="4724400" y="5143500"/>
            <a:ext cx="144780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953000" y="49530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6800" y="44196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7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43400" y="4724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76800" y="5486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420000">
            <a:off x="4133222" y="4801357"/>
            <a:ext cx="256669" cy="3180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420000">
            <a:off x="4057023" y="4815055"/>
            <a:ext cx="256669" cy="31802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744073" y="5560476"/>
            <a:ext cx="317285" cy="3180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652250" y="5585552"/>
            <a:ext cx="317285" cy="31802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667000" y="4648200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43400" y="4724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3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53000" y="49530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3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78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9" grpId="0"/>
      <p:bldP spid="38" grpId="0"/>
      <p:bldP spid="51" grpId="0"/>
      <p:bldP spid="52" grpId="0"/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137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Evaluate the “augmented” path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Update Flows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Repeat 1 and 2 until no more paths are available</a:t>
            </a:r>
          </a:p>
        </p:txBody>
      </p:sp>
      <p:sp>
        <p:nvSpPr>
          <p:cNvPr id="5" name="Oval 4"/>
          <p:cNvSpPr/>
          <p:nvPr/>
        </p:nvSpPr>
        <p:spPr>
          <a:xfrm>
            <a:off x="2209800" y="52578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3733800" y="42672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57912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72200" y="48768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</a:t>
            </a:r>
            <a:endParaRPr lang="en-US" sz="2400" b="1" dirty="0"/>
          </a:p>
        </p:txBody>
      </p:sp>
      <p:cxnSp>
        <p:nvCxnSpPr>
          <p:cNvPr id="9" name="Straight Arrow Connector 8"/>
          <p:cNvCxnSpPr>
            <a:stCxn id="5" idx="7"/>
            <a:endCxn id="6" idx="2"/>
          </p:cNvCxnSpPr>
          <p:nvPr/>
        </p:nvCxnSpPr>
        <p:spPr>
          <a:xfrm flipV="1">
            <a:off x="2665085" y="4533900"/>
            <a:ext cx="1068715" cy="8020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7" idx="2"/>
          </p:cNvCxnSpPr>
          <p:nvPr/>
        </p:nvCxnSpPr>
        <p:spPr>
          <a:xfrm>
            <a:off x="2665085" y="5713085"/>
            <a:ext cx="687715" cy="3448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6"/>
            <a:endCxn id="8" idx="1"/>
          </p:cNvCxnSpPr>
          <p:nvPr/>
        </p:nvCxnSpPr>
        <p:spPr>
          <a:xfrm>
            <a:off x="4267200" y="4533900"/>
            <a:ext cx="1983115" cy="4210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6"/>
            <a:endCxn id="28" idx="2"/>
          </p:cNvCxnSpPr>
          <p:nvPr/>
        </p:nvCxnSpPr>
        <p:spPr>
          <a:xfrm>
            <a:off x="3886200" y="6057900"/>
            <a:ext cx="990600" cy="76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5943600"/>
            <a:ext cx="529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30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876800" y="586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8" idx="6"/>
            <a:endCxn id="8" idx="3"/>
          </p:cNvCxnSpPr>
          <p:nvPr/>
        </p:nvCxnSpPr>
        <p:spPr>
          <a:xfrm flipV="1">
            <a:off x="5410200" y="5332085"/>
            <a:ext cx="840115" cy="8020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4191000" y="5105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743200" y="4648200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33800" y="4876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962400" y="61722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32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791200" y="56388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25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67200" y="5715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34" idx="6"/>
            <a:endCxn id="8" idx="2"/>
          </p:cNvCxnSpPr>
          <p:nvPr/>
        </p:nvCxnSpPr>
        <p:spPr>
          <a:xfrm flipV="1">
            <a:off x="4724400" y="5143500"/>
            <a:ext cx="144780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953000" y="49530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3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6800" y="44196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7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43400" y="4724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3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76800" y="5486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420000">
            <a:off x="4133222" y="4801357"/>
            <a:ext cx="256669" cy="3180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420000">
            <a:off x="4057023" y="4815055"/>
            <a:ext cx="256669" cy="31802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744073" y="5560476"/>
            <a:ext cx="317285" cy="3180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652250" y="5585552"/>
            <a:ext cx="317285" cy="31802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14600" y="5943600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25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30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62400" y="6172200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25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32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91200" y="5638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25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25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64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62" grpId="0"/>
      <p:bldP spid="63" grpId="0"/>
      <p:bldP spid="33" grpId="0"/>
      <p:bldP spid="35" grpId="1"/>
      <p:bldP spid="3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137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Evaluate the “augmented” path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Update Flows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Repeat 1 and 2 until no more paths are available</a:t>
            </a:r>
          </a:p>
        </p:txBody>
      </p:sp>
      <p:sp>
        <p:nvSpPr>
          <p:cNvPr id="5" name="Oval 4"/>
          <p:cNvSpPr/>
          <p:nvPr/>
        </p:nvSpPr>
        <p:spPr>
          <a:xfrm>
            <a:off x="2209800" y="52578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3733800" y="42672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57912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72200" y="48768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</a:t>
            </a:r>
            <a:endParaRPr lang="en-US" sz="2400" b="1" dirty="0"/>
          </a:p>
        </p:txBody>
      </p:sp>
      <p:cxnSp>
        <p:nvCxnSpPr>
          <p:cNvPr id="9" name="Straight Arrow Connector 8"/>
          <p:cNvCxnSpPr>
            <a:stCxn id="5" idx="7"/>
            <a:endCxn id="6" idx="2"/>
          </p:cNvCxnSpPr>
          <p:nvPr/>
        </p:nvCxnSpPr>
        <p:spPr>
          <a:xfrm flipV="1">
            <a:off x="2665085" y="4533900"/>
            <a:ext cx="1068715" cy="8020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7" idx="2"/>
          </p:cNvCxnSpPr>
          <p:nvPr/>
        </p:nvCxnSpPr>
        <p:spPr>
          <a:xfrm>
            <a:off x="2665085" y="5713085"/>
            <a:ext cx="687715" cy="3448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6"/>
            <a:endCxn id="8" idx="1"/>
          </p:cNvCxnSpPr>
          <p:nvPr/>
        </p:nvCxnSpPr>
        <p:spPr>
          <a:xfrm>
            <a:off x="4267200" y="4533900"/>
            <a:ext cx="1983115" cy="4210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6"/>
            <a:endCxn id="28" idx="2"/>
          </p:cNvCxnSpPr>
          <p:nvPr/>
        </p:nvCxnSpPr>
        <p:spPr>
          <a:xfrm>
            <a:off x="3886200" y="6057900"/>
            <a:ext cx="990600" cy="76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5943600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25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30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876800" y="586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8" idx="6"/>
            <a:endCxn id="8" idx="3"/>
          </p:cNvCxnSpPr>
          <p:nvPr/>
        </p:nvCxnSpPr>
        <p:spPr>
          <a:xfrm flipV="1">
            <a:off x="5410200" y="5332085"/>
            <a:ext cx="840115" cy="8020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4191000" y="5105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743200" y="4648200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33800" y="4876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962400" y="6172200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25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32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67200" y="5715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34" idx="6"/>
            <a:endCxn id="8" idx="2"/>
          </p:cNvCxnSpPr>
          <p:nvPr/>
        </p:nvCxnSpPr>
        <p:spPr>
          <a:xfrm flipV="1">
            <a:off x="4724400" y="5143500"/>
            <a:ext cx="144780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953000" y="49530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3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6800" y="44196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7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43400" y="4724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3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76800" y="5486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420000">
            <a:off x="4133222" y="4801357"/>
            <a:ext cx="256669" cy="3180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420000">
            <a:off x="4057023" y="4815055"/>
            <a:ext cx="256669" cy="31802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744073" y="5560476"/>
            <a:ext cx="317285" cy="3180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652250" y="5585552"/>
            <a:ext cx="317285" cy="31802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91200" y="5638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25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25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0800" y="5943600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29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30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62400" y="6172200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29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32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67200" y="5715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4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53000" y="49530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7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1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62" grpId="0"/>
      <p:bldP spid="65" grpId="0"/>
      <p:bldP spid="69" grpId="0"/>
      <p:bldP spid="40" grpId="0"/>
      <p:bldP spid="41" grpId="0"/>
      <p:bldP spid="42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1371600"/>
          </a:xfrm>
        </p:spPr>
        <p:txBody>
          <a:bodyPr/>
          <a:lstStyle/>
          <a:p>
            <a:r>
              <a:rPr lang="en-US" sz="2800" dirty="0" smtClean="0"/>
              <a:t>Out of s: 10+29 = 39</a:t>
            </a:r>
          </a:p>
          <a:p>
            <a:r>
              <a:rPr lang="en-US" sz="2800" dirty="0" smtClean="0"/>
              <a:t>In to t: 7+7+25 = 39</a:t>
            </a:r>
          </a:p>
          <a:p>
            <a:r>
              <a:rPr lang="en-US" sz="2800" dirty="0" smtClean="0"/>
              <a:t>The solution found may be one of many</a:t>
            </a:r>
          </a:p>
        </p:txBody>
      </p:sp>
      <p:sp>
        <p:nvSpPr>
          <p:cNvPr id="5" name="Oval 4"/>
          <p:cNvSpPr/>
          <p:nvPr/>
        </p:nvSpPr>
        <p:spPr>
          <a:xfrm>
            <a:off x="2209800" y="52578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3733800" y="42672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57912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72200" y="48768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</a:t>
            </a:r>
            <a:endParaRPr lang="en-US" sz="2400" b="1" dirty="0"/>
          </a:p>
        </p:txBody>
      </p:sp>
      <p:cxnSp>
        <p:nvCxnSpPr>
          <p:cNvPr id="9" name="Straight Arrow Connector 8"/>
          <p:cNvCxnSpPr>
            <a:stCxn id="5" idx="7"/>
            <a:endCxn id="6" idx="2"/>
          </p:cNvCxnSpPr>
          <p:nvPr/>
        </p:nvCxnSpPr>
        <p:spPr>
          <a:xfrm flipV="1">
            <a:off x="2665085" y="4533900"/>
            <a:ext cx="1068715" cy="8020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7" idx="2"/>
          </p:cNvCxnSpPr>
          <p:nvPr/>
        </p:nvCxnSpPr>
        <p:spPr>
          <a:xfrm>
            <a:off x="2665085" y="5713085"/>
            <a:ext cx="687715" cy="3448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6"/>
            <a:endCxn id="8" idx="1"/>
          </p:cNvCxnSpPr>
          <p:nvPr/>
        </p:nvCxnSpPr>
        <p:spPr>
          <a:xfrm>
            <a:off x="4267200" y="4533900"/>
            <a:ext cx="1983115" cy="4210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6"/>
            <a:endCxn id="28" idx="2"/>
          </p:cNvCxnSpPr>
          <p:nvPr/>
        </p:nvCxnSpPr>
        <p:spPr>
          <a:xfrm>
            <a:off x="3886200" y="6057900"/>
            <a:ext cx="990600" cy="76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876800" y="586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8" idx="6"/>
            <a:endCxn id="8" idx="3"/>
          </p:cNvCxnSpPr>
          <p:nvPr/>
        </p:nvCxnSpPr>
        <p:spPr>
          <a:xfrm flipV="1">
            <a:off x="5410200" y="5332085"/>
            <a:ext cx="840115" cy="8020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4191000" y="5105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743200" y="4648200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33800" y="4876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962400" y="6172200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29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32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67200" y="5715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4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34" idx="6"/>
            <a:endCxn id="8" idx="2"/>
          </p:cNvCxnSpPr>
          <p:nvPr/>
        </p:nvCxnSpPr>
        <p:spPr>
          <a:xfrm flipV="1">
            <a:off x="4724400" y="5143500"/>
            <a:ext cx="144780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76800" y="44196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7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43400" y="4724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3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76800" y="54864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420000">
            <a:off x="4133222" y="4801357"/>
            <a:ext cx="256669" cy="3180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420000">
            <a:off x="4057023" y="4815055"/>
            <a:ext cx="256669" cy="31802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744073" y="5560476"/>
            <a:ext cx="317285" cy="3180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652250" y="5585552"/>
            <a:ext cx="317285" cy="31802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91200" y="5638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25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25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0800" y="5943600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29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30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53000" y="49530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7</a:t>
            </a:r>
            <a:r>
              <a:rPr lang="en-US" sz="1400" b="1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99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smtClean="0"/>
              <a:t>Basic </a:t>
            </a:r>
            <a:r>
              <a:rPr lang="en-US" sz="3600" dirty="0"/>
              <a:t>algorithm to determine maximum flow in a flow network</a:t>
            </a:r>
            <a:endParaRPr lang="en-US" sz="2400" dirty="0"/>
          </a:p>
          <a:p>
            <a:pPr lvl="1"/>
            <a:r>
              <a:rPr lang="en-US" sz="3200" dirty="0"/>
              <a:t>Find (list) all </a:t>
            </a:r>
            <a:r>
              <a:rPr lang="en-US" sz="3200" dirty="0" smtClean="0"/>
              <a:t>paths </a:t>
            </a:r>
            <a:r>
              <a:rPr lang="en-US" sz="3200" dirty="0"/>
              <a:t>from “s” to “t”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/>
              <a:t>called augmented paths)</a:t>
            </a:r>
            <a:endParaRPr lang="en-US" sz="2000" dirty="0"/>
          </a:p>
          <a:p>
            <a:pPr lvl="1"/>
            <a:r>
              <a:rPr lang="en-US" sz="3200" dirty="0" smtClean="0"/>
              <a:t>Max </a:t>
            </a:r>
            <a:r>
              <a:rPr lang="en-US" sz="3200" dirty="0"/>
              <a:t>allowed = </a:t>
            </a:r>
            <a:r>
              <a:rPr lang="en-US" sz="3200" dirty="0" smtClean="0"/>
              <a:t>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0642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For each path found</a:t>
            </a:r>
            <a:endParaRPr lang="en-US" sz="2400" dirty="0" smtClean="0"/>
          </a:p>
          <a:p>
            <a:pPr lvl="1"/>
            <a:r>
              <a:rPr lang="en-US" sz="3200" dirty="0" smtClean="0"/>
              <a:t>Find max allowed capacity in entire path </a:t>
            </a:r>
            <a:endParaRPr lang="en-US" sz="2400" dirty="0" smtClean="0"/>
          </a:p>
          <a:p>
            <a:pPr lvl="2"/>
            <a:r>
              <a:rPr lang="en-US" sz="2800" dirty="0" smtClean="0"/>
              <a:t>Look for the smallest capacity in the entire path</a:t>
            </a:r>
            <a:endParaRPr lang="en-US" sz="2000" dirty="0" smtClean="0"/>
          </a:p>
          <a:p>
            <a:pPr lvl="1"/>
            <a:r>
              <a:rPr lang="en-US" sz="3200" dirty="0"/>
              <a:t>T</a:t>
            </a:r>
            <a:r>
              <a:rPr lang="en-US" sz="3200" dirty="0" smtClean="0"/>
              <a:t>otal sums of max allowed</a:t>
            </a:r>
            <a:endParaRPr lang="en-US" sz="2400" dirty="0" smtClean="0"/>
          </a:p>
          <a:p>
            <a:pPr lvl="1"/>
            <a:r>
              <a:rPr lang="en-US" sz="3200" dirty="0" smtClean="0"/>
              <a:t>Update flow on graph with max capacity for all edges in this specific path</a:t>
            </a:r>
            <a:endParaRPr lang="en-US" sz="2400" dirty="0" smtClean="0"/>
          </a:p>
          <a:p>
            <a:pPr lvl="2"/>
            <a:r>
              <a:rPr lang="en-US" sz="2800" dirty="0" smtClean="0"/>
              <a:t>Watch for capacity limit, cannot go over limit</a:t>
            </a:r>
            <a:endParaRPr lang="en-US" sz="20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328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 </a:t>
            </a:r>
            <a:r>
              <a:rPr lang="en-US" dirty="0" smtClean="0"/>
              <a:t>Practice #1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" y="4168092"/>
            <a:ext cx="931190" cy="10089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s</a:t>
            </a:r>
            <a:endParaRPr lang="en-US" sz="4800" b="1" dirty="0"/>
          </a:p>
        </p:txBody>
      </p:sp>
      <p:sp>
        <p:nvSpPr>
          <p:cNvPr id="6" name="Oval 5"/>
          <p:cNvSpPr/>
          <p:nvPr/>
        </p:nvSpPr>
        <p:spPr>
          <a:xfrm>
            <a:off x="2243380" y="2438401"/>
            <a:ext cx="931190" cy="10089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7" name="Oval 6"/>
          <p:cNvSpPr/>
          <p:nvPr/>
        </p:nvSpPr>
        <p:spPr>
          <a:xfrm>
            <a:off x="2376407" y="5177078"/>
            <a:ext cx="931190" cy="10089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8" name="Oval 7"/>
          <p:cNvSpPr/>
          <p:nvPr/>
        </p:nvSpPr>
        <p:spPr>
          <a:xfrm>
            <a:off x="7298410" y="3447387"/>
            <a:ext cx="931190" cy="10089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t</a:t>
            </a:r>
            <a:endParaRPr lang="en-US" sz="4800" b="1" dirty="0"/>
          </a:p>
        </p:txBody>
      </p:sp>
      <p:cxnSp>
        <p:nvCxnSpPr>
          <p:cNvPr id="9" name="Straight Arrow Connector 8"/>
          <p:cNvCxnSpPr>
            <a:stCxn id="5" idx="7"/>
            <a:endCxn id="6" idx="2"/>
          </p:cNvCxnSpPr>
          <p:nvPr/>
        </p:nvCxnSpPr>
        <p:spPr>
          <a:xfrm flipV="1">
            <a:off x="1175820" y="2942894"/>
            <a:ext cx="1067560" cy="137296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7" idx="2"/>
          </p:cNvCxnSpPr>
          <p:nvPr/>
        </p:nvCxnSpPr>
        <p:spPr>
          <a:xfrm>
            <a:off x="1175820" y="5029314"/>
            <a:ext cx="1200587" cy="65225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6"/>
            <a:endCxn id="31" idx="2"/>
          </p:cNvCxnSpPr>
          <p:nvPr/>
        </p:nvCxnSpPr>
        <p:spPr>
          <a:xfrm>
            <a:off x="3174569" y="2942894"/>
            <a:ext cx="2128434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6"/>
            <a:endCxn id="13" idx="2"/>
          </p:cNvCxnSpPr>
          <p:nvPr/>
        </p:nvCxnSpPr>
        <p:spPr>
          <a:xfrm>
            <a:off x="3307597" y="5681571"/>
            <a:ext cx="1729353" cy="14414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036949" y="5321219"/>
            <a:ext cx="931190" cy="10089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cxnSp>
        <p:nvCxnSpPr>
          <p:cNvPr id="14" name="Straight Arrow Connector 13"/>
          <p:cNvCxnSpPr>
            <a:stCxn id="13" idx="6"/>
            <a:endCxn id="8" idx="3"/>
          </p:cNvCxnSpPr>
          <p:nvPr/>
        </p:nvCxnSpPr>
        <p:spPr>
          <a:xfrm flipV="1">
            <a:off x="5968139" y="4308610"/>
            <a:ext cx="1466641" cy="151710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13108" y="3303246"/>
            <a:ext cx="75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|</a:t>
            </a:r>
            <a:r>
              <a:rPr lang="en-US" sz="3200" dirty="0" smtClean="0">
                <a:solidFill>
                  <a:schemeClr val="tx1"/>
                </a:solidFill>
              </a:rPr>
              <a:t>13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06678" y="5897782"/>
            <a:ext cx="75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|</a:t>
            </a:r>
            <a:r>
              <a:rPr lang="en-US" sz="3200" dirty="0" smtClean="0">
                <a:solidFill>
                  <a:schemeClr val="tx1"/>
                </a:solidFill>
              </a:rPr>
              <a:t>35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06678" y="2438401"/>
            <a:ext cx="519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|5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33275" y="4888796"/>
            <a:ext cx="1197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|</a:t>
            </a:r>
            <a:r>
              <a:rPr lang="en-US" sz="3200" dirty="0" smtClean="0">
                <a:solidFill>
                  <a:schemeClr val="tx1"/>
                </a:solidFill>
              </a:rPr>
              <a:t>20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46136" y="5465360"/>
            <a:ext cx="75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|</a:t>
            </a:r>
            <a:r>
              <a:rPr lang="en-US" sz="3200" dirty="0" smtClean="0">
                <a:solidFill>
                  <a:schemeClr val="tx1"/>
                </a:solidFill>
              </a:rPr>
              <a:t>10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38786" y="4312232"/>
            <a:ext cx="747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|</a:t>
            </a:r>
            <a:r>
              <a:rPr lang="en-US" sz="3200" dirty="0" smtClean="0">
                <a:solidFill>
                  <a:schemeClr val="tx1"/>
                </a:solidFill>
              </a:rPr>
              <a:t>50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303003" y="2438401"/>
            <a:ext cx="931190" cy="10089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cxnSp>
        <p:nvCxnSpPr>
          <p:cNvPr id="32" name="Straight Arrow Connector 31"/>
          <p:cNvCxnSpPr>
            <a:stCxn id="31" idx="6"/>
            <a:endCxn id="8" idx="1"/>
          </p:cNvCxnSpPr>
          <p:nvPr/>
        </p:nvCxnSpPr>
        <p:spPr>
          <a:xfrm>
            <a:off x="6234193" y="2942894"/>
            <a:ext cx="1200587" cy="65225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633275" y="2726683"/>
            <a:ext cx="519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|3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endCxn id="7" idx="7"/>
          </p:cNvCxnSpPr>
          <p:nvPr/>
        </p:nvCxnSpPr>
        <p:spPr>
          <a:xfrm flipH="1">
            <a:off x="3171227" y="3237610"/>
            <a:ext cx="2201111" cy="208723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22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 </a:t>
            </a:r>
            <a:r>
              <a:rPr lang="en-US" dirty="0" smtClean="0"/>
              <a:t>Practice #1 Solution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362200"/>
            <a:ext cx="681990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98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 </a:t>
            </a:r>
            <a:r>
              <a:rPr lang="en-US" dirty="0" smtClean="0"/>
              <a:t>Practice #2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61658" y="4162457"/>
            <a:ext cx="897179" cy="8971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s</a:t>
            </a:r>
            <a:endParaRPr lang="en-US" sz="4800" b="1" dirty="0"/>
          </a:p>
        </p:txBody>
      </p:sp>
      <p:sp>
        <p:nvSpPr>
          <p:cNvPr id="6" name="Oval 5"/>
          <p:cNvSpPr/>
          <p:nvPr/>
        </p:nvSpPr>
        <p:spPr>
          <a:xfrm>
            <a:off x="2556017" y="2624435"/>
            <a:ext cx="897179" cy="8971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7" name="Oval 6"/>
          <p:cNvSpPr/>
          <p:nvPr/>
        </p:nvSpPr>
        <p:spPr>
          <a:xfrm>
            <a:off x="2684185" y="5059636"/>
            <a:ext cx="897179" cy="8971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8" name="Oval 7"/>
          <p:cNvSpPr/>
          <p:nvPr/>
        </p:nvSpPr>
        <p:spPr>
          <a:xfrm>
            <a:off x="7426420" y="3521614"/>
            <a:ext cx="897179" cy="8971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t</a:t>
            </a:r>
            <a:endParaRPr lang="en-US" sz="4800" b="1" dirty="0"/>
          </a:p>
        </p:txBody>
      </p:sp>
      <p:cxnSp>
        <p:nvCxnSpPr>
          <p:cNvPr id="9" name="Straight Arrow Connector 8"/>
          <p:cNvCxnSpPr>
            <a:stCxn id="5" idx="7"/>
            <a:endCxn id="6" idx="2"/>
          </p:cNvCxnSpPr>
          <p:nvPr/>
        </p:nvCxnSpPr>
        <p:spPr>
          <a:xfrm flipV="1">
            <a:off x="1527448" y="3073025"/>
            <a:ext cx="1028569" cy="122082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7" idx="2"/>
          </p:cNvCxnSpPr>
          <p:nvPr/>
        </p:nvCxnSpPr>
        <p:spPr>
          <a:xfrm>
            <a:off x="1527448" y="4928247"/>
            <a:ext cx="1156737" cy="57997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6"/>
            <a:endCxn id="31" idx="2"/>
          </p:cNvCxnSpPr>
          <p:nvPr/>
        </p:nvCxnSpPr>
        <p:spPr>
          <a:xfrm>
            <a:off x="3453196" y="3073025"/>
            <a:ext cx="2050696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6"/>
            <a:endCxn id="13" idx="2"/>
          </p:cNvCxnSpPr>
          <p:nvPr/>
        </p:nvCxnSpPr>
        <p:spPr>
          <a:xfrm>
            <a:off x="3581365" y="5508226"/>
            <a:ext cx="1666190" cy="12816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247555" y="5187805"/>
            <a:ext cx="897179" cy="8971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cxnSp>
        <p:nvCxnSpPr>
          <p:cNvPr id="14" name="Straight Arrow Connector 13"/>
          <p:cNvCxnSpPr>
            <a:stCxn id="13" idx="6"/>
            <a:endCxn id="8" idx="3"/>
          </p:cNvCxnSpPr>
          <p:nvPr/>
        </p:nvCxnSpPr>
        <p:spPr>
          <a:xfrm flipV="1">
            <a:off x="6144735" y="4287404"/>
            <a:ext cx="1413074" cy="134899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74332" y="3393446"/>
            <a:ext cx="75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|</a:t>
            </a:r>
            <a:r>
              <a:rPr lang="en-US" sz="3200" dirty="0" smtClean="0">
                <a:solidFill>
                  <a:schemeClr val="tx1"/>
                </a:solidFill>
              </a:rPr>
              <a:t>15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5870" y="5700479"/>
            <a:ext cx="527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|</a:t>
            </a:r>
            <a:r>
              <a:rPr lang="en-US" sz="3200" dirty="0" smtClean="0">
                <a:solidFill>
                  <a:schemeClr val="tx1"/>
                </a:solidFill>
              </a:rPr>
              <a:t>9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65870" y="2624435"/>
            <a:ext cx="747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|13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85577" y="4803299"/>
            <a:ext cx="1153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|</a:t>
            </a:r>
            <a:r>
              <a:rPr lang="en-US" sz="3200" dirty="0" smtClean="0">
                <a:solidFill>
                  <a:schemeClr val="tx1"/>
                </a:solidFill>
              </a:rPr>
              <a:t>30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02500" y="5315973"/>
            <a:ext cx="75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|</a:t>
            </a:r>
            <a:r>
              <a:rPr lang="en-US" sz="3200" dirty="0" smtClean="0">
                <a:solidFill>
                  <a:schemeClr val="tx1"/>
                </a:solidFill>
              </a:rPr>
              <a:t>23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68691" y="3585699"/>
            <a:ext cx="519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|</a:t>
            </a:r>
            <a:r>
              <a:rPr lang="en-US" sz="3200" dirty="0" smtClean="0">
                <a:solidFill>
                  <a:schemeClr val="tx1"/>
                </a:solidFill>
              </a:rPr>
              <a:t>5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503892" y="2624435"/>
            <a:ext cx="897179" cy="8971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cxnSp>
        <p:nvCxnSpPr>
          <p:cNvPr id="32" name="Straight Arrow Connector 31"/>
          <p:cNvCxnSpPr>
            <a:stCxn id="31" idx="6"/>
            <a:endCxn id="8" idx="1"/>
          </p:cNvCxnSpPr>
          <p:nvPr/>
        </p:nvCxnSpPr>
        <p:spPr>
          <a:xfrm>
            <a:off x="6401072" y="3073025"/>
            <a:ext cx="1156737" cy="57997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7" idx="7"/>
            <a:endCxn id="31" idx="3"/>
          </p:cNvCxnSpPr>
          <p:nvPr/>
        </p:nvCxnSpPr>
        <p:spPr>
          <a:xfrm flipV="1">
            <a:off x="3449975" y="3390225"/>
            <a:ext cx="2185306" cy="180080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785577" y="2880772"/>
            <a:ext cx="747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|25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6" idx="5"/>
            <a:endCxn id="13" idx="1"/>
          </p:cNvCxnSpPr>
          <p:nvPr/>
        </p:nvCxnSpPr>
        <p:spPr>
          <a:xfrm>
            <a:off x="3321807" y="3390225"/>
            <a:ext cx="2057138" cy="192896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325028" y="4482878"/>
            <a:ext cx="519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|7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0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2688"/>
            <a:ext cx="8382000" cy="3673475"/>
          </a:xfrm>
        </p:spPr>
        <p:txBody>
          <a:bodyPr/>
          <a:lstStyle/>
          <a:p>
            <a:r>
              <a:rPr lang="en-US" sz="2800" dirty="0"/>
              <a:t>In graph theory, a flow network (also known as a transportation network) is a directed graph where each edge has a capacity and each edge receives a </a:t>
            </a:r>
            <a:r>
              <a:rPr lang="en-US" sz="2800" dirty="0" smtClean="0"/>
              <a:t>flow</a:t>
            </a:r>
          </a:p>
          <a:p>
            <a:r>
              <a:rPr lang="en-US" sz="2800" b="1" i="1" dirty="0" smtClean="0"/>
              <a:t>Flow</a:t>
            </a:r>
            <a:r>
              <a:rPr lang="en-US" sz="2800" dirty="0" smtClean="0"/>
              <a:t>: Amount moving through an edge or path</a:t>
            </a:r>
          </a:p>
          <a:p>
            <a:r>
              <a:rPr lang="en-US" sz="2800" b="1" i="1" dirty="0" smtClean="0"/>
              <a:t>Capacity</a:t>
            </a:r>
            <a:r>
              <a:rPr lang="en-US" sz="2800" dirty="0" smtClean="0"/>
              <a:t>: Maximum flow possible through an edge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amount of flow on an edge cannot exceed the capacity of the </a:t>
            </a:r>
            <a:r>
              <a:rPr lang="en-US" sz="2800" dirty="0" smtClean="0"/>
              <a:t>edge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-12915" y="6519446"/>
            <a:ext cx="40350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From: https://en.wikipedia.org/wiki/Flow_network</a:t>
            </a:r>
          </a:p>
        </p:txBody>
      </p:sp>
    </p:spTree>
    <p:extLst>
      <p:ext uri="{BB962C8B-B14F-4D97-AF65-F5344CB8AC3E}">
        <p14:creationId xmlns:p14="http://schemas.microsoft.com/office/powerpoint/2010/main" val="418084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 </a:t>
            </a:r>
            <a:r>
              <a:rPr lang="en-US" dirty="0" smtClean="0"/>
              <a:t>Practice #2 Solution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599" y="2667000"/>
            <a:ext cx="7287353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58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3673475"/>
          </a:xfrm>
        </p:spPr>
        <p:txBody>
          <a:bodyPr/>
          <a:lstStyle/>
          <a:p>
            <a:r>
              <a:rPr lang="en-US" altLang="en-US" dirty="0"/>
              <a:t>Homework 6 is out</a:t>
            </a:r>
          </a:p>
          <a:p>
            <a:pPr lvl="1"/>
            <a:r>
              <a:rPr lang="en-US" altLang="en-US" dirty="0"/>
              <a:t>Due Tuesday, December 8th at 8:59:59 PM</a:t>
            </a:r>
            <a:endParaRPr lang="en-US" dirty="0"/>
          </a:p>
          <a:p>
            <a:r>
              <a:rPr lang="en-US" altLang="en-US" b="1" dirty="0" smtClean="0"/>
              <a:t>Final</a:t>
            </a:r>
          </a:p>
          <a:p>
            <a:pPr lvl="1"/>
            <a:r>
              <a:rPr lang="en-US" altLang="en-US" dirty="0" smtClean="0"/>
              <a:t>Will occur on December 14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from 8-10am</a:t>
            </a:r>
          </a:p>
          <a:p>
            <a:pPr lvl="1"/>
            <a:r>
              <a:rPr lang="en-US" altLang="en-US" dirty="0" smtClean="0"/>
              <a:t>ITE 102 and ITE 104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7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458200" cy="1249363"/>
          </a:xfrm>
        </p:spPr>
        <p:txBody>
          <a:bodyPr/>
          <a:lstStyle/>
          <a:p>
            <a:r>
              <a:rPr lang="en-US" sz="2800" dirty="0" smtClean="0"/>
              <a:t>Flow </a:t>
            </a:r>
            <a:r>
              <a:rPr lang="en-US" sz="2800" dirty="0"/>
              <a:t>cannot exceed capacity</a:t>
            </a:r>
          </a:p>
          <a:p>
            <a:r>
              <a:rPr lang="en-US" sz="2800" dirty="0" smtClean="0"/>
              <a:t>At </a:t>
            </a:r>
            <a:r>
              <a:rPr lang="en-US" sz="2800" dirty="0"/>
              <a:t>every vertex (excluding your source s and your sink t), the flow coming in must equal the flow going </a:t>
            </a:r>
            <a:r>
              <a:rPr lang="en-US" sz="2800" dirty="0" smtClean="0"/>
              <a:t>out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2973715" y="33909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5" name="Oval 4"/>
          <p:cNvSpPr/>
          <p:nvPr/>
        </p:nvSpPr>
        <p:spPr>
          <a:xfrm>
            <a:off x="4497715" y="26289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97715" y="40767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21715" y="33909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</a:t>
            </a:r>
            <a:endParaRPr lang="en-US" sz="2400" b="1" dirty="0"/>
          </a:p>
        </p:txBody>
      </p:sp>
      <p:cxnSp>
        <p:nvCxnSpPr>
          <p:cNvPr id="9" name="Straight Arrow Connector 8"/>
          <p:cNvCxnSpPr>
            <a:stCxn id="4" idx="7"/>
            <a:endCxn id="5" idx="2"/>
          </p:cNvCxnSpPr>
          <p:nvPr/>
        </p:nvCxnSpPr>
        <p:spPr>
          <a:xfrm flipV="1">
            <a:off x="3429000" y="2895600"/>
            <a:ext cx="1068715" cy="5734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5"/>
            <a:endCxn id="6" idx="2"/>
          </p:cNvCxnSpPr>
          <p:nvPr/>
        </p:nvCxnSpPr>
        <p:spPr>
          <a:xfrm>
            <a:off x="3429000" y="3846185"/>
            <a:ext cx="1068715" cy="4972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  <a:endCxn id="7" idx="1"/>
          </p:cNvCxnSpPr>
          <p:nvPr/>
        </p:nvCxnSpPr>
        <p:spPr>
          <a:xfrm>
            <a:off x="5031115" y="2895600"/>
            <a:ext cx="1068715" cy="5734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6"/>
            <a:endCxn id="7" idx="3"/>
          </p:cNvCxnSpPr>
          <p:nvPr/>
        </p:nvCxnSpPr>
        <p:spPr>
          <a:xfrm flipV="1">
            <a:off x="5031115" y="3846185"/>
            <a:ext cx="1068715" cy="4972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4"/>
            <a:endCxn id="6" idx="0"/>
          </p:cNvCxnSpPr>
          <p:nvPr/>
        </p:nvCxnSpPr>
        <p:spPr>
          <a:xfrm>
            <a:off x="4764415" y="3162300"/>
            <a:ext cx="0" cy="914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297315" y="38481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Source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25" name="Straight Arrow Connector 24"/>
          <p:cNvCxnSpPr>
            <a:stCxn id="23" idx="3"/>
          </p:cNvCxnSpPr>
          <p:nvPr/>
        </p:nvCxnSpPr>
        <p:spPr>
          <a:xfrm flipV="1">
            <a:off x="2264246" y="3771900"/>
            <a:ext cx="557069" cy="2608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315880" y="36195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Sink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27" name="Straight Arrow Connector 26"/>
          <p:cNvCxnSpPr>
            <a:stCxn id="26" idx="1"/>
          </p:cNvCxnSpPr>
          <p:nvPr/>
        </p:nvCxnSpPr>
        <p:spPr>
          <a:xfrm flipH="1" flipV="1">
            <a:off x="6707516" y="3695700"/>
            <a:ext cx="608364" cy="1084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430915" y="27051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83315" y="41529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45315" y="34671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88315" y="27813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88315" y="41529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8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Flow Networks?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Road Networks</a:t>
            </a:r>
          </a:p>
          <a:p>
            <a:r>
              <a:rPr lang="en-US" dirty="0" smtClean="0"/>
              <a:t>Public Transportation</a:t>
            </a:r>
          </a:p>
          <a:p>
            <a:r>
              <a:rPr lang="en-US" dirty="0" smtClean="0"/>
              <a:t>Utilities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Sewer</a:t>
            </a:r>
          </a:p>
          <a:p>
            <a:pPr lvl="1"/>
            <a:r>
              <a:rPr lang="en-US" dirty="0" smtClean="0"/>
              <a:t>Gas</a:t>
            </a:r>
          </a:p>
          <a:p>
            <a:r>
              <a:rPr lang="en-US" dirty="0" smtClean="0"/>
              <a:t>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1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-2340000">
            <a:off x="1533073" y="3520236"/>
            <a:ext cx="2362200" cy="381000"/>
            <a:chOff x="457200" y="2971800"/>
            <a:chExt cx="2286000" cy="533400"/>
          </a:xfrm>
        </p:grpSpPr>
        <p:sp>
          <p:nvSpPr>
            <p:cNvPr id="11" name="Rectangle 10"/>
            <p:cNvSpPr/>
            <p:nvPr/>
          </p:nvSpPr>
          <p:spPr>
            <a:xfrm>
              <a:off x="457200" y="2971800"/>
              <a:ext cx="2286000" cy="533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1" idx="1"/>
              <a:endCxn id="11" idx="3"/>
            </p:cNvCxnSpPr>
            <p:nvPr/>
          </p:nvCxnSpPr>
          <p:spPr>
            <a:xfrm>
              <a:off x="457200" y="3238500"/>
              <a:ext cx="2286000" cy="0"/>
            </a:xfrm>
            <a:prstGeom prst="line">
              <a:avLst/>
            </a:prstGeom>
            <a:ln>
              <a:solidFill>
                <a:schemeClr val="bg1"/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 rot="3060000">
            <a:off x="4545266" y="4806333"/>
            <a:ext cx="1765300" cy="381000"/>
            <a:chOff x="457200" y="2971800"/>
            <a:chExt cx="2286000" cy="533400"/>
          </a:xfrm>
        </p:grpSpPr>
        <p:sp>
          <p:nvSpPr>
            <p:cNvPr id="37" name="Rectangle 36"/>
            <p:cNvSpPr/>
            <p:nvPr/>
          </p:nvSpPr>
          <p:spPr>
            <a:xfrm>
              <a:off x="457200" y="2971800"/>
              <a:ext cx="2286000" cy="533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>
              <a:stCxn id="37" idx="1"/>
              <a:endCxn id="37" idx="3"/>
            </p:cNvCxnSpPr>
            <p:nvPr/>
          </p:nvCxnSpPr>
          <p:spPr>
            <a:xfrm>
              <a:off x="457200" y="3238500"/>
              <a:ext cx="2286000" cy="0"/>
            </a:xfrm>
            <a:prstGeom prst="line">
              <a:avLst/>
            </a:prstGeom>
            <a:ln>
              <a:solidFill>
                <a:schemeClr val="bg1"/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 rot="2700000">
            <a:off x="3491497" y="3382052"/>
            <a:ext cx="1533710" cy="381000"/>
            <a:chOff x="457200" y="2971800"/>
            <a:chExt cx="2286000" cy="533400"/>
          </a:xfrm>
        </p:grpSpPr>
        <p:sp>
          <p:nvSpPr>
            <p:cNvPr id="34" name="Rectangle 33"/>
            <p:cNvSpPr/>
            <p:nvPr/>
          </p:nvSpPr>
          <p:spPr>
            <a:xfrm>
              <a:off x="457200" y="2971800"/>
              <a:ext cx="2286000" cy="533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1"/>
              <a:endCxn id="34" idx="3"/>
            </p:cNvCxnSpPr>
            <p:nvPr/>
          </p:nvCxnSpPr>
          <p:spPr>
            <a:xfrm>
              <a:off x="457200" y="3238500"/>
              <a:ext cx="2286000" cy="0"/>
            </a:xfrm>
            <a:prstGeom prst="line">
              <a:avLst/>
            </a:prstGeom>
            <a:ln>
              <a:solidFill>
                <a:schemeClr val="bg1"/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420000">
            <a:off x="3289598" y="5499642"/>
            <a:ext cx="2741672" cy="381000"/>
            <a:chOff x="457200" y="2971800"/>
            <a:chExt cx="2286000" cy="533400"/>
          </a:xfrm>
        </p:grpSpPr>
        <p:sp>
          <p:nvSpPr>
            <p:cNvPr id="19" name="Rectangle 18"/>
            <p:cNvSpPr/>
            <p:nvPr/>
          </p:nvSpPr>
          <p:spPr>
            <a:xfrm>
              <a:off x="457200" y="2971800"/>
              <a:ext cx="2286000" cy="533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>
              <a:stCxn id="19" idx="1"/>
              <a:endCxn id="19" idx="3"/>
            </p:cNvCxnSpPr>
            <p:nvPr/>
          </p:nvCxnSpPr>
          <p:spPr>
            <a:xfrm>
              <a:off x="457200" y="3238500"/>
              <a:ext cx="2286000" cy="0"/>
            </a:xfrm>
            <a:prstGeom prst="line">
              <a:avLst/>
            </a:prstGeom>
            <a:ln>
              <a:solidFill>
                <a:schemeClr val="bg1"/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 rot="-3540000">
            <a:off x="5605428" y="4423129"/>
            <a:ext cx="2382297" cy="381000"/>
            <a:chOff x="457200" y="2971800"/>
            <a:chExt cx="2286000" cy="533400"/>
          </a:xfrm>
        </p:grpSpPr>
        <p:sp>
          <p:nvSpPr>
            <p:cNvPr id="22" name="Rectangle 21"/>
            <p:cNvSpPr/>
            <p:nvPr/>
          </p:nvSpPr>
          <p:spPr>
            <a:xfrm>
              <a:off x="457200" y="2971800"/>
              <a:ext cx="2286000" cy="533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1"/>
              <a:endCxn id="22" idx="3"/>
            </p:cNvCxnSpPr>
            <p:nvPr/>
          </p:nvCxnSpPr>
          <p:spPr>
            <a:xfrm>
              <a:off x="457200" y="3238500"/>
              <a:ext cx="2286000" cy="0"/>
            </a:xfrm>
            <a:prstGeom prst="line">
              <a:avLst/>
            </a:prstGeom>
            <a:ln>
              <a:solidFill>
                <a:schemeClr val="bg1"/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rot="-1140000">
            <a:off x="4882152" y="3502804"/>
            <a:ext cx="2578443" cy="381000"/>
            <a:chOff x="457200" y="2971800"/>
            <a:chExt cx="2286000" cy="533400"/>
          </a:xfrm>
        </p:grpSpPr>
        <p:sp>
          <p:nvSpPr>
            <p:cNvPr id="25" name="Rectangle 24"/>
            <p:cNvSpPr/>
            <p:nvPr/>
          </p:nvSpPr>
          <p:spPr>
            <a:xfrm>
              <a:off x="457200" y="2971800"/>
              <a:ext cx="2286000" cy="533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stCxn id="25" idx="1"/>
              <a:endCxn id="25" idx="3"/>
            </p:cNvCxnSpPr>
            <p:nvPr/>
          </p:nvCxnSpPr>
          <p:spPr>
            <a:xfrm>
              <a:off x="457200" y="3238500"/>
              <a:ext cx="2286000" cy="0"/>
            </a:xfrm>
            <a:prstGeom prst="line">
              <a:avLst/>
            </a:prstGeom>
            <a:ln>
              <a:solidFill>
                <a:schemeClr val="bg1"/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 rot="240000">
            <a:off x="3971698" y="2857018"/>
            <a:ext cx="3276600" cy="381000"/>
            <a:chOff x="457200" y="2971800"/>
            <a:chExt cx="2286000" cy="533400"/>
          </a:xfrm>
        </p:grpSpPr>
        <p:sp>
          <p:nvSpPr>
            <p:cNvPr id="31" name="Rectangle 30"/>
            <p:cNvSpPr/>
            <p:nvPr/>
          </p:nvSpPr>
          <p:spPr>
            <a:xfrm>
              <a:off x="457200" y="2971800"/>
              <a:ext cx="2286000" cy="533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>
              <a:stCxn id="31" idx="1"/>
              <a:endCxn id="31" idx="3"/>
            </p:cNvCxnSpPr>
            <p:nvPr/>
          </p:nvCxnSpPr>
          <p:spPr>
            <a:xfrm>
              <a:off x="457200" y="3238500"/>
              <a:ext cx="2286000" cy="0"/>
            </a:xfrm>
            <a:prstGeom prst="line">
              <a:avLst/>
            </a:prstGeom>
            <a:ln>
              <a:solidFill>
                <a:schemeClr val="bg1"/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 rot="1620000">
            <a:off x="1939016" y="4922182"/>
            <a:ext cx="962775" cy="381000"/>
            <a:chOff x="457200" y="2971800"/>
            <a:chExt cx="2286000" cy="533400"/>
          </a:xfrm>
        </p:grpSpPr>
        <p:sp>
          <p:nvSpPr>
            <p:cNvPr id="28" name="Rectangle 27"/>
            <p:cNvSpPr/>
            <p:nvPr/>
          </p:nvSpPr>
          <p:spPr>
            <a:xfrm>
              <a:off x="457200" y="2971800"/>
              <a:ext cx="2286000" cy="533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>
              <a:stCxn id="28" idx="1"/>
              <a:endCxn id="28" idx="3"/>
            </p:cNvCxnSpPr>
            <p:nvPr/>
          </p:nvCxnSpPr>
          <p:spPr>
            <a:xfrm>
              <a:off x="457200" y="3238500"/>
              <a:ext cx="2286000" cy="0"/>
            </a:xfrm>
            <a:prstGeom prst="line">
              <a:avLst/>
            </a:prstGeom>
            <a:ln>
              <a:solidFill>
                <a:schemeClr val="bg1"/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Flow Networks?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38200" y="4038600"/>
            <a:ext cx="1219200" cy="1143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b="1" dirty="0" smtClean="0"/>
              <a:t>Airport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7086600" y="2667000"/>
            <a:ext cx="1219200" cy="1143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b="1" dirty="0" smtClean="0"/>
              <a:t>Hotel</a:t>
            </a:r>
            <a:endParaRPr lang="en-US" sz="1600" b="1" dirty="0"/>
          </a:p>
        </p:txBody>
      </p:sp>
      <p:sp>
        <p:nvSpPr>
          <p:cNvPr id="7" name="Oval 6"/>
          <p:cNvSpPr/>
          <p:nvPr/>
        </p:nvSpPr>
        <p:spPr>
          <a:xfrm>
            <a:off x="3352800" y="2514600"/>
            <a:ext cx="6858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43200" y="5105400"/>
            <a:ext cx="6858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15000" y="5486400"/>
            <a:ext cx="6858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19600" y="3810000"/>
            <a:ext cx="6858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981200" y="3276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81200" y="5410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30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91000" y="6019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32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86600" y="4724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25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10200" y="2438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7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733800" y="3657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876800" y="4953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43600" y="4038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12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0" y="6550223"/>
            <a:ext cx="4568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From: https://www.youtube.com/watch?v=LfbKwot9sZA</a:t>
            </a:r>
          </a:p>
        </p:txBody>
      </p:sp>
    </p:spTree>
    <p:extLst>
      <p:ext uri="{BB962C8B-B14F-4D97-AF65-F5344CB8AC3E}">
        <p14:creationId xmlns:p14="http://schemas.microsoft.com/office/powerpoint/2010/main" val="294156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find:</a:t>
            </a:r>
          </a:p>
          <a:p>
            <a:pPr lvl="1"/>
            <a:r>
              <a:rPr lang="en-US" dirty="0" smtClean="0"/>
              <a:t>The overall capacity from source to sink</a:t>
            </a:r>
          </a:p>
          <a:p>
            <a:pPr lvl="1"/>
            <a:r>
              <a:rPr lang="en-US" dirty="0" smtClean="0"/>
              <a:t>A configuration of paths that achieve this flow</a:t>
            </a:r>
          </a:p>
          <a:p>
            <a:r>
              <a:rPr lang="en-US" dirty="0" smtClean="0"/>
              <a:t>Ford-Fulkerson Algorithm can help find these max flows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1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137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Create a flow network representing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Update labels to show current flow and capacity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25050">
            <a:off x="1944638" y="4243043"/>
            <a:ext cx="4760962" cy="240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21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137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Create a flow network representing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Update labels to show current flow and capacity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609600" y="4267200"/>
            <a:ext cx="7391147" cy="2212777"/>
            <a:chOff x="609600" y="4267200"/>
            <a:chExt cx="7391147" cy="2212777"/>
          </a:xfrm>
        </p:grpSpPr>
        <p:sp>
          <p:nvSpPr>
            <p:cNvPr id="5" name="Oval 4"/>
            <p:cNvSpPr/>
            <p:nvPr/>
          </p:nvSpPr>
          <p:spPr>
            <a:xfrm>
              <a:off x="2209800" y="5257800"/>
              <a:ext cx="533400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s</a:t>
              </a:r>
              <a:endParaRPr lang="en-US" sz="2400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733800" y="4267200"/>
              <a:ext cx="533400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352800" y="5791200"/>
              <a:ext cx="533400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172200" y="4876800"/>
              <a:ext cx="533400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t</a:t>
              </a:r>
              <a:endParaRPr lang="en-US" sz="2400" b="1" dirty="0"/>
            </a:p>
          </p:txBody>
        </p:sp>
        <p:cxnSp>
          <p:nvCxnSpPr>
            <p:cNvPr id="9" name="Straight Arrow Connector 8"/>
            <p:cNvCxnSpPr>
              <a:stCxn id="5" idx="7"/>
              <a:endCxn id="6" idx="2"/>
            </p:cNvCxnSpPr>
            <p:nvPr/>
          </p:nvCxnSpPr>
          <p:spPr>
            <a:xfrm flipV="1">
              <a:off x="2665085" y="4533900"/>
              <a:ext cx="1068715" cy="80201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5"/>
              <a:endCxn id="7" idx="2"/>
            </p:cNvCxnSpPr>
            <p:nvPr/>
          </p:nvCxnSpPr>
          <p:spPr>
            <a:xfrm>
              <a:off x="2665085" y="5713085"/>
              <a:ext cx="687715" cy="34481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6" idx="6"/>
              <a:endCxn id="8" idx="1"/>
            </p:cNvCxnSpPr>
            <p:nvPr/>
          </p:nvCxnSpPr>
          <p:spPr>
            <a:xfrm>
              <a:off x="4267200" y="4533900"/>
              <a:ext cx="1983115" cy="42101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6"/>
              <a:endCxn id="28" idx="2"/>
            </p:cNvCxnSpPr>
            <p:nvPr/>
          </p:nvCxnSpPr>
          <p:spPr>
            <a:xfrm>
              <a:off x="3886200" y="6057900"/>
              <a:ext cx="990600" cy="762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09600" y="5029200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</a:rPr>
                <a:t>Airport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14" idx="3"/>
            </p:cNvCxnSpPr>
            <p:nvPr/>
          </p:nvCxnSpPr>
          <p:spPr>
            <a:xfrm>
              <a:off x="1563707" y="5213866"/>
              <a:ext cx="569893" cy="19633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239000" y="54102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</a:rPr>
                <a:t>Hotel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 flipV="1">
              <a:off x="6858000" y="5334000"/>
              <a:ext cx="379764" cy="18466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590800" y="5943600"/>
              <a:ext cx="5293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0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|</a:t>
              </a:r>
              <a:r>
                <a:rPr lang="en-US" sz="1400" dirty="0" smtClean="0">
                  <a:solidFill>
                    <a:schemeClr val="tx1"/>
                  </a:solidFill>
                </a:rPr>
                <a:t>30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876800" y="5867400"/>
              <a:ext cx="533400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/>
            <p:cNvCxnSpPr>
              <a:stCxn id="28" idx="6"/>
              <a:endCxn id="8" idx="3"/>
            </p:cNvCxnSpPr>
            <p:nvPr/>
          </p:nvCxnSpPr>
          <p:spPr>
            <a:xfrm flipV="1">
              <a:off x="5410200" y="5332085"/>
              <a:ext cx="840115" cy="80201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4191000" y="5105400"/>
              <a:ext cx="533400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4057023" y="4801357"/>
              <a:ext cx="332868" cy="331726"/>
              <a:chOff x="4057023" y="4801357"/>
              <a:chExt cx="332868" cy="331726"/>
            </a:xfrm>
          </p:grpSpPr>
          <p:cxnSp>
            <p:nvCxnSpPr>
              <p:cNvPr id="58" name="Straight Arrow Connector 57"/>
              <p:cNvCxnSpPr/>
              <p:nvPr/>
            </p:nvCxnSpPr>
            <p:spPr>
              <a:xfrm rot="420000">
                <a:off x="4133222" y="4801357"/>
                <a:ext cx="256669" cy="3180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rot="420000">
                <a:off x="4057023" y="4815055"/>
                <a:ext cx="256669" cy="318028"/>
              </a:xfrm>
              <a:prstGeom prst="straightConnector1">
                <a:avLst/>
              </a:prstGeom>
              <a:ln>
                <a:headEnd type="triangl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2743200" y="4648200"/>
              <a:ext cx="5293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0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|</a:t>
              </a:r>
              <a:r>
                <a:rPr lang="en-US" sz="1400" dirty="0" smtClean="0">
                  <a:solidFill>
                    <a:schemeClr val="tx1"/>
                  </a:solidFill>
                </a:rPr>
                <a:t>10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733800" y="4876800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0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|</a:t>
              </a:r>
              <a:r>
                <a:rPr lang="en-US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962400" y="6172200"/>
              <a:ext cx="5325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0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|</a:t>
              </a:r>
              <a:r>
                <a:rPr lang="en-US" sz="1400" dirty="0" smtClean="0">
                  <a:solidFill>
                    <a:schemeClr val="tx1"/>
                  </a:solidFill>
                </a:rPr>
                <a:t>32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791200" y="5638800"/>
              <a:ext cx="5325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0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|</a:t>
              </a:r>
              <a:r>
                <a:rPr lang="en-US" sz="1400" dirty="0" smtClean="0">
                  <a:solidFill>
                    <a:schemeClr val="tx1"/>
                  </a:solidFill>
                </a:rPr>
                <a:t>25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876800" y="4419600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0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|</a:t>
              </a:r>
              <a:r>
                <a:rPr lang="en-US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267200" y="5715000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0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|</a:t>
              </a:r>
              <a:r>
                <a:rPr lang="en-US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6" name="Straight Arrow Connector 65"/>
            <p:cNvCxnSpPr>
              <a:stCxn id="34" idx="6"/>
              <a:endCxn id="8" idx="2"/>
            </p:cNvCxnSpPr>
            <p:nvPr/>
          </p:nvCxnSpPr>
          <p:spPr>
            <a:xfrm flipV="1">
              <a:off x="4724400" y="5143500"/>
              <a:ext cx="144780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4953000" y="4953000"/>
              <a:ext cx="5325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0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|</a:t>
              </a:r>
              <a:r>
                <a:rPr lang="en-US" sz="1400" dirty="0" smtClean="0">
                  <a:solidFill>
                    <a:schemeClr val="tx1"/>
                  </a:solidFill>
                </a:rPr>
                <a:t>12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800600" y="5410200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0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|</a:t>
              </a:r>
              <a:r>
                <a:rPr lang="en-US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419600" y="4800600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0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|</a:t>
              </a:r>
              <a:r>
                <a:rPr lang="en-US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77" name="Group 76"/>
            <p:cNvGrpSpPr/>
            <p:nvPr/>
          </p:nvGrpSpPr>
          <p:grpSpPr>
            <a:xfrm rot="-420000">
              <a:off x="4651064" y="5566165"/>
              <a:ext cx="411480" cy="331726"/>
              <a:chOff x="4057023" y="4801357"/>
              <a:chExt cx="332868" cy="331726"/>
            </a:xfrm>
          </p:grpSpPr>
          <p:cxnSp>
            <p:nvCxnSpPr>
              <p:cNvPr id="78" name="Straight Arrow Connector 77"/>
              <p:cNvCxnSpPr/>
              <p:nvPr/>
            </p:nvCxnSpPr>
            <p:spPr>
              <a:xfrm rot="420000">
                <a:off x="4133222" y="4801357"/>
                <a:ext cx="256669" cy="3180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 rot="420000">
                <a:off x="4057023" y="4815055"/>
                <a:ext cx="256669" cy="318028"/>
              </a:xfrm>
              <a:prstGeom prst="straightConnector1">
                <a:avLst/>
              </a:prstGeom>
              <a:ln>
                <a:headEnd type="triangl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3785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610600" cy="3673475"/>
          </a:xfrm>
        </p:spPr>
        <p:txBody>
          <a:bodyPr/>
          <a:lstStyle/>
          <a:p>
            <a:pPr lvl="0"/>
            <a:r>
              <a:rPr lang="en-US" sz="2400" dirty="0" smtClean="0"/>
              <a:t>Flow starts equal to 0</a:t>
            </a:r>
            <a:endParaRPr lang="en-US" sz="1600" dirty="0" smtClean="0"/>
          </a:p>
          <a:p>
            <a:pPr lvl="0"/>
            <a:r>
              <a:rPr lang="en-US" sz="2400" dirty="0" smtClean="0"/>
              <a:t>While </a:t>
            </a:r>
            <a:r>
              <a:rPr lang="en-US" sz="2400" dirty="0"/>
              <a:t>there exists an “augmenting path” (just a path from s to t)</a:t>
            </a:r>
            <a:endParaRPr lang="en-US" sz="1600" dirty="0"/>
          </a:p>
          <a:p>
            <a:pPr lvl="1"/>
            <a:r>
              <a:rPr lang="en-US" sz="2400" dirty="0"/>
              <a:t>Find an augmenting path</a:t>
            </a:r>
            <a:endParaRPr lang="en-US" sz="1600" dirty="0"/>
          </a:p>
          <a:p>
            <a:pPr lvl="1"/>
            <a:r>
              <a:rPr lang="en-US" sz="2400" dirty="0"/>
              <a:t>Compute the bottleneck capacity</a:t>
            </a:r>
            <a:endParaRPr lang="en-US" sz="1600" dirty="0"/>
          </a:p>
          <a:p>
            <a:pPr lvl="1"/>
            <a:r>
              <a:rPr lang="en-US" sz="2400" dirty="0"/>
              <a:t>Increase flow on that path by bottleneck capacity</a:t>
            </a:r>
            <a:endParaRPr lang="en-US" sz="1600" dirty="0"/>
          </a:p>
          <a:p>
            <a:pPr lvl="0"/>
            <a:r>
              <a:rPr lang="en-US" sz="2400" dirty="0"/>
              <a:t>Runtime is O(E * F)</a:t>
            </a:r>
            <a:endParaRPr lang="en-US" sz="1600" dirty="0"/>
          </a:p>
          <a:p>
            <a:pPr lvl="1"/>
            <a:r>
              <a:rPr lang="en-US" sz="2400" dirty="0"/>
              <a:t>E is the number of edges on the graph</a:t>
            </a:r>
            <a:endParaRPr lang="en-US" sz="1600" dirty="0"/>
          </a:p>
          <a:p>
            <a:pPr lvl="1"/>
            <a:r>
              <a:rPr lang="en-US" sz="2400" dirty="0"/>
              <a:t>F is the maximum flow</a:t>
            </a:r>
            <a:endParaRPr lang="en-US" sz="1600" dirty="0"/>
          </a:p>
          <a:p>
            <a:pPr lvl="0"/>
            <a:r>
              <a:rPr lang="en-US" sz="2400" dirty="0"/>
              <a:t>Flow/Capacity for each </a:t>
            </a:r>
            <a:r>
              <a:rPr lang="en-US" sz="2400" dirty="0" smtClean="0"/>
              <a:t>edge</a:t>
            </a:r>
            <a:endParaRPr lang="en-US" sz="1600" dirty="0"/>
          </a:p>
          <a:p>
            <a:pPr lvl="0"/>
            <a:r>
              <a:rPr lang="en-US" sz="2400" dirty="0"/>
              <a:t>Remember, Flow CANNOT EXCEED </a:t>
            </a:r>
            <a:r>
              <a:rPr lang="en-US" sz="2400" dirty="0" smtClean="0"/>
              <a:t>Capacity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811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mbc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umbc_powerpoint_template</Template>
  <TotalTime>32960</TotalTime>
  <Words>643</Words>
  <Application>Microsoft Macintosh PowerPoint</Application>
  <PresentationFormat>On-screen Show (4:3)</PresentationFormat>
  <Paragraphs>217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Calibri</vt:lpstr>
      <vt:lpstr>DejaVu LGC Sans</vt:lpstr>
      <vt:lpstr>MS PGothic</vt:lpstr>
      <vt:lpstr>ＭＳ Ｐゴシック</vt:lpstr>
      <vt:lpstr>Times New Roman</vt:lpstr>
      <vt:lpstr>Wingdings</vt:lpstr>
      <vt:lpstr>Arial</vt:lpstr>
      <vt:lpstr>umbc_powerpoint_template</vt:lpstr>
      <vt:lpstr>CMSC 341 Lecture 24  Max Flow</vt:lpstr>
      <vt:lpstr>Flow Network</vt:lpstr>
      <vt:lpstr>Flow Network</vt:lpstr>
      <vt:lpstr>Why Use Flow Networks?</vt:lpstr>
      <vt:lpstr>Why Use Flow Networks?</vt:lpstr>
      <vt:lpstr>What are we doing?</vt:lpstr>
      <vt:lpstr>Ford-Fulkerson Algorithm</vt:lpstr>
      <vt:lpstr>Ford-Fulkerson Algorithm</vt:lpstr>
      <vt:lpstr>Ford-Fulkerson Algorithm</vt:lpstr>
      <vt:lpstr>Ford-Fulkerson Algorithm</vt:lpstr>
      <vt:lpstr>Ford-Fulkerson Algorithm</vt:lpstr>
      <vt:lpstr>Ford-Fulkerson Algorithm</vt:lpstr>
      <vt:lpstr>Ford-Fulkerson Algorithm</vt:lpstr>
      <vt:lpstr>Ford-Fulkerson Algorithm</vt:lpstr>
      <vt:lpstr>Ford-Fulkerson Algorithm</vt:lpstr>
      <vt:lpstr>Ford-Fulkerson Algorithm</vt:lpstr>
      <vt:lpstr>Ford-Fulkerson Practice #1</vt:lpstr>
      <vt:lpstr>Ford-Fulkerson Practice #1 Solution</vt:lpstr>
      <vt:lpstr>Ford-Fulkerson Practice #2</vt:lpstr>
      <vt:lpstr>Ford-Fulkerson Practice #2 Solution</vt:lpstr>
      <vt:lpstr>Announcements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341</dc:title>
  <dc:creator>Katherine Gibson</dc:creator>
  <cp:lastModifiedBy>Michael Neary</cp:lastModifiedBy>
  <cp:revision>672</cp:revision>
  <cp:lastPrinted>2009-04-22T19:24:48Z</cp:lastPrinted>
  <dcterms:created xsi:type="dcterms:W3CDTF">2013-08-18T19:22:46Z</dcterms:created>
  <dcterms:modified xsi:type="dcterms:W3CDTF">2017-12-08T18:35:30Z</dcterms:modified>
</cp:coreProperties>
</file>