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9"/>
  </p:notesMasterIdLst>
  <p:sldIdLst>
    <p:sldId id="361" r:id="rId2"/>
    <p:sldId id="1211" r:id="rId3"/>
    <p:sldId id="1212" r:id="rId4"/>
    <p:sldId id="1213" r:id="rId5"/>
    <p:sldId id="1214" r:id="rId6"/>
    <p:sldId id="1215" r:id="rId7"/>
    <p:sldId id="1216" r:id="rId8"/>
    <p:sldId id="1218" r:id="rId9"/>
    <p:sldId id="1223" r:id="rId10"/>
    <p:sldId id="1219" r:id="rId11"/>
    <p:sldId id="1220" r:id="rId12"/>
    <p:sldId id="1221" r:id="rId13"/>
    <p:sldId id="1222" r:id="rId14"/>
    <p:sldId id="1224" r:id="rId15"/>
    <p:sldId id="1225" r:id="rId16"/>
    <p:sldId id="1239" r:id="rId17"/>
    <p:sldId id="1240" r:id="rId18"/>
    <p:sldId id="1241" r:id="rId19"/>
    <p:sldId id="1230" r:id="rId20"/>
    <p:sldId id="1231" r:id="rId21"/>
    <p:sldId id="1232" r:id="rId22"/>
    <p:sldId id="1233" r:id="rId23"/>
    <p:sldId id="1234" r:id="rId24"/>
    <p:sldId id="1235" r:id="rId25"/>
    <p:sldId id="1236" r:id="rId26"/>
    <p:sldId id="1237" r:id="rId27"/>
    <p:sldId id="1238" r:id="rId28"/>
  </p:sldIdLst>
  <p:sldSz cx="9144000" cy="6858000" type="screen4x3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008000"/>
    <a:srgbClr val="006633"/>
    <a:srgbClr val="1F497D"/>
    <a:srgbClr val="CC0099"/>
    <a:srgbClr val="0000FF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61"/>
    <p:restoredTop sz="76298" autoAdjust="0"/>
  </p:normalViewPr>
  <p:slideViewPr>
    <p:cSldViewPr>
      <p:cViewPr varScale="1">
        <p:scale>
          <a:sx n="83" d="100"/>
          <a:sy n="83" d="100"/>
        </p:scale>
        <p:origin x="2368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648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3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4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60475" y="720725"/>
            <a:ext cx="4794250" cy="3595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46762" cy="4316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fld id="{C3546CF7-A194-45C3-A85B-C450ED91A5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0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2074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0CD01A6-1C33-401A-BD7F-61C5367F75AD}" type="slidenum">
              <a:rPr lang="en-US" altLang="en-US">
                <a:latin typeface="Times New Roman" pitchFamily="18" charset="0"/>
              </a:rPr>
              <a:pPr/>
              <a:t>27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Storage:	O(|V| + |E|)</a:t>
            </a:r>
          </a:p>
          <a:p>
            <a:r>
              <a:rPr lang="en-US" altLang="en-US" dirty="0" err="1"/>
              <a:t>getDegree</a:t>
            </a:r>
            <a:r>
              <a:rPr lang="en-US" altLang="en-US" dirty="0"/>
              <a:t>(u) -- O(D(u)) – Returns </a:t>
            </a:r>
            <a:r>
              <a:rPr lang="en-US" altLang="en-US" dirty="0" err="1"/>
              <a:t>outdegree</a:t>
            </a:r>
            <a:r>
              <a:rPr lang="en-US" altLang="en-US" dirty="0"/>
              <a:t> of u. Requires counting list length in each case except</a:t>
            </a:r>
          </a:p>
          <a:p>
            <a:r>
              <a:rPr lang="en-US" altLang="en-US" dirty="0"/>
              <a:t>	when degree is kept in a separate vector which is then O(1)</a:t>
            </a:r>
          </a:p>
          <a:p>
            <a:r>
              <a:rPr lang="en-US" altLang="en-US" dirty="0" err="1"/>
              <a:t>getAdjacent</a:t>
            </a:r>
            <a:r>
              <a:rPr lang="en-US" altLang="en-US" dirty="0"/>
              <a:t>(u) -- O(D(u)) –Returns list of vertices that are adjacent to u. Requires construction of a list of </a:t>
            </a:r>
          </a:p>
          <a:p>
            <a:r>
              <a:rPr lang="en-US" altLang="en-US" dirty="0"/>
              <a:t>	each vertex on the adjacency list of vertex u  </a:t>
            </a:r>
          </a:p>
          <a:p>
            <a:r>
              <a:rPr lang="en-US" altLang="en-US" dirty="0" err="1"/>
              <a:t>isAdjacentTo</a:t>
            </a:r>
            <a:r>
              <a:rPr lang="en-US" altLang="en-US" dirty="0"/>
              <a:t>(</a:t>
            </a:r>
            <a:r>
              <a:rPr lang="en-US" altLang="en-US" dirty="0" err="1"/>
              <a:t>u,v</a:t>
            </a:r>
            <a:r>
              <a:rPr lang="en-US" altLang="en-US" dirty="0"/>
              <a:t>)  - O(D(u)) -- Requires searching the adjacency list of vertex u</a:t>
            </a:r>
          </a:p>
          <a:p>
            <a:r>
              <a:rPr lang="en-US" altLang="en-US" dirty="0"/>
              <a:t>	for the presence of vertex v to see if v is adjacent to u</a:t>
            </a:r>
          </a:p>
          <a:p>
            <a:r>
              <a:rPr lang="en-US" altLang="en-US" dirty="0"/>
              <a:t>storage -- O(|V|+|E|) for “Array of Lists”-- entry for each </a:t>
            </a:r>
          </a:p>
          <a:p>
            <a:r>
              <a:rPr lang="en-US" altLang="en-US" dirty="0"/>
              <a:t>		vertex and list of entries for each adjacent vertex</a:t>
            </a:r>
          </a:p>
          <a:p>
            <a:r>
              <a:rPr lang="en-US" altLang="en-US" dirty="0"/>
              <a:t>	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FBCF662-17F1-4B50-96C3-897B15B73BA1}" type="slidenum">
              <a:rPr lang="en-US" altLang="en-US">
                <a:latin typeface="Times New Roman" pitchFamily="18" charset="0"/>
              </a:rPr>
              <a:pPr/>
              <a:t>19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10D3E74-74A4-451E-893A-B096E5E9DF3D}" type="slidenum">
              <a:rPr lang="en-US" altLang="en-US">
                <a:latin typeface="Times New Roman" pitchFamily="18" charset="0"/>
              </a:rPr>
              <a:pPr/>
              <a:t>20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9996F42-66B4-4E3A-B20E-6DC13E906545}" type="slidenum">
              <a:rPr lang="en-US" altLang="en-US">
                <a:latin typeface="Times New Roman" pitchFamily="18" charset="0"/>
              </a:rPr>
              <a:pPr/>
              <a:t>21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F93DAEC-59F2-45F8-8B55-F504A75B586B}" type="slidenum">
              <a:rPr lang="en-US" altLang="en-US">
                <a:latin typeface="Times New Roman" pitchFamily="18" charset="0"/>
              </a:rPr>
              <a:pPr/>
              <a:t>22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7EC2DE7-9EAD-4111-A0A9-40E2819BAF95}" type="slidenum">
              <a:rPr lang="en-US" altLang="en-US">
                <a:latin typeface="Times New Roman" pitchFamily="18" charset="0"/>
              </a:rPr>
              <a:pPr/>
              <a:t>23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4 and 1 are adjacent to 5.  (5,1) and (5,4) have weights of 8 and 5 respectively.</a:t>
            </a:r>
          </a:p>
          <a:p>
            <a:r>
              <a:rPr lang="en-US" altLang="en-US"/>
              <a:t>2 is not adjacent to 4, but 4 is adjacent to 2 and edge (2,4) has weight of 6.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27B565E-321D-4B3A-A62E-3DDB70A2B47B}" type="slidenum">
              <a:rPr lang="en-US" altLang="en-US">
                <a:latin typeface="Times New Roman" pitchFamily="18" charset="0"/>
              </a:rPr>
              <a:pPr/>
              <a:t>24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Storage: O(|V|^2)</a:t>
            </a:r>
          </a:p>
          <a:p>
            <a:endParaRPr lang="en-US" altLang="en-US"/>
          </a:p>
          <a:p>
            <a:r>
              <a:rPr lang="en-US" altLang="en-US"/>
              <a:t>getDegree(u)	O(|V|)  -- Returns outdegree of u. Must look at (|V|-1) elements on the u-th row</a:t>
            </a:r>
          </a:p>
          <a:p>
            <a:r>
              <a:rPr lang="en-US" altLang="en-US"/>
              <a:t>getAdjacent(u) 	O(|V|)  -- Returns list of vertices that are adjacent to u. must look down the u-th row</a:t>
            </a:r>
          </a:p>
          <a:p>
            <a:r>
              <a:rPr lang="en-US" altLang="en-US"/>
              <a:t>isAdjacentTo(u,v)	O(1)  -- random access to element[u,v]</a:t>
            </a:r>
          </a:p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EF1E211-9983-4FC9-AD8B-0D3589A99805}" type="slidenum">
              <a:rPr lang="en-US" altLang="en-US">
                <a:latin typeface="Times New Roman" pitchFamily="18" charset="0"/>
              </a:rPr>
              <a:pPr/>
              <a:t>25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5BB1AA0-4936-4F82-AFAC-F387988DFBDF}" type="slidenum">
              <a:rPr lang="en-US" altLang="en-US">
                <a:latin typeface="Times New Roman" pitchFamily="18" charset="0"/>
              </a:rPr>
              <a:pPr/>
              <a:t>26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UMBC CMSC 341 Dynamic Memory and Pointers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9635B-6609-48F2-BEF2-32EF4A8D4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5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4838" cy="101758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4838" cy="4830763"/>
          </a:xfrm>
        </p:spPr>
        <p:txBody>
          <a:bodyPr/>
          <a:lstStyle>
            <a:lvl1pPr marL="344488" indent="-344488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1pPr>
            <a:lvl2pPr marL="795338" indent="-338138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2pPr>
            <a:lvl3pPr marL="11398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3pPr>
            <a:lvl4pPr marL="1603375" indent="-231775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4pPr>
            <a:lvl5pPr marL="20542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xfrm>
            <a:off x="1600200" y="6248400"/>
            <a:ext cx="5943600" cy="452438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UMBC CMSC 341 Graphs (Introduction)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127AB-56F0-4C4C-B69D-62B61AF947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053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57200" y="6243638"/>
            <a:ext cx="2128838" cy="452437"/>
          </a:xfrm>
          <a:prstGeom prst="rect">
            <a:avLst/>
          </a:prstGeom>
        </p:spPr>
        <p:txBody>
          <a:bodyPr/>
          <a:lstStyle>
            <a:lvl1pPr>
              <a:buFont typeface="Times New Roman" charset="0"/>
              <a:buNone/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UMBC CMSC 341 Dynamic Memory and Pointers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07151-AE58-4E8D-90EF-86794D407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311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57200" y="6243638"/>
            <a:ext cx="2128838" cy="452437"/>
          </a:xfrm>
          <a:prstGeom prst="rect">
            <a:avLst/>
          </a:prstGeom>
        </p:spPr>
        <p:txBody>
          <a:bodyPr/>
          <a:lstStyle>
            <a:lvl1pPr>
              <a:buFont typeface="Times New Roman" charset="0"/>
              <a:buNone/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UMBC CMSC 341 Dynamic Memory and Pointers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D7568-17F5-4258-9603-6438299020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515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8/3/2007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UMBC CMSC 341 Graphs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41706-6487-48CF-8992-C98978E6FD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7403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4838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2895600" y="6248400"/>
            <a:ext cx="3119438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UMBC CMSC 341 Dynamic Memory and Pointers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28838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32CA1A4-F8AD-42A7-A6C8-A09A74D89A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Freeform 6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57200" y="6172200"/>
            <a:ext cx="8229600" cy="1588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9pPr>
    </p:titleStyle>
    <p:bodyStyle>
      <a:lvl1pPr marL="342900" indent="-342900" algn="l" defTabSz="457200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685800" y="1501775"/>
            <a:ext cx="7772400" cy="1470025"/>
          </a:xfrm>
        </p:spPr>
        <p:txBody>
          <a:bodyPr/>
          <a:lstStyle/>
          <a:p>
            <a:r>
              <a:rPr lang="en-US" altLang="en-US" dirty="0"/>
              <a:t>CMSC 341</a:t>
            </a:r>
            <a:br>
              <a:rPr lang="en-US" altLang="en-US" dirty="0"/>
            </a:br>
            <a:r>
              <a:rPr lang="en-US" altLang="en-US" dirty="0"/>
              <a:t>Lecture 21 Graphs (Introduction)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Prof. </a:t>
            </a:r>
            <a:r>
              <a:rPr lang="en-US" altLang="en-US" dirty="0" err="1"/>
              <a:t>Neary</a:t>
            </a:r>
            <a:endParaRPr lang="en-US" alt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-12700" y="6477000"/>
            <a:ext cx="8470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/>
              <a:t>Based on slides from previous iterations of this course (Dr. Katherine Gibson)</a:t>
            </a:r>
          </a:p>
        </p:txBody>
      </p:sp>
    </p:spTree>
    <p:extLst>
      <p:ext uri="{BB962C8B-B14F-4D97-AF65-F5344CB8AC3E}">
        <p14:creationId xmlns:p14="http://schemas.microsoft.com/office/powerpoint/2010/main" val="3891682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</a:pPr>
            <a:r>
              <a:rPr lang="en-US" sz="2400" dirty="0"/>
              <a:t>End vertices (or endpoints) of an edge</a:t>
            </a:r>
          </a:p>
          <a:p>
            <a:pPr lvl="1">
              <a:spcBef>
                <a:spcPts val="500"/>
              </a:spcBef>
            </a:pPr>
            <a:r>
              <a:rPr lang="en-US" sz="2000" dirty="0"/>
              <a:t>U and V are the endpoints of a</a:t>
            </a:r>
          </a:p>
          <a:p>
            <a:pPr>
              <a:spcBef>
                <a:spcPts val="500"/>
              </a:spcBef>
            </a:pPr>
            <a:r>
              <a:rPr lang="en-US" sz="2400" dirty="0"/>
              <a:t>Edges incident on a vertex</a:t>
            </a:r>
          </a:p>
          <a:p>
            <a:pPr lvl="1">
              <a:spcBef>
                <a:spcPts val="500"/>
              </a:spcBef>
            </a:pPr>
            <a:r>
              <a:rPr lang="en-US" sz="2000" dirty="0"/>
              <a:t>a, d, and b are incident on V</a:t>
            </a:r>
          </a:p>
          <a:p>
            <a:pPr>
              <a:spcBef>
                <a:spcPts val="500"/>
              </a:spcBef>
            </a:pPr>
            <a:r>
              <a:rPr lang="en-US" sz="2400" dirty="0"/>
              <a:t>Adjacent vertices</a:t>
            </a:r>
          </a:p>
          <a:p>
            <a:pPr lvl="1">
              <a:spcBef>
                <a:spcPts val="500"/>
              </a:spcBef>
            </a:pPr>
            <a:r>
              <a:rPr lang="en-US" sz="2000" dirty="0"/>
              <a:t>U and V are adjacent</a:t>
            </a:r>
          </a:p>
          <a:p>
            <a:pPr>
              <a:spcBef>
                <a:spcPts val="500"/>
              </a:spcBef>
            </a:pPr>
            <a:r>
              <a:rPr lang="en-US" sz="2400" dirty="0"/>
              <a:t>Parallel edges</a:t>
            </a:r>
          </a:p>
          <a:p>
            <a:pPr lvl="1">
              <a:spcBef>
                <a:spcPts val="500"/>
              </a:spcBef>
            </a:pPr>
            <a:r>
              <a:rPr lang="en-US" sz="2000" dirty="0"/>
              <a:t>h and </a:t>
            </a:r>
            <a:r>
              <a:rPr lang="en-US" sz="2000" dirty="0" err="1"/>
              <a:t>i</a:t>
            </a:r>
            <a:r>
              <a:rPr lang="en-US" sz="2000" dirty="0"/>
              <a:t> are parallel edges</a:t>
            </a:r>
          </a:p>
          <a:p>
            <a:pPr>
              <a:spcBef>
                <a:spcPts val="500"/>
              </a:spcBef>
            </a:pPr>
            <a:r>
              <a:rPr lang="en-US" sz="2400" dirty="0"/>
              <a:t>Self-loop</a:t>
            </a:r>
          </a:p>
          <a:p>
            <a:pPr lvl="1">
              <a:spcBef>
                <a:spcPts val="500"/>
              </a:spcBef>
            </a:pPr>
            <a:r>
              <a:rPr lang="en-US" sz="2000" dirty="0"/>
              <a:t>j is a self-loop</a:t>
            </a:r>
          </a:p>
          <a:p>
            <a:pPr>
              <a:spcBef>
                <a:spcPts val="500"/>
              </a:spcBef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Graphs (Introduction)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pSp>
        <p:nvGrpSpPr>
          <p:cNvPr id="6" name="Group 32"/>
          <p:cNvGrpSpPr>
            <a:grpSpLocks/>
          </p:cNvGrpSpPr>
          <p:nvPr/>
        </p:nvGrpSpPr>
        <p:grpSpPr bwMode="auto">
          <a:xfrm>
            <a:off x="4576763" y="2208213"/>
            <a:ext cx="4197350" cy="3200400"/>
            <a:chOff x="2808" y="1104"/>
            <a:chExt cx="2644" cy="2016"/>
          </a:xfrm>
        </p:grpSpPr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3960" y="1680"/>
              <a:ext cx="288" cy="288"/>
            </a:xfrm>
            <a:prstGeom prst="ellipse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X</a:t>
              </a:r>
            </a:p>
          </p:txBody>
        </p:sp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2808" y="1680"/>
              <a:ext cx="288" cy="288"/>
            </a:xfrm>
            <a:prstGeom prst="ellipse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en-US" dirty="0"/>
                <a:t>U</a:t>
              </a:r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3384" y="1104"/>
              <a:ext cx="288" cy="288"/>
            </a:xfrm>
            <a:prstGeom prst="ellipse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en-US" dirty="0"/>
                <a:t>V</a:t>
              </a:r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3384" y="2256"/>
              <a:ext cx="288" cy="288"/>
            </a:xfrm>
            <a:prstGeom prst="ellipse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W</a:t>
              </a:r>
            </a:p>
          </p:txBody>
        </p:sp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4728" y="1680"/>
              <a:ext cx="288" cy="288"/>
            </a:xfrm>
            <a:prstGeom prst="ellipse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Z</a:t>
              </a:r>
            </a:p>
          </p:txBody>
        </p:sp>
        <p:cxnSp>
          <p:nvCxnSpPr>
            <p:cNvPr id="12" name="AutoShape 9"/>
            <p:cNvCxnSpPr>
              <a:cxnSpLocks noChangeShapeType="1"/>
              <a:stCxn id="9" idx="3"/>
              <a:endCxn id="8" idx="7"/>
            </p:cNvCxnSpPr>
            <p:nvPr/>
          </p:nvCxnSpPr>
          <p:spPr bwMode="auto">
            <a:xfrm flipH="1">
              <a:off x="3054" y="1356"/>
              <a:ext cx="372" cy="36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AutoShape 10"/>
            <p:cNvCxnSpPr>
              <a:cxnSpLocks noChangeShapeType="1"/>
              <a:stCxn id="10" idx="1"/>
              <a:endCxn id="8" idx="5"/>
            </p:cNvCxnSpPr>
            <p:nvPr/>
          </p:nvCxnSpPr>
          <p:spPr bwMode="auto">
            <a:xfrm flipH="1" flipV="1">
              <a:off x="3054" y="1932"/>
              <a:ext cx="372" cy="36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11"/>
            <p:cNvCxnSpPr>
              <a:cxnSpLocks noChangeShapeType="1"/>
              <a:stCxn id="10" idx="7"/>
              <a:endCxn id="7" idx="3"/>
            </p:cNvCxnSpPr>
            <p:nvPr/>
          </p:nvCxnSpPr>
          <p:spPr bwMode="auto">
            <a:xfrm flipV="1">
              <a:off x="3630" y="1932"/>
              <a:ext cx="372" cy="36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AutoShape 13"/>
            <p:cNvCxnSpPr>
              <a:cxnSpLocks noChangeShapeType="1"/>
              <a:stCxn id="9" idx="5"/>
              <a:endCxn id="7" idx="1"/>
            </p:cNvCxnSpPr>
            <p:nvPr/>
          </p:nvCxnSpPr>
          <p:spPr bwMode="auto">
            <a:xfrm>
              <a:off x="3630" y="1356"/>
              <a:ext cx="372" cy="36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AutoShape 14"/>
            <p:cNvCxnSpPr>
              <a:cxnSpLocks noChangeShapeType="1"/>
              <a:stCxn id="9" idx="4"/>
              <a:endCxn id="10" idx="0"/>
            </p:cNvCxnSpPr>
            <p:nvPr/>
          </p:nvCxnSpPr>
          <p:spPr bwMode="auto">
            <a:xfrm>
              <a:off x="3528" y="1398"/>
              <a:ext cx="0" cy="85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Oval 15"/>
            <p:cNvSpPr>
              <a:spLocks noChangeArrowheads="1"/>
            </p:cNvSpPr>
            <p:nvPr/>
          </p:nvSpPr>
          <p:spPr bwMode="auto">
            <a:xfrm>
              <a:off x="3966" y="2832"/>
              <a:ext cx="288" cy="288"/>
            </a:xfrm>
            <a:prstGeom prst="ellipse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Y</a:t>
              </a:r>
            </a:p>
          </p:txBody>
        </p:sp>
        <p:cxnSp>
          <p:nvCxnSpPr>
            <p:cNvPr id="18" name="AutoShape 16"/>
            <p:cNvCxnSpPr>
              <a:cxnSpLocks noChangeShapeType="1"/>
              <a:stCxn id="10" idx="5"/>
              <a:endCxn id="17" idx="1"/>
            </p:cNvCxnSpPr>
            <p:nvPr/>
          </p:nvCxnSpPr>
          <p:spPr bwMode="auto">
            <a:xfrm>
              <a:off x="3630" y="2508"/>
              <a:ext cx="378" cy="36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AutoShape 17"/>
            <p:cNvCxnSpPr>
              <a:cxnSpLocks noChangeShapeType="1"/>
              <a:stCxn id="7" idx="4"/>
              <a:endCxn id="17" idx="0"/>
            </p:cNvCxnSpPr>
            <p:nvPr/>
          </p:nvCxnSpPr>
          <p:spPr bwMode="auto">
            <a:xfrm>
              <a:off x="4104" y="1974"/>
              <a:ext cx="6" cy="85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3054" y="1254"/>
              <a:ext cx="2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en-US"/>
                <a:t>a</a:t>
              </a:r>
            </a:p>
          </p:txBody>
        </p:sp>
        <p:sp>
          <p:nvSpPr>
            <p:cNvPr id="21" name="Text Box 19"/>
            <p:cNvSpPr txBox="1">
              <a:spLocks noChangeArrowheads="1"/>
            </p:cNvSpPr>
            <p:nvPr/>
          </p:nvSpPr>
          <p:spPr bwMode="auto">
            <a:xfrm>
              <a:off x="3046" y="1974"/>
              <a:ext cx="20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en-US"/>
                <a:t>c</a:t>
              </a:r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3786" y="1254"/>
              <a:ext cx="2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en-US"/>
                <a:t>b</a:t>
              </a: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3789" y="2004"/>
              <a:ext cx="2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en-US"/>
                <a:t>e</a:t>
              </a:r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3504" y="1680"/>
              <a:ext cx="2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en-US"/>
                <a:t>d</a:t>
              </a:r>
            </a:p>
          </p:txBody>
        </p:sp>
        <p:sp>
          <p:nvSpPr>
            <p:cNvPr id="25" name="Text Box 23"/>
            <p:cNvSpPr txBox="1">
              <a:spLocks noChangeArrowheads="1"/>
            </p:cNvSpPr>
            <p:nvPr/>
          </p:nvSpPr>
          <p:spPr bwMode="auto">
            <a:xfrm>
              <a:off x="3676" y="2646"/>
              <a:ext cx="17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en-US"/>
                <a:t>f</a:t>
              </a:r>
            </a:p>
          </p:txBody>
        </p:sp>
        <p:sp>
          <p:nvSpPr>
            <p:cNvPr id="26" name="Text Box 24"/>
            <p:cNvSpPr txBox="1">
              <a:spLocks noChangeArrowheads="1"/>
            </p:cNvSpPr>
            <p:nvPr/>
          </p:nvSpPr>
          <p:spPr bwMode="auto">
            <a:xfrm>
              <a:off x="4080" y="2292"/>
              <a:ext cx="2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en-US"/>
                <a:t>g</a:t>
              </a:r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4398" y="1392"/>
              <a:ext cx="2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en-US" dirty="0"/>
                <a:t>h</a:t>
              </a:r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auto">
            <a:xfrm>
              <a:off x="4429" y="2016"/>
              <a:ext cx="1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en-US"/>
                <a:t>i</a:t>
              </a:r>
            </a:p>
          </p:txBody>
        </p:sp>
        <p:sp>
          <p:nvSpPr>
            <p:cNvPr id="29" name="Text Box 27"/>
            <p:cNvSpPr txBox="1">
              <a:spLocks noChangeArrowheads="1"/>
            </p:cNvSpPr>
            <p:nvPr/>
          </p:nvSpPr>
          <p:spPr bwMode="auto">
            <a:xfrm>
              <a:off x="5282" y="1392"/>
              <a:ext cx="17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en-US"/>
                <a:t>j</a:t>
              </a:r>
            </a:p>
          </p:txBody>
        </p:sp>
        <p:cxnSp>
          <p:nvCxnSpPr>
            <p:cNvPr id="30" name="AutoShape 29"/>
            <p:cNvCxnSpPr>
              <a:cxnSpLocks noChangeShapeType="1"/>
              <a:stCxn id="7" idx="5"/>
              <a:endCxn id="11" idx="3"/>
            </p:cNvCxnSpPr>
            <p:nvPr/>
          </p:nvCxnSpPr>
          <p:spPr bwMode="auto">
            <a:xfrm rot="16200000" flipH="1">
              <a:off x="4487" y="1651"/>
              <a:ext cx="1" cy="564"/>
            </a:xfrm>
            <a:prstGeom prst="curvedConnector3">
              <a:avLst>
                <a:gd name="adj1" fmla="val 7699995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AutoShape 30"/>
            <p:cNvCxnSpPr>
              <a:cxnSpLocks noChangeShapeType="1"/>
              <a:stCxn id="7" idx="7"/>
              <a:endCxn id="11" idx="1"/>
            </p:cNvCxnSpPr>
            <p:nvPr/>
          </p:nvCxnSpPr>
          <p:spPr bwMode="auto">
            <a:xfrm rot="5400000" flipV="1">
              <a:off x="4487" y="1435"/>
              <a:ext cx="1" cy="564"/>
            </a:xfrm>
            <a:prstGeom prst="curvedConnector3">
              <a:avLst>
                <a:gd name="adj1" fmla="val -6100005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AutoShape 31"/>
            <p:cNvCxnSpPr>
              <a:cxnSpLocks noChangeShapeType="1"/>
              <a:stCxn id="11" idx="5"/>
              <a:endCxn id="11" idx="7"/>
            </p:cNvCxnSpPr>
            <p:nvPr/>
          </p:nvCxnSpPr>
          <p:spPr bwMode="auto">
            <a:xfrm rot="5400000" flipH="1" flipV="1">
              <a:off x="4867" y="1823"/>
              <a:ext cx="216" cy="1"/>
            </a:xfrm>
            <a:prstGeom prst="curvedConnector5">
              <a:avLst>
                <a:gd name="adj1" fmla="val -44444"/>
                <a:gd name="adj2" fmla="val 40099986"/>
                <a:gd name="adj3" fmla="val 146759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021361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1295400"/>
            <a:ext cx="8468520" cy="483076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b="1" i="1" u="sng" dirty="0"/>
              <a:t>Path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Sequence of alternating vertices and edges 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Begins with a vertex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Ends with a vertex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Each edge is preceded and </a:t>
            </a:r>
            <a:br>
              <a:rPr lang="en-US" sz="2400" dirty="0"/>
            </a:br>
            <a:r>
              <a:rPr lang="en-US" sz="2400" dirty="0"/>
              <a:t>followed by its endpoints</a:t>
            </a:r>
          </a:p>
          <a:p>
            <a:pPr>
              <a:spcBef>
                <a:spcPts val="0"/>
              </a:spcBef>
            </a:pPr>
            <a:r>
              <a:rPr lang="en-US" sz="2800" b="1" i="1" u="sng" dirty="0"/>
              <a:t>Simple path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Path such that all its vertices </a:t>
            </a:r>
            <a:br>
              <a:rPr lang="en-US" sz="2400" dirty="0"/>
            </a:br>
            <a:r>
              <a:rPr lang="en-US" sz="2400" dirty="0"/>
              <a:t>and edges are distinct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Examples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P1=(V,X,Z) is a simple path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P2=(U,W,X,Y,W,V) is a path that is not simple</a:t>
            </a:r>
          </a:p>
          <a:p>
            <a:pPr>
              <a:spcBef>
                <a:spcPts val="0"/>
              </a:spcBef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Graphs (Introduction)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reeform 30"/>
          <p:cNvSpPr>
            <a:spLocks/>
          </p:cNvSpPr>
          <p:nvPr/>
        </p:nvSpPr>
        <p:spPr bwMode="auto">
          <a:xfrm>
            <a:off x="5963444" y="2823358"/>
            <a:ext cx="1570038" cy="2149475"/>
          </a:xfrm>
          <a:custGeom>
            <a:avLst/>
            <a:gdLst>
              <a:gd name="T0" fmla="*/ 742950 w 989"/>
              <a:gd name="T1" fmla="*/ 0 h 1354"/>
              <a:gd name="T2" fmla="*/ 819150 w 989"/>
              <a:gd name="T3" fmla="*/ 1352550 h 1354"/>
              <a:gd name="T4" fmla="*/ 1476375 w 989"/>
              <a:gd name="T5" fmla="*/ 2057400 h 1354"/>
              <a:gd name="T6" fmla="*/ 1381125 w 989"/>
              <a:gd name="T7" fmla="*/ 800100 h 1354"/>
              <a:gd name="T8" fmla="*/ 695325 w 989"/>
              <a:gd name="T9" fmla="*/ 1276350 h 1354"/>
              <a:gd name="T10" fmla="*/ 0 w 989"/>
              <a:gd name="T11" fmla="*/ 762000 h 135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89"/>
              <a:gd name="T19" fmla="*/ 0 h 1354"/>
              <a:gd name="T20" fmla="*/ 989 w 989"/>
              <a:gd name="T21" fmla="*/ 1354 h 135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89" h="1354">
                <a:moveTo>
                  <a:pt x="468" y="0"/>
                </a:moveTo>
                <a:cubicBezTo>
                  <a:pt x="475" y="142"/>
                  <a:pt x="439" y="636"/>
                  <a:pt x="516" y="852"/>
                </a:cubicBezTo>
                <a:cubicBezTo>
                  <a:pt x="593" y="1068"/>
                  <a:pt x="871" y="1354"/>
                  <a:pt x="930" y="1296"/>
                </a:cubicBezTo>
                <a:cubicBezTo>
                  <a:pt x="989" y="1238"/>
                  <a:pt x="952" y="586"/>
                  <a:pt x="870" y="504"/>
                </a:cubicBezTo>
                <a:cubicBezTo>
                  <a:pt x="788" y="422"/>
                  <a:pt x="583" y="808"/>
                  <a:pt x="438" y="804"/>
                </a:cubicBezTo>
                <a:cubicBezTo>
                  <a:pt x="293" y="800"/>
                  <a:pt x="91" y="547"/>
                  <a:pt x="0" y="480"/>
                </a:cubicBezTo>
              </a:path>
            </a:pathLst>
          </a:cu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29"/>
          <p:cNvSpPr txBox="1">
            <a:spLocks noChangeArrowheads="1"/>
          </p:cNvSpPr>
          <p:nvPr/>
        </p:nvSpPr>
        <p:spPr bwMode="auto">
          <a:xfrm>
            <a:off x="7401719" y="2737633"/>
            <a:ext cx="463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tx2"/>
                </a:solidFill>
              </a:rPr>
              <a:t>P</a:t>
            </a:r>
            <a:r>
              <a:rPr lang="en-US" altLang="en-US" baseline="-250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8" name="Freeform 28"/>
          <p:cNvSpPr>
            <a:spLocks/>
          </p:cNvSpPr>
          <p:nvPr/>
        </p:nvSpPr>
        <p:spPr bwMode="auto">
          <a:xfrm>
            <a:off x="6896894" y="2642383"/>
            <a:ext cx="1638300" cy="736600"/>
          </a:xfrm>
          <a:custGeom>
            <a:avLst/>
            <a:gdLst>
              <a:gd name="T0" fmla="*/ 0 w 1032"/>
              <a:gd name="T1" fmla="*/ 0 h 464"/>
              <a:gd name="T2" fmla="*/ 733425 w 1032"/>
              <a:gd name="T3" fmla="*/ 628650 h 464"/>
              <a:gd name="T4" fmla="*/ 1638300 w 1032"/>
              <a:gd name="T5" fmla="*/ 647700 h 464"/>
              <a:gd name="T6" fmla="*/ 0 60000 65536"/>
              <a:gd name="T7" fmla="*/ 0 60000 65536"/>
              <a:gd name="T8" fmla="*/ 0 60000 65536"/>
              <a:gd name="T9" fmla="*/ 0 w 1032"/>
              <a:gd name="T10" fmla="*/ 0 h 464"/>
              <a:gd name="T11" fmla="*/ 1032 w 1032"/>
              <a:gd name="T12" fmla="*/ 464 h 4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32" h="464">
                <a:moveTo>
                  <a:pt x="0" y="0"/>
                </a:moveTo>
                <a:cubicBezTo>
                  <a:pt x="77" y="66"/>
                  <a:pt x="290" y="328"/>
                  <a:pt x="462" y="396"/>
                </a:cubicBezTo>
                <a:cubicBezTo>
                  <a:pt x="634" y="464"/>
                  <a:pt x="913" y="406"/>
                  <a:pt x="1032" y="408"/>
                </a:cubicBezTo>
              </a:path>
            </a:pathLst>
          </a:cu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7325519" y="3194833"/>
            <a:ext cx="457200" cy="457200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5496719" y="3194833"/>
            <a:ext cx="457200" cy="457200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>
            <a:off x="6411119" y="2280433"/>
            <a:ext cx="457200" cy="457200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6411119" y="4109233"/>
            <a:ext cx="457200" cy="457200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</a:p>
        </p:txBody>
      </p:sp>
      <p:sp>
        <p:nvSpPr>
          <p:cNvPr id="13" name="Oval 8"/>
          <p:cNvSpPr>
            <a:spLocks noChangeArrowheads="1"/>
          </p:cNvSpPr>
          <p:nvPr/>
        </p:nvSpPr>
        <p:spPr bwMode="auto">
          <a:xfrm>
            <a:off x="8544719" y="3194833"/>
            <a:ext cx="457200" cy="457200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/>
              <a:t>Z</a:t>
            </a:r>
          </a:p>
        </p:txBody>
      </p:sp>
      <p:cxnSp>
        <p:nvCxnSpPr>
          <p:cNvPr id="14" name="AutoShape 9"/>
          <p:cNvCxnSpPr>
            <a:cxnSpLocks noChangeShapeType="1"/>
            <a:stCxn id="11" idx="3"/>
            <a:endCxn id="10" idx="7"/>
          </p:cNvCxnSpPr>
          <p:nvPr/>
        </p:nvCxnSpPr>
        <p:spPr bwMode="auto">
          <a:xfrm flipH="1">
            <a:off x="5887244" y="2680483"/>
            <a:ext cx="590550" cy="571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10"/>
          <p:cNvCxnSpPr>
            <a:cxnSpLocks noChangeShapeType="1"/>
            <a:stCxn id="12" idx="1"/>
            <a:endCxn id="10" idx="5"/>
          </p:cNvCxnSpPr>
          <p:nvPr/>
        </p:nvCxnSpPr>
        <p:spPr bwMode="auto">
          <a:xfrm flipH="1" flipV="1">
            <a:off x="5887244" y="3594883"/>
            <a:ext cx="590550" cy="571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11"/>
          <p:cNvCxnSpPr>
            <a:cxnSpLocks noChangeShapeType="1"/>
            <a:stCxn id="12" idx="7"/>
            <a:endCxn id="9" idx="3"/>
          </p:cNvCxnSpPr>
          <p:nvPr/>
        </p:nvCxnSpPr>
        <p:spPr bwMode="auto">
          <a:xfrm flipV="1">
            <a:off x="6801644" y="3594883"/>
            <a:ext cx="590550" cy="571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12"/>
          <p:cNvCxnSpPr>
            <a:cxnSpLocks noChangeShapeType="1"/>
            <a:stCxn id="9" idx="6"/>
            <a:endCxn id="13" idx="2"/>
          </p:cNvCxnSpPr>
          <p:nvPr/>
        </p:nvCxnSpPr>
        <p:spPr bwMode="auto">
          <a:xfrm>
            <a:off x="7792244" y="3423433"/>
            <a:ext cx="7429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13"/>
          <p:cNvCxnSpPr>
            <a:cxnSpLocks noChangeShapeType="1"/>
            <a:stCxn id="11" idx="5"/>
            <a:endCxn id="9" idx="1"/>
          </p:cNvCxnSpPr>
          <p:nvPr/>
        </p:nvCxnSpPr>
        <p:spPr bwMode="auto">
          <a:xfrm>
            <a:off x="6801644" y="2680483"/>
            <a:ext cx="590550" cy="571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14"/>
          <p:cNvCxnSpPr>
            <a:cxnSpLocks noChangeShapeType="1"/>
            <a:stCxn id="11" idx="4"/>
            <a:endCxn id="12" idx="0"/>
          </p:cNvCxnSpPr>
          <p:nvPr/>
        </p:nvCxnSpPr>
        <p:spPr bwMode="auto">
          <a:xfrm>
            <a:off x="6639719" y="2747158"/>
            <a:ext cx="0" cy="1352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Oval 15"/>
          <p:cNvSpPr>
            <a:spLocks noChangeArrowheads="1"/>
          </p:cNvSpPr>
          <p:nvPr/>
        </p:nvSpPr>
        <p:spPr bwMode="auto">
          <a:xfrm>
            <a:off x="7335044" y="5023633"/>
            <a:ext cx="457200" cy="457200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cxnSp>
        <p:nvCxnSpPr>
          <p:cNvPr id="21" name="AutoShape 16"/>
          <p:cNvCxnSpPr>
            <a:cxnSpLocks noChangeShapeType="1"/>
            <a:stCxn id="12" idx="5"/>
            <a:endCxn id="20" idx="1"/>
          </p:cNvCxnSpPr>
          <p:nvPr/>
        </p:nvCxnSpPr>
        <p:spPr bwMode="auto">
          <a:xfrm>
            <a:off x="6801644" y="4509283"/>
            <a:ext cx="600075" cy="571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AutoShape 17"/>
          <p:cNvCxnSpPr>
            <a:cxnSpLocks noChangeShapeType="1"/>
            <a:stCxn id="9" idx="4"/>
            <a:endCxn id="20" idx="0"/>
          </p:cNvCxnSpPr>
          <p:nvPr/>
        </p:nvCxnSpPr>
        <p:spPr bwMode="auto">
          <a:xfrm>
            <a:off x="7554119" y="3661558"/>
            <a:ext cx="9525" cy="1352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Text Box 18"/>
          <p:cNvSpPr txBox="1">
            <a:spLocks noChangeArrowheads="1"/>
          </p:cNvSpPr>
          <p:nvPr/>
        </p:nvSpPr>
        <p:spPr bwMode="auto">
          <a:xfrm>
            <a:off x="5887244" y="2518558"/>
            <a:ext cx="344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5874544" y="3661558"/>
            <a:ext cx="325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/>
              <a:t>c</a:t>
            </a: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7096919" y="2509033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/>
              <a:t>b</a:t>
            </a:r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7020719" y="3728233"/>
            <a:ext cx="344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/>
              <a:t>e</a:t>
            </a:r>
          </a:p>
        </p:txBody>
      </p:sp>
      <p:sp>
        <p:nvSpPr>
          <p:cNvPr id="27" name="Text Box 22"/>
          <p:cNvSpPr txBox="1">
            <a:spLocks noChangeArrowheads="1"/>
          </p:cNvSpPr>
          <p:nvPr/>
        </p:nvSpPr>
        <p:spPr bwMode="auto">
          <a:xfrm>
            <a:off x="6334919" y="3042433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/>
              <a:t>d</a:t>
            </a:r>
          </a:p>
        </p:txBody>
      </p:sp>
      <p:sp>
        <p:nvSpPr>
          <p:cNvPr id="28" name="Text Box 23"/>
          <p:cNvSpPr txBox="1">
            <a:spLocks noChangeArrowheads="1"/>
          </p:cNvSpPr>
          <p:nvPr/>
        </p:nvSpPr>
        <p:spPr bwMode="auto">
          <a:xfrm>
            <a:off x="6874669" y="4728358"/>
            <a:ext cx="280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/>
              <a:t>f</a:t>
            </a:r>
          </a:p>
        </p:txBody>
      </p:sp>
      <p:sp>
        <p:nvSpPr>
          <p:cNvPr id="29" name="Text Box 24"/>
          <p:cNvSpPr txBox="1">
            <a:spLocks noChangeArrowheads="1"/>
          </p:cNvSpPr>
          <p:nvPr/>
        </p:nvSpPr>
        <p:spPr bwMode="auto">
          <a:xfrm>
            <a:off x="7516019" y="4166383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/>
              <a:t>g</a:t>
            </a:r>
          </a:p>
        </p:txBody>
      </p:sp>
      <p:sp>
        <p:nvSpPr>
          <p:cNvPr id="30" name="Text Box 25"/>
          <p:cNvSpPr txBox="1">
            <a:spLocks noChangeArrowheads="1"/>
          </p:cNvSpPr>
          <p:nvPr/>
        </p:nvSpPr>
        <p:spPr bwMode="auto">
          <a:xfrm>
            <a:off x="8020844" y="3423433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/>
              <a:t>h</a:t>
            </a:r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6182519" y="3423433"/>
            <a:ext cx="463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P</a:t>
            </a:r>
            <a:r>
              <a:rPr lang="en-US" altLang="en-US" baseline="-25000">
                <a:solidFill>
                  <a:schemeClr val="accent2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69371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4953000" cy="4830763"/>
          </a:xfrm>
        </p:spPr>
        <p:txBody>
          <a:bodyPr/>
          <a:lstStyle/>
          <a:p>
            <a:r>
              <a:rPr lang="en-US" sz="2400" b="1" i="1" u="sng" dirty="0"/>
              <a:t>Cycle</a:t>
            </a:r>
          </a:p>
          <a:p>
            <a:pPr lvl="1"/>
            <a:r>
              <a:rPr lang="en-US" sz="2000" dirty="0"/>
              <a:t>Circular sequence of alternating vertices and edges </a:t>
            </a:r>
          </a:p>
          <a:p>
            <a:pPr lvl="1"/>
            <a:r>
              <a:rPr lang="en-US" sz="2000" dirty="0"/>
              <a:t>Each edge is preceded and followed by its endpoints</a:t>
            </a:r>
          </a:p>
          <a:p>
            <a:pPr lvl="1"/>
            <a:r>
              <a:rPr lang="en-US" sz="2000" dirty="0"/>
              <a:t>Acyclic: without a cycle</a:t>
            </a:r>
          </a:p>
          <a:p>
            <a:r>
              <a:rPr lang="en-US" sz="2400" b="1" i="1" u="sng" dirty="0"/>
              <a:t>Simple cycle</a:t>
            </a:r>
          </a:p>
          <a:p>
            <a:pPr lvl="1"/>
            <a:r>
              <a:rPr lang="en-US" sz="2000" dirty="0"/>
              <a:t>Cycle such that all its vertices and edges are distinct</a:t>
            </a:r>
          </a:p>
          <a:p>
            <a:r>
              <a:rPr lang="en-US" sz="2400" dirty="0"/>
              <a:t>Examples</a:t>
            </a:r>
          </a:p>
          <a:p>
            <a:pPr lvl="1"/>
            <a:r>
              <a:rPr lang="en-US" sz="2000" dirty="0"/>
              <a:t>C1=(V,X,Y,W,U,V) is simple</a:t>
            </a:r>
          </a:p>
          <a:p>
            <a:pPr lvl="1"/>
            <a:r>
              <a:rPr lang="en-US" sz="2000" dirty="0"/>
              <a:t>C2=(U,W,X,Y,W,V,U) is a cycle that is not simple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Graphs (Introduction)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5414963" y="2032907"/>
            <a:ext cx="2182813" cy="2652713"/>
          </a:xfrm>
          <a:custGeom>
            <a:avLst/>
            <a:gdLst>
              <a:gd name="T0" fmla="*/ 1209675 w 1375"/>
              <a:gd name="T1" fmla="*/ 57150 h 1671"/>
              <a:gd name="T2" fmla="*/ 1933576 w 1375"/>
              <a:gd name="T3" fmla="*/ 828675 h 1671"/>
              <a:gd name="T4" fmla="*/ 1866901 w 1375"/>
              <a:gd name="T5" fmla="*/ 2647951 h 1671"/>
              <a:gd name="T6" fmla="*/ 38100 w 1375"/>
              <a:gd name="T7" fmla="*/ 800100 h 1671"/>
              <a:gd name="T8" fmla="*/ 723900 w 1375"/>
              <a:gd name="T9" fmla="*/ 0 h 16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75"/>
              <a:gd name="T16" fmla="*/ 0 h 1671"/>
              <a:gd name="T17" fmla="*/ 1375 w 1375"/>
              <a:gd name="T18" fmla="*/ 1671 h 167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75" h="1671">
                <a:moveTo>
                  <a:pt x="762" y="36"/>
                </a:moveTo>
                <a:cubicBezTo>
                  <a:pt x="838" y="117"/>
                  <a:pt x="1149" y="250"/>
                  <a:pt x="1218" y="522"/>
                </a:cubicBezTo>
                <a:cubicBezTo>
                  <a:pt x="1287" y="794"/>
                  <a:pt x="1375" y="1671"/>
                  <a:pt x="1176" y="1668"/>
                </a:cubicBezTo>
                <a:cubicBezTo>
                  <a:pt x="977" y="1665"/>
                  <a:pt x="0" y="798"/>
                  <a:pt x="24" y="504"/>
                </a:cubicBezTo>
                <a:cubicBezTo>
                  <a:pt x="48" y="210"/>
                  <a:pt x="366" y="105"/>
                  <a:pt x="456" y="0"/>
                </a:cubicBezTo>
              </a:path>
            </a:pathLst>
          </a:cu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/>
          <p:cNvSpPr>
            <a:spLocks/>
          </p:cNvSpPr>
          <p:nvPr/>
        </p:nvSpPr>
        <p:spPr bwMode="auto">
          <a:xfrm>
            <a:off x="5691188" y="2101170"/>
            <a:ext cx="1570038" cy="2319337"/>
          </a:xfrm>
          <a:custGeom>
            <a:avLst/>
            <a:gdLst>
              <a:gd name="T0" fmla="*/ 9525 w 989"/>
              <a:gd name="T1" fmla="*/ 617537 h 1461"/>
              <a:gd name="T2" fmla="*/ 704850 w 989"/>
              <a:gd name="T3" fmla="*/ 150812 h 1461"/>
              <a:gd name="T4" fmla="*/ 819150 w 989"/>
              <a:gd name="T5" fmla="*/ 1522412 h 1461"/>
              <a:gd name="T6" fmla="*/ 1476375 w 989"/>
              <a:gd name="T7" fmla="*/ 2227262 h 1461"/>
              <a:gd name="T8" fmla="*/ 1381125 w 989"/>
              <a:gd name="T9" fmla="*/ 969962 h 1461"/>
              <a:gd name="T10" fmla="*/ 695325 w 989"/>
              <a:gd name="T11" fmla="*/ 1446212 h 1461"/>
              <a:gd name="T12" fmla="*/ 0 w 989"/>
              <a:gd name="T13" fmla="*/ 931862 h 146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89"/>
              <a:gd name="T22" fmla="*/ 0 h 1461"/>
              <a:gd name="T23" fmla="*/ 989 w 989"/>
              <a:gd name="T24" fmla="*/ 1461 h 146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89" h="1461">
                <a:moveTo>
                  <a:pt x="6" y="389"/>
                </a:moveTo>
                <a:cubicBezTo>
                  <a:pt x="79" y="341"/>
                  <a:pt x="359" y="0"/>
                  <a:pt x="444" y="95"/>
                </a:cubicBezTo>
                <a:cubicBezTo>
                  <a:pt x="529" y="190"/>
                  <a:pt x="435" y="741"/>
                  <a:pt x="516" y="959"/>
                </a:cubicBezTo>
                <a:cubicBezTo>
                  <a:pt x="597" y="1177"/>
                  <a:pt x="871" y="1461"/>
                  <a:pt x="930" y="1403"/>
                </a:cubicBezTo>
                <a:cubicBezTo>
                  <a:pt x="989" y="1345"/>
                  <a:pt x="952" y="693"/>
                  <a:pt x="870" y="611"/>
                </a:cubicBezTo>
                <a:cubicBezTo>
                  <a:pt x="788" y="529"/>
                  <a:pt x="583" y="915"/>
                  <a:pt x="438" y="911"/>
                </a:cubicBezTo>
                <a:cubicBezTo>
                  <a:pt x="293" y="907"/>
                  <a:pt x="91" y="654"/>
                  <a:pt x="0" y="587"/>
                </a:cubicBezTo>
              </a:path>
            </a:pathLst>
          </a:cu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489826" y="3252107"/>
            <a:ext cx="477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tx2"/>
                </a:solidFill>
              </a:rPr>
              <a:t>C</a:t>
            </a:r>
            <a:r>
              <a:rPr lang="en-US" altLang="en-US" baseline="-250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7053263" y="2642507"/>
            <a:ext cx="457200" cy="457200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5224463" y="2642507"/>
            <a:ext cx="457200" cy="457200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dirty="0"/>
              <a:t>U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6138863" y="1728107"/>
            <a:ext cx="457200" cy="457200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6138863" y="3556907"/>
            <a:ext cx="457200" cy="457200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8272463" y="2642507"/>
            <a:ext cx="457200" cy="457200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/>
              <a:t>Z</a:t>
            </a:r>
          </a:p>
        </p:txBody>
      </p:sp>
      <p:cxnSp>
        <p:nvCxnSpPr>
          <p:cNvPr id="14" name="AutoShape 12"/>
          <p:cNvCxnSpPr>
            <a:cxnSpLocks noChangeShapeType="1"/>
            <a:stCxn id="11" idx="3"/>
            <a:endCxn id="10" idx="7"/>
          </p:cNvCxnSpPr>
          <p:nvPr/>
        </p:nvCxnSpPr>
        <p:spPr bwMode="auto">
          <a:xfrm flipH="1">
            <a:off x="5614988" y="2128157"/>
            <a:ext cx="590550" cy="571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13"/>
          <p:cNvCxnSpPr>
            <a:cxnSpLocks noChangeShapeType="1"/>
            <a:stCxn id="12" idx="1"/>
            <a:endCxn id="10" idx="5"/>
          </p:cNvCxnSpPr>
          <p:nvPr/>
        </p:nvCxnSpPr>
        <p:spPr bwMode="auto">
          <a:xfrm flipH="1" flipV="1">
            <a:off x="5614988" y="3042557"/>
            <a:ext cx="590550" cy="571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14"/>
          <p:cNvCxnSpPr>
            <a:cxnSpLocks noChangeShapeType="1"/>
            <a:stCxn id="12" idx="7"/>
            <a:endCxn id="9" idx="3"/>
          </p:cNvCxnSpPr>
          <p:nvPr/>
        </p:nvCxnSpPr>
        <p:spPr bwMode="auto">
          <a:xfrm flipV="1">
            <a:off x="6529388" y="3042557"/>
            <a:ext cx="590550" cy="571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15"/>
          <p:cNvCxnSpPr>
            <a:cxnSpLocks noChangeShapeType="1"/>
            <a:stCxn id="9" idx="6"/>
            <a:endCxn id="13" idx="2"/>
          </p:cNvCxnSpPr>
          <p:nvPr/>
        </p:nvCxnSpPr>
        <p:spPr bwMode="auto">
          <a:xfrm>
            <a:off x="7519988" y="2871107"/>
            <a:ext cx="7429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16"/>
          <p:cNvCxnSpPr>
            <a:cxnSpLocks noChangeShapeType="1"/>
            <a:stCxn id="11" idx="5"/>
            <a:endCxn id="9" idx="1"/>
          </p:cNvCxnSpPr>
          <p:nvPr/>
        </p:nvCxnSpPr>
        <p:spPr bwMode="auto">
          <a:xfrm>
            <a:off x="6529388" y="2128157"/>
            <a:ext cx="590550" cy="571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17"/>
          <p:cNvCxnSpPr>
            <a:cxnSpLocks noChangeShapeType="1"/>
            <a:stCxn id="11" idx="4"/>
            <a:endCxn id="12" idx="0"/>
          </p:cNvCxnSpPr>
          <p:nvPr/>
        </p:nvCxnSpPr>
        <p:spPr bwMode="auto">
          <a:xfrm>
            <a:off x="6367463" y="2194832"/>
            <a:ext cx="0" cy="1352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Oval 18"/>
          <p:cNvSpPr>
            <a:spLocks noChangeArrowheads="1"/>
          </p:cNvSpPr>
          <p:nvPr/>
        </p:nvSpPr>
        <p:spPr bwMode="auto">
          <a:xfrm>
            <a:off x="7062788" y="4471307"/>
            <a:ext cx="457200" cy="457200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cxnSp>
        <p:nvCxnSpPr>
          <p:cNvPr id="21" name="AutoShape 19"/>
          <p:cNvCxnSpPr>
            <a:cxnSpLocks noChangeShapeType="1"/>
            <a:stCxn id="12" idx="5"/>
            <a:endCxn id="20" idx="1"/>
          </p:cNvCxnSpPr>
          <p:nvPr/>
        </p:nvCxnSpPr>
        <p:spPr bwMode="auto">
          <a:xfrm>
            <a:off x="6529388" y="3956957"/>
            <a:ext cx="600075" cy="571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AutoShape 20"/>
          <p:cNvCxnSpPr>
            <a:cxnSpLocks noChangeShapeType="1"/>
            <a:stCxn id="9" idx="4"/>
            <a:endCxn id="20" idx="0"/>
          </p:cNvCxnSpPr>
          <p:nvPr/>
        </p:nvCxnSpPr>
        <p:spPr bwMode="auto">
          <a:xfrm>
            <a:off x="7281863" y="3109232"/>
            <a:ext cx="9525" cy="1352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5453063" y="1956707"/>
            <a:ext cx="344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5453063" y="3328307"/>
            <a:ext cx="325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/>
              <a:t>c</a:t>
            </a: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6900863" y="1956707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/>
              <a:t>b</a:t>
            </a: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6748463" y="3175907"/>
            <a:ext cx="344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/>
              <a:t>e</a:t>
            </a: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6062663" y="2490107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/>
              <a:t>d</a:t>
            </a: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6434138" y="4261757"/>
            <a:ext cx="280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/>
              <a:t>f</a:t>
            </a:r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7434263" y="3633107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/>
              <a:t>g</a:t>
            </a:r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7748588" y="2871107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/>
              <a:t>h</a:t>
            </a: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5903913" y="2871107"/>
            <a:ext cx="477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C</a:t>
            </a:r>
            <a:r>
              <a:rPr lang="en-US" altLang="en-US" baseline="-25000">
                <a:solidFill>
                  <a:schemeClr val="accent2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893726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763000" cy="4830763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en-US" sz="2800" dirty="0"/>
              <a:t>Vertex w is </a:t>
            </a:r>
            <a:r>
              <a:rPr lang="en-US" sz="2800" b="1" i="1" u="sng" dirty="0"/>
              <a:t>adjacent</a:t>
            </a:r>
            <a:r>
              <a:rPr lang="en-US" sz="2800" dirty="0"/>
              <a:t> to vertex v if and only if (v, w) </a:t>
            </a:r>
            <a:r>
              <a:rPr lang="en-US" altLang="en-US" sz="2800" dirty="0">
                <a:sym typeface="Symbol" pitchFamily="18" charset="2"/>
              </a:rPr>
              <a:t></a:t>
            </a:r>
            <a:r>
              <a:rPr lang="en-US" sz="2800" dirty="0"/>
              <a:t> E. </a:t>
            </a:r>
          </a:p>
          <a:p>
            <a:pPr>
              <a:spcBef>
                <a:spcPts val="400"/>
              </a:spcBef>
            </a:pPr>
            <a:r>
              <a:rPr lang="en-US" sz="2800" dirty="0"/>
              <a:t>For undirected graphs, with edge (v, w), and hence also (w, v), w is adjacent to v and v is adjacent to w.</a:t>
            </a:r>
          </a:p>
          <a:p>
            <a:pPr>
              <a:spcBef>
                <a:spcPts val="400"/>
              </a:spcBef>
            </a:pPr>
            <a:endParaRPr lang="en-US" sz="2800" dirty="0"/>
          </a:p>
          <a:p>
            <a:pPr>
              <a:spcBef>
                <a:spcPts val="400"/>
              </a:spcBef>
            </a:pPr>
            <a:r>
              <a:rPr lang="en-US" sz="2800" dirty="0"/>
              <a:t>An edge may also have:</a:t>
            </a:r>
          </a:p>
          <a:p>
            <a:pPr lvl="1">
              <a:spcBef>
                <a:spcPts val="400"/>
              </a:spcBef>
            </a:pPr>
            <a:r>
              <a:rPr lang="en-US" sz="2400" b="1" i="1" u="sng" dirty="0"/>
              <a:t>Weight</a:t>
            </a:r>
            <a:r>
              <a:rPr lang="en-US" sz="2400" dirty="0"/>
              <a:t> or </a:t>
            </a:r>
            <a:r>
              <a:rPr lang="en-US" sz="2400" b="1" i="1" u="sng" dirty="0"/>
              <a:t>cost</a:t>
            </a:r>
            <a:r>
              <a:rPr lang="en-US" sz="2400" dirty="0"/>
              <a:t> -- an associated value</a:t>
            </a:r>
          </a:p>
          <a:p>
            <a:pPr lvl="1">
              <a:spcBef>
                <a:spcPts val="400"/>
              </a:spcBef>
            </a:pPr>
            <a:r>
              <a:rPr lang="en-US" sz="2400" b="1" i="1" u="sng" dirty="0"/>
              <a:t>Label</a:t>
            </a:r>
            <a:r>
              <a:rPr lang="en-US" sz="2400" dirty="0"/>
              <a:t> -- a unique name</a:t>
            </a:r>
          </a:p>
          <a:p>
            <a:pPr>
              <a:spcBef>
                <a:spcPts val="400"/>
              </a:spcBef>
            </a:pPr>
            <a:r>
              <a:rPr lang="en-US" sz="2800" dirty="0"/>
              <a:t>The </a:t>
            </a:r>
            <a:r>
              <a:rPr lang="en-US" sz="2800" b="1" i="1" u="sng" dirty="0"/>
              <a:t>degree</a:t>
            </a:r>
            <a:r>
              <a:rPr lang="en-US" sz="2800" dirty="0"/>
              <a:t> of a vertex, v, is the number of vertices adjacent to v. Degree is also called valence.</a:t>
            </a:r>
          </a:p>
          <a:p>
            <a:pPr>
              <a:spcBef>
                <a:spcPts val="400"/>
              </a:spcBef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Graphs (Introduction)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9462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Degrees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5400"/>
            <a:ext cx="4392613" cy="4830763"/>
          </a:xfrm>
        </p:spPr>
        <p:txBody>
          <a:bodyPr/>
          <a:lstStyle/>
          <a:p>
            <a:pPr>
              <a:spcBef>
                <a:spcPts val="500"/>
              </a:spcBef>
            </a:pPr>
            <a:r>
              <a:rPr lang="en-US" sz="2400" dirty="0"/>
              <a:t>For directed graphs vertex w is adjacent to vertex v if and only if (v, w) </a:t>
            </a:r>
            <a:r>
              <a:rPr lang="en-US" altLang="en-US" sz="2400" dirty="0">
                <a:sym typeface="Symbol" pitchFamily="18" charset="2"/>
              </a:rPr>
              <a:t></a:t>
            </a:r>
            <a:r>
              <a:rPr lang="en-US" sz="2400" dirty="0"/>
              <a:t> E</a:t>
            </a:r>
          </a:p>
          <a:p>
            <a:pPr>
              <a:spcBef>
                <a:spcPts val="500"/>
              </a:spcBef>
            </a:pPr>
            <a:endParaRPr lang="en-US" sz="2400" dirty="0"/>
          </a:p>
          <a:p>
            <a:pPr>
              <a:spcBef>
                <a:spcPts val="500"/>
              </a:spcBef>
            </a:pPr>
            <a:r>
              <a:rPr lang="en-US" sz="2400" b="1" i="1" u="sng" dirty="0"/>
              <a:t>In-degree</a:t>
            </a:r>
            <a:r>
              <a:rPr lang="en-US" sz="2400" dirty="0"/>
              <a:t> of a vertex w is the number of edges (</a:t>
            </a:r>
            <a:r>
              <a:rPr lang="en-US" sz="2400" dirty="0" err="1"/>
              <a:t>v,w</a:t>
            </a:r>
            <a:r>
              <a:rPr lang="en-US" sz="2400" dirty="0"/>
              <a:t>)</a:t>
            </a:r>
          </a:p>
          <a:p>
            <a:pPr lvl="1">
              <a:spcBef>
                <a:spcPts val="500"/>
              </a:spcBef>
            </a:pPr>
            <a:r>
              <a:rPr lang="en-US" sz="2000" dirty="0"/>
              <a:t>X has in-degree 3</a:t>
            </a:r>
          </a:p>
          <a:p>
            <a:pPr lvl="1">
              <a:spcBef>
                <a:spcPts val="500"/>
              </a:spcBef>
            </a:pPr>
            <a:endParaRPr lang="en-US" sz="2000" dirty="0"/>
          </a:p>
          <a:p>
            <a:pPr>
              <a:spcBef>
                <a:spcPts val="500"/>
              </a:spcBef>
            </a:pPr>
            <a:r>
              <a:rPr lang="en-US" sz="2400" b="1" i="1" u="sng" dirty="0"/>
              <a:t>Out-degree</a:t>
            </a:r>
            <a:r>
              <a:rPr lang="en-US" sz="2400" dirty="0"/>
              <a:t> of a vertex w is the number of edges(</a:t>
            </a:r>
            <a:r>
              <a:rPr lang="en-US" sz="2400" dirty="0" err="1"/>
              <a:t>w,v</a:t>
            </a:r>
            <a:r>
              <a:rPr lang="en-US" sz="2400" dirty="0"/>
              <a:t>)</a:t>
            </a:r>
          </a:p>
          <a:p>
            <a:pPr lvl="1">
              <a:spcBef>
                <a:spcPts val="500"/>
              </a:spcBef>
            </a:pPr>
            <a:r>
              <a:rPr lang="en-US" sz="2000" dirty="0"/>
              <a:t>X has out-degree 2</a:t>
            </a:r>
          </a:p>
          <a:p>
            <a:pPr>
              <a:spcBef>
                <a:spcPts val="500"/>
              </a:spcBef>
            </a:pPr>
            <a:endParaRPr lang="en-US" sz="24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Graphs (Introduction)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pSp>
        <p:nvGrpSpPr>
          <p:cNvPr id="6" name="Group 32"/>
          <p:cNvGrpSpPr>
            <a:grpSpLocks/>
          </p:cNvGrpSpPr>
          <p:nvPr/>
        </p:nvGrpSpPr>
        <p:grpSpPr bwMode="auto">
          <a:xfrm>
            <a:off x="4849813" y="2722563"/>
            <a:ext cx="4197350" cy="3200400"/>
            <a:chOff x="2808" y="1104"/>
            <a:chExt cx="2644" cy="2016"/>
          </a:xfrm>
        </p:grpSpPr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3960" y="1680"/>
              <a:ext cx="288" cy="288"/>
            </a:xfrm>
            <a:prstGeom prst="ellipse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X</a:t>
              </a:r>
            </a:p>
          </p:txBody>
        </p:sp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2808" y="1680"/>
              <a:ext cx="288" cy="288"/>
            </a:xfrm>
            <a:prstGeom prst="ellipse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en-US" dirty="0"/>
                <a:t>U</a:t>
              </a:r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3384" y="1104"/>
              <a:ext cx="288" cy="288"/>
            </a:xfrm>
            <a:prstGeom prst="ellipse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en-US" dirty="0"/>
                <a:t>V</a:t>
              </a:r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3384" y="2256"/>
              <a:ext cx="288" cy="288"/>
            </a:xfrm>
            <a:prstGeom prst="ellipse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W</a:t>
              </a:r>
            </a:p>
          </p:txBody>
        </p:sp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4728" y="1680"/>
              <a:ext cx="288" cy="288"/>
            </a:xfrm>
            <a:prstGeom prst="ellipse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Z</a:t>
              </a:r>
            </a:p>
          </p:txBody>
        </p:sp>
        <p:cxnSp>
          <p:nvCxnSpPr>
            <p:cNvPr id="12" name="AutoShape 9"/>
            <p:cNvCxnSpPr>
              <a:cxnSpLocks noChangeShapeType="1"/>
              <a:stCxn id="9" idx="3"/>
              <a:endCxn id="8" idx="7"/>
            </p:cNvCxnSpPr>
            <p:nvPr/>
          </p:nvCxnSpPr>
          <p:spPr bwMode="auto">
            <a:xfrm flipH="1">
              <a:off x="3054" y="1356"/>
              <a:ext cx="372" cy="36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AutoShape 10"/>
            <p:cNvCxnSpPr>
              <a:cxnSpLocks noChangeShapeType="1"/>
              <a:stCxn id="10" idx="1"/>
              <a:endCxn id="8" idx="5"/>
            </p:cNvCxnSpPr>
            <p:nvPr/>
          </p:nvCxnSpPr>
          <p:spPr bwMode="auto">
            <a:xfrm flipH="1" flipV="1">
              <a:off x="3054" y="1932"/>
              <a:ext cx="372" cy="36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11"/>
            <p:cNvCxnSpPr>
              <a:cxnSpLocks noChangeShapeType="1"/>
              <a:stCxn id="10" idx="7"/>
              <a:endCxn id="7" idx="3"/>
            </p:cNvCxnSpPr>
            <p:nvPr/>
          </p:nvCxnSpPr>
          <p:spPr bwMode="auto">
            <a:xfrm flipV="1">
              <a:off x="3630" y="1932"/>
              <a:ext cx="372" cy="36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AutoShape 13"/>
            <p:cNvCxnSpPr>
              <a:cxnSpLocks noChangeShapeType="1"/>
              <a:stCxn id="9" idx="5"/>
              <a:endCxn id="7" idx="1"/>
            </p:cNvCxnSpPr>
            <p:nvPr/>
          </p:nvCxnSpPr>
          <p:spPr bwMode="auto">
            <a:xfrm>
              <a:off x="3630" y="1356"/>
              <a:ext cx="372" cy="36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AutoShape 14"/>
            <p:cNvCxnSpPr>
              <a:cxnSpLocks noChangeShapeType="1"/>
              <a:stCxn id="9" idx="4"/>
              <a:endCxn id="10" idx="0"/>
            </p:cNvCxnSpPr>
            <p:nvPr/>
          </p:nvCxnSpPr>
          <p:spPr bwMode="auto">
            <a:xfrm>
              <a:off x="3528" y="1398"/>
              <a:ext cx="0" cy="85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Oval 15"/>
            <p:cNvSpPr>
              <a:spLocks noChangeArrowheads="1"/>
            </p:cNvSpPr>
            <p:nvPr/>
          </p:nvSpPr>
          <p:spPr bwMode="auto">
            <a:xfrm>
              <a:off x="3966" y="2832"/>
              <a:ext cx="288" cy="288"/>
            </a:xfrm>
            <a:prstGeom prst="ellipse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altLang="en-US"/>
                <a:t>Y</a:t>
              </a:r>
            </a:p>
          </p:txBody>
        </p:sp>
        <p:cxnSp>
          <p:nvCxnSpPr>
            <p:cNvPr id="18" name="AutoShape 16"/>
            <p:cNvCxnSpPr>
              <a:cxnSpLocks noChangeShapeType="1"/>
              <a:stCxn id="10" idx="5"/>
              <a:endCxn id="17" idx="1"/>
            </p:cNvCxnSpPr>
            <p:nvPr/>
          </p:nvCxnSpPr>
          <p:spPr bwMode="auto">
            <a:xfrm>
              <a:off x="3630" y="2508"/>
              <a:ext cx="378" cy="36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AutoShape 17"/>
            <p:cNvCxnSpPr>
              <a:cxnSpLocks noChangeShapeType="1"/>
              <a:stCxn id="7" idx="4"/>
              <a:endCxn id="17" idx="0"/>
            </p:cNvCxnSpPr>
            <p:nvPr/>
          </p:nvCxnSpPr>
          <p:spPr bwMode="auto">
            <a:xfrm>
              <a:off x="4104" y="1974"/>
              <a:ext cx="6" cy="85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3054" y="1254"/>
              <a:ext cx="2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en-US"/>
                <a:t>a</a:t>
              </a:r>
            </a:p>
          </p:txBody>
        </p:sp>
        <p:sp>
          <p:nvSpPr>
            <p:cNvPr id="21" name="Text Box 19"/>
            <p:cNvSpPr txBox="1">
              <a:spLocks noChangeArrowheads="1"/>
            </p:cNvSpPr>
            <p:nvPr/>
          </p:nvSpPr>
          <p:spPr bwMode="auto">
            <a:xfrm>
              <a:off x="3046" y="1974"/>
              <a:ext cx="20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en-US"/>
                <a:t>c</a:t>
              </a:r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3786" y="1254"/>
              <a:ext cx="2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en-US"/>
                <a:t>b</a:t>
              </a: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3789" y="2004"/>
              <a:ext cx="2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en-US"/>
                <a:t>e</a:t>
              </a:r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3504" y="1680"/>
              <a:ext cx="2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en-US"/>
                <a:t>d</a:t>
              </a:r>
            </a:p>
          </p:txBody>
        </p:sp>
        <p:sp>
          <p:nvSpPr>
            <p:cNvPr id="25" name="Text Box 23"/>
            <p:cNvSpPr txBox="1">
              <a:spLocks noChangeArrowheads="1"/>
            </p:cNvSpPr>
            <p:nvPr/>
          </p:nvSpPr>
          <p:spPr bwMode="auto">
            <a:xfrm>
              <a:off x="3676" y="2646"/>
              <a:ext cx="17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en-US"/>
                <a:t>f</a:t>
              </a:r>
            </a:p>
          </p:txBody>
        </p:sp>
        <p:sp>
          <p:nvSpPr>
            <p:cNvPr id="26" name="Text Box 24"/>
            <p:cNvSpPr txBox="1">
              <a:spLocks noChangeArrowheads="1"/>
            </p:cNvSpPr>
            <p:nvPr/>
          </p:nvSpPr>
          <p:spPr bwMode="auto">
            <a:xfrm>
              <a:off x="4080" y="2292"/>
              <a:ext cx="2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en-US"/>
                <a:t>g</a:t>
              </a:r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4398" y="1392"/>
              <a:ext cx="2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en-US" dirty="0"/>
                <a:t>h</a:t>
              </a:r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auto">
            <a:xfrm>
              <a:off x="4429" y="2016"/>
              <a:ext cx="1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en-US"/>
                <a:t>i</a:t>
              </a:r>
            </a:p>
          </p:txBody>
        </p:sp>
        <p:sp>
          <p:nvSpPr>
            <p:cNvPr id="29" name="Text Box 27"/>
            <p:cNvSpPr txBox="1">
              <a:spLocks noChangeArrowheads="1"/>
            </p:cNvSpPr>
            <p:nvPr/>
          </p:nvSpPr>
          <p:spPr bwMode="auto">
            <a:xfrm>
              <a:off x="5282" y="1392"/>
              <a:ext cx="17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en-US"/>
                <a:t>j</a:t>
              </a:r>
            </a:p>
          </p:txBody>
        </p:sp>
        <p:cxnSp>
          <p:nvCxnSpPr>
            <p:cNvPr id="30" name="AutoShape 29"/>
            <p:cNvCxnSpPr>
              <a:cxnSpLocks noChangeShapeType="1"/>
              <a:stCxn id="7" idx="5"/>
              <a:endCxn id="11" idx="3"/>
            </p:cNvCxnSpPr>
            <p:nvPr/>
          </p:nvCxnSpPr>
          <p:spPr bwMode="auto">
            <a:xfrm rot="16200000" flipH="1">
              <a:off x="4487" y="1651"/>
              <a:ext cx="1" cy="564"/>
            </a:xfrm>
            <a:prstGeom prst="curvedConnector3">
              <a:avLst>
                <a:gd name="adj1" fmla="val 221851"/>
              </a:avLst>
            </a:prstGeom>
            <a:noFill/>
            <a:ln w="19050">
              <a:solidFill>
                <a:schemeClr val="tx1"/>
              </a:solidFill>
              <a:round/>
              <a:headEnd type="arrow" w="lg" len="lg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AutoShape 30"/>
            <p:cNvCxnSpPr>
              <a:cxnSpLocks noChangeShapeType="1"/>
              <a:stCxn id="7" idx="7"/>
              <a:endCxn id="11" idx="1"/>
            </p:cNvCxnSpPr>
            <p:nvPr/>
          </p:nvCxnSpPr>
          <p:spPr bwMode="auto">
            <a:xfrm rot="5400000" flipV="1">
              <a:off x="4487" y="1435"/>
              <a:ext cx="1" cy="564"/>
            </a:xfrm>
            <a:prstGeom prst="curvedConnector3">
              <a:avLst>
                <a:gd name="adj1" fmla="val -117443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AutoShape 31"/>
            <p:cNvCxnSpPr>
              <a:cxnSpLocks noChangeShapeType="1"/>
              <a:stCxn id="11" idx="5"/>
              <a:endCxn id="11" idx="7"/>
            </p:cNvCxnSpPr>
            <p:nvPr/>
          </p:nvCxnSpPr>
          <p:spPr bwMode="auto">
            <a:xfrm rot="5400000" flipH="1" flipV="1">
              <a:off x="4867" y="1823"/>
              <a:ext cx="216" cy="1"/>
            </a:xfrm>
            <a:prstGeom prst="curvedConnector5">
              <a:avLst>
                <a:gd name="adj1" fmla="val -44444"/>
                <a:gd name="adj2" fmla="val 40099986"/>
                <a:gd name="adj3" fmla="val 10173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7226271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Connectedness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An undirected graph is </a:t>
            </a:r>
            <a:r>
              <a:rPr lang="en-US" sz="2400" b="1" i="1" u="sng" dirty="0"/>
              <a:t>connected</a:t>
            </a:r>
            <a:r>
              <a:rPr lang="en-US" sz="2400" dirty="0"/>
              <a:t> if there is a path from every vertex to every other vertex</a:t>
            </a:r>
          </a:p>
          <a:p>
            <a:r>
              <a:rPr lang="en-US" sz="2400" dirty="0"/>
              <a:t>A directed graph is </a:t>
            </a:r>
            <a:r>
              <a:rPr lang="en-US" sz="2400" b="1" i="1" u="sng" dirty="0"/>
              <a:t>strongly connected </a:t>
            </a:r>
            <a:r>
              <a:rPr lang="en-US" sz="2400" dirty="0"/>
              <a:t>if there is a path from every vertex to every other vertex</a:t>
            </a:r>
          </a:p>
          <a:p>
            <a:r>
              <a:rPr lang="en-US" sz="2400" dirty="0"/>
              <a:t>A directed graph is </a:t>
            </a:r>
            <a:r>
              <a:rPr lang="en-US" sz="2400" b="1" i="1" u="sng" dirty="0"/>
              <a:t>weakly connected </a:t>
            </a:r>
            <a:r>
              <a:rPr lang="en-US" sz="2400" dirty="0"/>
              <a:t>if there would be a path from every vertex to every other vertex, disregarding the direction of the edges</a:t>
            </a:r>
          </a:p>
          <a:p>
            <a:r>
              <a:rPr lang="en-US" sz="2400" dirty="0"/>
              <a:t>A </a:t>
            </a:r>
            <a:r>
              <a:rPr lang="en-US" sz="2400" b="1" i="1" u="sng" dirty="0"/>
              <a:t>complete</a:t>
            </a:r>
            <a:r>
              <a:rPr lang="en-US" sz="2400" dirty="0"/>
              <a:t> graph is one in which there is an edge between every pair of vertices</a:t>
            </a:r>
          </a:p>
          <a:p>
            <a:r>
              <a:rPr lang="en-US" sz="2400" dirty="0"/>
              <a:t>A </a:t>
            </a:r>
            <a:r>
              <a:rPr lang="en-US" sz="2400" b="1" i="1" u="sng" dirty="0"/>
              <a:t>connected component </a:t>
            </a:r>
            <a:r>
              <a:rPr lang="en-US" sz="2400" dirty="0"/>
              <a:t>of a graph is any maximal connected </a:t>
            </a:r>
            <a:r>
              <a:rPr lang="en-US" sz="2400" dirty="0" err="1"/>
              <a:t>subgraph</a:t>
            </a:r>
            <a:r>
              <a:rPr lang="en-US" sz="2400" dirty="0"/>
              <a:t>. Connected components are sometimes simply called </a:t>
            </a:r>
            <a:r>
              <a:rPr lang="en-US" sz="2400" b="1" i="1" u="sng" dirty="0"/>
              <a:t>components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Graphs (Introduction)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033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Graph Traversal</a:t>
            </a:r>
          </a:p>
          <a:p>
            <a:pPr lvl="1"/>
            <a:r>
              <a:rPr lang="en-US" dirty="0"/>
              <a:t>Breadth First Search (BFS)</a:t>
            </a:r>
          </a:p>
          <a:p>
            <a:pPr lvl="1"/>
            <a:r>
              <a:rPr lang="en-US" dirty="0"/>
              <a:t>Depth First Search (DFS)</a:t>
            </a:r>
          </a:p>
          <a:p>
            <a:pPr lvl="1"/>
            <a:r>
              <a:rPr lang="en-US" dirty="0"/>
              <a:t>Uniform Cost Search (UCS)</a:t>
            </a:r>
          </a:p>
          <a:p>
            <a:pPr lvl="1"/>
            <a:r>
              <a:rPr lang="en-US" dirty="0"/>
              <a:t>A/A* Search</a:t>
            </a:r>
          </a:p>
          <a:p>
            <a:pPr lvl="1"/>
            <a:r>
              <a:rPr lang="en-US" dirty="0"/>
              <a:t>Etc...</a:t>
            </a:r>
          </a:p>
          <a:p>
            <a:r>
              <a:rPr lang="en-US" dirty="0"/>
              <a:t>Shortest Paths </a:t>
            </a:r>
          </a:p>
          <a:p>
            <a:pPr lvl="1"/>
            <a:r>
              <a:rPr lang="en-US" dirty="0"/>
              <a:t>Bellman-Ford</a:t>
            </a:r>
          </a:p>
          <a:p>
            <a:pPr lvl="1"/>
            <a:r>
              <a:rPr lang="en-US" dirty="0" err="1"/>
              <a:t>Dijsktra’s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Floyd-</a:t>
            </a:r>
            <a:r>
              <a:rPr lang="en-US" dirty="0" err="1"/>
              <a:t>Warshall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Graphs (Introduction)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877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Traversal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Depth First Search (DFS)</a:t>
            </a:r>
          </a:p>
          <a:p>
            <a:r>
              <a:rPr lang="en-US" dirty="0"/>
              <a:t>DFS(v):</a:t>
            </a:r>
          </a:p>
          <a:p>
            <a:pPr lvl="1"/>
            <a:r>
              <a:rPr lang="en-US" dirty="0"/>
              <a:t>Mark v as ”visited”</a:t>
            </a:r>
          </a:p>
          <a:p>
            <a:pPr lvl="1"/>
            <a:r>
              <a:rPr lang="en-US" dirty="0"/>
              <a:t>For each edge v -&gt; u:</a:t>
            </a:r>
          </a:p>
          <a:p>
            <a:pPr lvl="2"/>
            <a:r>
              <a:rPr lang="en-US" dirty="0"/>
              <a:t>DFS(u)</a:t>
            </a:r>
          </a:p>
          <a:p>
            <a:pPr lvl="2"/>
            <a:r>
              <a:rPr lang="en-US" dirty="0"/>
              <a:t>(could use a stack instead of recursion)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Graphs (Introduction)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7803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Traversal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Breadth First Search</a:t>
            </a:r>
          </a:p>
          <a:p>
            <a:pPr lvl="1"/>
            <a:r>
              <a:rPr lang="en-US" dirty="0"/>
              <a:t>BFS(v):</a:t>
            </a:r>
          </a:p>
          <a:p>
            <a:pPr lvl="2"/>
            <a:r>
              <a:rPr lang="en-US" dirty="0"/>
              <a:t>Initialize a queue Q</a:t>
            </a:r>
          </a:p>
          <a:p>
            <a:pPr lvl="2"/>
            <a:r>
              <a:rPr lang="en-US" dirty="0"/>
              <a:t>Mark v as visited, and </a:t>
            </a:r>
            <a:r>
              <a:rPr lang="en-US" dirty="0" err="1"/>
              <a:t>enqueue</a:t>
            </a:r>
            <a:r>
              <a:rPr lang="en-US" dirty="0"/>
              <a:t> v</a:t>
            </a:r>
          </a:p>
          <a:p>
            <a:pPr lvl="2"/>
            <a:r>
              <a:rPr lang="en-US" dirty="0"/>
              <a:t>While Q is not empty:</a:t>
            </a:r>
          </a:p>
          <a:p>
            <a:pPr lvl="3"/>
            <a:r>
              <a:rPr lang="en-US" dirty="0"/>
              <a:t>w = </a:t>
            </a:r>
            <a:r>
              <a:rPr lang="en-US" dirty="0" err="1"/>
              <a:t>Q.dequeue</a:t>
            </a:r>
            <a:r>
              <a:rPr lang="en-US" dirty="0"/>
              <a:t>()</a:t>
            </a:r>
          </a:p>
          <a:p>
            <a:pPr lvl="3"/>
            <a:r>
              <a:rPr lang="en-US" dirty="0"/>
              <a:t>For each edge w -&gt; u:</a:t>
            </a:r>
          </a:p>
          <a:p>
            <a:pPr lvl="4"/>
            <a:r>
              <a:rPr lang="en-US" dirty="0"/>
              <a:t>If u is not visited, mark it as visited and </a:t>
            </a:r>
            <a:r>
              <a:rPr lang="en-US" dirty="0" err="1"/>
              <a:t>enqueue</a:t>
            </a:r>
            <a:r>
              <a:rPr lang="en-US" dirty="0"/>
              <a:t> it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Graphs (Introduction)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0843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Garamond" pitchFamily="16" charset="0"/>
              </a:rPr>
              <a:t>8/3/2007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UMBC CMSC 341 Graphs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60B191C-9AFB-44DF-A714-4BAF308B7C92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Graph ADT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Has some data elements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Vertices and Edges</a:t>
            </a:r>
            <a:endParaRPr lang="en-US" altLang="en-US" sz="30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Has some operations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getDegree( u ) -- Returns the degree of vertex u (outdegree of vertex u in directed graph)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getAdjacent( u ) -- Returns a list of the vertices </a:t>
            </a:r>
            <a:r>
              <a:rPr lang="en-US" altLang="en-US" sz="2400" b="1" u="sng"/>
              <a:t>adjacent to</a:t>
            </a:r>
            <a:r>
              <a:rPr lang="en-US" altLang="en-US" sz="2400"/>
              <a:t>  vertex u (list of vertices that u points to for a directed graph)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isAdjacentTo( u, v )  -- Returns TRUE if vertex v is adjacent to vertex u, FALSE otherwise.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Has some associated algorithms to be discussed.</a:t>
            </a:r>
          </a:p>
        </p:txBody>
      </p:sp>
    </p:spTree>
    <p:extLst>
      <p:ext uri="{BB962C8B-B14F-4D97-AF65-F5344CB8AC3E}">
        <p14:creationId xmlns:p14="http://schemas.microsoft.com/office/powerpoint/2010/main" val="26599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Graph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i="1" u="sng" dirty="0"/>
              <a:t>graph</a:t>
            </a:r>
            <a:r>
              <a:rPr lang="en-US" dirty="0"/>
              <a:t> G = (V,E) consists of a finite set of </a:t>
            </a:r>
            <a:r>
              <a:rPr lang="en-US" b="1" i="1" u="sng" dirty="0"/>
              <a:t>vertices</a:t>
            </a:r>
            <a:r>
              <a:rPr lang="en-US" dirty="0"/>
              <a:t>, V, and a finite set of </a:t>
            </a:r>
            <a:r>
              <a:rPr lang="en-US" b="1" i="1" u="sng" dirty="0"/>
              <a:t>edges</a:t>
            </a:r>
            <a:r>
              <a:rPr lang="en-US" dirty="0"/>
              <a:t>, E.</a:t>
            </a:r>
          </a:p>
          <a:p>
            <a:endParaRPr lang="en-US" dirty="0"/>
          </a:p>
          <a:p>
            <a:r>
              <a:rPr lang="en-US" dirty="0"/>
              <a:t>Each edge is a pair (v, w) where v, w </a:t>
            </a:r>
            <a:r>
              <a:rPr lang="en-US" altLang="en-US" dirty="0">
                <a:sym typeface="Symbol" pitchFamily="18" charset="2"/>
              </a:rPr>
              <a:t></a:t>
            </a:r>
            <a:r>
              <a:rPr lang="en-US" dirty="0"/>
              <a:t> V</a:t>
            </a:r>
          </a:p>
          <a:p>
            <a:pPr lvl="1"/>
            <a:r>
              <a:rPr lang="en-US" dirty="0"/>
              <a:t>V and E are sets, so each vertex v </a:t>
            </a:r>
            <a:r>
              <a:rPr lang="en-US" altLang="en-US" dirty="0">
                <a:sym typeface="Symbol" pitchFamily="18" charset="2"/>
              </a:rPr>
              <a:t></a:t>
            </a:r>
            <a:r>
              <a:rPr lang="en-US" dirty="0"/>
              <a:t> V is unique, and each edge e </a:t>
            </a:r>
            <a:r>
              <a:rPr lang="en-US" altLang="en-US" dirty="0">
                <a:sym typeface="Symbol" pitchFamily="18" charset="2"/>
              </a:rPr>
              <a:t></a:t>
            </a:r>
            <a:r>
              <a:rPr lang="en-US" dirty="0"/>
              <a:t> E is unique.</a:t>
            </a:r>
          </a:p>
          <a:p>
            <a:pPr lvl="1"/>
            <a:r>
              <a:rPr lang="en-US" dirty="0"/>
              <a:t>Edges are sometimes called </a:t>
            </a:r>
            <a:r>
              <a:rPr lang="en-US" b="1" i="1" u="sng" dirty="0"/>
              <a:t>arcs</a:t>
            </a:r>
            <a:r>
              <a:rPr lang="en-US" dirty="0"/>
              <a:t> or </a:t>
            </a:r>
            <a:r>
              <a:rPr lang="en-US" b="1" i="1" u="sng" dirty="0"/>
              <a:t>lines</a:t>
            </a:r>
            <a:endParaRPr lang="en-US" dirty="0"/>
          </a:p>
          <a:p>
            <a:pPr lvl="1"/>
            <a:r>
              <a:rPr lang="en-US" dirty="0"/>
              <a:t>Vertices are sometimes called </a:t>
            </a:r>
            <a:r>
              <a:rPr lang="en-US" b="1" i="1" u="sng" dirty="0"/>
              <a:t>nodes</a:t>
            </a:r>
            <a:r>
              <a:rPr lang="en-US" dirty="0"/>
              <a:t> or </a:t>
            </a:r>
            <a:r>
              <a:rPr lang="en-US" b="1" i="1" u="sng" dirty="0"/>
              <a:t>points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Graphs (Introduction)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0074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Garamond" pitchFamily="16" charset="0"/>
              </a:rPr>
              <a:t>8/3/2007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UMBC CMSC 341 Graphs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4BB5F47-0D9E-4796-8E99-C04EE9FAE552}" type="slidenum">
              <a:rPr lang="en-US" altLang="en-US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Adjacency Matrix Implementation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Uses array of size |V| </a:t>
            </a:r>
            <a:r>
              <a:rPr lang="en-US" altLang="en-US" sz="2000" dirty="0">
                <a:sym typeface="Symbol" pitchFamily="18" charset="2"/>
              </a:rPr>
              <a:t> |V| where each entry (</a:t>
            </a:r>
            <a:r>
              <a:rPr lang="en-US" altLang="en-US" sz="2000" dirty="0" err="1">
                <a:sym typeface="Symbol" pitchFamily="18" charset="2"/>
              </a:rPr>
              <a:t>i</a:t>
            </a:r>
            <a:r>
              <a:rPr lang="en-US" altLang="en-US" sz="2000" dirty="0">
                <a:sym typeface="Symbol" pitchFamily="18" charset="2"/>
              </a:rPr>
              <a:t> ,j) is </a:t>
            </a:r>
            <a:r>
              <a:rPr lang="en-US" altLang="en-US" sz="2000" dirty="0" err="1">
                <a:sym typeface="Symbol" pitchFamily="18" charset="2"/>
              </a:rPr>
              <a:t>boolean</a:t>
            </a:r>
            <a:r>
              <a:rPr lang="en-US" altLang="en-US" sz="2000" dirty="0">
                <a:sym typeface="Symbol" pitchFamily="18" charset="2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TRUE if there is an edge from vertex </a:t>
            </a:r>
            <a:r>
              <a:rPr lang="en-US" altLang="en-US" sz="2000" dirty="0" err="1"/>
              <a:t>i</a:t>
            </a:r>
            <a:r>
              <a:rPr lang="en-US" altLang="en-US" sz="2000" dirty="0"/>
              <a:t> to vertex j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FALSE otherwise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store weights when edges are weighted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Very simple, but large space requirement = O(|V|</a:t>
            </a:r>
            <a:r>
              <a:rPr lang="en-US" altLang="en-US" sz="2000" baseline="30000" dirty="0"/>
              <a:t>2</a:t>
            </a:r>
            <a:r>
              <a:rPr lang="en-US" altLang="en-US" sz="2000" dirty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Appropriate if the graph is dense.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Otherwise, most of the entries in the table are FALSE.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For example, if  a graph is used to represent a street map like Manhattan in which most streets run E/W or N/S, each intersection is attached to only 4 streets and |E|  </a:t>
            </a:r>
            <a:r>
              <a:rPr lang="en-US" altLang="en-US" sz="2000" dirty="0">
                <a:cs typeface="Times New Roman" pitchFamily="18" charset="0"/>
              </a:rPr>
              <a:t>&lt; 4*|V|.  If there are 3000 </a:t>
            </a:r>
            <a:r>
              <a:rPr lang="en-US" altLang="en-US" sz="2000" dirty="0"/>
              <a:t>intersections, the table has 9,000,000 entries of which only 12,000 are TRUE.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434303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Garamond" pitchFamily="16" charset="0"/>
              </a:rPr>
              <a:t>8/3/2007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UMBC CMSC 341 Graphs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3C2A654-DDC9-4AA4-BAEE-47BEF24524B7}" type="slidenum">
              <a:rPr lang="en-US" altLang="en-US"/>
              <a:pPr>
                <a:defRPr/>
              </a:pPr>
              <a:t>21</a:t>
            </a:fld>
            <a:endParaRPr lang="en-US" altLang="en-US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/>
              <a:t>Undirected Graph / Adjacency Matrix</a:t>
            </a:r>
          </a:p>
        </p:txBody>
      </p:sp>
      <p:graphicFrame>
        <p:nvGraphicFramePr>
          <p:cNvPr id="1026" name="Object 15"/>
          <p:cNvGraphicFramePr>
            <a:graphicFrameLocks noGrp="1" noChangeAspect="1"/>
          </p:cNvGraphicFramePr>
          <p:nvPr>
            <p:ph idx="1"/>
          </p:nvPr>
        </p:nvGraphicFramePr>
        <p:xfrm>
          <a:off x="5137150" y="1887538"/>
          <a:ext cx="2887663" cy="337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Worksheet" r:id="rId4" imgW="1095259" imgH="1438322" progId="Excel.Sheet.8">
                  <p:embed/>
                </p:oleObj>
              </mc:Choice>
              <mc:Fallback>
                <p:oleObj name="Worksheet" r:id="rId4" imgW="1095259" imgH="1438322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7150" y="1887538"/>
                        <a:ext cx="2887663" cy="337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31" name="Group 16"/>
          <p:cNvGrpSpPr>
            <a:grpSpLocks/>
          </p:cNvGrpSpPr>
          <p:nvPr/>
        </p:nvGrpSpPr>
        <p:grpSpPr bwMode="auto">
          <a:xfrm>
            <a:off x="1447800" y="1981200"/>
            <a:ext cx="2362200" cy="2743200"/>
            <a:chOff x="1978" y="1062"/>
            <a:chExt cx="1488" cy="1728"/>
          </a:xfrm>
        </p:grpSpPr>
        <p:sp>
          <p:nvSpPr>
            <p:cNvPr id="1032" name="Oval 17"/>
            <p:cNvSpPr>
              <a:spLocks noChangeArrowheads="1"/>
            </p:cNvSpPr>
            <p:nvPr/>
          </p:nvSpPr>
          <p:spPr bwMode="auto">
            <a:xfrm>
              <a:off x="1978" y="1734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24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033" name="Oval 18"/>
            <p:cNvSpPr>
              <a:spLocks noChangeArrowheads="1"/>
            </p:cNvSpPr>
            <p:nvPr/>
          </p:nvSpPr>
          <p:spPr bwMode="auto">
            <a:xfrm>
              <a:off x="2698" y="1062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2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034" name="Oval 19"/>
            <p:cNvSpPr>
              <a:spLocks noChangeArrowheads="1"/>
            </p:cNvSpPr>
            <p:nvPr/>
          </p:nvSpPr>
          <p:spPr bwMode="auto">
            <a:xfrm>
              <a:off x="1978" y="2550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24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035" name="Oval 20"/>
            <p:cNvSpPr>
              <a:spLocks noChangeArrowheads="1"/>
            </p:cNvSpPr>
            <p:nvPr/>
          </p:nvSpPr>
          <p:spPr bwMode="auto">
            <a:xfrm>
              <a:off x="3226" y="2550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240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036" name="Oval 21"/>
            <p:cNvSpPr>
              <a:spLocks noChangeArrowheads="1"/>
            </p:cNvSpPr>
            <p:nvPr/>
          </p:nvSpPr>
          <p:spPr bwMode="auto">
            <a:xfrm>
              <a:off x="3226" y="1782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240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1037" name="Line 22"/>
            <p:cNvSpPr>
              <a:spLocks noChangeShapeType="1"/>
            </p:cNvSpPr>
            <p:nvPr/>
          </p:nvSpPr>
          <p:spPr bwMode="auto">
            <a:xfrm flipV="1">
              <a:off x="2170" y="1254"/>
              <a:ext cx="57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Line 23"/>
            <p:cNvSpPr>
              <a:spLocks noChangeShapeType="1"/>
            </p:cNvSpPr>
            <p:nvPr/>
          </p:nvSpPr>
          <p:spPr bwMode="auto">
            <a:xfrm>
              <a:off x="2074" y="1974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" name="Line 24"/>
            <p:cNvSpPr>
              <a:spLocks noChangeShapeType="1"/>
            </p:cNvSpPr>
            <p:nvPr/>
          </p:nvSpPr>
          <p:spPr bwMode="auto">
            <a:xfrm>
              <a:off x="2890" y="1254"/>
              <a:ext cx="43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Line 25"/>
            <p:cNvSpPr>
              <a:spLocks noChangeShapeType="1"/>
            </p:cNvSpPr>
            <p:nvPr/>
          </p:nvSpPr>
          <p:spPr bwMode="auto">
            <a:xfrm>
              <a:off x="3322" y="2022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Line 26"/>
            <p:cNvSpPr>
              <a:spLocks noChangeShapeType="1"/>
            </p:cNvSpPr>
            <p:nvPr/>
          </p:nvSpPr>
          <p:spPr bwMode="auto">
            <a:xfrm>
              <a:off x="2218" y="2694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Line 27"/>
            <p:cNvSpPr>
              <a:spLocks noChangeShapeType="1"/>
            </p:cNvSpPr>
            <p:nvPr/>
          </p:nvSpPr>
          <p:spPr bwMode="auto">
            <a:xfrm>
              <a:off x="2218" y="1878"/>
              <a:ext cx="1008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850630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Garamond" pitchFamily="16" charset="0"/>
              </a:rPr>
              <a:t>8/3/2007</a:t>
            </a: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UMBC CMSC 341 Graphs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872BEF6-6D93-4D89-B833-FE2D31B08BFD}" type="slidenum">
              <a:rPr lang="en-US" altLang="en-US"/>
              <a:pPr>
                <a:defRPr/>
              </a:pPr>
              <a:t>22</a:t>
            </a:fld>
            <a:endParaRPr lang="en-US" altLang="en-US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/>
              <a:t>Directed Graph / Adjacency Matrix</a:t>
            </a:r>
          </a:p>
        </p:txBody>
      </p:sp>
      <p:graphicFrame>
        <p:nvGraphicFramePr>
          <p:cNvPr id="2050" name="Object 17"/>
          <p:cNvGraphicFramePr>
            <a:graphicFrameLocks noChangeAspect="1"/>
          </p:cNvGraphicFramePr>
          <p:nvPr/>
        </p:nvGraphicFramePr>
        <p:xfrm>
          <a:off x="5791200" y="1676400"/>
          <a:ext cx="2876550" cy="379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Worksheet" r:id="rId4" imgW="1095259" imgH="1438322" progId="Excel.Sheet.8">
                  <p:embed/>
                </p:oleObj>
              </mc:Choice>
              <mc:Fallback>
                <p:oleObj name="Worksheet" r:id="rId4" imgW="1095259" imgH="1438322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676400"/>
                        <a:ext cx="2876550" cy="379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55" name="Group 18"/>
          <p:cNvGrpSpPr>
            <a:grpSpLocks/>
          </p:cNvGrpSpPr>
          <p:nvPr/>
        </p:nvGrpSpPr>
        <p:grpSpPr bwMode="auto">
          <a:xfrm>
            <a:off x="1676400" y="2209800"/>
            <a:ext cx="2514600" cy="2743200"/>
            <a:chOff x="2064" y="768"/>
            <a:chExt cx="1584" cy="1728"/>
          </a:xfrm>
        </p:grpSpPr>
        <p:sp>
          <p:nvSpPr>
            <p:cNvPr id="2056" name="Oval 19"/>
            <p:cNvSpPr>
              <a:spLocks noChangeArrowheads="1"/>
            </p:cNvSpPr>
            <p:nvPr/>
          </p:nvSpPr>
          <p:spPr bwMode="auto">
            <a:xfrm>
              <a:off x="2640" y="768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2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057" name="Oval 20"/>
            <p:cNvSpPr>
              <a:spLocks noChangeArrowheads="1"/>
            </p:cNvSpPr>
            <p:nvPr/>
          </p:nvSpPr>
          <p:spPr bwMode="auto">
            <a:xfrm>
              <a:off x="3360" y="1440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240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2058" name="Oval 21"/>
            <p:cNvSpPr>
              <a:spLocks noChangeArrowheads="1"/>
            </p:cNvSpPr>
            <p:nvPr/>
          </p:nvSpPr>
          <p:spPr bwMode="auto">
            <a:xfrm>
              <a:off x="2064" y="1440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24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059" name="Oval 22"/>
            <p:cNvSpPr>
              <a:spLocks noChangeArrowheads="1"/>
            </p:cNvSpPr>
            <p:nvPr/>
          </p:nvSpPr>
          <p:spPr bwMode="auto">
            <a:xfrm>
              <a:off x="2064" y="2256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24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2060" name="Oval 23"/>
            <p:cNvSpPr>
              <a:spLocks noChangeArrowheads="1"/>
            </p:cNvSpPr>
            <p:nvPr/>
          </p:nvSpPr>
          <p:spPr bwMode="auto">
            <a:xfrm>
              <a:off x="3360" y="2256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240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2061" name="Line 24"/>
            <p:cNvSpPr>
              <a:spLocks noChangeShapeType="1"/>
            </p:cNvSpPr>
            <p:nvPr/>
          </p:nvSpPr>
          <p:spPr bwMode="auto">
            <a:xfrm flipH="1">
              <a:off x="2256" y="960"/>
              <a:ext cx="384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" name="Line 25"/>
            <p:cNvSpPr>
              <a:spLocks noChangeShapeType="1"/>
            </p:cNvSpPr>
            <p:nvPr/>
          </p:nvSpPr>
          <p:spPr bwMode="auto">
            <a:xfrm flipV="1">
              <a:off x="2160" y="1680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3" name="Line 26"/>
            <p:cNvSpPr>
              <a:spLocks noChangeShapeType="1"/>
            </p:cNvSpPr>
            <p:nvPr/>
          </p:nvSpPr>
          <p:spPr bwMode="auto">
            <a:xfrm flipH="1">
              <a:off x="2304" y="2400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4" name="Line 27"/>
            <p:cNvSpPr>
              <a:spLocks noChangeShapeType="1"/>
            </p:cNvSpPr>
            <p:nvPr/>
          </p:nvSpPr>
          <p:spPr bwMode="auto">
            <a:xfrm>
              <a:off x="3456" y="1680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5" name="Line 28"/>
            <p:cNvSpPr>
              <a:spLocks noChangeShapeType="1"/>
            </p:cNvSpPr>
            <p:nvPr/>
          </p:nvSpPr>
          <p:spPr bwMode="auto">
            <a:xfrm>
              <a:off x="2304" y="1632"/>
              <a:ext cx="105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6" name="Line 29"/>
            <p:cNvSpPr>
              <a:spLocks noChangeShapeType="1"/>
            </p:cNvSpPr>
            <p:nvPr/>
          </p:nvSpPr>
          <p:spPr bwMode="auto">
            <a:xfrm flipH="1" flipV="1">
              <a:off x="2832" y="960"/>
              <a:ext cx="57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7" name="Line 30"/>
            <p:cNvSpPr>
              <a:spLocks noChangeShapeType="1"/>
            </p:cNvSpPr>
            <p:nvPr/>
          </p:nvSpPr>
          <p:spPr bwMode="auto">
            <a:xfrm flipV="1">
              <a:off x="3552" y="1920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" name="Line 31"/>
            <p:cNvSpPr>
              <a:spLocks noChangeShapeType="1"/>
            </p:cNvSpPr>
            <p:nvPr/>
          </p:nvSpPr>
          <p:spPr bwMode="auto">
            <a:xfrm flipH="1" flipV="1">
              <a:off x="3552" y="1680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062376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Garamond" pitchFamily="16" charset="0"/>
              </a:rPr>
              <a:t>8/3/2007</a:t>
            </a:r>
          </a:p>
        </p:txBody>
      </p:sp>
      <p:sp>
        <p:nvSpPr>
          <p:cNvPr id="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UMBC CMSC 341 Graphs</a:t>
            </a:r>
          </a:p>
        </p:txBody>
      </p:sp>
      <p:sp>
        <p:nvSpPr>
          <p:cNvPr id="3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880F5AE-DD4D-47D7-9036-2E7FF32312D5}" type="slidenum">
              <a:rPr lang="en-US" altLang="en-US"/>
              <a:pPr>
                <a:defRPr/>
              </a:pPr>
              <a:t>23</a:t>
            </a:fld>
            <a:endParaRPr lang="en-US" altLang="en-US"/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/>
              <a:t>Weighted, Directed Graph / Adjacency Matrix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5638800" y="1905000"/>
          <a:ext cx="2908300" cy="382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Worksheet" r:id="rId4" imgW="1095223" imgH="1438123" progId="Excel.Sheet.8">
                  <p:embed/>
                </p:oleObj>
              </mc:Choice>
              <mc:Fallback>
                <p:oleObj name="Worksheet" r:id="rId4" imgW="1095223" imgH="1438123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1905000"/>
                        <a:ext cx="2908300" cy="382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Oval 5"/>
          <p:cNvSpPr>
            <a:spLocks noChangeArrowheads="1"/>
          </p:cNvSpPr>
          <p:nvPr/>
        </p:nvSpPr>
        <p:spPr bwMode="auto">
          <a:xfrm>
            <a:off x="2459038" y="1252538"/>
            <a:ext cx="612775" cy="5461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Oval 6"/>
          <p:cNvSpPr>
            <a:spLocks noChangeArrowheads="1"/>
          </p:cNvSpPr>
          <p:nvPr/>
        </p:nvSpPr>
        <p:spPr bwMode="auto">
          <a:xfrm>
            <a:off x="4294188" y="2779713"/>
            <a:ext cx="612775" cy="5461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400">
                <a:latin typeface="Times New Roman" pitchFamily="18" charset="0"/>
              </a:rPr>
              <a:t>5</a:t>
            </a:r>
          </a:p>
        </p:txBody>
      </p:sp>
      <p:sp>
        <p:nvSpPr>
          <p:cNvPr id="3081" name="Oval 7"/>
          <p:cNvSpPr>
            <a:spLocks noChangeArrowheads="1"/>
          </p:cNvSpPr>
          <p:nvPr/>
        </p:nvSpPr>
        <p:spPr bwMode="auto">
          <a:xfrm>
            <a:off x="990600" y="2779713"/>
            <a:ext cx="611188" cy="5461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400">
                <a:latin typeface="Times New Roman" pitchFamily="18" charset="0"/>
              </a:rPr>
              <a:t>2</a:t>
            </a:r>
          </a:p>
        </p:txBody>
      </p:sp>
      <p:sp>
        <p:nvSpPr>
          <p:cNvPr id="3082" name="Oval 8"/>
          <p:cNvSpPr>
            <a:spLocks noChangeArrowheads="1"/>
          </p:cNvSpPr>
          <p:nvPr/>
        </p:nvSpPr>
        <p:spPr bwMode="auto">
          <a:xfrm>
            <a:off x="990600" y="4635500"/>
            <a:ext cx="611188" cy="5461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400">
                <a:latin typeface="Times New Roman" pitchFamily="18" charset="0"/>
              </a:rPr>
              <a:t>3</a:t>
            </a:r>
          </a:p>
        </p:txBody>
      </p:sp>
      <p:sp>
        <p:nvSpPr>
          <p:cNvPr id="3083" name="Oval 9"/>
          <p:cNvSpPr>
            <a:spLocks noChangeArrowheads="1"/>
          </p:cNvSpPr>
          <p:nvPr/>
        </p:nvSpPr>
        <p:spPr bwMode="auto">
          <a:xfrm>
            <a:off x="4294188" y="4635500"/>
            <a:ext cx="612775" cy="5461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400">
                <a:latin typeface="Times New Roman" pitchFamily="18" charset="0"/>
              </a:rPr>
              <a:t>4</a:t>
            </a:r>
          </a:p>
        </p:txBody>
      </p:sp>
      <p:sp>
        <p:nvSpPr>
          <p:cNvPr id="3084" name="Line 10"/>
          <p:cNvSpPr>
            <a:spLocks noChangeShapeType="1"/>
          </p:cNvSpPr>
          <p:nvPr/>
        </p:nvSpPr>
        <p:spPr bwMode="auto">
          <a:xfrm flipH="1">
            <a:off x="1479550" y="1689100"/>
            <a:ext cx="979488" cy="1200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Line 11"/>
          <p:cNvSpPr>
            <a:spLocks noChangeShapeType="1"/>
          </p:cNvSpPr>
          <p:nvPr/>
        </p:nvSpPr>
        <p:spPr bwMode="auto">
          <a:xfrm flipV="1">
            <a:off x="1235075" y="3325813"/>
            <a:ext cx="0" cy="1309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Line 12"/>
          <p:cNvSpPr>
            <a:spLocks noChangeShapeType="1"/>
          </p:cNvSpPr>
          <p:nvPr/>
        </p:nvSpPr>
        <p:spPr bwMode="auto">
          <a:xfrm flipH="1">
            <a:off x="1601788" y="4962525"/>
            <a:ext cx="269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Line 13"/>
          <p:cNvSpPr>
            <a:spLocks noChangeShapeType="1"/>
          </p:cNvSpPr>
          <p:nvPr/>
        </p:nvSpPr>
        <p:spPr bwMode="auto">
          <a:xfrm>
            <a:off x="4540250" y="3325813"/>
            <a:ext cx="0" cy="1309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Line 14"/>
          <p:cNvSpPr>
            <a:spLocks noChangeShapeType="1"/>
          </p:cNvSpPr>
          <p:nvPr/>
        </p:nvSpPr>
        <p:spPr bwMode="auto">
          <a:xfrm>
            <a:off x="1601788" y="3216275"/>
            <a:ext cx="2692400" cy="1528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9" name="Line 15"/>
          <p:cNvSpPr>
            <a:spLocks noChangeShapeType="1"/>
          </p:cNvSpPr>
          <p:nvPr/>
        </p:nvSpPr>
        <p:spPr bwMode="auto">
          <a:xfrm flipH="1" flipV="1">
            <a:off x="2947988" y="1689100"/>
            <a:ext cx="1470025" cy="1090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Line 16"/>
          <p:cNvSpPr>
            <a:spLocks noChangeShapeType="1"/>
          </p:cNvSpPr>
          <p:nvPr/>
        </p:nvSpPr>
        <p:spPr bwMode="auto">
          <a:xfrm flipV="1">
            <a:off x="4784725" y="3871913"/>
            <a:ext cx="244475" cy="763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Line 17"/>
          <p:cNvSpPr>
            <a:spLocks noChangeShapeType="1"/>
          </p:cNvSpPr>
          <p:nvPr/>
        </p:nvSpPr>
        <p:spPr bwMode="auto">
          <a:xfrm flipH="1" flipV="1">
            <a:off x="4784725" y="3325813"/>
            <a:ext cx="244475" cy="546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Text Box 18"/>
          <p:cNvSpPr txBox="1">
            <a:spLocks noChangeArrowheads="1"/>
          </p:cNvSpPr>
          <p:nvPr/>
        </p:nvSpPr>
        <p:spPr bwMode="auto">
          <a:xfrm>
            <a:off x="3657600" y="18288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</a:rPr>
              <a:t>8</a:t>
            </a:r>
          </a:p>
        </p:txBody>
      </p:sp>
      <p:sp>
        <p:nvSpPr>
          <p:cNvPr id="3093" name="Oval 19"/>
          <p:cNvSpPr>
            <a:spLocks noChangeArrowheads="1"/>
          </p:cNvSpPr>
          <p:nvPr/>
        </p:nvSpPr>
        <p:spPr bwMode="auto">
          <a:xfrm>
            <a:off x="2459038" y="1252538"/>
            <a:ext cx="612775" cy="5461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400">
                <a:latin typeface="Times New Roman" pitchFamily="18" charset="0"/>
              </a:rPr>
              <a:t>1</a:t>
            </a:r>
          </a:p>
        </p:txBody>
      </p:sp>
      <p:sp>
        <p:nvSpPr>
          <p:cNvPr id="3094" name="Line 23"/>
          <p:cNvSpPr>
            <a:spLocks noChangeShapeType="1"/>
          </p:cNvSpPr>
          <p:nvPr/>
        </p:nvSpPr>
        <p:spPr bwMode="auto">
          <a:xfrm flipH="1">
            <a:off x="1479550" y="1689100"/>
            <a:ext cx="979488" cy="1200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5" name="Line 24"/>
          <p:cNvSpPr>
            <a:spLocks noChangeShapeType="1"/>
          </p:cNvSpPr>
          <p:nvPr/>
        </p:nvSpPr>
        <p:spPr bwMode="auto">
          <a:xfrm flipV="1">
            <a:off x="1235075" y="3325813"/>
            <a:ext cx="0" cy="1309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6" name="Line 25"/>
          <p:cNvSpPr>
            <a:spLocks noChangeShapeType="1"/>
          </p:cNvSpPr>
          <p:nvPr/>
        </p:nvSpPr>
        <p:spPr bwMode="auto">
          <a:xfrm flipH="1">
            <a:off x="1601788" y="4962525"/>
            <a:ext cx="269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7" name="Line 26"/>
          <p:cNvSpPr>
            <a:spLocks noChangeShapeType="1"/>
          </p:cNvSpPr>
          <p:nvPr/>
        </p:nvSpPr>
        <p:spPr bwMode="auto">
          <a:xfrm>
            <a:off x="4540250" y="3325813"/>
            <a:ext cx="0" cy="1309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8" name="Line 27"/>
          <p:cNvSpPr>
            <a:spLocks noChangeShapeType="1"/>
          </p:cNvSpPr>
          <p:nvPr/>
        </p:nvSpPr>
        <p:spPr bwMode="auto">
          <a:xfrm>
            <a:off x="1601788" y="3216275"/>
            <a:ext cx="2692400" cy="1528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9" name="Line 28"/>
          <p:cNvSpPr>
            <a:spLocks noChangeShapeType="1"/>
          </p:cNvSpPr>
          <p:nvPr/>
        </p:nvSpPr>
        <p:spPr bwMode="auto">
          <a:xfrm flipH="1" flipV="1">
            <a:off x="2947988" y="1689100"/>
            <a:ext cx="1470025" cy="1090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0" name="Line 29"/>
          <p:cNvSpPr>
            <a:spLocks noChangeShapeType="1"/>
          </p:cNvSpPr>
          <p:nvPr/>
        </p:nvSpPr>
        <p:spPr bwMode="auto">
          <a:xfrm flipV="1">
            <a:off x="4784725" y="3871913"/>
            <a:ext cx="244475" cy="763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1" name="Line 30"/>
          <p:cNvSpPr>
            <a:spLocks noChangeShapeType="1"/>
          </p:cNvSpPr>
          <p:nvPr/>
        </p:nvSpPr>
        <p:spPr bwMode="auto">
          <a:xfrm flipH="1" flipV="1">
            <a:off x="4784725" y="3325813"/>
            <a:ext cx="244475" cy="546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" name="Text Box 31"/>
          <p:cNvSpPr txBox="1">
            <a:spLocks noChangeArrowheads="1"/>
          </p:cNvSpPr>
          <p:nvPr/>
        </p:nvSpPr>
        <p:spPr bwMode="auto">
          <a:xfrm>
            <a:off x="1447800" y="19050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</a:rPr>
              <a:t> 2</a:t>
            </a:r>
          </a:p>
        </p:txBody>
      </p:sp>
      <p:sp>
        <p:nvSpPr>
          <p:cNvPr id="3103" name="Text Box 32"/>
          <p:cNvSpPr txBox="1">
            <a:spLocks noChangeArrowheads="1"/>
          </p:cNvSpPr>
          <p:nvPr/>
        </p:nvSpPr>
        <p:spPr bwMode="auto">
          <a:xfrm>
            <a:off x="2667000" y="33528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</a:rPr>
              <a:t>6</a:t>
            </a:r>
          </a:p>
        </p:txBody>
      </p:sp>
      <p:sp>
        <p:nvSpPr>
          <p:cNvPr id="3104" name="Text Box 33"/>
          <p:cNvSpPr txBox="1">
            <a:spLocks noChangeArrowheads="1"/>
          </p:cNvSpPr>
          <p:nvPr/>
        </p:nvSpPr>
        <p:spPr bwMode="auto">
          <a:xfrm>
            <a:off x="838200" y="38100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</a:rPr>
              <a:t>7</a:t>
            </a:r>
          </a:p>
        </p:txBody>
      </p:sp>
      <p:sp>
        <p:nvSpPr>
          <p:cNvPr id="3105" name="Text Box 34"/>
          <p:cNvSpPr txBox="1">
            <a:spLocks noChangeArrowheads="1"/>
          </p:cNvSpPr>
          <p:nvPr/>
        </p:nvSpPr>
        <p:spPr bwMode="auto">
          <a:xfrm>
            <a:off x="2819400" y="49530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</a:rPr>
              <a:t>3</a:t>
            </a:r>
          </a:p>
        </p:txBody>
      </p:sp>
      <p:sp>
        <p:nvSpPr>
          <p:cNvPr id="3106" name="Text Box 35"/>
          <p:cNvSpPr txBox="1">
            <a:spLocks noChangeArrowheads="1"/>
          </p:cNvSpPr>
          <p:nvPr/>
        </p:nvSpPr>
        <p:spPr bwMode="auto">
          <a:xfrm>
            <a:off x="4191000" y="35052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</a:rPr>
              <a:t>5</a:t>
            </a:r>
          </a:p>
        </p:txBody>
      </p:sp>
      <p:sp>
        <p:nvSpPr>
          <p:cNvPr id="3107" name="Text Box 36"/>
          <p:cNvSpPr txBox="1">
            <a:spLocks noChangeArrowheads="1"/>
          </p:cNvSpPr>
          <p:nvPr/>
        </p:nvSpPr>
        <p:spPr bwMode="auto">
          <a:xfrm>
            <a:off x="4876800" y="38862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</a:rPr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32263269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Garamond" pitchFamily="16" charset="0"/>
              </a:rPr>
              <a:t>8/3/2007</a:t>
            </a:r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UMBC CMSC 341 Graphs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5E8A28-ADFA-4A1D-B1EC-A71C119DE870}" type="slidenum">
              <a:rPr lang="en-US" altLang="en-US"/>
              <a:pPr>
                <a:defRPr/>
              </a:pPr>
              <a:t>24</a:t>
            </a:fld>
            <a:endParaRPr lang="en-US" altLang="en-US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Adjacency Matrix Performance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1079500"/>
          </a:xfrm>
        </p:spPr>
        <p:txBody>
          <a:bodyPr/>
          <a:lstStyle/>
          <a:p>
            <a:pPr eaLnBrk="1" hangingPunct="1"/>
            <a:r>
              <a:rPr lang="en-US" altLang="en-US" sz="2600" dirty="0"/>
              <a:t>Storage requirement: O(|V|</a:t>
            </a:r>
            <a:r>
              <a:rPr lang="en-US" altLang="en-US" sz="2600" baseline="30000" dirty="0"/>
              <a:t>2</a:t>
            </a:r>
            <a:r>
              <a:rPr lang="en-US" altLang="en-US" sz="2600" dirty="0"/>
              <a:t> )</a:t>
            </a:r>
          </a:p>
          <a:p>
            <a:pPr eaLnBrk="1" hangingPunct="1"/>
            <a:r>
              <a:rPr lang="en-US" altLang="en-US" sz="2600" dirty="0"/>
              <a:t>Performance:</a:t>
            </a:r>
            <a:br>
              <a:rPr lang="en-US" altLang="en-US" sz="2600" dirty="0"/>
            </a:br>
            <a:endParaRPr lang="en-US" altLang="en-US" sz="2600" dirty="0"/>
          </a:p>
          <a:p>
            <a:pPr eaLnBrk="1" hangingPunct="1"/>
            <a:endParaRPr lang="en-US" altLang="en-US" sz="2600" dirty="0"/>
          </a:p>
        </p:txBody>
      </p:sp>
      <p:sp>
        <p:nvSpPr>
          <p:cNvPr id="21511" name="Rectangle 116"/>
          <p:cNvSpPr>
            <a:spLocks noChangeArrowheads="1"/>
          </p:cNvSpPr>
          <p:nvPr/>
        </p:nvSpPr>
        <p:spPr bwMode="auto">
          <a:xfrm>
            <a:off x="1228725" y="6029325"/>
            <a:ext cx="317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0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altLang="en-US" sz="2400">
              <a:latin typeface="Times New Roman" pitchFamily="18" charset="0"/>
            </a:endParaRPr>
          </a:p>
        </p:txBody>
      </p:sp>
      <p:graphicFrame>
        <p:nvGraphicFramePr>
          <p:cNvPr id="21527" name="Group 2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56497257"/>
              </p:ext>
            </p:extLst>
          </p:nvPr>
        </p:nvGraphicFramePr>
        <p:xfrm>
          <a:off x="779463" y="3254375"/>
          <a:ext cx="6858000" cy="2597849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15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getDegree</a:t>
                      </a:r>
                      <a:r>
                        <a:rPr kumimoji="0" lang="en-US" alt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 u 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O(|V|)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isAdjacentTo( u, v 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getAdjacent</a:t>
                      </a:r>
                      <a:r>
                        <a:rPr kumimoji="0" lang="en-US" alt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 u 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O(|V|)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27363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Garamond" pitchFamily="16" charset="0"/>
              </a:rPr>
              <a:t>8/3/2007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UMBC CMSC 341 Graphs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93D5EB9-5AAC-4A1B-960B-7D0C622E21F4}" type="slidenum">
              <a:rPr lang="en-US" altLang="en-US"/>
              <a:pPr>
                <a:defRPr/>
              </a:pPr>
              <a:t>25</a:t>
            </a:fld>
            <a:endParaRPr lang="en-US" altLang="en-US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Adjacency List Implementation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029200"/>
          </a:xfrm>
        </p:spPr>
        <p:txBody>
          <a:bodyPr/>
          <a:lstStyle/>
          <a:p>
            <a:pPr eaLnBrk="1" hangingPunct="1"/>
            <a:r>
              <a:rPr lang="en-US" altLang="en-US" sz="2400"/>
              <a:t>If the graph is sparse, then keeping a list of adjacent vertices for each vertex saves space.  Adjacency Lists are the commonly used representation.  The lists may be stored in a data structure or in the Vertex object itself.</a:t>
            </a:r>
          </a:p>
          <a:p>
            <a:pPr lvl="1" eaLnBrk="1" hangingPunct="1"/>
            <a:r>
              <a:rPr lang="en-US" altLang="en-US" sz="2400" b="1"/>
              <a:t>Vector of lists</a:t>
            </a:r>
            <a:r>
              <a:rPr lang="en-US" altLang="en-US" sz="2400"/>
              <a:t>: A vector of lists of vertices.  The i-th element of the vector is a list, L</a:t>
            </a:r>
            <a:r>
              <a:rPr lang="en-US" altLang="en-US" sz="2400" baseline="-25000"/>
              <a:t>i, </a:t>
            </a:r>
            <a:r>
              <a:rPr lang="en-US" altLang="en-US" sz="2400"/>
              <a:t> of the vertices adjacent to v</a:t>
            </a:r>
            <a:r>
              <a:rPr lang="en-US" altLang="en-US" sz="2400" baseline="-25000"/>
              <a:t>i</a:t>
            </a:r>
            <a:r>
              <a:rPr lang="en-US" altLang="en-US" sz="2400"/>
              <a:t>.</a:t>
            </a:r>
            <a:endParaRPr lang="en-US" altLang="en-US" sz="2000"/>
          </a:p>
          <a:p>
            <a:pPr eaLnBrk="1" hangingPunct="1"/>
            <a:r>
              <a:rPr lang="en-US" altLang="en-US" sz="2400"/>
              <a:t>If the graph is sparse, then the space requirement is </a:t>
            </a:r>
            <a:br>
              <a:rPr lang="en-US" altLang="en-US" sz="2400"/>
            </a:br>
            <a:r>
              <a:rPr lang="en-US" altLang="en-US" sz="2400"/>
              <a:t>O( |E| + |V| ), “linear in the size of the graph”</a:t>
            </a:r>
          </a:p>
          <a:p>
            <a:pPr eaLnBrk="1" hangingPunct="1"/>
            <a:r>
              <a:rPr lang="en-US" altLang="en-US" sz="2400"/>
              <a:t>If the graph is dense, then the space requirement is O( |V|</a:t>
            </a:r>
            <a:r>
              <a:rPr lang="en-US" altLang="en-US" sz="2400" baseline="30000"/>
              <a:t>2</a:t>
            </a:r>
            <a:r>
              <a:rPr lang="en-US" altLang="en-US" sz="2400"/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33347691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Garamond" pitchFamily="16" charset="0"/>
              </a:rPr>
              <a:t>8/3/2007</a:t>
            </a:r>
          </a:p>
        </p:txBody>
      </p:sp>
      <p:sp>
        <p:nvSpPr>
          <p:cNvPr id="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UMBC CMSC 341 Graphs</a:t>
            </a:r>
          </a:p>
        </p:txBody>
      </p:sp>
      <p:sp>
        <p:nvSpPr>
          <p:cNvPr id="6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2423BB5-3E45-42EC-951F-3891B16B8589}" type="slidenum">
              <a:rPr lang="en-US" altLang="en-US"/>
              <a:pPr>
                <a:defRPr/>
              </a:pPr>
              <a:t>26</a:t>
            </a:fld>
            <a:endParaRPr lang="en-US" altLang="en-US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Vector of Lists</a:t>
            </a:r>
          </a:p>
        </p:txBody>
      </p:sp>
      <p:sp>
        <p:nvSpPr>
          <p:cNvPr id="23558" name="Rectangle 4"/>
          <p:cNvSpPr>
            <a:spLocks noChangeArrowheads="1"/>
          </p:cNvSpPr>
          <p:nvPr/>
        </p:nvSpPr>
        <p:spPr bwMode="auto">
          <a:xfrm>
            <a:off x="4419600" y="1524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 sz="2400">
              <a:latin typeface="Times New Roman" pitchFamily="18" charset="0"/>
            </a:endParaRPr>
          </a:p>
        </p:txBody>
      </p:sp>
      <p:grpSp>
        <p:nvGrpSpPr>
          <p:cNvPr id="23559" name="Group 34"/>
          <p:cNvGrpSpPr>
            <a:grpSpLocks/>
          </p:cNvGrpSpPr>
          <p:nvPr/>
        </p:nvGrpSpPr>
        <p:grpSpPr bwMode="auto">
          <a:xfrm>
            <a:off x="838200" y="1252538"/>
            <a:ext cx="2895600" cy="3179762"/>
            <a:chOff x="528" y="789"/>
            <a:chExt cx="2880" cy="2724"/>
          </a:xfrm>
        </p:grpSpPr>
        <p:sp>
          <p:nvSpPr>
            <p:cNvPr id="23588" name="Oval 5"/>
            <p:cNvSpPr>
              <a:spLocks noChangeArrowheads="1"/>
            </p:cNvSpPr>
            <p:nvPr/>
          </p:nvSpPr>
          <p:spPr bwMode="auto">
            <a:xfrm>
              <a:off x="1549" y="789"/>
              <a:ext cx="386" cy="3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9" name="Oval 6"/>
            <p:cNvSpPr>
              <a:spLocks noChangeArrowheads="1"/>
            </p:cNvSpPr>
            <p:nvPr/>
          </p:nvSpPr>
          <p:spPr bwMode="auto">
            <a:xfrm>
              <a:off x="2705" y="1751"/>
              <a:ext cx="386" cy="3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240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23590" name="Oval 7"/>
            <p:cNvSpPr>
              <a:spLocks noChangeArrowheads="1"/>
            </p:cNvSpPr>
            <p:nvPr/>
          </p:nvSpPr>
          <p:spPr bwMode="auto">
            <a:xfrm>
              <a:off x="624" y="1751"/>
              <a:ext cx="385" cy="3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24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3591" name="Oval 8"/>
            <p:cNvSpPr>
              <a:spLocks noChangeArrowheads="1"/>
            </p:cNvSpPr>
            <p:nvPr/>
          </p:nvSpPr>
          <p:spPr bwMode="auto">
            <a:xfrm>
              <a:off x="624" y="2920"/>
              <a:ext cx="385" cy="3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24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23592" name="Oval 9"/>
            <p:cNvSpPr>
              <a:spLocks noChangeArrowheads="1"/>
            </p:cNvSpPr>
            <p:nvPr/>
          </p:nvSpPr>
          <p:spPr bwMode="auto">
            <a:xfrm>
              <a:off x="2705" y="2920"/>
              <a:ext cx="386" cy="3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240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23593" name="Line 10"/>
            <p:cNvSpPr>
              <a:spLocks noChangeShapeType="1"/>
            </p:cNvSpPr>
            <p:nvPr/>
          </p:nvSpPr>
          <p:spPr bwMode="auto">
            <a:xfrm flipH="1">
              <a:off x="932" y="1064"/>
              <a:ext cx="617" cy="7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4" name="Line 11"/>
            <p:cNvSpPr>
              <a:spLocks noChangeShapeType="1"/>
            </p:cNvSpPr>
            <p:nvPr/>
          </p:nvSpPr>
          <p:spPr bwMode="auto">
            <a:xfrm flipV="1">
              <a:off x="778" y="2095"/>
              <a:ext cx="0" cy="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5" name="Line 12"/>
            <p:cNvSpPr>
              <a:spLocks noChangeShapeType="1"/>
            </p:cNvSpPr>
            <p:nvPr/>
          </p:nvSpPr>
          <p:spPr bwMode="auto">
            <a:xfrm flipH="1">
              <a:off x="1009" y="3126"/>
              <a:ext cx="16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6" name="Line 13"/>
            <p:cNvSpPr>
              <a:spLocks noChangeShapeType="1"/>
            </p:cNvSpPr>
            <p:nvPr/>
          </p:nvSpPr>
          <p:spPr bwMode="auto">
            <a:xfrm>
              <a:off x="2860" y="2095"/>
              <a:ext cx="0" cy="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7" name="Line 14"/>
            <p:cNvSpPr>
              <a:spLocks noChangeShapeType="1"/>
            </p:cNvSpPr>
            <p:nvPr/>
          </p:nvSpPr>
          <p:spPr bwMode="auto">
            <a:xfrm>
              <a:off x="1009" y="2026"/>
              <a:ext cx="1696" cy="9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8" name="Line 15"/>
            <p:cNvSpPr>
              <a:spLocks noChangeShapeType="1"/>
            </p:cNvSpPr>
            <p:nvPr/>
          </p:nvSpPr>
          <p:spPr bwMode="auto">
            <a:xfrm flipH="1" flipV="1">
              <a:off x="1857" y="1064"/>
              <a:ext cx="926" cy="6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9" name="Line 16"/>
            <p:cNvSpPr>
              <a:spLocks noChangeShapeType="1"/>
            </p:cNvSpPr>
            <p:nvPr/>
          </p:nvSpPr>
          <p:spPr bwMode="auto">
            <a:xfrm flipV="1">
              <a:off x="3014" y="2439"/>
              <a:ext cx="154" cy="4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0" name="Line 17"/>
            <p:cNvSpPr>
              <a:spLocks noChangeShapeType="1"/>
            </p:cNvSpPr>
            <p:nvPr/>
          </p:nvSpPr>
          <p:spPr bwMode="auto">
            <a:xfrm flipH="1" flipV="1">
              <a:off x="3014" y="2095"/>
              <a:ext cx="154" cy="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1" name="Text Box 18"/>
            <p:cNvSpPr txBox="1">
              <a:spLocks noChangeArrowheads="1"/>
            </p:cNvSpPr>
            <p:nvPr/>
          </p:nvSpPr>
          <p:spPr bwMode="auto">
            <a:xfrm>
              <a:off x="2304" y="1152"/>
              <a:ext cx="333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23602" name="Oval 19"/>
            <p:cNvSpPr>
              <a:spLocks noChangeArrowheads="1"/>
            </p:cNvSpPr>
            <p:nvPr/>
          </p:nvSpPr>
          <p:spPr bwMode="auto">
            <a:xfrm>
              <a:off x="1549" y="789"/>
              <a:ext cx="386" cy="3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2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3603" name="Line 20"/>
            <p:cNvSpPr>
              <a:spLocks noChangeShapeType="1"/>
            </p:cNvSpPr>
            <p:nvPr/>
          </p:nvSpPr>
          <p:spPr bwMode="auto">
            <a:xfrm flipH="1">
              <a:off x="932" y="1064"/>
              <a:ext cx="617" cy="7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4" name="Line 21"/>
            <p:cNvSpPr>
              <a:spLocks noChangeShapeType="1"/>
            </p:cNvSpPr>
            <p:nvPr/>
          </p:nvSpPr>
          <p:spPr bwMode="auto">
            <a:xfrm flipV="1">
              <a:off x="778" y="2095"/>
              <a:ext cx="0" cy="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5" name="Line 22"/>
            <p:cNvSpPr>
              <a:spLocks noChangeShapeType="1"/>
            </p:cNvSpPr>
            <p:nvPr/>
          </p:nvSpPr>
          <p:spPr bwMode="auto">
            <a:xfrm flipH="1">
              <a:off x="1009" y="3126"/>
              <a:ext cx="16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6" name="Line 23"/>
            <p:cNvSpPr>
              <a:spLocks noChangeShapeType="1"/>
            </p:cNvSpPr>
            <p:nvPr/>
          </p:nvSpPr>
          <p:spPr bwMode="auto">
            <a:xfrm>
              <a:off x="2860" y="2095"/>
              <a:ext cx="0" cy="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7" name="Line 24"/>
            <p:cNvSpPr>
              <a:spLocks noChangeShapeType="1"/>
            </p:cNvSpPr>
            <p:nvPr/>
          </p:nvSpPr>
          <p:spPr bwMode="auto">
            <a:xfrm>
              <a:off x="1009" y="2026"/>
              <a:ext cx="1696" cy="9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8" name="Line 25"/>
            <p:cNvSpPr>
              <a:spLocks noChangeShapeType="1"/>
            </p:cNvSpPr>
            <p:nvPr/>
          </p:nvSpPr>
          <p:spPr bwMode="auto">
            <a:xfrm flipH="1" flipV="1">
              <a:off x="1857" y="1064"/>
              <a:ext cx="926" cy="6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9" name="Line 26"/>
            <p:cNvSpPr>
              <a:spLocks noChangeShapeType="1"/>
            </p:cNvSpPr>
            <p:nvPr/>
          </p:nvSpPr>
          <p:spPr bwMode="auto">
            <a:xfrm flipV="1">
              <a:off x="3014" y="2439"/>
              <a:ext cx="154" cy="4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0" name="Line 27"/>
            <p:cNvSpPr>
              <a:spLocks noChangeShapeType="1"/>
            </p:cNvSpPr>
            <p:nvPr/>
          </p:nvSpPr>
          <p:spPr bwMode="auto">
            <a:xfrm flipH="1" flipV="1">
              <a:off x="3014" y="2095"/>
              <a:ext cx="154" cy="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1" name="Text Box 28"/>
            <p:cNvSpPr txBox="1">
              <a:spLocks noChangeArrowheads="1"/>
            </p:cNvSpPr>
            <p:nvPr/>
          </p:nvSpPr>
          <p:spPr bwMode="auto">
            <a:xfrm>
              <a:off x="831" y="1087"/>
              <a:ext cx="606" cy="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Times New Roman" pitchFamily="18" charset="0"/>
                </a:rPr>
                <a:t> 2</a:t>
              </a:r>
            </a:p>
          </p:txBody>
        </p:sp>
        <p:sp>
          <p:nvSpPr>
            <p:cNvPr id="23612" name="Text Box 29"/>
            <p:cNvSpPr txBox="1">
              <a:spLocks noChangeArrowheads="1"/>
            </p:cNvSpPr>
            <p:nvPr/>
          </p:nvSpPr>
          <p:spPr bwMode="auto">
            <a:xfrm>
              <a:off x="1677" y="2112"/>
              <a:ext cx="342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23613" name="Text Box 30"/>
            <p:cNvSpPr txBox="1">
              <a:spLocks noChangeArrowheads="1"/>
            </p:cNvSpPr>
            <p:nvPr/>
          </p:nvSpPr>
          <p:spPr bwMode="auto">
            <a:xfrm>
              <a:off x="528" y="2399"/>
              <a:ext cx="336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23614" name="Text Box 31"/>
            <p:cNvSpPr txBox="1">
              <a:spLocks noChangeArrowheads="1"/>
            </p:cNvSpPr>
            <p:nvPr/>
          </p:nvSpPr>
          <p:spPr bwMode="auto">
            <a:xfrm>
              <a:off x="1779" y="3121"/>
              <a:ext cx="333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23615" name="Text Box 32"/>
            <p:cNvSpPr txBox="1">
              <a:spLocks noChangeArrowheads="1"/>
            </p:cNvSpPr>
            <p:nvPr/>
          </p:nvSpPr>
          <p:spPr bwMode="auto">
            <a:xfrm>
              <a:off x="2574" y="2197"/>
              <a:ext cx="240" cy="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23616" name="Text Box 33"/>
            <p:cNvSpPr txBox="1">
              <a:spLocks noChangeArrowheads="1"/>
            </p:cNvSpPr>
            <p:nvPr/>
          </p:nvSpPr>
          <p:spPr bwMode="auto">
            <a:xfrm>
              <a:off x="3072" y="2448"/>
              <a:ext cx="336" cy="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Times New Roman" pitchFamily="18" charset="0"/>
                </a:rPr>
                <a:t> 2</a:t>
              </a:r>
            </a:p>
          </p:txBody>
        </p:sp>
      </p:grpSp>
      <p:sp>
        <p:nvSpPr>
          <p:cNvPr id="23560" name="Rectangle 35"/>
          <p:cNvSpPr>
            <a:spLocks noChangeArrowheads="1"/>
          </p:cNvSpPr>
          <p:nvPr/>
        </p:nvSpPr>
        <p:spPr bwMode="auto">
          <a:xfrm>
            <a:off x="4419600" y="1905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3561" name="Rectangle 36"/>
          <p:cNvSpPr>
            <a:spLocks noChangeArrowheads="1"/>
          </p:cNvSpPr>
          <p:nvPr/>
        </p:nvSpPr>
        <p:spPr bwMode="auto">
          <a:xfrm>
            <a:off x="4419600" y="2286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3562" name="Rectangle 37"/>
          <p:cNvSpPr>
            <a:spLocks noChangeArrowheads="1"/>
          </p:cNvSpPr>
          <p:nvPr/>
        </p:nvSpPr>
        <p:spPr bwMode="auto">
          <a:xfrm>
            <a:off x="4419600" y="2667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3563" name="Rectangle 38"/>
          <p:cNvSpPr>
            <a:spLocks noChangeArrowheads="1"/>
          </p:cNvSpPr>
          <p:nvPr/>
        </p:nvSpPr>
        <p:spPr bwMode="auto">
          <a:xfrm>
            <a:off x="4419600" y="3048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3564" name="Line 39"/>
          <p:cNvSpPr>
            <a:spLocks noChangeShapeType="1"/>
          </p:cNvSpPr>
          <p:nvPr/>
        </p:nvSpPr>
        <p:spPr bwMode="auto">
          <a:xfrm>
            <a:off x="4800600" y="1752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Rectangle 40"/>
          <p:cNvSpPr>
            <a:spLocks noChangeArrowheads="1"/>
          </p:cNvSpPr>
          <p:nvPr/>
        </p:nvSpPr>
        <p:spPr bwMode="auto">
          <a:xfrm>
            <a:off x="5105400" y="1600200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400">
                <a:latin typeface="Times New Roman" pitchFamily="18" charset="0"/>
              </a:rPr>
              <a:t>2</a:t>
            </a:r>
          </a:p>
        </p:txBody>
      </p:sp>
      <p:sp>
        <p:nvSpPr>
          <p:cNvPr id="23566" name="Rectangle 41"/>
          <p:cNvSpPr>
            <a:spLocks noChangeArrowheads="1"/>
          </p:cNvSpPr>
          <p:nvPr/>
        </p:nvSpPr>
        <p:spPr bwMode="auto">
          <a:xfrm>
            <a:off x="5105400" y="1981200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400">
                <a:latin typeface="Times New Roman" pitchFamily="18" charset="0"/>
              </a:rPr>
              <a:t>4</a:t>
            </a:r>
          </a:p>
        </p:txBody>
      </p:sp>
      <p:sp>
        <p:nvSpPr>
          <p:cNvPr id="23567" name="Line 42"/>
          <p:cNvSpPr>
            <a:spLocks noChangeShapeType="1"/>
          </p:cNvSpPr>
          <p:nvPr/>
        </p:nvSpPr>
        <p:spPr bwMode="auto">
          <a:xfrm>
            <a:off x="4800600" y="2133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43"/>
          <p:cNvSpPr>
            <a:spLocks noChangeShapeType="1"/>
          </p:cNvSpPr>
          <p:nvPr/>
        </p:nvSpPr>
        <p:spPr bwMode="auto">
          <a:xfrm>
            <a:off x="4800600" y="2895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Rectangle 44"/>
          <p:cNvSpPr>
            <a:spLocks noChangeArrowheads="1"/>
          </p:cNvSpPr>
          <p:nvPr/>
        </p:nvSpPr>
        <p:spPr bwMode="auto">
          <a:xfrm>
            <a:off x="5105400" y="27432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400">
                <a:latin typeface="Times New Roman" pitchFamily="18" charset="0"/>
              </a:rPr>
              <a:t>3</a:t>
            </a:r>
          </a:p>
        </p:txBody>
      </p:sp>
      <p:sp>
        <p:nvSpPr>
          <p:cNvPr id="23570" name="Line 45"/>
          <p:cNvSpPr>
            <a:spLocks noChangeShapeType="1"/>
          </p:cNvSpPr>
          <p:nvPr/>
        </p:nvSpPr>
        <p:spPr bwMode="auto">
          <a:xfrm>
            <a:off x="5562600" y="2895600"/>
            <a:ext cx="27463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Rectangle 46"/>
          <p:cNvSpPr>
            <a:spLocks noChangeArrowheads="1"/>
          </p:cNvSpPr>
          <p:nvPr/>
        </p:nvSpPr>
        <p:spPr bwMode="auto">
          <a:xfrm>
            <a:off x="5867400" y="27432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400">
                <a:latin typeface="Times New Roman" pitchFamily="18" charset="0"/>
              </a:rPr>
              <a:t>5</a:t>
            </a:r>
          </a:p>
        </p:txBody>
      </p:sp>
      <p:sp>
        <p:nvSpPr>
          <p:cNvPr id="23572" name="Rectangle 47"/>
          <p:cNvSpPr>
            <a:spLocks noChangeArrowheads="1"/>
          </p:cNvSpPr>
          <p:nvPr/>
        </p:nvSpPr>
        <p:spPr bwMode="auto">
          <a:xfrm>
            <a:off x="4038600" y="15240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3573" name="Rectangle 48"/>
          <p:cNvSpPr>
            <a:spLocks noChangeArrowheads="1"/>
          </p:cNvSpPr>
          <p:nvPr/>
        </p:nvSpPr>
        <p:spPr bwMode="auto">
          <a:xfrm>
            <a:off x="4038600" y="19050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3574" name="Rectangle 49"/>
          <p:cNvSpPr>
            <a:spLocks noChangeArrowheads="1"/>
          </p:cNvSpPr>
          <p:nvPr/>
        </p:nvSpPr>
        <p:spPr bwMode="auto">
          <a:xfrm>
            <a:off x="4038600" y="22860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3575" name="Rectangle 50"/>
          <p:cNvSpPr>
            <a:spLocks noChangeArrowheads="1"/>
          </p:cNvSpPr>
          <p:nvPr/>
        </p:nvSpPr>
        <p:spPr bwMode="auto">
          <a:xfrm>
            <a:off x="4038600" y="26670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3576" name="Rectangle 51"/>
          <p:cNvSpPr>
            <a:spLocks noChangeArrowheads="1"/>
          </p:cNvSpPr>
          <p:nvPr/>
        </p:nvSpPr>
        <p:spPr bwMode="auto">
          <a:xfrm>
            <a:off x="4038600" y="30480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3577" name="Rectangle 52"/>
          <p:cNvSpPr>
            <a:spLocks noChangeArrowheads="1"/>
          </p:cNvSpPr>
          <p:nvPr/>
        </p:nvSpPr>
        <p:spPr bwMode="auto">
          <a:xfrm>
            <a:off x="4038600" y="15240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400">
                <a:latin typeface="Times New Roman" pitchFamily="18" charset="0"/>
              </a:rPr>
              <a:t>1</a:t>
            </a:r>
          </a:p>
        </p:txBody>
      </p:sp>
      <p:sp>
        <p:nvSpPr>
          <p:cNvPr id="23578" name="Rectangle 53"/>
          <p:cNvSpPr>
            <a:spLocks noChangeArrowheads="1"/>
          </p:cNvSpPr>
          <p:nvPr/>
        </p:nvSpPr>
        <p:spPr bwMode="auto">
          <a:xfrm>
            <a:off x="4038600" y="19050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400">
                <a:latin typeface="Times New Roman" pitchFamily="18" charset="0"/>
              </a:rPr>
              <a:t>2</a:t>
            </a:r>
          </a:p>
        </p:txBody>
      </p:sp>
      <p:sp>
        <p:nvSpPr>
          <p:cNvPr id="23579" name="Rectangle 54"/>
          <p:cNvSpPr>
            <a:spLocks noChangeArrowheads="1"/>
          </p:cNvSpPr>
          <p:nvPr/>
        </p:nvSpPr>
        <p:spPr bwMode="auto">
          <a:xfrm>
            <a:off x="4038600" y="22860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400">
                <a:latin typeface="Times New Roman" pitchFamily="18" charset="0"/>
              </a:rPr>
              <a:t>3</a:t>
            </a:r>
          </a:p>
        </p:txBody>
      </p:sp>
      <p:sp>
        <p:nvSpPr>
          <p:cNvPr id="23580" name="Rectangle 55"/>
          <p:cNvSpPr>
            <a:spLocks noChangeArrowheads="1"/>
          </p:cNvSpPr>
          <p:nvPr/>
        </p:nvSpPr>
        <p:spPr bwMode="auto">
          <a:xfrm>
            <a:off x="4038600" y="26670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400">
                <a:latin typeface="Times New Roman" pitchFamily="18" charset="0"/>
              </a:rPr>
              <a:t>4</a:t>
            </a:r>
          </a:p>
        </p:txBody>
      </p:sp>
      <p:sp>
        <p:nvSpPr>
          <p:cNvPr id="23581" name="Rectangle 56"/>
          <p:cNvSpPr>
            <a:spLocks noChangeArrowheads="1"/>
          </p:cNvSpPr>
          <p:nvPr/>
        </p:nvSpPr>
        <p:spPr bwMode="auto">
          <a:xfrm>
            <a:off x="4038600" y="30480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400">
                <a:latin typeface="Times New Roman" pitchFamily="18" charset="0"/>
              </a:rPr>
              <a:t>5</a:t>
            </a:r>
          </a:p>
        </p:txBody>
      </p:sp>
      <p:sp>
        <p:nvSpPr>
          <p:cNvPr id="23582" name="Line 58"/>
          <p:cNvSpPr>
            <a:spLocks noChangeShapeType="1"/>
          </p:cNvSpPr>
          <p:nvPr/>
        </p:nvSpPr>
        <p:spPr bwMode="auto">
          <a:xfrm>
            <a:off x="4800600" y="3276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3" name="Rectangle 59"/>
          <p:cNvSpPr>
            <a:spLocks noChangeArrowheads="1"/>
          </p:cNvSpPr>
          <p:nvPr/>
        </p:nvSpPr>
        <p:spPr bwMode="auto">
          <a:xfrm>
            <a:off x="5105400" y="31242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400">
                <a:latin typeface="Times New Roman" pitchFamily="18" charset="0"/>
              </a:rPr>
              <a:t>1</a:t>
            </a:r>
          </a:p>
        </p:txBody>
      </p:sp>
      <p:sp>
        <p:nvSpPr>
          <p:cNvPr id="23584" name="Line 60"/>
          <p:cNvSpPr>
            <a:spLocks noChangeShapeType="1"/>
          </p:cNvSpPr>
          <p:nvPr/>
        </p:nvSpPr>
        <p:spPr bwMode="auto">
          <a:xfrm>
            <a:off x="5562600" y="3276600"/>
            <a:ext cx="27463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5" name="Rectangle 61"/>
          <p:cNvSpPr>
            <a:spLocks noChangeArrowheads="1"/>
          </p:cNvSpPr>
          <p:nvPr/>
        </p:nvSpPr>
        <p:spPr bwMode="auto">
          <a:xfrm>
            <a:off x="5867400" y="3124200"/>
            <a:ext cx="457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400">
                <a:latin typeface="Times New Roman" pitchFamily="18" charset="0"/>
              </a:rPr>
              <a:t>4</a:t>
            </a:r>
          </a:p>
        </p:txBody>
      </p:sp>
      <p:sp>
        <p:nvSpPr>
          <p:cNvPr id="23586" name="Line 62"/>
          <p:cNvSpPr>
            <a:spLocks noChangeShapeType="1"/>
          </p:cNvSpPr>
          <p:nvPr/>
        </p:nvSpPr>
        <p:spPr bwMode="auto">
          <a:xfrm>
            <a:off x="4800600" y="2438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7" name="Rectangle 63"/>
          <p:cNvSpPr>
            <a:spLocks noChangeArrowheads="1"/>
          </p:cNvSpPr>
          <p:nvPr/>
        </p:nvSpPr>
        <p:spPr bwMode="auto">
          <a:xfrm>
            <a:off x="5105400" y="2362200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400">
                <a:latin typeface="Times New Roman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2396542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latin typeface="Garamond" pitchFamily="16" charset="0"/>
              </a:rPr>
              <a:t>8/3/2007</a:t>
            </a:r>
          </a:p>
        </p:txBody>
      </p:sp>
      <p:sp>
        <p:nvSpPr>
          <p:cNvPr id="1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UMBC CMSC 341 Graphs</a:t>
            </a:r>
          </a:p>
        </p:txBody>
      </p:sp>
      <p:sp>
        <p:nvSpPr>
          <p:cNvPr id="2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F5F568-CE2A-4036-8EE1-07A70DF89C6E}" type="slidenum">
              <a:rPr lang="en-US" altLang="en-US"/>
              <a:pPr>
                <a:defRPr/>
              </a:pPr>
              <a:t>27</a:t>
            </a:fld>
            <a:endParaRPr lang="en-US" altLang="en-US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Adjacency List Performance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8153400" cy="1066800"/>
          </a:xfrm>
        </p:spPr>
        <p:txBody>
          <a:bodyPr/>
          <a:lstStyle/>
          <a:p>
            <a:pPr eaLnBrk="1" hangingPunct="1"/>
            <a:r>
              <a:rPr lang="en-US" altLang="en-US" sz="2600" dirty="0"/>
              <a:t>Storage requirement: O(|V| + |E|)</a:t>
            </a:r>
          </a:p>
          <a:p>
            <a:pPr eaLnBrk="1" hangingPunct="1"/>
            <a:r>
              <a:rPr lang="en-US" altLang="en-US" sz="2600" dirty="0"/>
              <a:t>Performance: O</a:t>
            </a:r>
            <a:endParaRPr lang="en-US" altLang="en-US" sz="2000" dirty="0"/>
          </a:p>
        </p:txBody>
      </p:sp>
      <p:graphicFrame>
        <p:nvGraphicFramePr>
          <p:cNvPr id="24599" name="Group 23"/>
          <p:cNvGraphicFramePr>
            <a:graphicFrameLocks noGrp="1"/>
          </p:cNvGraphicFramePr>
          <p:nvPr>
            <p:ph sz="half" idx="2"/>
          </p:nvPr>
        </p:nvGraphicFramePr>
        <p:xfrm>
          <a:off x="1666875" y="3182938"/>
          <a:ext cx="5572125" cy="1654176"/>
        </p:xfrm>
        <a:graphic>
          <a:graphicData uri="http://schemas.openxmlformats.org/drawingml/2006/table">
            <a:tbl>
              <a:tblPr/>
              <a:tblGrid>
                <a:gridCol w="3209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08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getDegree( u 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4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isAdjacentTo( u, v 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8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getAdjacent( u 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alt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1919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4830763"/>
          </a:xfrm>
        </p:spPr>
        <p:txBody>
          <a:bodyPr/>
          <a:lstStyle/>
          <a:p>
            <a:r>
              <a:rPr lang="en-US" dirty="0"/>
              <a:t>A vertex represents an airport and stores the three-letter airport code</a:t>
            </a:r>
          </a:p>
          <a:p>
            <a:r>
              <a:rPr lang="en-US" dirty="0"/>
              <a:t>An edge represents a flight route between two airports and stores the mileage of the route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Graphs (Introduction)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Oval 12"/>
          <p:cNvSpPr>
            <a:spLocks noChangeArrowheads="1"/>
          </p:cNvSpPr>
          <p:nvPr/>
        </p:nvSpPr>
        <p:spPr bwMode="auto">
          <a:xfrm>
            <a:off x="4800600" y="3632792"/>
            <a:ext cx="936625" cy="457200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/>
              <a:t>ORD</a:t>
            </a:r>
          </a:p>
        </p:txBody>
      </p:sp>
      <p:sp>
        <p:nvSpPr>
          <p:cNvPr id="7" name="Oval 99"/>
          <p:cNvSpPr>
            <a:spLocks noChangeArrowheads="1"/>
          </p:cNvSpPr>
          <p:nvPr/>
        </p:nvSpPr>
        <p:spPr bwMode="auto">
          <a:xfrm>
            <a:off x="7315200" y="3477217"/>
            <a:ext cx="936625" cy="457200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/>
              <a:t>PVD</a:t>
            </a:r>
          </a:p>
        </p:txBody>
      </p:sp>
      <p:sp>
        <p:nvSpPr>
          <p:cNvPr id="8" name="Oval 100"/>
          <p:cNvSpPr>
            <a:spLocks noChangeArrowheads="1"/>
          </p:cNvSpPr>
          <p:nvPr/>
        </p:nvSpPr>
        <p:spPr bwMode="auto">
          <a:xfrm>
            <a:off x="7064375" y="5385392"/>
            <a:ext cx="936625" cy="457200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/>
              <a:t>MIA</a:t>
            </a:r>
          </a:p>
        </p:txBody>
      </p:sp>
      <p:sp>
        <p:nvSpPr>
          <p:cNvPr id="9" name="Oval 101"/>
          <p:cNvSpPr>
            <a:spLocks noChangeArrowheads="1"/>
          </p:cNvSpPr>
          <p:nvPr/>
        </p:nvSpPr>
        <p:spPr bwMode="auto">
          <a:xfrm>
            <a:off x="4511675" y="5147267"/>
            <a:ext cx="936625" cy="457200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/>
              <a:t>DFW</a:t>
            </a:r>
          </a:p>
        </p:txBody>
      </p:sp>
      <p:sp>
        <p:nvSpPr>
          <p:cNvPr id="10" name="Oval 102"/>
          <p:cNvSpPr>
            <a:spLocks noChangeArrowheads="1"/>
          </p:cNvSpPr>
          <p:nvPr/>
        </p:nvSpPr>
        <p:spPr bwMode="auto">
          <a:xfrm>
            <a:off x="2590800" y="3861392"/>
            <a:ext cx="936625" cy="457200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/>
              <a:t>SFO</a:t>
            </a:r>
          </a:p>
        </p:txBody>
      </p:sp>
      <p:sp>
        <p:nvSpPr>
          <p:cNvPr id="11" name="Oval 103"/>
          <p:cNvSpPr>
            <a:spLocks noChangeArrowheads="1"/>
          </p:cNvSpPr>
          <p:nvPr/>
        </p:nvSpPr>
        <p:spPr bwMode="auto">
          <a:xfrm>
            <a:off x="2743200" y="5004392"/>
            <a:ext cx="936625" cy="457200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/>
              <a:t>LAX</a:t>
            </a:r>
          </a:p>
        </p:txBody>
      </p:sp>
      <p:sp>
        <p:nvSpPr>
          <p:cNvPr id="12" name="Oval 104"/>
          <p:cNvSpPr>
            <a:spLocks noChangeArrowheads="1"/>
          </p:cNvSpPr>
          <p:nvPr/>
        </p:nvSpPr>
        <p:spPr bwMode="auto">
          <a:xfrm>
            <a:off x="6378575" y="4242392"/>
            <a:ext cx="936625" cy="457200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/>
              <a:t>LGA</a:t>
            </a:r>
          </a:p>
        </p:txBody>
      </p:sp>
      <p:sp>
        <p:nvSpPr>
          <p:cNvPr id="13" name="Oval 105"/>
          <p:cNvSpPr>
            <a:spLocks noChangeArrowheads="1"/>
          </p:cNvSpPr>
          <p:nvPr/>
        </p:nvSpPr>
        <p:spPr bwMode="auto">
          <a:xfrm>
            <a:off x="762000" y="4775792"/>
            <a:ext cx="936625" cy="457200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dirty="0"/>
              <a:t>HNL</a:t>
            </a:r>
          </a:p>
        </p:txBody>
      </p:sp>
      <p:cxnSp>
        <p:nvCxnSpPr>
          <p:cNvPr id="14" name="AutoShape 106"/>
          <p:cNvCxnSpPr>
            <a:cxnSpLocks noChangeShapeType="1"/>
            <a:stCxn id="10" idx="6"/>
            <a:endCxn id="6" idx="2"/>
          </p:cNvCxnSpPr>
          <p:nvPr/>
        </p:nvCxnSpPr>
        <p:spPr bwMode="auto">
          <a:xfrm flipV="1">
            <a:off x="3536950" y="3861392"/>
            <a:ext cx="125412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107"/>
          <p:cNvCxnSpPr>
            <a:cxnSpLocks noChangeShapeType="1"/>
            <a:stCxn id="9" idx="0"/>
            <a:endCxn id="6" idx="4"/>
          </p:cNvCxnSpPr>
          <p:nvPr/>
        </p:nvCxnSpPr>
        <p:spPr bwMode="auto">
          <a:xfrm flipV="1">
            <a:off x="4979988" y="4099517"/>
            <a:ext cx="288925" cy="1038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108"/>
          <p:cNvCxnSpPr>
            <a:cxnSpLocks noChangeShapeType="1"/>
            <a:stCxn id="9" idx="7"/>
            <a:endCxn id="12" idx="3"/>
          </p:cNvCxnSpPr>
          <p:nvPr/>
        </p:nvCxnSpPr>
        <p:spPr bwMode="auto">
          <a:xfrm flipV="1">
            <a:off x="5311775" y="4642442"/>
            <a:ext cx="1203325" cy="5619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109"/>
          <p:cNvCxnSpPr>
            <a:cxnSpLocks noChangeShapeType="1"/>
            <a:stCxn id="12" idx="0"/>
            <a:endCxn id="7" idx="3"/>
          </p:cNvCxnSpPr>
          <p:nvPr/>
        </p:nvCxnSpPr>
        <p:spPr bwMode="auto">
          <a:xfrm flipV="1">
            <a:off x="6846888" y="3877267"/>
            <a:ext cx="604837" cy="355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110"/>
          <p:cNvCxnSpPr>
            <a:cxnSpLocks noChangeShapeType="1"/>
            <a:stCxn id="6" idx="6"/>
            <a:endCxn id="7" idx="2"/>
          </p:cNvCxnSpPr>
          <p:nvPr/>
        </p:nvCxnSpPr>
        <p:spPr bwMode="auto">
          <a:xfrm flipV="1">
            <a:off x="5746750" y="3705817"/>
            <a:ext cx="1558925" cy="1555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111"/>
          <p:cNvCxnSpPr>
            <a:cxnSpLocks noChangeShapeType="1"/>
            <a:stCxn id="13" idx="6"/>
            <a:endCxn id="11" idx="2"/>
          </p:cNvCxnSpPr>
          <p:nvPr/>
        </p:nvCxnSpPr>
        <p:spPr bwMode="auto">
          <a:xfrm>
            <a:off x="1708150" y="5004392"/>
            <a:ext cx="102552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112"/>
          <p:cNvCxnSpPr>
            <a:cxnSpLocks noChangeShapeType="1"/>
            <a:stCxn id="10" idx="4"/>
            <a:endCxn id="11" idx="0"/>
          </p:cNvCxnSpPr>
          <p:nvPr/>
        </p:nvCxnSpPr>
        <p:spPr bwMode="auto">
          <a:xfrm>
            <a:off x="3059113" y="4328117"/>
            <a:ext cx="152400" cy="6667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AutoShape 113"/>
          <p:cNvCxnSpPr>
            <a:cxnSpLocks noChangeShapeType="1"/>
            <a:stCxn id="12" idx="4"/>
            <a:endCxn id="8" idx="0"/>
          </p:cNvCxnSpPr>
          <p:nvPr/>
        </p:nvCxnSpPr>
        <p:spPr bwMode="auto">
          <a:xfrm>
            <a:off x="6846888" y="4709117"/>
            <a:ext cx="685800" cy="6667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AutoShape 114"/>
          <p:cNvCxnSpPr>
            <a:cxnSpLocks noChangeShapeType="1"/>
            <a:endCxn id="9" idx="6"/>
          </p:cNvCxnSpPr>
          <p:nvPr/>
        </p:nvCxnSpPr>
        <p:spPr bwMode="auto">
          <a:xfrm flipH="1" flipV="1">
            <a:off x="5457825" y="5375867"/>
            <a:ext cx="1597025" cy="238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115"/>
          <p:cNvCxnSpPr>
            <a:cxnSpLocks noChangeShapeType="1"/>
            <a:stCxn id="11" idx="6"/>
            <a:endCxn id="9" idx="2"/>
          </p:cNvCxnSpPr>
          <p:nvPr/>
        </p:nvCxnSpPr>
        <p:spPr bwMode="auto">
          <a:xfrm>
            <a:off x="3689350" y="5232992"/>
            <a:ext cx="812800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116"/>
          <p:cNvCxnSpPr>
            <a:cxnSpLocks noChangeShapeType="1"/>
            <a:stCxn id="11" idx="7"/>
            <a:endCxn id="6" idx="3"/>
          </p:cNvCxnSpPr>
          <p:nvPr/>
        </p:nvCxnSpPr>
        <p:spPr bwMode="auto">
          <a:xfrm flipV="1">
            <a:off x="3543300" y="4032842"/>
            <a:ext cx="1393825" cy="1028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Text Box 118"/>
          <p:cNvSpPr txBox="1">
            <a:spLocks noChangeArrowheads="1"/>
          </p:cNvSpPr>
          <p:nvPr/>
        </p:nvSpPr>
        <p:spPr bwMode="auto">
          <a:xfrm rot="-347285">
            <a:off x="6081713" y="3458167"/>
            <a:ext cx="598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 sz="2000"/>
              <a:t>849</a:t>
            </a:r>
          </a:p>
        </p:txBody>
      </p:sp>
      <p:sp>
        <p:nvSpPr>
          <p:cNvPr id="26" name="Text Box 119"/>
          <p:cNvSpPr txBox="1">
            <a:spLocks noChangeArrowheads="1"/>
          </p:cNvSpPr>
          <p:nvPr/>
        </p:nvSpPr>
        <p:spPr bwMode="auto">
          <a:xfrm rot="-4662247">
            <a:off x="4682769" y="4343723"/>
            <a:ext cx="598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 sz="2000" dirty="0"/>
              <a:t>802</a:t>
            </a:r>
          </a:p>
        </p:txBody>
      </p:sp>
      <p:sp>
        <p:nvSpPr>
          <p:cNvPr id="27" name="Text Box 120"/>
          <p:cNvSpPr txBox="1">
            <a:spLocks noChangeArrowheads="1"/>
          </p:cNvSpPr>
          <p:nvPr/>
        </p:nvSpPr>
        <p:spPr bwMode="auto">
          <a:xfrm rot="-1544869">
            <a:off x="5435600" y="4607517"/>
            <a:ext cx="73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 sz="2000"/>
              <a:t>1387</a:t>
            </a:r>
          </a:p>
        </p:txBody>
      </p:sp>
      <p:sp>
        <p:nvSpPr>
          <p:cNvPr id="28" name="Text Box 121"/>
          <p:cNvSpPr txBox="1">
            <a:spLocks noChangeArrowheads="1"/>
          </p:cNvSpPr>
          <p:nvPr/>
        </p:nvSpPr>
        <p:spPr bwMode="auto">
          <a:xfrm rot="-2136302">
            <a:off x="3622675" y="4369392"/>
            <a:ext cx="73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 sz="2000"/>
              <a:t>1743</a:t>
            </a:r>
          </a:p>
        </p:txBody>
      </p:sp>
      <p:sp>
        <p:nvSpPr>
          <p:cNvPr id="29" name="Text Box 122"/>
          <p:cNvSpPr txBox="1">
            <a:spLocks noChangeArrowheads="1"/>
          </p:cNvSpPr>
          <p:nvPr/>
        </p:nvSpPr>
        <p:spPr bwMode="auto">
          <a:xfrm rot="-689345">
            <a:off x="3733800" y="3632792"/>
            <a:ext cx="73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 sz="2000"/>
              <a:t>1843</a:t>
            </a:r>
          </a:p>
        </p:txBody>
      </p:sp>
      <p:sp>
        <p:nvSpPr>
          <p:cNvPr id="30" name="Text Box 123"/>
          <p:cNvSpPr txBox="1">
            <a:spLocks noChangeArrowheads="1"/>
          </p:cNvSpPr>
          <p:nvPr/>
        </p:nvSpPr>
        <p:spPr bwMode="auto">
          <a:xfrm rot="2626382">
            <a:off x="7031038" y="4836117"/>
            <a:ext cx="73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 sz="2000"/>
              <a:t>1099</a:t>
            </a:r>
          </a:p>
        </p:txBody>
      </p:sp>
      <p:sp>
        <p:nvSpPr>
          <p:cNvPr id="31" name="Text Box 124"/>
          <p:cNvSpPr txBox="1">
            <a:spLocks noChangeArrowheads="1"/>
          </p:cNvSpPr>
          <p:nvPr/>
        </p:nvSpPr>
        <p:spPr bwMode="auto">
          <a:xfrm rot="565849">
            <a:off x="5975350" y="5140917"/>
            <a:ext cx="73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 sz="2000"/>
              <a:t>1120</a:t>
            </a:r>
          </a:p>
        </p:txBody>
      </p:sp>
      <p:sp>
        <p:nvSpPr>
          <p:cNvPr id="32" name="Text Box 125"/>
          <p:cNvSpPr txBox="1">
            <a:spLocks noChangeArrowheads="1"/>
          </p:cNvSpPr>
          <p:nvPr/>
        </p:nvSpPr>
        <p:spPr bwMode="auto">
          <a:xfrm rot="695916">
            <a:off x="3775075" y="4959942"/>
            <a:ext cx="73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 sz="2000"/>
              <a:t>1233</a:t>
            </a:r>
          </a:p>
        </p:txBody>
      </p:sp>
      <p:sp>
        <p:nvSpPr>
          <p:cNvPr id="33" name="Text Box 126"/>
          <p:cNvSpPr txBox="1">
            <a:spLocks noChangeArrowheads="1"/>
          </p:cNvSpPr>
          <p:nvPr/>
        </p:nvSpPr>
        <p:spPr bwMode="auto">
          <a:xfrm rot="4665015">
            <a:off x="2994819" y="4497186"/>
            <a:ext cx="598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 sz="2000"/>
              <a:t>337</a:t>
            </a:r>
          </a:p>
        </p:txBody>
      </p:sp>
      <p:sp>
        <p:nvSpPr>
          <p:cNvPr id="34" name="Text Box 127"/>
          <p:cNvSpPr txBox="1">
            <a:spLocks noChangeArrowheads="1"/>
          </p:cNvSpPr>
          <p:nvPr/>
        </p:nvSpPr>
        <p:spPr bwMode="auto">
          <a:xfrm rot="832501">
            <a:off x="1927225" y="4775792"/>
            <a:ext cx="73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 sz="2000"/>
              <a:t>2555</a:t>
            </a:r>
          </a:p>
        </p:txBody>
      </p:sp>
      <p:sp>
        <p:nvSpPr>
          <p:cNvPr id="35" name="Text Box 128"/>
          <p:cNvSpPr txBox="1">
            <a:spLocks noChangeArrowheads="1"/>
          </p:cNvSpPr>
          <p:nvPr/>
        </p:nvSpPr>
        <p:spPr bwMode="auto">
          <a:xfrm rot="-1891667">
            <a:off x="6765194" y="3743139"/>
            <a:ext cx="598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 sz="2000" dirty="0"/>
              <a:t>142</a:t>
            </a:r>
          </a:p>
        </p:txBody>
      </p:sp>
    </p:spTree>
    <p:extLst>
      <p:ext uri="{BB962C8B-B14F-4D97-AF65-F5344CB8AC3E}">
        <p14:creationId xmlns:p14="http://schemas.microsoft.com/office/powerpoint/2010/main" val="3717358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Graphs can be used to model a wide range of applications including</a:t>
            </a:r>
          </a:p>
          <a:p>
            <a:pPr lvl="1"/>
            <a:r>
              <a:rPr lang="en-US" dirty="0"/>
              <a:t>Intersections and streets within a city</a:t>
            </a:r>
          </a:p>
          <a:p>
            <a:pPr lvl="1"/>
            <a:r>
              <a:rPr lang="en-US" dirty="0"/>
              <a:t>Roads/trains/airline routes connecting cities/countries</a:t>
            </a:r>
          </a:p>
          <a:p>
            <a:pPr lvl="1"/>
            <a:r>
              <a:rPr lang="en-US" dirty="0"/>
              <a:t>Computer networks</a:t>
            </a:r>
          </a:p>
          <a:p>
            <a:pPr lvl="1"/>
            <a:r>
              <a:rPr lang="en-US" dirty="0"/>
              <a:t>Electronic circuits</a:t>
            </a:r>
          </a:p>
          <a:p>
            <a:pPr lvl="1"/>
            <a:r>
              <a:rPr lang="en-US" dirty="0"/>
              <a:t>What else?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Graphs (Introduction)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06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Edge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5400"/>
            <a:ext cx="5692405" cy="4830763"/>
          </a:xfrm>
        </p:spPr>
        <p:txBody>
          <a:bodyPr/>
          <a:lstStyle/>
          <a:p>
            <a:r>
              <a:rPr lang="en-US" dirty="0"/>
              <a:t>Directed edge</a:t>
            </a:r>
          </a:p>
          <a:p>
            <a:pPr lvl="1"/>
            <a:r>
              <a:rPr lang="en-US" dirty="0"/>
              <a:t>Ordered pair of vertices (</a:t>
            </a:r>
            <a:r>
              <a:rPr lang="en-US" dirty="0" err="1"/>
              <a:t>u,v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First vertex u is the origin</a:t>
            </a:r>
          </a:p>
          <a:p>
            <a:pPr lvl="1"/>
            <a:r>
              <a:rPr lang="en-US" dirty="0"/>
              <a:t>Second vertex v is the destination</a:t>
            </a:r>
          </a:p>
          <a:p>
            <a:pPr lvl="1"/>
            <a:r>
              <a:rPr lang="en-US" dirty="0"/>
              <a:t>(e.g., a flight)</a:t>
            </a:r>
          </a:p>
          <a:p>
            <a:r>
              <a:rPr lang="en-US" dirty="0"/>
              <a:t>Undirected edge</a:t>
            </a:r>
          </a:p>
          <a:p>
            <a:pPr lvl="1"/>
            <a:r>
              <a:rPr lang="en-US" dirty="0"/>
              <a:t>Unordered pair of vertices (</a:t>
            </a:r>
            <a:r>
              <a:rPr lang="en-US" dirty="0" err="1"/>
              <a:t>u,v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(e.g., a flight route)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Graphs (Introduction)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5203454" y="2657475"/>
            <a:ext cx="936625" cy="457200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/>
              <a:t>ORD</a:t>
            </a:r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7695829" y="2657475"/>
            <a:ext cx="936625" cy="457200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/>
              <a:t>PVD</a:t>
            </a:r>
          </a:p>
        </p:txBody>
      </p:sp>
      <p:cxnSp>
        <p:nvCxnSpPr>
          <p:cNvPr id="16" name="AutoShape 7"/>
          <p:cNvCxnSpPr>
            <a:cxnSpLocks noChangeShapeType="1"/>
            <a:stCxn id="14" idx="6"/>
            <a:endCxn id="15" idx="2"/>
          </p:cNvCxnSpPr>
          <p:nvPr/>
        </p:nvCxnSpPr>
        <p:spPr bwMode="auto">
          <a:xfrm>
            <a:off x="6149604" y="2886075"/>
            <a:ext cx="15367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5917829" y="2438400"/>
            <a:ext cx="19875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dirty="0"/>
              <a:t>flight</a:t>
            </a:r>
          </a:p>
          <a:p>
            <a:pPr algn="ctr" eaLnBrk="1" hangingPunct="1"/>
            <a:r>
              <a:rPr lang="en-US" altLang="en-US" dirty="0"/>
              <a:t>AA 1206</a:t>
            </a:r>
          </a:p>
        </p:txBody>
      </p:sp>
      <p:sp>
        <p:nvSpPr>
          <p:cNvPr id="18" name="Oval 9"/>
          <p:cNvSpPr>
            <a:spLocks noChangeArrowheads="1"/>
          </p:cNvSpPr>
          <p:nvPr/>
        </p:nvSpPr>
        <p:spPr bwMode="auto">
          <a:xfrm>
            <a:off x="5212979" y="3994150"/>
            <a:ext cx="936625" cy="457200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/>
              <a:t>ORD</a:t>
            </a:r>
          </a:p>
        </p:txBody>
      </p:sp>
      <p:sp>
        <p:nvSpPr>
          <p:cNvPr id="19" name="Oval 10"/>
          <p:cNvSpPr>
            <a:spLocks noChangeArrowheads="1"/>
          </p:cNvSpPr>
          <p:nvPr/>
        </p:nvSpPr>
        <p:spPr bwMode="auto">
          <a:xfrm>
            <a:off x="7705354" y="3994150"/>
            <a:ext cx="936625" cy="457200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/>
              <a:t>PVD</a:t>
            </a:r>
          </a:p>
        </p:txBody>
      </p:sp>
      <p:cxnSp>
        <p:nvCxnSpPr>
          <p:cNvPr id="20" name="AutoShape 11"/>
          <p:cNvCxnSpPr>
            <a:cxnSpLocks noChangeShapeType="1"/>
            <a:stCxn id="18" idx="6"/>
            <a:endCxn id="19" idx="2"/>
          </p:cNvCxnSpPr>
          <p:nvPr/>
        </p:nvCxnSpPr>
        <p:spPr bwMode="auto">
          <a:xfrm>
            <a:off x="6159129" y="4222750"/>
            <a:ext cx="15367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6469656" y="3810000"/>
            <a:ext cx="88389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dirty="0"/>
              <a:t>849</a:t>
            </a:r>
          </a:p>
          <a:p>
            <a:pPr algn="ctr" eaLnBrk="1" hangingPunct="1"/>
            <a:r>
              <a:rPr lang="en-US" altLang="en-US" dirty="0"/>
              <a:t>miles</a:t>
            </a:r>
          </a:p>
        </p:txBody>
      </p:sp>
    </p:spTree>
    <p:extLst>
      <p:ext uri="{BB962C8B-B14F-4D97-AF65-F5344CB8AC3E}">
        <p14:creationId xmlns:p14="http://schemas.microsoft.com/office/powerpoint/2010/main" val="576613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4830763"/>
          </a:xfrm>
        </p:spPr>
        <p:txBody>
          <a:bodyPr/>
          <a:lstStyle/>
          <a:p>
            <a:r>
              <a:rPr lang="en-US" dirty="0"/>
              <a:t>Directed graph</a:t>
            </a:r>
          </a:p>
          <a:p>
            <a:pPr lvl="1"/>
            <a:r>
              <a:rPr lang="en-US" dirty="0"/>
              <a:t>All the edges are directed (edges are ordered pairs)</a:t>
            </a:r>
          </a:p>
          <a:p>
            <a:pPr lvl="1"/>
            <a:r>
              <a:rPr lang="en-US" dirty="0"/>
              <a:t>(e.g., route network)</a:t>
            </a:r>
          </a:p>
          <a:p>
            <a:pPr lvl="1"/>
            <a:r>
              <a:rPr lang="en-US" dirty="0"/>
              <a:t>Sometimes called a </a:t>
            </a:r>
            <a:r>
              <a:rPr lang="en-US" b="1" i="1" u="sng" dirty="0"/>
              <a:t>digraph</a:t>
            </a:r>
            <a:endParaRPr lang="en-US" dirty="0"/>
          </a:p>
          <a:p>
            <a:r>
              <a:rPr lang="en-US" dirty="0"/>
              <a:t>Undirected graph</a:t>
            </a:r>
          </a:p>
          <a:p>
            <a:pPr lvl="1"/>
            <a:r>
              <a:rPr lang="en-US" dirty="0"/>
              <a:t>All the edges are undirected (unordered pairs)</a:t>
            </a:r>
          </a:p>
          <a:p>
            <a:pPr lvl="1"/>
            <a:r>
              <a:rPr lang="en-US" dirty="0"/>
              <a:t>(e.g., flight network)</a:t>
            </a:r>
          </a:p>
          <a:p>
            <a:r>
              <a:rPr lang="en-US" dirty="0"/>
              <a:t>Sparse and dense graphs</a:t>
            </a:r>
          </a:p>
          <a:p>
            <a:pPr lvl="1"/>
            <a:r>
              <a:rPr lang="en-US" dirty="0"/>
              <a:t>“Few” and “many” edges, respectively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Graphs (Introduction)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83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Undirected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All edges are two-way</a:t>
            </a:r>
          </a:p>
          <a:p>
            <a:r>
              <a:rPr lang="en-US" dirty="0"/>
              <a:t>Edges are unordered pairs</a:t>
            </a:r>
          </a:p>
          <a:p>
            <a:r>
              <a:rPr lang="en-US" dirty="0"/>
              <a:t>V = { 1, 2, 3, 4, 5 }</a:t>
            </a:r>
          </a:p>
          <a:p>
            <a:r>
              <a:rPr lang="en-US" dirty="0"/>
              <a:t>E = { (1,2), (2,3), (3,4), (2,4), (4,5), (5,1) }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Graphs (Introduction)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Oval 12"/>
          <p:cNvSpPr>
            <a:spLocks noChangeArrowheads="1"/>
          </p:cNvSpPr>
          <p:nvPr/>
        </p:nvSpPr>
        <p:spPr bwMode="auto">
          <a:xfrm>
            <a:off x="6222077" y="2744616"/>
            <a:ext cx="936625" cy="457200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dirty="0"/>
              <a:t>4</a:t>
            </a:r>
          </a:p>
        </p:txBody>
      </p:sp>
      <p:sp>
        <p:nvSpPr>
          <p:cNvPr id="7" name="Oval 101"/>
          <p:cNvSpPr>
            <a:spLocks noChangeArrowheads="1"/>
          </p:cNvSpPr>
          <p:nvPr/>
        </p:nvSpPr>
        <p:spPr bwMode="auto">
          <a:xfrm>
            <a:off x="3471887" y="2744616"/>
            <a:ext cx="936625" cy="457200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dirty="0"/>
              <a:t>5</a:t>
            </a:r>
          </a:p>
        </p:txBody>
      </p:sp>
      <p:sp>
        <p:nvSpPr>
          <p:cNvPr id="8" name="Oval 102"/>
          <p:cNvSpPr>
            <a:spLocks noChangeArrowheads="1"/>
          </p:cNvSpPr>
          <p:nvPr/>
        </p:nvSpPr>
        <p:spPr bwMode="auto">
          <a:xfrm>
            <a:off x="6232964" y="1355271"/>
            <a:ext cx="936625" cy="457200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dirty="0"/>
              <a:t>3</a:t>
            </a:r>
          </a:p>
        </p:txBody>
      </p:sp>
      <p:sp>
        <p:nvSpPr>
          <p:cNvPr id="9" name="Oval 103"/>
          <p:cNvSpPr>
            <a:spLocks noChangeArrowheads="1"/>
          </p:cNvSpPr>
          <p:nvPr/>
        </p:nvSpPr>
        <p:spPr bwMode="auto">
          <a:xfrm>
            <a:off x="3471887" y="1355271"/>
            <a:ext cx="936625" cy="457200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dirty="0"/>
              <a:t>2</a:t>
            </a:r>
          </a:p>
        </p:txBody>
      </p:sp>
      <p:sp>
        <p:nvSpPr>
          <p:cNvPr id="10" name="Oval 105"/>
          <p:cNvSpPr>
            <a:spLocks noChangeArrowheads="1"/>
          </p:cNvSpPr>
          <p:nvPr/>
        </p:nvSpPr>
        <p:spPr bwMode="auto">
          <a:xfrm>
            <a:off x="1219200" y="2049943"/>
            <a:ext cx="936625" cy="457200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dirty="0"/>
              <a:t>1</a:t>
            </a:r>
          </a:p>
        </p:txBody>
      </p:sp>
      <p:cxnSp>
        <p:nvCxnSpPr>
          <p:cNvPr id="11" name="AutoShape 106"/>
          <p:cNvCxnSpPr>
            <a:cxnSpLocks noChangeShapeType="1"/>
            <a:stCxn id="8" idx="4"/>
            <a:endCxn id="6" idx="0"/>
          </p:cNvCxnSpPr>
          <p:nvPr/>
        </p:nvCxnSpPr>
        <p:spPr bwMode="auto">
          <a:xfrm flipH="1">
            <a:off x="6690390" y="1812471"/>
            <a:ext cx="10887" cy="93214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107"/>
          <p:cNvCxnSpPr>
            <a:cxnSpLocks noChangeShapeType="1"/>
            <a:stCxn id="7" idx="6"/>
            <a:endCxn id="6" idx="2"/>
          </p:cNvCxnSpPr>
          <p:nvPr/>
        </p:nvCxnSpPr>
        <p:spPr bwMode="auto">
          <a:xfrm>
            <a:off x="4408512" y="2973216"/>
            <a:ext cx="181356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111"/>
          <p:cNvCxnSpPr>
            <a:cxnSpLocks noChangeShapeType="1"/>
            <a:stCxn id="10" idx="7"/>
            <a:endCxn id="9" idx="2"/>
          </p:cNvCxnSpPr>
          <p:nvPr/>
        </p:nvCxnSpPr>
        <p:spPr bwMode="auto">
          <a:xfrm flipV="1">
            <a:off x="2018659" y="1583871"/>
            <a:ext cx="1453228" cy="53302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112"/>
          <p:cNvCxnSpPr>
            <a:cxnSpLocks noChangeShapeType="1"/>
            <a:stCxn id="8" idx="2"/>
            <a:endCxn id="9" idx="6"/>
          </p:cNvCxnSpPr>
          <p:nvPr/>
        </p:nvCxnSpPr>
        <p:spPr bwMode="auto">
          <a:xfrm flipH="1">
            <a:off x="4408512" y="1583871"/>
            <a:ext cx="182445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115"/>
          <p:cNvCxnSpPr>
            <a:cxnSpLocks noChangeShapeType="1"/>
            <a:stCxn id="10" idx="5"/>
            <a:endCxn id="7" idx="2"/>
          </p:cNvCxnSpPr>
          <p:nvPr/>
        </p:nvCxnSpPr>
        <p:spPr bwMode="auto">
          <a:xfrm>
            <a:off x="2018659" y="2440188"/>
            <a:ext cx="1453228" cy="53302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116"/>
          <p:cNvCxnSpPr>
            <a:cxnSpLocks noChangeShapeType="1"/>
            <a:stCxn id="9" idx="5"/>
            <a:endCxn id="6" idx="1"/>
          </p:cNvCxnSpPr>
          <p:nvPr/>
        </p:nvCxnSpPr>
        <p:spPr bwMode="auto">
          <a:xfrm>
            <a:off x="4271346" y="1745516"/>
            <a:ext cx="2087897" cy="106605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287760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Directed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83076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All edges are “one-way” (as shown by arrows)</a:t>
            </a:r>
          </a:p>
          <a:p>
            <a:r>
              <a:rPr lang="en-US" dirty="0"/>
              <a:t>Edges are ordered pairs</a:t>
            </a:r>
          </a:p>
          <a:p>
            <a:r>
              <a:rPr lang="en-US" dirty="0"/>
              <a:t>V = { 1, 2, 3, 4, 5 }</a:t>
            </a:r>
          </a:p>
          <a:p>
            <a:r>
              <a:rPr lang="en-US" dirty="0"/>
              <a:t>E = { (1,2), (3,2), (4,3), (2,4), (4,5), (5,1), (5,4) }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Graphs (Introduction)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Oval 12"/>
          <p:cNvSpPr>
            <a:spLocks noChangeArrowheads="1"/>
          </p:cNvSpPr>
          <p:nvPr/>
        </p:nvSpPr>
        <p:spPr bwMode="auto">
          <a:xfrm>
            <a:off x="6222077" y="2744616"/>
            <a:ext cx="936625" cy="457200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dirty="0"/>
              <a:t>4</a:t>
            </a:r>
          </a:p>
        </p:txBody>
      </p:sp>
      <p:sp>
        <p:nvSpPr>
          <p:cNvPr id="7" name="Oval 101"/>
          <p:cNvSpPr>
            <a:spLocks noChangeArrowheads="1"/>
          </p:cNvSpPr>
          <p:nvPr/>
        </p:nvSpPr>
        <p:spPr bwMode="auto">
          <a:xfrm>
            <a:off x="3471887" y="2744616"/>
            <a:ext cx="936625" cy="457200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dirty="0"/>
              <a:t>5</a:t>
            </a:r>
          </a:p>
        </p:txBody>
      </p:sp>
      <p:sp>
        <p:nvSpPr>
          <p:cNvPr id="8" name="Oval 102"/>
          <p:cNvSpPr>
            <a:spLocks noChangeArrowheads="1"/>
          </p:cNvSpPr>
          <p:nvPr/>
        </p:nvSpPr>
        <p:spPr bwMode="auto">
          <a:xfrm>
            <a:off x="6232964" y="1355271"/>
            <a:ext cx="936625" cy="457200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dirty="0"/>
              <a:t>3</a:t>
            </a:r>
          </a:p>
        </p:txBody>
      </p:sp>
      <p:sp>
        <p:nvSpPr>
          <p:cNvPr id="9" name="Oval 103"/>
          <p:cNvSpPr>
            <a:spLocks noChangeArrowheads="1"/>
          </p:cNvSpPr>
          <p:nvPr/>
        </p:nvSpPr>
        <p:spPr bwMode="auto">
          <a:xfrm>
            <a:off x="3471887" y="1355271"/>
            <a:ext cx="936625" cy="457200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dirty="0"/>
              <a:t>2</a:t>
            </a:r>
          </a:p>
        </p:txBody>
      </p:sp>
      <p:sp>
        <p:nvSpPr>
          <p:cNvPr id="10" name="Oval 105"/>
          <p:cNvSpPr>
            <a:spLocks noChangeArrowheads="1"/>
          </p:cNvSpPr>
          <p:nvPr/>
        </p:nvSpPr>
        <p:spPr bwMode="auto">
          <a:xfrm>
            <a:off x="1219200" y="2049943"/>
            <a:ext cx="936625" cy="457200"/>
          </a:xfrm>
          <a:prstGeom prst="ellipse">
            <a:avLst/>
          </a:prstGeom>
          <a:solidFill>
            <a:srgbClr val="FFC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dirty="0"/>
              <a:t>1</a:t>
            </a:r>
          </a:p>
        </p:txBody>
      </p:sp>
      <p:cxnSp>
        <p:nvCxnSpPr>
          <p:cNvPr id="11" name="AutoShape 106"/>
          <p:cNvCxnSpPr>
            <a:cxnSpLocks noChangeShapeType="1"/>
            <a:stCxn id="8" idx="4"/>
            <a:endCxn id="6" idx="0"/>
          </p:cNvCxnSpPr>
          <p:nvPr/>
        </p:nvCxnSpPr>
        <p:spPr bwMode="auto">
          <a:xfrm flipH="1">
            <a:off x="6690390" y="1812471"/>
            <a:ext cx="10887" cy="93214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arrow" w="lg" len="lg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107"/>
          <p:cNvCxnSpPr>
            <a:cxnSpLocks noChangeShapeType="1"/>
            <a:stCxn id="7" idx="6"/>
            <a:endCxn id="6" idx="2"/>
          </p:cNvCxnSpPr>
          <p:nvPr/>
        </p:nvCxnSpPr>
        <p:spPr bwMode="auto">
          <a:xfrm>
            <a:off x="4408512" y="2973216"/>
            <a:ext cx="181356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111"/>
          <p:cNvCxnSpPr>
            <a:cxnSpLocks noChangeShapeType="1"/>
            <a:stCxn id="10" idx="7"/>
            <a:endCxn id="9" idx="2"/>
          </p:cNvCxnSpPr>
          <p:nvPr/>
        </p:nvCxnSpPr>
        <p:spPr bwMode="auto">
          <a:xfrm flipV="1">
            <a:off x="2018659" y="1583871"/>
            <a:ext cx="1453228" cy="53302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112"/>
          <p:cNvCxnSpPr>
            <a:cxnSpLocks noChangeShapeType="1"/>
            <a:stCxn id="8" idx="2"/>
            <a:endCxn id="9" idx="6"/>
          </p:cNvCxnSpPr>
          <p:nvPr/>
        </p:nvCxnSpPr>
        <p:spPr bwMode="auto">
          <a:xfrm flipH="1">
            <a:off x="4408512" y="1583871"/>
            <a:ext cx="182445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115"/>
          <p:cNvCxnSpPr>
            <a:cxnSpLocks noChangeShapeType="1"/>
            <a:stCxn id="10" idx="5"/>
            <a:endCxn id="7" idx="2"/>
          </p:cNvCxnSpPr>
          <p:nvPr/>
        </p:nvCxnSpPr>
        <p:spPr bwMode="auto">
          <a:xfrm>
            <a:off x="2018659" y="2440188"/>
            <a:ext cx="1453228" cy="53302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arrow" w="lg" len="lg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116"/>
          <p:cNvCxnSpPr>
            <a:cxnSpLocks noChangeShapeType="1"/>
            <a:stCxn id="9" idx="5"/>
            <a:endCxn id="6" idx="1"/>
          </p:cNvCxnSpPr>
          <p:nvPr/>
        </p:nvCxnSpPr>
        <p:spPr bwMode="auto">
          <a:xfrm>
            <a:off x="4271346" y="1745516"/>
            <a:ext cx="2087897" cy="106605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Arc 17"/>
          <p:cNvSpPr/>
          <p:nvPr/>
        </p:nvSpPr>
        <p:spPr bwMode="auto">
          <a:xfrm>
            <a:off x="3940199" y="2640400"/>
            <a:ext cx="2755634" cy="941000"/>
          </a:xfrm>
          <a:prstGeom prst="arc">
            <a:avLst>
              <a:gd name="adj1" fmla="val 275990"/>
              <a:gd name="adj2" fmla="val 10596686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736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Graph Terminology and Vocabulary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38083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2">
      <a:dk1>
        <a:srgbClr val="000000"/>
      </a:dk1>
      <a:lt1>
        <a:srgbClr val="0000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B812F"/>
      </a:hlink>
      <a:folHlink>
        <a:srgbClr val="CC9900"/>
      </a:folHlink>
    </a:clrScheme>
    <a:fontScheme name="Blank Presentation">
      <a:majorFont>
        <a:latin typeface="Garamond"/>
        <a:ea typeface="DejaVu LGC Sans"/>
        <a:cs typeface="DejaVu LGC Sans"/>
      </a:majorFont>
      <a:minorFont>
        <a:latin typeface="Arial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35054</TotalTime>
  <Words>1732</Words>
  <Application>Microsoft Macintosh PowerPoint</Application>
  <PresentationFormat>On-screen Show (4:3)</PresentationFormat>
  <Paragraphs>418</Paragraphs>
  <Slides>27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8" baseType="lpstr">
      <vt:lpstr>ＭＳ Ｐゴシック</vt:lpstr>
      <vt:lpstr>ＭＳ Ｐゴシック</vt:lpstr>
      <vt:lpstr>Arial</vt:lpstr>
      <vt:lpstr>DejaVu LGC Sans</vt:lpstr>
      <vt:lpstr>Garamond</vt:lpstr>
      <vt:lpstr>Symbol</vt:lpstr>
      <vt:lpstr>Tahoma</vt:lpstr>
      <vt:lpstr>Times New Roman</vt:lpstr>
      <vt:lpstr>Wingdings</vt:lpstr>
      <vt:lpstr>Blank Presentation</vt:lpstr>
      <vt:lpstr>Worksheet</vt:lpstr>
      <vt:lpstr>CMSC 341 Lecture 21 Graphs (Introduction)</vt:lpstr>
      <vt:lpstr>Basic Graph Definitions</vt:lpstr>
      <vt:lpstr>Graph Example</vt:lpstr>
      <vt:lpstr>Graph Applications</vt:lpstr>
      <vt:lpstr>Edge Types</vt:lpstr>
      <vt:lpstr>Graph Types</vt:lpstr>
      <vt:lpstr>Example: Undirected Graph</vt:lpstr>
      <vt:lpstr>Example: Directed Graph</vt:lpstr>
      <vt:lpstr>Graph Terminology and Vocabulary</vt:lpstr>
      <vt:lpstr>Terminology</vt:lpstr>
      <vt:lpstr>More Terminology</vt:lpstr>
      <vt:lpstr>More Terminology</vt:lpstr>
      <vt:lpstr>Vocabulary</vt:lpstr>
      <vt:lpstr>Degrees</vt:lpstr>
      <vt:lpstr>Connectedness</vt:lpstr>
      <vt:lpstr>Graph Algorithms</vt:lpstr>
      <vt:lpstr>Graph Traversal</vt:lpstr>
      <vt:lpstr>Graph Traversal</vt:lpstr>
      <vt:lpstr>A Graph ADT</vt:lpstr>
      <vt:lpstr>Adjacency Matrix Implementation</vt:lpstr>
      <vt:lpstr>Undirected Graph / Adjacency Matrix</vt:lpstr>
      <vt:lpstr>Directed Graph / Adjacency Matrix</vt:lpstr>
      <vt:lpstr>Weighted, Directed Graph / Adjacency Matrix</vt:lpstr>
      <vt:lpstr>Adjacency Matrix Performance</vt:lpstr>
      <vt:lpstr>Adjacency List Implementation</vt:lpstr>
      <vt:lpstr>Vector of Lists</vt:lpstr>
      <vt:lpstr>Adjacency List Performance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341</dc:title>
  <dc:creator>Katherine Gibson</dc:creator>
  <cp:lastModifiedBy>Michael Neary</cp:lastModifiedBy>
  <cp:revision>616</cp:revision>
  <cp:lastPrinted>2009-04-22T19:24:48Z</cp:lastPrinted>
  <dcterms:created xsi:type="dcterms:W3CDTF">2013-08-18T19:22:46Z</dcterms:created>
  <dcterms:modified xsi:type="dcterms:W3CDTF">2018-04-27T01:33:45Z</dcterms:modified>
</cp:coreProperties>
</file>