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1"/>
  </p:notesMasterIdLst>
  <p:sldIdLst>
    <p:sldId id="361" r:id="rId2"/>
    <p:sldId id="1141" r:id="rId3"/>
    <p:sldId id="1142" r:id="rId4"/>
    <p:sldId id="1143" r:id="rId5"/>
    <p:sldId id="1145" r:id="rId6"/>
    <p:sldId id="1146" r:id="rId7"/>
    <p:sldId id="1147" r:id="rId8"/>
    <p:sldId id="1148" r:id="rId9"/>
    <p:sldId id="1067" r:id="rId10"/>
    <p:sldId id="1149" r:id="rId11"/>
    <p:sldId id="1158" r:id="rId12"/>
    <p:sldId id="1162" r:id="rId13"/>
    <p:sldId id="1163" r:id="rId14"/>
    <p:sldId id="1159" r:id="rId15"/>
    <p:sldId id="1160" r:id="rId16"/>
    <p:sldId id="1150" r:id="rId17"/>
    <p:sldId id="1151" r:id="rId18"/>
    <p:sldId id="1154" r:id="rId19"/>
    <p:sldId id="1152" r:id="rId20"/>
    <p:sldId id="1153" r:id="rId21"/>
    <p:sldId id="1155" r:id="rId22"/>
    <p:sldId id="1174" r:id="rId23"/>
    <p:sldId id="1173" r:id="rId24"/>
    <p:sldId id="1170" r:id="rId25"/>
    <p:sldId id="1156" r:id="rId26"/>
    <p:sldId id="1184" r:id="rId27"/>
    <p:sldId id="1171" r:id="rId28"/>
    <p:sldId id="1191" r:id="rId29"/>
    <p:sldId id="1157" r:id="rId30"/>
    <p:sldId id="1195" r:id="rId31"/>
    <p:sldId id="1183" r:id="rId32"/>
    <p:sldId id="1169" r:id="rId33"/>
    <p:sldId id="1187" r:id="rId34"/>
    <p:sldId id="1188" r:id="rId35"/>
    <p:sldId id="1189" r:id="rId36"/>
    <p:sldId id="1192" r:id="rId37"/>
    <p:sldId id="1193" r:id="rId38"/>
    <p:sldId id="1194" r:id="rId39"/>
    <p:sldId id="1190" r:id="rId40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008000"/>
    <a:srgbClr val="006633"/>
    <a:srgbClr val="1F497D"/>
    <a:srgbClr val="CC0099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1"/>
    <p:restoredTop sz="90952" autoAdjust="0"/>
  </p:normalViewPr>
  <p:slideViewPr>
    <p:cSldViewPr>
      <p:cViewPr varScale="1">
        <p:scale>
          <a:sx n="98" d="100"/>
          <a:sy n="98" d="100"/>
        </p:scale>
        <p:origin x="1136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4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UMBC CMSC 341 Dynamic Memory and Pointers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635B-6609-48F2-BEF2-32EF4A8D4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4838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4838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1600200" y="6248400"/>
            <a:ext cx="5943600" cy="45243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UMBC CMSC 341 Hashing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127AB-56F0-4C4C-B69D-62B61AF94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3638"/>
            <a:ext cx="2128838" cy="452437"/>
          </a:xfrm>
          <a:prstGeom prst="rect">
            <a:avLst/>
          </a:prstGeom>
        </p:spPr>
        <p:txBody>
          <a:bodyPr/>
          <a:lstStyle>
            <a:lvl1pPr>
              <a:buFont typeface="Times New Roman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07151-AE58-4E8D-90EF-86794D407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1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3638"/>
            <a:ext cx="2128838" cy="452437"/>
          </a:xfrm>
          <a:prstGeom prst="rect">
            <a:avLst/>
          </a:prstGeom>
        </p:spPr>
        <p:txBody>
          <a:bodyPr/>
          <a:lstStyle>
            <a:lvl1pPr>
              <a:buFont typeface="Times New Roman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D7568-17F5-4258-9603-643829902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483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895600" y="6248400"/>
            <a:ext cx="31194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28838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2CA1A4-F8AD-42A7-A6C8-A09A74D8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 altLang="en-US" dirty="0"/>
              <a:t>CMSC 341</a:t>
            </a:r>
            <a:br>
              <a:rPr lang="en-US" altLang="en-US" dirty="0"/>
            </a:br>
            <a:r>
              <a:rPr lang="en-US" altLang="en-US" dirty="0"/>
              <a:t>Hashing (Continued)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Prof. </a:t>
            </a:r>
            <a:r>
              <a:rPr lang="en-US" altLang="en-US" dirty="0" err="1"/>
              <a:t>Neary</a:t>
            </a:r>
            <a:endParaRPr lang="en-US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2700" y="6477000"/>
            <a:ext cx="717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Based on slides from previous iterations of this course (Dr. Gibson)</a:t>
            </a:r>
          </a:p>
        </p:txBody>
      </p:sp>
    </p:spTree>
    <p:extLst>
      <p:ext uri="{BB962C8B-B14F-4D97-AF65-F5344CB8AC3E}">
        <p14:creationId xmlns:p14="http://schemas.microsoft.com/office/powerpoint/2010/main" val="389168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hash function maps the given keys to integer values in the range of the table size</a:t>
            </a:r>
          </a:p>
          <a:p>
            <a:pPr lvl="1"/>
            <a:r>
              <a:rPr lang="en-US" dirty="0"/>
              <a:t>These integer values are then used to index into specific locations in the table</a:t>
            </a:r>
          </a:p>
          <a:p>
            <a:endParaRPr lang="en-US" dirty="0"/>
          </a:p>
          <a:p>
            <a:r>
              <a:rPr lang="en-US" dirty="0"/>
              <a:t>A good hash function should:</a:t>
            </a:r>
          </a:p>
          <a:p>
            <a:pPr lvl="1"/>
            <a:r>
              <a:rPr lang="en-US" dirty="0"/>
              <a:t>Be relatively easy/fast to compute</a:t>
            </a:r>
          </a:p>
          <a:p>
            <a:pPr lvl="1"/>
            <a:r>
              <a:rPr lang="en-US" dirty="0"/>
              <a:t>Create a uniform distribution </a:t>
            </a:r>
          </a:p>
          <a:p>
            <a:pPr lvl="2"/>
            <a:r>
              <a:rPr lang="en-US" sz="2400" dirty="0"/>
              <a:t>(Very important!)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3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Functions – Trivial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“obvious” hash functions:</a:t>
            </a:r>
          </a:p>
          <a:p>
            <a:pPr lvl="1"/>
            <a:r>
              <a:rPr lang="en-US" dirty="0"/>
              <a:t>With SSN as a key, use the last 4 as the hash</a:t>
            </a:r>
          </a:p>
          <a:p>
            <a:pPr lvl="1"/>
            <a:r>
              <a:rPr lang="en-US" dirty="0"/>
              <a:t>Convert a string key to ASCII and sum values</a:t>
            </a:r>
          </a:p>
          <a:p>
            <a:pPr lvl="1"/>
            <a:r>
              <a:rPr lang="en-US" dirty="0"/>
              <a:t>Use first three letters of a string key as the hash</a:t>
            </a:r>
          </a:p>
          <a:p>
            <a:endParaRPr lang="en-US" dirty="0"/>
          </a:p>
          <a:p>
            <a:r>
              <a:rPr lang="en-US" dirty="0"/>
              <a:t>These functions perform very poorly at creating a uniform distribution</a:t>
            </a:r>
          </a:p>
          <a:p>
            <a:pPr lvl="1"/>
            <a:r>
              <a:rPr lang="en-US" dirty="0"/>
              <a:t>Leads to lots of collisions</a:t>
            </a:r>
          </a:p>
          <a:p>
            <a:pPr lvl="1"/>
            <a:r>
              <a:rPr lang="en-US" dirty="0"/>
              <a:t>Which is something we want to avoid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7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017587"/>
          </a:xfrm>
        </p:spPr>
        <p:txBody>
          <a:bodyPr/>
          <a:lstStyle/>
          <a:p>
            <a:r>
              <a:rPr lang="en-US" dirty="0"/>
              <a:t>Hash Function – Trivial ASCII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key is “pumpkin,” then the sum of the ASCII values would be 772</a:t>
            </a:r>
          </a:p>
          <a:p>
            <a:r>
              <a:rPr lang="en-US" dirty="0"/>
              <a:t>For a table of size 13, the modulus of this number gives us an index of 5</a:t>
            </a:r>
          </a:p>
          <a:p>
            <a:r>
              <a:rPr lang="en-US" dirty="0"/>
              <a:t>So the item with the key </a:t>
            </a:r>
            <a:br>
              <a:rPr lang="en-US" dirty="0"/>
            </a:br>
            <a:r>
              <a:rPr lang="en-US" dirty="0"/>
              <a:t>“pumpkin,” would go into </a:t>
            </a:r>
            <a:br>
              <a:rPr lang="en-US" dirty="0"/>
            </a:br>
            <a:r>
              <a:rPr lang="en-US" dirty="0"/>
              <a:t>bucket # 5 in the hash table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565327"/>
              </p:ext>
            </p:extLst>
          </p:nvPr>
        </p:nvGraphicFramePr>
        <p:xfrm>
          <a:off x="6172200" y="3200400"/>
          <a:ext cx="2286000" cy="2682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3"/>
                          </a:solidFill>
                          <a:effectLst/>
                        </a:rPr>
                        <a:t>Char</a:t>
                      </a:r>
                      <a:endParaRPr lang="en-US" sz="1600" b="1" dirty="0">
                        <a:solidFill>
                          <a:schemeClr val="accent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3"/>
                          </a:solidFill>
                          <a:effectLst/>
                        </a:rPr>
                        <a:t>Dec</a:t>
                      </a:r>
                      <a:endParaRPr lang="en-US" sz="1600" b="1" dirty="0">
                        <a:solidFill>
                          <a:schemeClr val="accent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effectLst/>
                        </a:rPr>
                        <a:t>p</a:t>
                      </a:r>
                      <a:endParaRPr lang="en-US" sz="1600" b="1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</a:rPr>
                        <a:t>112</a:t>
                      </a:r>
                      <a:endParaRPr lang="en-US" sz="1600" b="1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effectLst/>
                        </a:rPr>
                        <a:t>u</a:t>
                      </a:r>
                      <a:endParaRPr lang="en-US" sz="1600" b="1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</a:rPr>
                        <a:t>117</a:t>
                      </a:r>
                      <a:endParaRPr lang="en-US" sz="1600" b="1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effectLst/>
                        </a:rPr>
                        <a:t>m</a:t>
                      </a:r>
                      <a:endParaRPr lang="en-US" sz="1600" b="1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</a:rPr>
                        <a:t>109</a:t>
                      </a:r>
                      <a:endParaRPr lang="en-US" sz="1600" b="1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effectLst/>
                        </a:rPr>
                        <a:t>p</a:t>
                      </a:r>
                      <a:endParaRPr lang="en-US" sz="1600" b="1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</a:rPr>
                        <a:t>112</a:t>
                      </a:r>
                      <a:endParaRPr lang="en-US" sz="1600" b="1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effectLst/>
                        </a:rPr>
                        <a:t>k</a:t>
                      </a:r>
                      <a:endParaRPr lang="en-US" sz="1600" b="1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</a:rPr>
                        <a:t>107</a:t>
                      </a:r>
                      <a:endParaRPr lang="en-US" sz="1600" b="1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effectLst/>
                        </a:rPr>
                        <a:t>i</a:t>
                      </a:r>
                      <a:endParaRPr lang="en-US" sz="1600" b="1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</a:rPr>
                        <a:t>105</a:t>
                      </a:r>
                      <a:endParaRPr lang="en-US" sz="1600" b="1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effectLst/>
                        </a:rPr>
                        <a:t>n</a:t>
                      </a:r>
                      <a:endParaRPr lang="en-US" sz="1600" b="1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</a:rPr>
                        <a:t>110</a:t>
                      </a:r>
                      <a:endParaRPr lang="en-US" sz="1600" b="1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4014" y="5867400"/>
            <a:ext cx="561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From: http://pumpkinprogrammer.com/2014/06/21/c-tutorial-intro-to-hash-tables/</a:t>
            </a:r>
          </a:p>
        </p:txBody>
      </p:sp>
    </p:spTree>
    <p:extLst>
      <p:ext uri="{BB962C8B-B14F-4D97-AF65-F5344CB8AC3E}">
        <p14:creationId xmlns:p14="http://schemas.microsoft.com/office/powerpoint/2010/main" val="61429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 –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decent hash for integer keys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((a * key + b) % P) % N)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a, b: positive integers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   : number of buckets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  : large prime, P &gt;&gt; N</a:t>
            </a:r>
          </a:p>
          <a:p>
            <a:pPr lvl="2"/>
            <a:endParaRPr lang="en-US" dirty="0"/>
          </a:p>
          <a:p>
            <a:r>
              <a:rPr lang="en-US" dirty="0"/>
              <a:t>Having a prime number somewhere in the hash function is important</a:t>
            </a:r>
          </a:p>
          <a:p>
            <a:pPr lvl="1"/>
            <a:r>
              <a:rPr lang="en-US" dirty="0"/>
              <a:t>So values aren’t easily divisible by some number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5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Functions –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830763"/>
          </a:xfrm>
        </p:spPr>
        <p:txBody>
          <a:bodyPr/>
          <a:lstStyle/>
          <a:p>
            <a:r>
              <a:rPr lang="en-US" dirty="0"/>
              <a:t>Here is a decent hash for string keys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hashVal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for(char in string):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hashVal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(37 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hashVal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ASCII_of_char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% 16908799 );</a:t>
            </a:r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hashVal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tableSize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3"/>
            <a:endParaRPr lang="en-US" dirty="0"/>
          </a:p>
          <a:p>
            <a:r>
              <a:rPr lang="en-US" dirty="0"/>
              <a:t>Prime number (16908799) is very large so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hashVal</a:t>
            </a:r>
            <a:r>
              <a:rPr lang="en-US" dirty="0"/>
              <a:t> doesn’t go over size for integers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Hash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4830763"/>
          </a:xfrm>
        </p:spPr>
        <p:txBody>
          <a:bodyPr/>
          <a:lstStyle/>
          <a:p>
            <a:r>
              <a:rPr lang="en-US" dirty="0"/>
              <a:t>Hash functions can perform differently on different types of input</a:t>
            </a:r>
          </a:p>
          <a:p>
            <a:pPr lvl="1"/>
            <a:r>
              <a:rPr lang="en-US" dirty="0"/>
              <a:t>Should always test a hash function on sample input to evaluate performance</a:t>
            </a:r>
          </a:p>
          <a:p>
            <a:endParaRPr lang="en-US" dirty="0"/>
          </a:p>
          <a:p>
            <a:r>
              <a:rPr lang="en-US" dirty="0"/>
              <a:t>Probably not a good idea to design your own hash function when you need one</a:t>
            </a:r>
          </a:p>
          <a:p>
            <a:pPr lvl="1"/>
            <a:r>
              <a:rPr lang="en-US" dirty="0"/>
              <a:t>There are good hash functions available, that were created by more experienced programmers and have been extensively tested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0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30763"/>
          </a:xfrm>
        </p:spPr>
        <p:txBody>
          <a:bodyPr/>
          <a:lstStyle/>
          <a:p>
            <a:r>
              <a:rPr lang="en-US" dirty="0"/>
              <a:t>Important to keep in mind two things when choosing a hash table size</a:t>
            </a:r>
          </a:p>
          <a:p>
            <a:pPr lvl="3"/>
            <a:endParaRPr lang="en-US" dirty="0"/>
          </a:p>
          <a:p>
            <a:r>
              <a:rPr lang="en-US" dirty="0"/>
              <a:t>Interaction with hash function</a:t>
            </a:r>
          </a:p>
          <a:p>
            <a:pPr lvl="1"/>
            <a:r>
              <a:rPr lang="en-US" dirty="0"/>
              <a:t>Either table size needs to be prime</a:t>
            </a:r>
          </a:p>
          <a:p>
            <a:pPr lvl="1"/>
            <a:r>
              <a:rPr lang="en-US" dirty="0"/>
              <a:t>Or hash function needs to contain a prime</a:t>
            </a:r>
          </a:p>
          <a:p>
            <a:pPr lvl="1"/>
            <a:r>
              <a:rPr lang="en-US" dirty="0"/>
              <a:t>(Preferably both)</a:t>
            </a:r>
          </a:p>
          <a:p>
            <a:r>
              <a:rPr lang="en-US" dirty="0"/>
              <a:t>Load factor</a:t>
            </a:r>
          </a:p>
          <a:p>
            <a:pPr lvl="1"/>
            <a:r>
              <a:rPr lang="en-US" dirty="0"/>
              <a:t>How full the table will be, and the rate of collisions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7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Factor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Load factor </a:t>
            </a:r>
            <a:r>
              <a:rPr lang="en-US" dirty="0"/>
              <a:t>refers to the percentage of buckets in the array containing entries</a:t>
            </a:r>
          </a:p>
          <a:p>
            <a:pPr lvl="1"/>
            <a:r>
              <a:rPr lang="en-US" dirty="0"/>
              <a:t>General rule is below 75% - 80%</a:t>
            </a:r>
          </a:p>
          <a:p>
            <a:pPr lvl="1"/>
            <a:r>
              <a:rPr lang="en-US" dirty="0"/>
              <a:t>Balance between minimizing the space needed for storage and the number of collisions</a:t>
            </a:r>
          </a:p>
          <a:p>
            <a:pPr lvl="3"/>
            <a:endParaRPr lang="en-US" dirty="0"/>
          </a:p>
          <a:p>
            <a:r>
              <a:rPr lang="en-US" dirty="0"/>
              <a:t>For implementations with multiple entries per bucket, want to consider list size as well</a:t>
            </a:r>
          </a:p>
          <a:p>
            <a:r>
              <a:rPr lang="en-US" dirty="0"/>
              <a:t>If actual load factor is much higher/lower than ideal, we </a:t>
            </a:r>
            <a:r>
              <a:rPr lang="en-US" i="1" dirty="0"/>
              <a:t>might </a:t>
            </a:r>
            <a:r>
              <a:rPr lang="en-US" dirty="0"/>
              <a:t>consider resizing hash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9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Collisions</a:t>
            </a:r>
            <a:r>
              <a:rPr lang="en-US" dirty="0"/>
              <a:t> are when two keys map to the same index in the hash table</a:t>
            </a:r>
          </a:p>
          <a:p>
            <a:pPr lvl="1"/>
            <a:r>
              <a:rPr lang="en-US" dirty="0"/>
              <a:t>Affected by function, table size, and load factor</a:t>
            </a:r>
          </a:p>
          <a:p>
            <a:pPr lvl="3"/>
            <a:endParaRPr lang="en-US" dirty="0"/>
          </a:p>
          <a:p>
            <a:r>
              <a:rPr lang="en-US" dirty="0"/>
              <a:t>Collisions are unavoidable in practice</a:t>
            </a:r>
          </a:p>
          <a:p>
            <a:pPr lvl="3"/>
            <a:endParaRPr lang="en-US" dirty="0"/>
          </a:p>
          <a:p>
            <a:r>
              <a:rPr lang="en-US" dirty="0"/>
              <a:t>Collision-resolution strategy greatly affects performance of hash table</a:t>
            </a:r>
          </a:p>
          <a:p>
            <a:pPr lvl="1"/>
            <a:r>
              <a:rPr lang="en-US" dirty="0"/>
              <a:t>Many different strategies are available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0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Handling Collisions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3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Review: Hash Tables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99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Handling Collisions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Chaining</a:t>
            </a:r>
          </a:p>
          <a:p>
            <a:pPr lvl="1"/>
            <a:r>
              <a:rPr lang="en-US" dirty="0"/>
              <a:t>Lists (linked list, array, etc.)</a:t>
            </a:r>
          </a:p>
          <a:p>
            <a:pPr lvl="1"/>
            <a:r>
              <a:rPr lang="en-US" dirty="0"/>
              <a:t>Data structures (BST)</a:t>
            </a:r>
          </a:p>
          <a:p>
            <a:pPr lvl="2"/>
            <a:r>
              <a:rPr lang="en-US" dirty="0"/>
              <a:t>Only worth it if minimizing delay is super important</a:t>
            </a:r>
          </a:p>
          <a:p>
            <a:r>
              <a:rPr lang="en-US" dirty="0"/>
              <a:t>Open addressing (probing)</a:t>
            </a:r>
          </a:p>
          <a:p>
            <a:pPr lvl="1"/>
            <a:r>
              <a:rPr lang="en-US" dirty="0"/>
              <a:t>(Entries stored directly in the bucket array)</a:t>
            </a:r>
          </a:p>
          <a:p>
            <a:pPr lvl="1"/>
            <a:r>
              <a:rPr lang="en-US" dirty="0"/>
              <a:t>Linear probing</a:t>
            </a:r>
          </a:p>
          <a:p>
            <a:pPr lvl="1"/>
            <a:r>
              <a:rPr lang="en-US" dirty="0"/>
              <a:t>Quadratic probing</a:t>
            </a:r>
          </a:p>
          <a:p>
            <a:pPr lvl="1"/>
            <a:r>
              <a:rPr lang="en-US" dirty="0"/>
              <a:t>Double hashing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Chaining</a:t>
            </a:r>
            <a:r>
              <a:rPr lang="en-US" dirty="0"/>
              <a:t> “accepts” the collisions, and allows storage of multiple entries in one index</a:t>
            </a:r>
          </a:p>
          <a:p>
            <a:endParaRPr lang="en-US" dirty="0"/>
          </a:p>
          <a:p>
            <a:r>
              <a:rPr lang="en-US" dirty="0"/>
              <a:t>The bucket array </a:t>
            </a:r>
            <a:br>
              <a:rPr lang="en-US" dirty="0"/>
            </a:br>
            <a:r>
              <a:rPr lang="en-US" dirty="0"/>
              <a:t>contains pointers to a </a:t>
            </a:r>
            <a:br>
              <a:rPr lang="en-US" dirty="0"/>
            </a:br>
            <a:r>
              <a:rPr lang="en-US" dirty="0"/>
              <a:t>data structure that can</a:t>
            </a:r>
            <a:br>
              <a:rPr lang="en-US" dirty="0"/>
            </a:br>
            <a:r>
              <a:rPr lang="en-US" dirty="0"/>
              <a:t>hold multiple entries</a:t>
            </a:r>
            <a:br>
              <a:rPr lang="en-US" dirty="0"/>
            </a:br>
            <a:r>
              <a:rPr lang="en-US" dirty="0"/>
              <a:t>(list, BST, etc.)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514600"/>
            <a:ext cx="3839111" cy="345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78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Exercise:</a:t>
            </a:r>
          </a:p>
          <a:p>
            <a:pPr lvl="1"/>
            <a:r>
              <a:rPr lang="en-US" dirty="0"/>
              <a:t>For a table of size 7, insert the following keys (where the hash function is just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 % 7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1, 4, 7, 8, 9, 10, 14, 15, 17, 20, 21, 24, 27, 29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201780" y="3794194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996318" y="3299391"/>
            <a:ext cx="7359620" cy="510609"/>
            <a:chOff x="996318" y="3376584"/>
            <a:chExt cx="7359620" cy="510609"/>
          </a:xfrm>
        </p:grpSpPr>
        <p:sp>
          <p:nvSpPr>
            <p:cNvPr id="7" name="Rectangle 6"/>
            <p:cNvSpPr/>
            <p:nvPr/>
          </p:nvSpPr>
          <p:spPr bwMode="auto">
            <a:xfrm>
              <a:off x="2302896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201780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100664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999548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898432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4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797316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5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696200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996318" y="3376584"/>
              <a:ext cx="1067432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index</a:t>
              </a:r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5898432" y="3794191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302896" y="3794194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01780" y="4396197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100664" y="3794193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999548" y="3794192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302896" y="4396197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201780" y="4998200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999548" y="4396197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17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696200" y="3794190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302896" y="4990603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21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999548" y="4998200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24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7696200" y="4396197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27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201780" y="5600202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49767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</a:t>
            </a:r>
          </a:p>
          <a:p>
            <a:pPr lvl="1"/>
            <a:r>
              <a:rPr lang="en-US" dirty="0"/>
              <a:t>For linked lists is O(1)</a:t>
            </a:r>
          </a:p>
          <a:p>
            <a:pPr lvl="1"/>
            <a:r>
              <a:rPr lang="en-US" dirty="0"/>
              <a:t>For BSTs is O(log n)</a:t>
            </a:r>
          </a:p>
          <a:p>
            <a:pPr lvl="3"/>
            <a:endParaRPr lang="en-US" dirty="0"/>
          </a:p>
          <a:p>
            <a:r>
              <a:rPr lang="en-US" dirty="0"/>
              <a:t>Delete and Find</a:t>
            </a:r>
          </a:p>
          <a:p>
            <a:pPr lvl="1"/>
            <a:r>
              <a:rPr lang="en-US" b="1" u="sng" dirty="0"/>
              <a:t>Worst</a:t>
            </a:r>
            <a:r>
              <a:rPr lang="en-US" dirty="0"/>
              <a:t> case for linked lists: O(n)</a:t>
            </a:r>
          </a:p>
          <a:p>
            <a:pPr lvl="2"/>
            <a:r>
              <a:rPr lang="en-US" sz="2400" dirty="0"/>
              <a:t>All of the entries are in one bucket’s list</a:t>
            </a:r>
          </a:p>
          <a:p>
            <a:pPr lvl="2"/>
            <a:r>
              <a:rPr lang="en-US" sz="2400" dirty="0"/>
              <a:t>(This means the hash function is pretty terrible)</a:t>
            </a:r>
          </a:p>
          <a:p>
            <a:pPr lvl="1"/>
            <a:r>
              <a:rPr lang="en-US" dirty="0"/>
              <a:t>Average case for linked lists: </a:t>
            </a:r>
            <a:br>
              <a:rPr lang="en-US" dirty="0"/>
            </a:br>
            <a:r>
              <a:rPr lang="en-US" dirty="0"/>
              <a:t>O(1) when load factor is less than 100%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2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30763"/>
          </a:xfrm>
        </p:spPr>
        <p:txBody>
          <a:bodyPr/>
          <a:lstStyle/>
          <a:p>
            <a:r>
              <a:rPr lang="en-US" dirty="0"/>
              <a:t>Other option is </a:t>
            </a:r>
            <a:r>
              <a:rPr lang="en-US" b="1" i="1" dirty="0"/>
              <a:t>open addressing</a:t>
            </a:r>
            <a:r>
              <a:rPr lang="en-US" dirty="0"/>
              <a:t>, or “</a:t>
            </a:r>
            <a:r>
              <a:rPr lang="en-US" b="1" i="1" dirty="0"/>
              <a:t>probing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Each index holds only one entry</a:t>
            </a:r>
          </a:p>
          <a:p>
            <a:r>
              <a:rPr lang="en-US" dirty="0"/>
              <a:t>If an index already holds an entry, the question becomes – what index do we try next?</a:t>
            </a:r>
          </a:p>
          <a:p>
            <a:pPr lvl="1"/>
            <a:r>
              <a:rPr lang="en-US" dirty="0"/>
              <a:t>Random would be great – but isn’t repeatable</a:t>
            </a:r>
          </a:p>
          <a:p>
            <a:r>
              <a:rPr lang="en-US" dirty="0"/>
              <a:t>Three common choices</a:t>
            </a:r>
          </a:p>
          <a:p>
            <a:pPr lvl="1"/>
            <a:r>
              <a:rPr lang="en-US" dirty="0"/>
              <a:t>Linear Probing</a:t>
            </a:r>
          </a:p>
          <a:p>
            <a:pPr lvl="1"/>
            <a:r>
              <a:rPr lang="en-US" dirty="0"/>
              <a:t>Quadratic Probing</a:t>
            </a:r>
          </a:p>
          <a:p>
            <a:pPr lvl="1"/>
            <a:r>
              <a:rPr lang="en-US" dirty="0"/>
              <a:t>Double Hashing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Linear probing </a:t>
            </a:r>
            <a:r>
              <a:rPr lang="en-US" dirty="0"/>
              <a:t>handles collisions by finding the next available index in the bucket array</a:t>
            </a:r>
          </a:p>
          <a:p>
            <a:pPr lvl="1"/>
            <a:r>
              <a:rPr lang="en-US" dirty="0"/>
              <a:t>If it reaches the end of the bucket array, </a:t>
            </a:r>
            <a:br>
              <a:rPr lang="en-US" dirty="0"/>
            </a:br>
            <a:r>
              <a:rPr lang="en-US" dirty="0"/>
              <a:t>it wraps back around to the first index</a:t>
            </a:r>
          </a:p>
          <a:p>
            <a:pPr lvl="2"/>
            <a:endParaRPr lang="en-US" dirty="0"/>
          </a:p>
          <a:p>
            <a:r>
              <a:rPr lang="en-US" dirty="0"/>
              <a:t>Each table cell inspected is one “probe”</a:t>
            </a:r>
          </a:p>
          <a:p>
            <a:pPr lvl="2"/>
            <a:endParaRPr lang="en-US" dirty="0"/>
          </a:p>
          <a:p>
            <a:r>
              <a:rPr lang="en-US" dirty="0"/>
              <a:t>Linear probing is normally sequential, but can be implemented to probe with larger “jumps”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8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Exercise:</a:t>
            </a:r>
          </a:p>
          <a:p>
            <a:pPr lvl="1"/>
            <a:r>
              <a:rPr lang="en-US" dirty="0"/>
              <a:t>For a table of size 13, insert the following keys (where the hash function is just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 % 13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1, 14, 3, 15, 2, 9, 22, 4, 7</a:t>
            </a:r>
          </a:p>
          <a:p>
            <a:pPr lvl="1"/>
            <a:r>
              <a:rPr lang="en-US" dirty="0"/>
              <a:t>What do you notice?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24160" y="3966357"/>
            <a:ext cx="8695680" cy="445325"/>
            <a:chOff x="399311" y="4091049"/>
            <a:chExt cx="9236742" cy="473034"/>
          </a:xfrm>
        </p:grpSpPr>
        <p:sp>
          <p:nvSpPr>
            <p:cNvPr id="7" name="Rectangle 6"/>
            <p:cNvSpPr/>
            <p:nvPr/>
          </p:nvSpPr>
          <p:spPr bwMode="auto">
            <a:xfrm>
              <a:off x="1441921" y="4114800"/>
              <a:ext cx="593766" cy="445325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026565" y="4114800"/>
              <a:ext cx="593766" cy="445325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611209" y="4114800"/>
              <a:ext cx="593766" cy="445325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195853" y="4114800"/>
              <a:ext cx="593766" cy="445325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780497" y="4114800"/>
              <a:ext cx="593766" cy="445325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4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365141" y="4114800"/>
              <a:ext cx="593766" cy="445325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5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949785" y="4114800"/>
              <a:ext cx="593766" cy="445325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99311" y="4091049"/>
              <a:ext cx="1042610" cy="445325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index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534429" y="4118758"/>
              <a:ext cx="593766" cy="445325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7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119073" y="4118758"/>
              <a:ext cx="593766" cy="445325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8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703717" y="4118758"/>
              <a:ext cx="593766" cy="445325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9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288361" y="4118758"/>
              <a:ext cx="593766" cy="445325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873005" y="4118758"/>
              <a:ext cx="593766" cy="445325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8457649" y="4118758"/>
              <a:ext cx="593766" cy="445325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12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9042287" y="4118758"/>
              <a:ext cx="593766" cy="445325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13</a:t>
              </a:r>
            </a:p>
          </p:txBody>
        </p:sp>
      </p:grpSp>
      <p:sp>
        <p:nvSpPr>
          <p:cNvPr id="22" name="Rectangle 21"/>
          <p:cNvSpPr/>
          <p:nvPr/>
        </p:nvSpPr>
        <p:spPr bwMode="auto">
          <a:xfrm>
            <a:off x="1764682" y="4411682"/>
            <a:ext cx="550397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315079" y="4411682"/>
            <a:ext cx="550397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966271" y="4411682"/>
            <a:ext cx="550397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411111" y="4411682"/>
            <a:ext cx="550397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856889" y="4411682"/>
            <a:ext cx="550397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159272" y="4411682"/>
            <a:ext cx="550397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285419" y="5382066"/>
            <a:ext cx="558985" cy="419239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54200" y="5380085"/>
            <a:ext cx="2184200" cy="419239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pushed off by: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709669" y="4411681"/>
            <a:ext cx="550397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22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516668" y="4411681"/>
            <a:ext cx="550397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067065" y="4411682"/>
            <a:ext cx="550397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411579" y="5380084"/>
            <a:ext cx="558985" cy="419239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3957683" y="5382631"/>
            <a:ext cx="558985" cy="419239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505693" y="5382631"/>
            <a:ext cx="558985" cy="419239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709669" y="5383196"/>
            <a:ext cx="558985" cy="419239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3500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Clustering</a:t>
            </a:r>
            <a:r>
              <a:rPr lang="en-US" dirty="0"/>
              <a:t> is when indexes in the hash table become filled in long unbroken stretches</a:t>
            </a:r>
          </a:p>
          <a:p>
            <a:endParaRPr lang="en-US" dirty="0"/>
          </a:p>
          <a:p>
            <a:r>
              <a:rPr lang="en-US" dirty="0"/>
              <a:t>Most commonly occurs with linear probing</a:t>
            </a:r>
          </a:p>
          <a:p>
            <a:pPr lvl="1"/>
            <a:r>
              <a:rPr lang="en-US" dirty="0"/>
              <a:t>Especially sequential probing</a:t>
            </a:r>
          </a:p>
          <a:p>
            <a:r>
              <a:rPr lang="en-US" dirty="0"/>
              <a:t>Severely degrades performance of all the operations of the hash table</a:t>
            </a:r>
          </a:p>
          <a:p>
            <a:pPr lvl="1"/>
            <a:r>
              <a:rPr lang="en-US" dirty="0"/>
              <a:t>Drops from ideal O(1) to close to O(n)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4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Insert and Find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Best case is O(1)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Worst case can become O(n)</a:t>
            </a:r>
            <a:endParaRPr lang="en-US" sz="1050" dirty="0"/>
          </a:p>
          <a:p>
            <a:pPr>
              <a:spcBef>
                <a:spcPts val="300"/>
              </a:spcBef>
            </a:pPr>
            <a:endParaRPr lang="en-US" dirty="0"/>
          </a:p>
          <a:p>
            <a:pPr>
              <a:spcBef>
                <a:spcPts val="300"/>
              </a:spcBef>
            </a:pPr>
            <a:r>
              <a:rPr lang="en-US" dirty="0"/>
              <a:t>Delete is complicated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We can’t just delete the entry! (Why not?)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The empty space will confuse future probing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We’ll discuss the details of deleting later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6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r>
              <a:rPr lang="en-US" b="1" i="1" dirty="0"/>
              <a:t>Quadratic probing</a:t>
            </a:r>
            <a:r>
              <a:rPr lang="en-US" dirty="0"/>
              <a:t> is similar to linear probing</a:t>
            </a:r>
          </a:p>
          <a:p>
            <a:pPr lvl="3"/>
            <a:endParaRPr lang="en-US" dirty="0"/>
          </a:p>
          <a:p>
            <a:r>
              <a:rPr lang="en-US" dirty="0"/>
              <a:t>Rather than checking in sequence, “jump” further away with each consecutive probe</a:t>
            </a:r>
          </a:p>
          <a:p>
            <a:pPr lvl="1"/>
            <a:r>
              <a:rPr lang="en-US" dirty="0"/>
              <a:t>Helps to prevent clustering problems</a:t>
            </a:r>
          </a:p>
          <a:p>
            <a:pPr lvl="3"/>
            <a:endParaRPr lang="en-US" dirty="0"/>
          </a:p>
          <a:p>
            <a:r>
              <a:rPr lang="en-US" dirty="0"/>
              <a:t>Quadratic function implementation can vary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(k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b="1" baseline="300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1</a:t>
            </a:r>
            <a:r>
              <a:rPr lang="en-US" dirty="0"/>
              <a:t>: 1, 4, 9, 16, 25, etc.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(k + 2 * 2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0</a:t>
            </a:r>
            <a:r>
              <a:rPr lang="en-US" dirty="0"/>
              <a:t>: 2, 4, 8, 16, 32, etc.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(k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i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1</a:t>
            </a:r>
            <a:r>
              <a:rPr lang="en-US" dirty="0"/>
              <a:t>: 2, 6, 12, 20, 30,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9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a data structure that supports fast:</a:t>
            </a:r>
          </a:p>
          <a:p>
            <a:pPr lvl="1"/>
            <a:r>
              <a:rPr lang="en-US" dirty="0"/>
              <a:t>Insertion</a:t>
            </a:r>
          </a:p>
          <a:p>
            <a:pPr lvl="1"/>
            <a:r>
              <a:rPr lang="en-US" dirty="0"/>
              <a:t>Deletion</a:t>
            </a:r>
          </a:p>
          <a:p>
            <a:pPr lvl="1"/>
            <a:r>
              <a:rPr lang="en-US" dirty="0"/>
              <a:t>Searching</a:t>
            </a:r>
          </a:p>
          <a:p>
            <a:r>
              <a:rPr lang="en-US" dirty="0"/>
              <a:t>(We don’t care about sorting)</a:t>
            </a:r>
          </a:p>
          <a:p>
            <a:pPr lvl="3"/>
            <a:endParaRPr lang="en-US" dirty="0"/>
          </a:p>
          <a:p>
            <a:r>
              <a:rPr lang="en-US" dirty="0"/>
              <a:t>We could use direct indexing in an array, but that is not space efficient</a:t>
            </a:r>
          </a:p>
          <a:p>
            <a:r>
              <a:rPr lang="en-US" dirty="0"/>
              <a:t>The solution is a </a:t>
            </a:r>
            <a:r>
              <a:rPr lang="en-US" b="1" i="1" dirty="0"/>
              <a:t>hash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Exercise:</a:t>
            </a:r>
          </a:p>
          <a:p>
            <a:pPr lvl="1"/>
            <a:r>
              <a:rPr lang="en-US" dirty="0"/>
              <a:t>For a table of size 7, insert the following keys:</a:t>
            </a:r>
            <a:br>
              <a:rPr lang="en-US" dirty="0"/>
            </a:br>
            <a:r>
              <a:rPr lang="en-US" dirty="0"/>
              <a:t>8, 16, 15, 2, 23</a:t>
            </a:r>
          </a:p>
          <a:p>
            <a:pPr lvl="1"/>
            <a:r>
              <a:rPr lang="en-US" dirty="0"/>
              <a:t>Using quadratic formula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(k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96296" y="3900409"/>
            <a:ext cx="7359620" cy="510609"/>
            <a:chOff x="996318" y="3376584"/>
            <a:chExt cx="7359620" cy="510609"/>
          </a:xfrm>
        </p:grpSpPr>
        <p:sp>
          <p:nvSpPr>
            <p:cNvPr id="8" name="Rectangle 7"/>
            <p:cNvSpPr/>
            <p:nvPr/>
          </p:nvSpPr>
          <p:spPr bwMode="auto">
            <a:xfrm>
              <a:off x="2302896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201780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100664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999548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898432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4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797316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5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696200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996318" y="3376584"/>
              <a:ext cx="1067432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index</a:t>
              </a:r>
            </a:p>
          </p:txBody>
        </p:sp>
      </p:grpSp>
      <p:sp>
        <p:nvSpPr>
          <p:cNvPr id="20" name="Rectangle 19"/>
          <p:cNvSpPr/>
          <p:nvPr/>
        </p:nvSpPr>
        <p:spPr bwMode="auto">
          <a:xfrm>
            <a:off x="3201758" y="4411018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100642" y="4411018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16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797294" y="4411018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</a:t>
            </a:r>
          </a:p>
        </p:txBody>
      </p:sp>
      <p:sp>
        <p:nvSpPr>
          <p:cNvPr id="24" name="Arc 23"/>
          <p:cNvSpPr/>
          <p:nvPr/>
        </p:nvSpPr>
        <p:spPr bwMode="auto">
          <a:xfrm flipH="1">
            <a:off x="3360705" y="4163616"/>
            <a:ext cx="1069806" cy="1262392"/>
          </a:xfrm>
          <a:prstGeom prst="arc">
            <a:avLst>
              <a:gd name="adj1" fmla="val 1858244"/>
              <a:gd name="adj2" fmla="val 9290355"/>
            </a:avLst>
          </a:prstGeom>
          <a:noFill/>
          <a:ln w="3175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026245" y="4411016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27" name="Arc 26"/>
          <p:cNvSpPr/>
          <p:nvPr/>
        </p:nvSpPr>
        <p:spPr bwMode="auto">
          <a:xfrm flipH="1">
            <a:off x="3398310" y="4163616"/>
            <a:ext cx="3916890" cy="1262392"/>
          </a:xfrm>
          <a:prstGeom prst="arc">
            <a:avLst>
              <a:gd name="adj1" fmla="val 366301"/>
              <a:gd name="adj2" fmla="val 10459881"/>
            </a:avLst>
          </a:prstGeom>
          <a:noFill/>
          <a:ln w="3175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696178" y="4411018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2800" dirty="0">
                <a:solidFill>
                  <a:schemeClr val="tx1"/>
                </a:solidFill>
              </a:rPr>
              <a:t>2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25" name="Arc 24"/>
          <p:cNvSpPr/>
          <p:nvPr/>
        </p:nvSpPr>
        <p:spPr bwMode="auto">
          <a:xfrm flipH="1">
            <a:off x="4297860" y="4163616"/>
            <a:ext cx="1069806" cy="1262392"/>
          </a:xfrm>
          <a:prstGeom prst="arc">
            <a:avLst>
              <a:gd name="adj1" fmla="val 1858244"/>
              <a:gd name="adj2" fmla="val 9290355"/>
            </a:avLst>
          </a:prstGeom>
          <a:noFill/>
          <a:ln w="3175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1" name="Arc 30"/>
          <p:cNvSpPr/>
          <p:nvPr/>
        </p:nvSpPr>
        <p:spPr bwMode="auto">
          <a:xfrm flipH="1">
            <a:off x="4297860" y="4196247"/>
            <a:ext cx="3916890" cy="1262392"/>
          </a:xfrm>
          <a:prstGeom prst="arc">
            <a:avLst>
              <a:gd name="adj1" fmla="val 366301"/>
              <a:gd name="adj2" fmla="val 10459881"/>
            </a:avLst>
          </a:prstGeom>
          <a:noFill/>
          <a:ln w="3175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05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4" grpId="0" animBg="1"/>
      <p:bldP spid="24" grpId="1" animBg="1"/>
      <p:bldP spid="26" grpId="0" animBg="1"/>
      <p:bldP spid="27" grpId="0" animBg="1"/>
      <p:bldP spid="27" grpId="1" animBg="1"/>
      <p:bldP spid="28" grpId="0" animBg="1"/>
      <p:bldP spid="25" grpId="0" animBg="1"/>
      <p:bldP spid="25" grpId="1" animBg="1"/>
      <p:bldP spid="25" grpId="2" animBg="1"/>
      <p:bldP spid="25" grpId="3" animBg="1"/>
      <p:bldP spid="31" grpId="0" animBg="1"/>
      <p:bldP spid="31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r>
              <a:rPr lang="en-US" dirty="0"/>
              <a:t>With many common quadratic functions, it is best to keep the table less than half full</a:t>
            </a:r>
          </a:p>
          <a:p>
            <a:pPr lvl="1"/>
            <a:r>
              <a:rPr lang="en-US" dirty="0"/>
              <a:t>No guarantee of finding an empty cell!</a:t>
            </a:r>
          </a:p>
          <a:p>
            <a:pPr lvl="1"/>
            <a:r>
              <a:rPr lang="en-US" dirty="0"/>
              <a:t>(Depends on interaction between size and probe)</a:t>
            </a:r>
          </a:p>
          <a:p>
            <a:pPr lvl="1"/>
            <a:endParaRPr lang="en-US" dirty="0"/>
          </a:p>
          <a:p>
            <a:r>
              <a:rPr lang="en-US" dirty="0"/>
              <a:t>Trade off</a:t>
            </a:r>
          </a:p>
          <a:p>
            <a:pPr lvl="1"/>
            <a:r>
              <a:rPr lang="en-US" dirty="0"/>
              <a:t>Faster probing and clustering is less common</a:t>
            </a:r>
          </a:p>
          <a:p>
            <a:pPr lvl="1"/>
            <a:r>
              <a:rPr lang="en-US" dirty="0"/>
              <a:t>Table cannot have a load factor greater than 50%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4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r>
              <a:rPr lang="en-US" sz="2400" b="1" i="1" dirty="0"/>
              <a:t>Double hashing</a:t>
            </a:r>
            <a:r>
              <a:rPr lang="en-US" sz="2400" dirty="0"/>
              <a:t> is a form of collision-handling where a second hash function determines how large the “jump” will be for a linear probe</a:t>
            </a:r>
          </a:p>
          <a:p>
            <a:pPr lvl="1"/>
            <a:r>
              <a:rPr lang="en-US" sz="2000" dirty="0"/>
              <a:t>use the result of the second hash function to linearly probe by that number until an empty spot is found</a:t>
            </a:r>
          </a:p>
          <a:p>
            <a:r>
              <a:rPr lang="en-US" sz="2400" dirty="0"/>
              <a:t>Both hash functions should give uniform distributions, and should be independent</a:t>
            </a:r>
          </a:p>
          <a:p>
            <a:pPr lvl="1"/>
            <a:r>
              <a:rPr lang="en-US" sz="2000" dirty="0"/>
              <a:t>Second hash function </a:t>
            </a:r>
            <a:r>
              <a:rPr lang="en-US" sz="2000" u="sng" dirty="0"/>
              <a:t>cannot</a:t>
            </a:r>
            <a:r>
              <a:rPr lang="en-US" sz="2000" dirty="0"/>
              <a:t> evaluate to 0! Why?</a:t>
            </a:r>
          </a:p>
          <a:p>
            <a:pPr lvl="2"/>
            <a:r>
              <a:rPr lang="en-US" sz="1800" dirty="0"/>
              <a:t>We will continually probe the same index</a:t>
            </a:r>
          </a:p>
          <a:p>
            <a:pPr lvl="1"/>
            <a:r>
              <a:rPr lang="en-US" sz="2000" dirty="0"/>
              <a:t>Even values that map to the same initial index are likely to have a unique probe interval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1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r>
              <a:rPr lang="en-US" dirty="0"/>
              <a:t>Exercise:</a:t>
            </a:r>
          </a:p>
          <a:p>
            <a:pPr lvl="1"/>
            <a:r>
              <a:rPr lang="en-US" dirty="0"/>
              <a:t>For a table of size 7, insert numbers 9, 16, 23, 30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h1 = key % 7</a:t>
            </a:r>
            <a:r>
              <a:rPr lang="en-US" dirty="0"/>
              <a:t>		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h2 = 11 – (key % 11)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UMBC CMSC 341 Hashing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92190" y="4939467"/>
            <a:ext cx="7359620" cy="510609"/>
            <a:chOff x="996318" y="3376584"/>
            <a:chExt cx="7359620" cy="510609"/>
          </a:xfrm>
        </p:grpSpPr>
        <p:sp>
          <p:nvSpPr>
            <p:cNvPr id="7" name="Rectangle 6"/>
            <p:cNvSpPr/>
            <p:nvPr/>
          </p:nvSpPr>
          <p:spPr bwMode="auto">
            <a:xfrm>
              <a:off x="2302896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201780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100664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999548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898432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4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797316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5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696200" y="3392390"/>
              <a:ext cx="659738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6318" y="3376584"/>
              <a:ext cx="1067432" cy="494803"/>
            </a:xfrm>
            <a:prstGeom prst="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index</a:t>
              </a:r>
            </a:p>
          </p:txBody>
        </p:sp>
      </p:grpSp>
      <p:sp>
        <p:nvSpPr>
          <p:cNvPr id="22" name="Rectangle 21"/>
          <p:cNvSpPr/>
          <p:nvPr/>
        </p:nvSpPr>
        <p:spPr bwMode="auto">
          <a:xfrm>
            <a:off x="3996536" y="5479091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97652" y="5479091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16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693188" y="5479091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23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5794304" y="5479090"/>
            <a:ext cx="659738" cy="494803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946192" y="2816685"/>
            <a:ext cx="2457707" cy="110041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% 7 = 2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11-(16%11) = 6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(2 + 6) % 7</a:t>
            </a:r>
            <a:r>
              <a:rPr kumimoji="0" lang="en-US" sz="1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932717" y="3954363"/>
            <a:ext cx="2471182" cy="100091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% 7 = 2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11-(23%11) = 10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(2 + 10) % 7</a:t>
            </a:r>
            <a:r>
              <a:rPr kumimoji="0" lang="en-US" sz="1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060738" y="3734938"/>
            <a:ext cx="1467899" cy="38099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9 % 7 = 2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761180" y="3169434"/>
            <a:ext cx="2555397" cy="158309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 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 7 = 2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11-(30%11) = 3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(2 + 3) % 7</a:t>
            </a:r>
            <a:r>
              <a:rPr kumimoji="0" lang="en-US" sz="1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  <a:endParaRPr lang="en-US" sz="1600" b="1" baseline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(5 + 3) % 7 = 1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1600" b="1" baseline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+ 3) % 7 = 4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A76417-CF00-E543-A540-68C3DA3E2A89}"/>
              </a:ext>
            </a:extLst>
          </p:cNvPr>
          <p:cNvSpPr/>
          <p:nvPr/>
        </p:nvSpPr>
        <p:spPr bwMode="auto">
          <a:xfrm>
            <a:off x="3012182" y="3595912"/>
            <a:ext cx="2005448" cy="23621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7F80EB4-F525-E749-95D4-2E1CB4585AE8}"/>
              </a:ext>
            </a:extLst>
          </p:cNvPr>
          <p:cNvSpPr/>
          <p:nvPr/>
        </p:nvSpPr>
        <p:spPr bwMode="auto">
          <a:xfrm>
            <a:off x="3012181" y="4752525"/>
            <a:ext cx="2093219" cy="20274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68ECA9D-AF00-5544-97D0-28319F43FDBF}"/>
              </a:ext>
            </a:extLst>
          </p:cNvPr>
          <p:cNvSpPr/>
          <p:nvPr/>
        </p:nvSpPr>
        <p:spPr bwMode="auto">
          <a:xfrm>
            <a:off x="5796817" y="3950860"/>
            <a:ext cx="2017285" cy="75605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8A6C17-8F63-D54A-ACAC-E83785074693}"/>
              </a:ext>
            </a:extLst>
          </p:cNvPr>
          <p:cNvSpPr txBox="1"/>
          <p:nvPr/>
        </p:nvSpPr>
        <p:spPr>
          <a:xfrm>
            <a:off x="2922496" y="4475526"/>
            <a:ext cx="2563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Linear probe with a jump size of 10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A8BC3F2-1684-C046-AC3F-BB20591C055E}"/>
              </a:ext>
            </a:extLst>
          </p:cNvPr>
          <p:cNvSpPr txBox="1"/>
          <p:nvPr/>
        </p:nvSpPr>
        <p:spPr>
          <a:xfrm>
            <a:off x="2932717" y="3318913"/>
            <a:ext cx="24785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Linear probe with a jump size of 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954C51-7476-1A48-A123-6F98521E8481}"/>
              </a:ext>
            </a:extLst>
          </p:cNvPr>
          <p:cNvSpPr txBox="1"/>
          <p:nvPr/>
        </p:nvSpPr>
        <p:spPr>
          <a:xfrm>
            <a:off x="5714778" y="3690123"/>
            <a:ext cx="24785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Linear probe with a jump size of 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C6A44C-FD03-2A4C-9BD9-85EB9500305C}"/>
              </a:ext>
            </a:extLst>
          </p:cNvPr>
          <p:cNvSpPr txBox="1"/>
          <p:nvPr/>
        </p:nvSpPr>
        <p:spPr>
          <a:xfrm>
            <a:off x="133498" y="2810646"/>
            <a:ext cx="2710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The red boxes modulus by 7 to wrap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around to the beginning of the table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if need be, this is not a reapplication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of the first hash function.</a:t>
            </a:r>
          </a:p>
        </p:txBody>
      </p:sp>
    </p:spTree>
    <p:extLst>
      <p:ext uri="{BB962C8B-B14F-4D97-AF65-F5344CB8AC3E}">
        <p14:creationId xmlns:p14="http://schemas.microsoft.com/office/powerpoint/2010/main" val="50786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  <p:bldP spid="29" grpId="0" animBg="1"/>
      <p:bldP spid="32" grpId="0" animBg="1"/>
      <p:bldP spid="33" grpId="0" animBg="1"/>
      <p:bldP spid="34" grpId="0" animBg="1"/>
      <p:bldP spid="15" grpId="0" animBg="1"/>
      <p:bldP spid="24" grpId="0" animBg="1"/>
      <p:bldP spid="28" grpId="0" animBg="1"/>
      <p:bldP spid="16" grpId="0"/>
      <p:bldP spid="30" grpId="0"/>
      <p:bldP spid="31" grpId="0"/>
      <p:bldP spid="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Hash Tables: Other Details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603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a Hash Table?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for when you need fast access</a:t>
            </a:r>
          </a:p>
          <a:p>
            <a:pPr lvl="1"/>
            <a:r>
              <a:rPr lang="en-US" dirty="0"/>
              <a:t>Average find/insert/delete is O(1)</a:t>
            </a:r>
          </a:p>
          <a:p>
            <a:pPr lvl="3"/>
            <a:endParaRPr lang="en-US" dirty="0"/>
          </a:p>
          <a:p>
            <a:r>
              <a:rPr lang="en-US" dirty="0"/>
              <a:t>Very poor choice if sorting is a concern</a:t>
            </a:r>
          </a:p>
          <a:p>
            <a:pPr lvl="1"/>
            <a:r>
              <a:rPr lang="en-US" dirty="0"/>
              <a:t>Indexing is essentially random based on value</a:t>
            </a:r>
          </a:p>
          <a:p>
            <a:endParaRPr lang="en-US" dirty="0"/>
          </a:p>
          <a:p>
            <a:r>
              <a:rPr lang="en-US" dirty="0"/>
              <a:t>Hash functions are also used in cryptography</a:t>
            </a:r>
          </a:p>
          <a:p>
            <a:pPr lvl="1"/>
            <a:r>
              <a:rPr lang="en-US" dirty="0"/>
              <a:t>The primary goal with crypto is to have hash functions that can’t be reverse-engineered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7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from a 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With open addressing, deletion is a concern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“Empty” indexes affect search pattern</a:t>
            </a:r>
          </a:p>
          <a:p>
            <a:pPr>
              <a:spcBef>
                <a:spcPts val="300"/>
              </a:spcBef>
            </a:pPr>
            <a:endParaRPr lang="en-US" dirty="0"/>
          </a:p>
          <a:p>
            <a:pPr>
              <a:spcBef>
                <a:spcPts val="300"/>
              </a:spcBef>
            </a:pPr>
            <a:r>
              <a:rPr lang="en-US" dirty="0"/>
              <a:t>Lazy deletion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Mark an element as deleted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Treat element as empty when inserting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Treat element as occupied when searching</a:t>
            </a:r>
          </a:p>
          <a:p>
            <a:pPr>
              <a:spcBef>
                <a:spcPts val="300"/>
              </a:spcBef>
            </a:pPr>
            <a:r>
              <a:rPr lang="en-US" dirty="0"/>
              <a:t>Rehash the entire table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Time consuming, but makes sense in some cases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6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Resizing a 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r>
              <a:rPr lang="en-US" dirty="0"/>
              <a:t>Ideally, hash tables should be resized when the load factor becomes too high</a:t>
            </a:r>
          </a:p>
          <a:p>
            <a:pPr lvl="1"/>
            <a:r>
              <a:rPr lang="en-US" dirty="0"/>
              <a:t>May also be resized if load factor is very low</a:t>
            </a:r>
          </a:p>
          <a:p>
            <a:endParaRPr lang="en-US" dirty="0"/>
          </a:p>
          <a:p>
            <a:r>
              <a:rPr lang="en-US" dirty="0"/>
              <a:t>Performance of resizing a hash table?</a:t>
            </a:r>
          </a:p>
          <a:p>
            <a:pPr lvl="1"/>
            <a:r>
              <a:rPr lang="en-US" dirty="0"/>
              <a:t>O(n)</a:t>
            </a:r>
          </a:p>
          <a:p>
            <a:pPr lvl="1"/>
            <a:r>
              <a:rPr lang="en-US" dirty="0"/>
              <a:t>All (key, value) pairs are rehashed to new indexes</a:t>
            </a:r>
          </a:p>
          <a:p>
            <a:r>
              <a:rPr lang="en-US" dirty="0"/>
              <a:t>If run-time is critical (such as in real-time systems) we may use another option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1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Resizing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Incremental resizing </a:t>
            </a:r>
            <a:r>
              <a:rPr lang="en-US" dirty="0"/>
              <a:t>is a method of resizing a hash table that is done incrementally</a:t>
            </a:r>
          </a:p>
          <a:p>
            <a:pPr lvl="1"/>
            <a:r>
              <a:rPr lang="en-US" dirty="0"/>
              <a:t>Often used for real-time and disk-based tables</a:t>
            </a:r>
          </a:p>
          <a:p>
            <a:pPr lvl="1"/>
            <a:endParaRPr lang="en-US" dirty="0"/>
          </a:p>
          <a:p>
            <a:r>
              <a:rPr lang="en-US" dirty="0"/>
              <a:t>Allocate a new hash table, but keep old one</a:t>
            </a:r>
          </a:p>
          <a:p>
            <a:pPr lvl="1"/>
            <a:r>
              <a:rPr lang="en-US" dirty="0"/>
              <a:t>Find and Delete look for value in both tables</a:t>
            </a:r>
          </a:p>
          <a:p>
            <a:pPr lvl="1"/>
            <a:r>
              <a:rPr lang="en-US" dirty="0"/>
              <a:t>Insert new values only into new table</a:t>
            </a:r>
          </a:p>
          <a:p>
            <a:pPr lvl="2"/>
            <a:r>
              <a:rPr lang="en-US" sz="2400" dirty="0"/>
              <a:t>At each insertion, also move some number of </a:t>
            </a:r>
            <a:br>
              <a:rPr lang="en-US" sz="2400" dirty="0"/>
            </a:br>
            <a:r>
              <a:rPr lang="en-US" sz="2400" dirty="0"/>
              <a:t>elements from the old table to the new table</a:t>
            </a:r>
          </a:p>
          <a:p>
            <a:pPr lvl="3"/>
            <a:r>
              <a:rPr lang="en-US" sz="2400" dirty="0"/>
              <a:t>“Incrementally” rehashing the values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1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Copies of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How do we handle data that has duplicate keys, with unique associated values?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Depends heavily on the purpose of hash table</a:t>
            </a:r>
          </a:p>
          <a:p>
            <a:pPr>
              <a:spcBef>
                <a:spcPts val="300"/>
              </a:spcBef>
            </a:pPr>
            <a:endParaRPr lang="en-US" dirty="0"/>
          </a:p>
          <a:p>
            <a:pPr>
              <a:spcBef>
                <a:spcPts val="300"/>
              </a:spcBef>
            </a:pPr>
            <a:r>
              <a:rPr lang="en-US" dirty="0"/>
              <a:t>Insert both, search/delete picks one arbitrarily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Pros? Cons?</a:t>
            </a:r>
          </a:p>
          <a:p>
            <a:pPr>
              <a:spcBef>
                <a:spcPts val="300"/>
              </a:spcBef>
            </a:pPr>
            <a:endParaRPr lang="en-US" dirty="0"/>
          </a:p>
          <a:p>
            <a:pPr>
              <a:spcBef>
                <a:spcPts val="300"/>
              </a:spcBef>
            </a:pPr>
            <a:r>
              <a:rPr lang="en-US" dirty="0"/>
              <a:t>Replace the original entry with the new one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Pros? Cons?</a:t>
            </a:r>
          </a:p>
          <a:p>
            <a:pPr lvl="1">
              <a:spcBef>
                <a:spcPts val="30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6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4830763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i="1" dirty="0"/>
              <a:t>hash table</a:t>
            </a:r>
            <a:r>
              <a:rPr lang="en-US" dirty="0"/>
              <a:t> is used to store (key, value) pairs</a:t>
            </a:r>
          </a:p>
          <a:p>
            <a:pPr lvl="3"/>
            <a:endParaRPr lang="en-US" dirty="0"/>
          </a:p>
          <a:p>
            <a:r>
              <a:rPr lang="en-US" dirty="0"/>
              <a:t>There are two major components:</a:t>
            </a:r>
          </a:p>
          <a:p>
            <a:pPr lvl="1"/>
            <a:r>
              <a:rPr lang="en-US" dirty="0"/>
              <a:t>Bucket array</a:t>
            </a:r>
          </a:p>
          <a:p>
            <a:pPr lvl="1"/>
            <a:r>
              <a:rPr lang="en-US" dirty="0"/>
              <a:t>Hash function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5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Bucket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dirty="0"/>
              <a:t>bucket array</a:t>
            </a:r>
            <a:r>
              <a:rPr lang="en-US" dirty="0"/>
              <a:t> is an array of size N where each cell can be thought of as a “bucket” that holds a collection of key/value pairs</a:t>
            </a:r>
          </a:p>
          <a:p>
            <a:endParaRPr lang="en-US" dirty="0"/>
          </a:p>
          <a:p>
            <a:r>
              <a:rPr lang="en-US" dirty="0"/>
              <a:t>If the </a:t>
            </a:r>
            <a:r>
              <a:rPr lang="en-US" b="1" i="1" dirty="0"/>
              <a:t>keys</a:t>
            </a:r>
            <a:r>
              <a:rPr lang="en-US" dirty="0"/>
              <a:t> are unique integers that fit in the range [0, N-1] then the bucket array is all we need – no hash function at all!</a:t>
            </a:r>
          </a:p>
          <a:p>
            <a:pPr lvl="1"/>
            <a:r>
              <a:rPr lang="en-US" dirty="0"/>
              <a:t>However, this is rarely (</a:t>
            </a:r>
            <a:r>
              <a:rPr lang="en-US" i="1" dirty="0"/>
              <a:t>i.e.</a:t>
            </a:r>
            <a:r>
              <a:rPr lang="en-US" dirty="0"/>
              <a:t>, never) the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5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dirty="0"/>
              <a:t>hash function</a:t>
            </a:r>
            <a:r>
              <a:rPr lang="en-US" dirty="0"/>
              <a:t> is needed to take our initial keys and map them into the range [0, N-1]</a:t>
            </a:r>
          </a:p>
          <a:p>
            <a:endParaRPr lang="en-US" dirty="0"/>
          </a:p>
          <a:p>
            <a:r>
              <a:rPr lang="en-US" dirty="0"/>
              <a:t>Two parts to a hash function:</a:t>
            </a:r>
          </a:p>
          <a:p>
            <a:pPr lvl="1"/>
            <a:r>
              <a:rPr lang="en-US" dirty="0"/>
              <a:t>Hash code</a:t>
            </a:r>
          </a:p>
          <a:p>
            <a:pPr lvl="2"/>
            <a:r>
              <a:rPr lang="en-US" sz="2400" dirty="0"/>
              <a:t>Converts key into an integer</a:t>
            </a:r>
          </a:p>
          <a:p>
            <a:pPr lvl="1"/>
            <a:r>
              <a:rPr lang="en-US" dirty="0"/>
              <a:t>Compression function</a:t>
            </a:r>
          </a:p>
          <a:p>
            <a:pPr lvl="2"/>
            <a:r>
              <a:rPr lang="en-US" sz="2400" dirty="0"/>
              <a:t>Converts integer to index in the correct range</a:t>
            </a:r>
          </a:p>
          <a:p>
            <a:pPr lvl="1"/>
            <a:r>
              <a:rPr lang="en-US" sz="2400" dirty="0"/>
              <a:t>(Often combined into one function)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3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Hash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non-integer keys (like strings) into an integer index for easy storage</a:t>
            </a:r>
          </a:p>
          <a:p>
            <a:pPr lvl="3"/>
            <a:endParaRPr lang="en-US" dirty="0"/>
          </a:p>
          <a:p>
            <a:r>
              <a:rPr lang="en-US" dirty="0"/>
              <a:t>Compress sparsely-populated indexes into a more space-efficient format</a:t>
            </a:r>
          </a:p>
          <a:p>
            <a:pPr lvl="3"/>
            <a:endParaRPr lang="en-US" dirty="0"/>
          </a:p>
          <a:p>
            <a:r>
              <a:rPr lang="en-US" dirty="0"/>
              <a:t>For fast access </a:t>
            </a:r>
          </a:p>
          <a:p>
            <a:pPr lvl="1"/>
            <a:r>
              <a:rPr lang="en-US" sz="2800" dirty="0"/>
              <a:t>Possibly as fast as O(1)</a:t>
            </a:r>
          </a:p>
          <a:p>
            <a:pPr lvl="1"/>
            <a:r>
              <a:rPr lang="en-US" sz="2800" dirty="0"/>
              <a:t>As long as sorting is not a concern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3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big to make the bucket array?</a:t>
            </a:r>
          </a:p>
          <a:p>
            <a:pPr lvl="1"/>
            <a:r>
              <a:rPr lang="en-US" dirty="0"/>
              <a:t>Want to minimize space needed</a:t>
            </a:r>
          </a:p>
          <a:p>
            <a:pPr lvl="1"/>
            <a:r>
              <a:rPr lang="en-US" dirty="0"/>
              <a:t>Want to minimize number of collisions</a:t>
            </a:r>
          </a:p>
          <a:p>
            <a:r>
              <a:rPr lang="en-US" dirty="0"/>
              <a:t>How to choose hash function?</a:t>
            </a:r>
          </a:p>
          <a:p>
            <a:pPr lvl="1"/>
            <a:r>
              <a:rPr lang="en-US" dirty="0"/>
              <a:t>Want it to be efficient</a:t>
            </a:r>
          </a:p>
          <a:p>
            <a:pPr lvl="1"/>
            <a:r>
              <a:rPr lang="en-US" dirty="0"/>
              <a:t>Want it to produce evenly distributed indexes</a:t>
            </a:r>
          </a:p>
          <a:p>
            <a:r>
              <a:rPr lang="en-US" dirty="0"/>
              <a:t>How to handle collisions?</a:t>
            </a:r>
          </a:p>
          <a:p>
            <a:pPr lvl="1"/>
            <a:r>
              <a:rPr lang="en-US" dirty="0"/>
              <a:t>Want to minimize time spent searching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6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Hash Table Properties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8474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31694</TotalTime>
  <Words>2221</Words>
  <Application>Microsoft Macintosh PowerPoint</Application>
  <PresentationFormat>On-screen Show (4:3)</PresentationFormat>
  <Paragraphs>458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ＭＳ Ｐゴシック</vt:lpstr>
      <vt:lpstr>ＭＳ Ｐゴシック</vt:lpstr>
      <vt:lpstr>Arial</vt:lpstr>
      <vt:lpstr>Courier New</vt:lpstr>
      <vt:lpstr>DejaVu LGC Sans</vt:lpstr>
      <vt:lpstr>Garamond</vt:lpstr>
      <vt:lpstr>Times New Roman</vt:lpstr>
      <vt:lpstr>verdana</vt:lpstr>
      <vt:lpstr>Wingdings</vt:lpstr>
      <vt:lpstr>Blank Presentation</vt:lpstr>
      <vt:lpstr>CMSC 341 Hashing (Continued)</vt:lpstr>
      <vt:lpstr>Review: Hash Tables</vt:lpstr>
      <vt:lpstr>Motivation</vt:lpstr>
      <vt:lpstr>Hash Tables</vt:lpstr>
      <vt:lpstr>Bucket Array</vt:lpstr>
      <vt:lpstr>Hash Function</vt:lpstr>
      <vt:lpstr>Uses of Hash Functions</vt:lpstr>
      <vt:lpstr>Major Concerns</vt:lpstr>
      <vt:lpstr>Hash Table Properties</vt:lpstr>
      <vt:lpstr>Hash Function</vt:lpstr>
      <vt:lpstr>Hash Functions – Trivial</vt:lpstr>
      <vt:lpstr>Hash Function – Trivial ASCII Example</vt:lpstr>
      <vt:lpstr>Hash Function – Integers</vt:lpstr>
      <vt:lpstr>Hash Functions – Strings</vt:lpstr>
      <vt:lpstr>Designing Hash Functions</vt:lpstr>
      <vt:lpstr>Hash Table Size</vt:lpstr>
      <vt:lpstr>Load Factor</vt:lpstr>
      <vt:lpstr>Collisions</vt:lpstr>
      <vt:lpstr>Handling Collisions</vt:lpstr>
      <vt:lpstr>Methods of Handling Collisions</vt:lpstr>
      <vt:lpstr>Chaining</vt:lpstr>
      <vt:lpstr>Chaining Example</vt:lpstr>
      <vt:lpstr>Chaining Performance</vt:lpstr>
      <vt:lpstr>Probing</vt:lpstr>
      <vt:lpstr>Linear Probing</vt:lpstr>
      <vt:lpstr>Linear Probing Example</vt:lpstr>
      <vt:lpstr>Clustering</vt:lpstr>
      <vt:lpstr>Linear Probing Performance</vt:lpstr>
      <vt:lpstr>Quadratic Probing</vt:lpstr>
      <vt:lpstr>Quadratic Probing Example</vt:lpstr>
      <vt:lpstr>Quadratic Probing Concerns</vt:lpstr>
      <vt:lpstr>Double Hashing</vt:lpstr>
      <vt:lpstr>Double Hashing Example</vt:lpstr>
      <vt:lpstr>Hash Tables: Other Details</vt:lpstr>
      <vt:lpstr>When to Use a Hash Table?</vt:lpstr>
      <vt:lpstr>Deleting from a Hash Table</vt:lpstr>
      <vt:lpstr>Resizing a Hash Table</vt:lpstr>
      <vt:lpstr>Incremental Resizing</vt:lpstr>
      <vt:lpstr>Multiple Copies of a Key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341</dc:title>
  <dc:creator>Katherine Gibson</dc:creator>
  <cp:lastModifiedBy>Michael Neary</cp:lastModifiedBy>
  <cp:revision>599</cp:revision>
  <cp:lastPrinted>2009-04-22T19:24:48Z</cp:lastPrinted>
  <dcterms:created xsi:type="dcterms:W3CDTF">2013-08-18T19:22:46Z</dcterms:created>
  <dcterms:modified xsi:type="dcterms:W3CDTF">2018-05-15T01:54:03Z</dcterms:modified>
</cp:coreProperties>
</file>