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52"/>
  </p:notesMasterIdLst>
  <p:sldIdLst>
    <p:sldId id="361" r:id="rId2"/>
    <p:sldId id="1072" r:id="rId3"/>
    <p:sldId id="1073" r:id="rId4"/>
    <p:sldId id="1074" r:id="rId5"/>
    <p:sldId id="1075" r:id="rId6"/>
    <p:sldId id="1076" r:id="rId7"/>
    <p:sldId id="1125" r:id="rId8"/>
    <p:sldId id="1130" r:id="rId9"/>
    <p:sldId id="1126" r:id="rId10"/>
    <p:sldId id="1127" r:id="rId11"/>
    <p:sldId id="1128" r:id="rId12"/>
    <p:sldId id="1131" r:id="rId13"/>
    <p:sldId id="1129" r:id="rId14"/>
    <p:sldId id="1132" r:id="rId15"/>
    <p:sldId id="1133" r:id="rId16"/>
    <p:sldId id="1134" r:id="rId17"/>
    <p:sldId id="1135" r:id="rId18"/>
    <p:sldId id="1092" r:id="rId19"/>
    <p:sldId id="1093" r:id="rId20"/>
    <p:sldId id="1094" r:id="rId21"/>
    <p:sldId id="1139" r:id="rId22"/>
    <p:sldId id="1095" r:id="rId23"/>
    <p:sldId id="1096" r:id="rId24"/>
    <p:sldId id="1097" r:id="rId25"/>
    <p:sldId id="1098" r:id="rId26"/>
    <p:sldId id="1099" r:id="rId27"/>
    <p:sldId id="1100" r:id="rId28"/>
    <p:sldId id="1101" r:id="rId29"/>
    <p:sldId id="1102" r:id="rId30"/>
    <p:sldId id="1103" r:id="rId31"/>
    <p:sldId id="1105" r:id="rId32"/>
    <p:sldId id="1106" r:id="rId33"/>
    <p:sldId id="1140" r:id="rId34"/>
    <p:sldId id="1108" r:id="rId35"/>
    <p:sldId id="1109" r:id="rId36"/>
    <p:sldId id="1110" r:id="rId37"/>
    <p:sldId id="1111" r:id="rId38"/>
    <p:sldId id="1112" r:id="rId39"/>
    <p:sldId id="1113" r:id="rId40"/>
    <p:sldId id="1114" r:id="rId41"/>
    <p:sldId id="1115" r:id="rId42"/>
    <p:sldId id="1116" r:id="rId43"/>
    <p:sldId id="1117" r:id="rId44"/>
    <p:sldId id="1118" r:id="rId45"/>
    <p:sldId id="1119" r:id="rId46"/>
    <p:sldId id="1120" r:id="rId47"/>
    <p:sldId id="1121" r:id="rId48"/>
    <p:sldId id="1122" r:id="rId49"/>
    <p:sldId id="1123" r:id="rId50"/>
    <p:sldId id="1124" r:id="rId51"/>
  </p:sldIdLst>
  <p:sldSz cx="9144000" cy="6858000" type="screen4x3"/>
  <p:notesSz cx="7315200" cy="9601200"/>
  <p:defaultTextStyle>
    <a:defPPr>
      <a:defRPr lang="en-GB"/>
    </a:defPPr>
    <a:lvl1pPr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1pPr>
    <a:lvl2pPr marL="742950" indent="-28575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2pPr>
    <a:lvl3pPr marL="11430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3pPr>
    <a:lvl4pPr marL="16002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4pPr>
    <a:lvl5pPr marL="20574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5pPr>
    <a:lvl6pPr marL="2286000" algn="l" defTabSz="914400" rtl="0" eaLnBrk="1" latinLnBrk="0" hangingPunct="1">
      <a:defRPr kern="1200">
        <a:solidFill>
          <a:schemeClr val="bg1"/>
        </a:solidFill>
        <a:latin typeface="Arial" charset="0"/>
        <a:ea typeface="DejaVu LGC Sans" charset="0"/>
        <a:cs typeface="DejaVu LGC Sans" charset="0"/>
      </a:defRPr>
    </a:lvl6pPr>
    <a:lvl7pPr marL="2743200" algn="l" defTabSz="914400" rtl="0" eaLnBrk="1" latinLnBrk="0" hangingPunct="1">
      <a:defRPr kern="1200">
        <a:solidFill>
          <a:schemeClr val="bg1"/>
        </a:solidFill>
        <a:latin typeface="Arial" charset="0"/>
        <a:ea typeface="DejaVu LGC Sans" charset="0"/>
        <a:cs typeface="DejaVu LGC Sans" charset="0"/>
      </a:defRPr>
    </a:lvl7pPr>
    <a:lvl8pPr marL="3200400" algn="l" defTabSz="914400" rtl="0" eaLnBrk="1" latinLnBrk="0" hangingPunct="1">
      <a:defRPr kern="1200">
        <a:solidFill>
          <a:schemeClr val="bg1"/>
        </a:solidFill>
        <a:latin typeface="Arial" charset="0"/>
        <a:ea typeface="DejaVu LGC Sans" charset="0"/>
        <a:cs typeface="DejaVu LGC Sans" charset="0"/>
      </a:defRPr>
    </a:lvl8pPr>
    <a:lvl9pPr marL="3657600" algn="l" defTabSz="914400" rtl="0" eaLnBrk="1" latinLnBrk="0" hangingPunct="1">
      <a:defRPr kern="1200">
        <a:solidFill>
          <a:schemeClr val="bg1"/>
        </a:solidFill>
        <a:latin typeface="Arial" charset="0"/>
        <a:ea typeface="DejaVu LGC Sans" charset="0"/>
        <a:cs typeface="DejaVu LGC Sans"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008000"/>
    <a:srgbClr val="006633"/>
    <a:srgbClr val="1F497D"/>
    <a:srgbClr val="CC0099"/>
    <a:srgbClr val="0000FF"/>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61"/>
    <p:restoredTop sz="76398" autoAdjust="0"/>
  </p:normalViewPr>
  <p:slideViewPr>
    <p:cSldViewPr>
      <p:cViewPr varScale="1">
        <p:scale>
          <a:sx n="83" d="100"/>
          <a:sy n="83" d="100"/>
        </p:scale>
        <p:origin x="2368" y="184"/>
      </p:cViewPr>
      <p:guideLst>
        <p:guide orient="horz" pos="2160"/>
        <p:guide pos="2880"/>
      </p:guideLst>
    </p:cSldViewPr>
  </p:slideViewPr>
  <p:outlineViewPr>
    <p:cViewPr varScale="1">
      <p:scale>
        <a:sx n="170" d="200"/>
        <a:sy n="170" d="200"/>
      </p:scale>
      <p:origin x="-784" y="-8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AutoShape 1"/>
          <p:cNvSpPr>
            <a:spLocks noChangeArrowheads="1"/>
          </p:cNvSpPr>
          <p:nvPr/>
        </p:nvSpPr>
        <p:spPr bwMode="auto">
          <a:xfrm>
            <a:off x="0" y="0"/>
            <a:ext cx="7315200" cy="9601200"/>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endParaRPr lang="en-US" altLang="en-US"/>
          </a:p>
        </p:txBody>
      </p:sp>
      <p:sp>
        <p:nvSpPr>
          <p:cNvPr id="40963" name="AutoShape 2"/>
          <p:cNvSpPr>
            <a:spLocks noChangeArrowheads="1"/>
          </p:cNvSpPr>
          <p:nvPr/>
        </p:nvSpPr>
        <p:spPr bwMode="auto">
          <a:xfrm>
            <a:off x="0" y="0"/>
            <a:ext cx="7315200" cy="96012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
        <p:nvSpPr>
          <p:cNvPr id="40964" name="AutoShape 3"/>
          <p:cNvSpPr>
            <a:spLocks noChangeArrowheads="1"/>
          </p:cNvSpPr>
          <p:nvPr/>
        </p:nvSpPr>
        <p:spPr bwMode="auto">
          <a:xfrm>
            <a:off x="0" y="0"/>
            <a:ext cx="7315200" cy="96012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
        <p:nvSpPr>
          <p:cNvPr id="3076" name="Rectangle 4"/>
          <p:cNvSpPr>
            <a:spLocks noGrp="1" noChangeArrowheads="1"/>
          </p:cNvSpPr>
          <p:nvPr>
            <p:ph type="hdr"/>
          </p:nvPr>
        </p:nvSpPr>
        <p:spPr bwMode="auto">
          <a:xfrm>
            <a:off x="0" y="0"/>
            <a:ext cx="3165475" cy="474663"/>
          </a:xfrm>
          <a:prstGeom prst="rect">
            <a:avLst/>
          </a:prstGeom>
          <a:noFill/>
          <a:ln w="9525">
            <a:noFill/>
            <a:round/>
            <a:headEnd/>
            <a:tailEnd/>
          </a:ln>
          <a:effectLst/>
        </p:spPr>
        <p:txBody>
          <a:bodyPr vert="horz" wrap="square" lIns="99000" tIns="49680" rIns="99000" bIns="49680" numCol="1" anchor="t" anchorCtr="0" compatLnSpc="1">
            <a:prstTxWarp prst="textNoShape">
              <a:avLst/>
            </a:prstTxWarp>
          </a:bodyPr>
          <a:lstStyle>
            <a:lvl1pPr>
              <a:buSzPct val="45000"/>
              <a:buFont typeface="Wingdings" charset="2"/>
              <a:buNone/>
              <a:tabLst>
                <a:tab pos="723900" algn="l"/>
                <a:tab pos="1447800" algn="l"/>
                <a:tab pos="2171700" algn="l"/>
                <a:tab pos="2895600" algn="l"/>
              </a:tabLst>
              <a:defRPr sz="1300">
                <a:solidFill>
                  <a:srgbClr val="000000"/>
                </a:solidFill>
                <a:latin typeface="Times New Roman" charset="0"/>
                <a:ea typeface="DejaVu LGC Sans" charset="0"/>
                <a:cs typeface="DejaVu LGC Sans" charset="0"/>
              </a:defRPr>
            </a:lvl1pPr>
          </a:lstStyle>
          <a:p>
            <a:pPr>
              <a:defRPr/>
            </a:pPr>
            <a:endParaRPr lang="en-US"/>
          </a:p>
        </p:txBody>
      </p:sp>
      <p:sp>
        <p:nvSpPr>
          <p:cNvPr id="3077" name="Rectangle 5"/>
          <p:cNvSpPr>
            <a:spLocks noGrp="1" noChangeArrowheads="1"/>
          </p:cNvSpPr>
          <p:nvPr>
            <p:ph type="dt"/>
          </p:nvPr>
        </p:nvSpPr>
        <p:spPr bwMode="auto">
          <a:xfrm>
            <a:off x="4143375" y="0"/>
            <a:ext cx="3165475" cy="474663"/>
          </a:xfrm>
          <a:prstGeom prst="rect">
            <a:avLst/>
          </a:prstGeom>
          <a:noFill/>
          <a:ln w="9525">
            <a:noFill/>
            <a:round/>
            <a:headEnd/>
            <a:tailEnd/>
          </a:ln>
          <a:effectLst/>
        </p:spPr>
        <p:txBody>
          <a:bodyPr vert="horz" wrap="square" lIns="99000" tIns="49680" rIns="99000" bIns="49680" numCol="1" anchor="t" anchorCtr="0" compatLnSpc="1">
            <a:prstTxWarp prst="textNoShape">
              <a:avLst/>
            </a:prstTxWarp>
          </a:bodyPr>
          <a:lstStyle>
            <a:lvl1pPr algn="r">
              <a:buSzPct val="45000"/>
              <a:buFont typeface="Wingdings" charset="2"/>
              <a:buNone/>
              <a:tabLst>
                <a:tab pos="723900" algn="l"/>
                <a:tab pos="1447800" algn="l"/>
                <a:tab pos="2171700" algn="l"/>
                <a:tab pos="2895600" algn="l"/>
              </a:tabLst>
              <a:defRPr sz="1300">
                <a:solidFill>
                  <a:srgbClr val="000000"/>
                </a:solidFill>
                <a:latin typeface="Times New Roman" charset="0"/>
                <a:ea typeface="DejaVu LGC Sans" charset="0"/>
                <a:cs typeface="DejaVu LGC Sans" charset="0"/>
              </a:defRPr>
            </a:lvl1pPr>
          </a:lstStyle>
          <a:p>
            <a:pPr>
              <a:defRPr/>
            </a:pPr>
            <a:endParaRPr lang="en-US"/>
          </a:p>
        </p:txBody>
      </p:sp>
      <p:sp>
        <p:nvSpPr>
          <p:cNvPr id="40967" name="Rectangle 6"/>
          <p:cNvSpPr>
            <a:spLocks noGrp="1" noRot="1" noChangeAspect="1" noChangeArrowheads="1"/>
          </p:cNvSpPr>
          <p:nvPr>
            <p:ph type="sldImg"/>
          </p:nvPr>
        </p:nvSpPr>
        <p:spPr bwMode="auto">
          <a:xfrm>
            <a:off x="1260475" y="720725"/>
            <a:ext cx="4794250" cy="3595688"/>
          </a:xfrm>
          <a:prstGeom prst="rect">
            <a:avLst/>
          </a:prstGeom>
          <a:solidFill>
            <a:srgbClr val="FFFFFF"/>
          </a:solidFill>
          <a:ln w="9360">
            <a:solidFill>
              <a:srgbClr val="000000"/>
            </a:solidFill>
            <a:miter lim="800000"/>
            <a:headEnd/>
            <a:tailEnd/>
          </a:ln>
        </p:spPr>
      </p:sp>
      <p:sp>
        <p:nvSpPr>
          <p:cNvPr id="3079" name="Rectangle 7"/>
          <p:cNvSpPr>
            <a:spLocks noGrp="1" noChangeArrowheads="1"/>
          </p:cNvSpPr>
          <p:nvPr>
            <p:ph type="body"/>
          </p:nvPr>
        </p:nvSpPr>
        <p:spPr bwMode="auto">
          <a:xfrm>
            <a:off x="731838" y="4559300"/>
            <a:ext cx="5846762" cy="4316413"/>
          </a:xfrm>
          <a:prstGeom prst="rect">
            <a:avLst/>
          </a:prstGeom>
          <a:noFill/>
          <a:ln w="9525">
            <a:noFill/>
            <a:round/>
            <a:headEnd/>
            <a:tailEnd/>
          </a:ln>
          <a:effectLst/>
        </p:spPr>
        <p:txBody>
          <a:bodyPr vert="horz" wrap="square" lIns="99000" tIns="49680" rIns="99000" bIns="49680" numCol="1" anchor="t" anchorCtr="0" compatLnSpc="1">
            <a:prstTxWarp prst="textNoShape">
              <a:avLst/>
            </a:prstTxWarp>
          </a:bodyPr>
          <a:lstStyle/>
          <a:p>
            <a:pPr lvl="0"/>
            <a:endParaRPr lang="en-US" noProof="0"/>
          </a:p>
        </p:txBody>
      </p:sp>
      <p:sp>
        <p:nvSpPr>
          <p:cNvPr id="3080" name="Rectangle 8"/>
          <p:cNvSpPr>
            <a:spLocks noGrp="1" noChangeArrowheads="1"/>
          </p:cNvSpPr>
          <p:nvPr>
            <p:ph type="ftr"/>
          </p:nvPr>
        </p:nvSpPr>
        <p:spPr bwMode="auto">
          <a:xfrm>
            <a:off x="0" y="9120188"/>
            <a:ext cx="3165475" cy="474662"/>
          </a:xfrm>
          <a:prstGeom prst="rect">
            <a:avLst/>
          </a:prstGeom>
          <a:noFill/>
          <a:ln w="9525">
            <a:noFill/>
            <a:round/>
            <a:headEnd/>
            <a:tailEnd/>
          </a:ln>
          <a:effectLst/>
        </p:spPr>
        <p:txBody>
          <a:bodyPr vert="horz" wrap="square" lIns="99000" tIns="49680" rIns="99000" bIns="49680" numCol="1" anchor="b" anchorCtr="0" compatLnSpc="1">
            <a:prstTxWarp prst="textNoShape">
              <a:avLst/>
            </a:prstTxWarp>
          </a:bodyPr>
          <a:lstStyle>
            <a:lvl1pPr>
              <a:buSzPct val="45000"/>
              <a:buFont typeface="Wingdings" charset="2"/>
              <a:buNone/>
              <a:tabLst>
                <a:tab pos="723900" algn="l"/>
                <a:tab pos="1447800" algn="l"/>
                <a:tab pos="2171700" algn="l"/>
                <a:tab pos="2895600" algn="l"/>
              </a:tabLst>
              <a:defRPr sz="1300">
                <a:solidFill>
                  <a:srgbClr val="000000"/>
                </a:solidFill>
                <a:latin typeface="Times New Roman" charset="0"/>
                <a:ea typeface="DejaVu LGC Sans" charset="0"/>
                <a:cs typeface="DejaVu LGC Sans" charset="0"/>
              </a:defRPr>
            </a:lvl1pPr>
          </a:lstStyle>
          <a:p>
            <a:pPr>
              <a:defRPr/>
            </a:pPr>
            <a:endParaRPr lang="en-US"/>
          </a:p>
        </p:txBody>
      </p:sp>
      <p:sp>
        <p:nvSpPr>
          <p:cNvPr id="3081" name="Rectangle 9"/>
          <p:cNvSpPr>
            <a:spLocks noGrp="1" noChangeArrowheads="1"/>
          </p:cNvSpPr>
          <p:nvPr>
            <p:ph type="sldNum"/>
          </p:nvPr>
        </p:nvSpPr>
        <p:spPr bwMode="auto">
          <a:xfrm>
            <a:off x="4143375" y="9120188"/>
            <a:ext cx="3165475" cy="474662"/>
          </a:xfrm>
          <a:prstGeom prst="rect">
            <a:avLst/>
          </a:prstGeom>
          <a:noFill/>
          <a:ln w="9525">
            <a:noFill/>
            <a:round/>
            <a:headEnd/>
            <a:tailEnd/>
          </a:ln>
          <a:effectLst/>
        </p:spPr>
        <p:txBody>
          <a:bodyPr vert="horz" wrap="square" lIns="99000" tIns="49680" rIns="99000" bIns="49680" numCol="1" anchor="b" anchorCtr="0" compatLnSpc="1">
            <a:prstTxWarp prst="textNoShape">
              <a:avLst/>
            </a:prstTxWarp>
          </a:bodyPr>
          <a:lstStyle>
            <a:lvl1pPr algn="r">
              <a:buSzPct val="45000"/>
              <a:buFont typeface="Wingdings" charset="2"/>
              <a:buNone/>
              <a:tabLst>
                <a:tab pos="723900" algn="l"/>
                <a:tab pos="1447800" algn="l"/>
                <a:tab pos="2171700" algn="l"/>
                <a:tab pos="2895600" algn="l"/>
              </a:tabLst>
              <a:defRPr sz="1300">
                <a:solidFill>
                  <a:srgbClr val="000000"/>
                </a:solidFill>
                <a:latin typeface="Times New Roman" charset="0"/>
                <a:ea typeface="DejaVu LGC Sans" charset="0"/>
                <a:cs typeface="DejaVu LGC Sans" charset="0"/>
              </a:defRPr>
            </a:lvl1pPr>
          </a:lstStyle>
          <a:p>
            <a:pPr>
              <a:defRPr/>
            </a:pPr>
            <a:fld id="{C3546CF7-A194-45C3-A85B-C450ED91A595}" type="slidenum">
              <a:rPr lang="en-US"/>
              <a:pPr>
                <a:defRPr/>
              </a:pPr>
              <a:t>‹#›</a:t>
            </a:fld>
            <a:endParaRPr lang="en-US"/>
          </a:p>
        </p:txBody>
      </p:sp>
    </p:spTree>
    <p:extLst>
      <p:ext uri="{BB962C8B-B14F-4D97-AF65-F5344CB8AC3E}">
        <p14:creationId xmlns:p14="http://schemas.microsoft.com/office/powerpoint/2010/main" val="36730047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S PGothic" pitchFamily="34" charset="-128"/>
        <a:cs typeface="ＭＳ Ｐゴシック" charset="-128"/>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S PGothic"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S PGothic"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S PGothic"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Collison!</a:t>
            </a:r>
            <a:r>
              <a:rPr lang="en-US" baseline="0" dirty="0"/>
              <a:t> Do we overwrite? How do we have persistent data?</a:t>
            </a:r>
            <a:endParaRPr lang="en-US" dirty="0"/>
          </a:p>
        </p:txBody>
      </p:sp>
      <p:sp>
        <p:nvSpPr>
          <p:cNvPr id="4" name="Slide Number Placeholder 3"/>
          <p:cNvSpPr>
            <a:spLocks noGrp="1"/>
          </p:cNvSpPr>
          <p:nvPr>
            <p:ph type="sldNum" idx="10"/>
          </p:nvPr>
        </p:nvSpPr>
        <p:spPr/>
        <p:txBody>
          <a:bodyPr/>
          <a:lstStyle/>
          <a:p>
            <a:pPr>
              <a:defRPr/>
            </a:pPr>
            <a:fld id="{C3546CF7-A194-45C3-A85B-C450ED91A595}" type="slidenum">
              <a:rPr lang="en-US" smtClean="0"/>
              <a:pPr>
                <a:defRPr/>
              </a:pPr>
              <a:t>20</a:t>
            </a:fld>
            <a:endParaRPr lang="en-US"/>
          </a:p>
        </p:txBody>
      </p:sp>
    </p:spTree>
    <p:extLst>
      <p:ext uri="{BB962C8B-B14F-4D97-AF65-F5344CB8AC3E}">
        <p14:creationId xmlns:p14="http://schemas.microsoft.com/office/powerpoint/2010/main" val="570940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EFBD0928-B04F-443D-9E1D-5A7438703124}" type="slidenum">
              <a:rPr lang="en-US"/>
              <a:pPr/>
              <a:t>21</a:t>
            </a:fld>
            <a:endParaRPr lang="en-US"/>
          </a:p>
        </p:txBody>
      </p:sp>
      <p:sp>
        <p:nvSpPr>
          <p:cNvPr id="633858"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2684297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EFBD0928-B04F-443D-9E1D-5A7438703124}" type="slidenum">
              <a:rPr lang="en-US"/>
              <a:pPr/>
              <a:t>22</a:t>
            </a:fld>
            <a:endParaRPr lang="en-US"/>
          </a:p>
        </p:txBody>
      </p:sp>
      <p:sp>
        <p:nvSpPr>
          <p:cNvPr id="633858"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2684297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hundred million elements</a:t>
            </a:r>
          </a:p>
        </p:txBody>
      </p:sp>
      <p:sp>
        <p:nvSpPr>
          <p:cNvPr id="4" name="Slide Number Placeholder 3"/>
          <p:cNvSpPr>
            <a:spLocks noGrp="1"/>
          </p:cNvSpPr>
          <p:nvPr>
            <p:ph type="sldNum" idx="10"/>
          </p:nvPr>
        </p:nvSpPr>
        <p:spPr/>
        <p:txBody>
          <a:bodyPr/>
          <a:lstStyle/>
          <a:p>
            <a:pPr>
              <a:defRPr/>
            </a:pPr>
            <a:fld id="{C3546CF7-A194-45C3-A85B-C450ED91A595}" type="slidenum">
              <a:rPr lang="en-US" smtClean="0"/>
              <a:pPr>
                <a:defRPr/>
              </a:pPr>
              <a:t>26</a:t>
            </a:fld>
            <a:endParaRPr lang="en-US"/>
          </a:p>
        </p:txBody>
      </p:sp>
    </p:spTree>
    <p:extLst>
      <p:ext uri="{BB962C8B-B14F-4D97-AF65-F5344CB8AC3E}">
        <p14:creationId xmlns:p14="http://schemas.microsoft.com/office/powerpoint/2010/main" val="1725253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1AB61F7-F452-452F-B17F-DBEEEC17D8C1}" type="slidenum">
              <a:rPr lang="en-US"/>
              <a:pPr/>
              <a:t>27</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a:t>Two students could have the same last two numbers – then what?  We’ll get to that, I promise!</a:t>
            </a:r>
          </a:p>
        </p:txBody>
      </p:sp>
    </p:spTree>
    <p:extLst>
      <p:ext uri="{BB962C8B-B14F-4D97-AF65-F5344CB8AC3E}">
        <p14:creationId xmlns:p14="http://schemas.microsoft.com/office/powerpoint/2010/main" val="1028894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a:defRPr/>
            </a:pPr>
            <a:fld id="{C3546CF7-A194-45C3-A85B-C450ED91A595}" type="slidenum">
              <a:rPr lang="en-US" smtClean="0"/>
              <a:pPr>
                <a:defRPr/>
              </a:pPr>
              <a:t>40</a:t>
            </a:fld>
            <a:endParaRPr lang="en-US"/>
          </a:p>
        </p:txBody>
      </p:sp>
    </p:spTree>
    <p:extLst>
      <p:ext uri="{BB962C8B-B14F-4D97-AF65-F5344CB8AC3E}">
        <p14:creationId xmlns:p14="http://schemas.microsoft.com/office/powerpoint/2010/main" val="2068628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AE29E115-811A-4169-9CFB-471DD02D697F}" type="slidenum">
              <a:rPr lang="en-US"/>
              <a:pPr/>
              <a:t>46</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dirty="0"/>
              <a:t>Finding data – given a key, look it up with the hashing function and then if it’s not there, keep looking one bucket down until it is or is not found.</a:t>
            </a:r>
          </a:p>
          <a:p>
            <a:pPr eaLnBrk="1" hangingPunct="1"/>
            <a:endParaRPr lang="en-US" dirty="0"/>
          </a:p>
          <a:p>
            <a:pPr eaLnBrk="1" hangingPunct="1"/>
            <a:r>
              <a:rPr lang="en-US" dirty="0"/>
              <a:t>Deleting data – we must be more careful.  Having found the element, we can’t just remove it.  Why?  With linear probing, removing an element from the hash table would cause the table to need “reordering” so that we wouldn’t lose other data (What if we needed element 73 but element 62 had been removed?  Would we ever find it?)</a:t>
            </a:r>
          </a:p>
          <a:p>
            <a:pPr eaLnBrk="1" hangingPunct="1"/>
            <a:endParaRPr lang="en-US" dirty="0"/>
          </a:p>
          <a:p>
            <a:pPr eaLnBrk="1" hangingPunct="1"/>
            <a:r>
              <a:rPr lang="en-US" dirty="0"/>
              <a:t>We must use “lazy deletion” – add a </a:t>
            </a:r>
            <a:r>
              <a:rPr lang="en-US" dirty="0" err="1"/>
              <a:t>boolean</a:t>
            </a:r>
            <a:r>
              <a:rPr lang="en-US" dirty="0"/>
              <a:t> value into the table so that we can include a “used” or “not used” copy and then we toggle that if the element needs to be deleted.  Then the space is still filled in the array.</a:t>
            </a:r>
          </a:p>
        </p:txBody>
      </p:sp>
    </p:spTree>
    <p:extLst>
      <p:ext uri="{BB962C8B-B14F-4D97-AF65-F5344CB8AC3E}">
        <p14:creationId xmlns:p14="http://schemas.microsoft.com/office/powerpoint/2010/main" val="3227434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ftr" idx="10"/>
          </p:nvPr>
        </p:nvSpPr>
        <p:spPr>
          <a:ln/>
        </p:spPr>
        <p:txBody>
          <a:bodyPr/>
          <a:lstStyle>
            <a:lvl1pPr>
              <a:defRPr/>
            </a:lvl1pPr>
          </a:lstStyle>
          <a:p>
            <a:pPr>
              <a:defRPr/>
            </a:pPr>
            <a:r>
              <a:rPr lang="en-US" dirty="0"/>
              <a:t>UMBC CMSC 341 Dynamic Memory and Pointers</a:t>
            </a:r>
          </a:p>
        </p:txBody>
      </p:sp>
      <p:sp>
        <p:nvSpPr>
          <p:cNvPr id="5" name="Rectangle 5"/>
          <p:cNvSpPr>
            <a:spLocks noGrp="1" noChangeArrowheads="1"/>
          </p:cNvSpPr>
          <p:nvPr>
            <p:ph type="sldNum" idx="11"/>
          </p:nvPr>
        </p:nvSpPr>
        <p:spPr>
          <a:ln/>
        </p:spPr>
        <p:txBody>
          <a:bodyPr/>
          <a:lstStyle>
            <a:lvl1pPr>
              <a:defRPr/>
            </a:lvl1pPr>
          </a:lstStyle>
          <a:p>
            <a:pPr>
              <a:defRPr/>
            </a:pPr>
            <a:fld id="{87B9635B-6609-48F2-BEF2-32EF4A8D4616}" type="slidenum">
              <a:rPr lang="en-US"/>
              <a:pPr>
                <a:defRPr/>
              </a:pPr>
              <a:t>‹#›</a:t>
            </a:fld>
            <a:endParaRPr lang="en-US"/>
          </a:p>
        </p:txBody>
      </p:sp>
    </p:spTree>
    <p:extLst>
      <p:ext uri="{BB962C8B-B14F-4D97-AF65-F5344CB8AC3E}">
        <p14:creationId xmlns:p14="http://schemas.microsoft.com/office/powerpoint/2010/main" val="3673056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4838" cy="1017587"/>
          </a:xfrm>
        </p:spPr>
        <p:txBody>
          <a:bodyPr/>
          <a:lstStyle/>
          <a:p>
            <a:r>
              <a:rPr lang="en-US" dirty="0"/>
              <a:t>Click to edit Master title style</a:t>
            </a:r>
          </a:p>
        </p:txBody>
      </p:sp>
      <p:sp>
        <p:nvSpPr>
          <p:cNvPr id="3" name="Content Placeholder 2"/>
          <p:cNvSpPr>
            <a:spLocks noGrp="1"/>
          </p:cNvSpPr>
          <p:nvPr>
            <p:ph idx="1"/>
          </p:nvPr>
        </p:nvSpPr>
        <p:spPr>
          <a:xfrm>
            <a:off x="457200" y="1295400"/>
            <a:ext cx="8224838" cy="4830763"/>
          </a:xfrm>
        </p:spPr>
        <p:txBody>
          <a:bodyPr/>
          <a:lstStyle>
            <a:lvl1pPr marL="344488" indent="-344488">
              <a:buClr>
                <a:srgbClr val="CC9900"/>
              </a:buClr>
              <a:buFont typeface="Wingdings" panose="05000000000000000000" pitchFamily="2" charset="2"/>
              <a:buChar char="§"/>
              <a:defRPr/>
            </a:lvl1pPr>
            <a:lvl2pPr marL="795338" indent="-338138">
              <a:buClr>
                <a:srgbClr val="3B812F"/>
              </a:buClr>
              <a:buSzPct val="60000"/>
              <a:buFont typeface="Wingdings" panose="05000000000000000000" pitchFamily="2" charset="2"/>
              <a:buChar char="q"/>
              <a:defRPr/>
            </a:lvl2pPr>
            <a:lvl3pPr marL="1139825" indent="-225425">
              <a:buClr>
                <a:srgbClr val="CC9900"/>
              </a:buClr>
              <a:buFont typeface="Wingdings" panose="05000000000000000000" pitchFamily="2" charset="2"/>
              <a:buChar char="§"/>
              <a:defRPr/>
            </a:lvl3pPr>
            <a:lvl4pPr marL="1603375" indent="-231775">
              <a:buClr>
                <a:srgbClr val="3B812F"/>
              </a:buClr>
              <a:buSzPct val="60000"/>
              <a:buFont typeface="Wingdings" panose="05000000000000000000" pitchFamily="2" charset="2"/>
              <a:buChar char="q"/>
              <a:defRPr/>
            </a:lvl4pPr>
            <a:lvl5pPr marL="2054225" indent="-225425">
              <a:buClr>
                <a:srgbClr val="CC9900"/>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ftr" idx="10"/>
          </p:nvPr>
        </p:nvSpPr>
        <p:spPr>
          <a:xfrm>
            <a:off x="1600200" y="6248400"/>
            <a:ext cx="5943600" cy="452438"/>
          </a:xfrm>
        </p:spPr>
        <p:txBody>
          <a:bodyPr/>
          <a:lstStyle>
            <a:lvl1pPr algn="ctr">
              <a:defRPr/>
            </a:lvl1pPr>
          </a:lstStyle>
          <a:p>
            <a:pPr>
              <a:defRPr/>
            </a:pPr>
            <a:r>
              <a:rPr lang="en-US" dirty="0"/>
              <a:t>UMBC CMSC 341 Hashing</a:t>
            </a:r>
          </a:p>
        </p:txBody>
      </p:sp>
      <p:sp>
        <p:nvSpPr>
          <p:cNvPr id="5" name="Rectangle 5"/>
          <p:cNvSpPr>
            <a:spLocks noGrp="1" noChangeArrowheads="1"/>
          </p:cNvSpPr>
          <p:nvPr>
            <p:ph type="sldNum" idx="11"/>
          </p:nvPr>
        </p:nvSpPr>
        <p:spPr/>
        <p:txBody>
          <a:bodyPr/>
          <a:lstStyle>
            <a:lvl1pPr>
              <a:defRPr/>
            </a:lvl1pPr>
          </a:lstStyle>
          <a:p>
            <a:pPr>
              <a:defRPr/>
            </a:pPr>
            <a:fld id="{5E0127AB-56F0-4C4C-B69D-62B61AF9473F}" type="slidenum">
              <a:rPr lang="en-US"/>
              <a:pPr>
                <a:defRPr/>
              </a:pPr>
              <a:t>‹#›</a:t>
            </a:fld>
            <a:endParaRPr lang="en-US"/>
          </a:p>
        </p:txBody>
      </p:sp>
    </p:spTree>
    <p:extLst>
      <p:ext uri="{BB962C8B-B14F-4D97-AF65-F5344CB8AC3E}">
        <p14:creationId xmlns:p14="http://schemas.microsoft.com/office/powerpoint/2010/main" val="1120053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54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idx="10"/>
          </p:nvPr>
        </p:nvSpPr>
        <p:spPr>
          <a:xfrm>
            <a:off x="457200" y="6243638"/>
            <a:ext cx="2128838" cy="452437"/>
          </a:xfrm>
          <a:prstGeom prst="rect">
            <a:avLst/>
          </a:prstGeom>
        </p:spPr>
        <p:txBody>
          <a:bodyPr/>
          <a:lstStyle>
            <a:lvl1pPr>
              <a:buFont typeface="Times New Roman" charset="0"/>
              <a:buNone/>
              <a:defRPr>
                <a:latin typeface="Arial" charset="0"/>
              </a:defRPr>
            </a:lvl1pPr>
          </a:lstStyle>
          <a:p>
            <a:pPr>
              <a:defRPr/>
            </a:pPr>
            <a:endParaRPr lang="en-US"/>
          </a:p>
        </p:txBody>
      </p:sp>
      <p:sp>
        <p:nvSpPr>
          <p:cNvPr id="6" name="Rectangle 4"/>
          <p:cNvSpPr>
            <a:spLocks noGrp="1" noChangeArrowheads="1"/>
          </p:cNvSpPr>
          <p:nvPr>
            <p:ph type="ftr" idx="11"/>
          </p:nvPr>
        </p:nvSpPr>
        <p:spPr/>
        <p:txBody>
          <a:bodyPr/>
          <a:lstStyle>
            <a:lvl1pPr>
              <a:defRPr/>
            </a:lvl1pPr>
          </a:lstStyle>
          <a:p>
            <a:pPr>
              <a:defRPr/>
            </a:pPr>
            <a:r>
              <a:rPr lang="en-US"/>
              <a:t>UMBC CMSC 341 Dynamic Memory and Pointers</a:t>
            </a:r>
          </a:p>
        </p:txBody>
      </p:sp>
      <p:sp>
        <p:nvSpPr>
          <p:cNvPr id="7" name="Rectangle 5"/>
          <p:cNvSpPr>
            <a:spLocks noGrp="1" noChangeArrowheads="1"/>
          </p:cNvSpPr>
          <p:nvPr>
            <p:ph type="sldNum" idx="12"/>
          </p:nvPr>
        </p:nvSpPr>
        <p:spPr/>
        <p:txBody>
          <a:bodyPr/>
          <a:lstStyle>
            <a:lvl1pPr>
              <a:defRPr/>
            </a:lvl1pPr>
          </a:lstStyle>
          <a:p>
            <a:pPr>
              <a:defRPr/>
            </a:pPr>
            <a:fld id="{30F07151-AE58-4E8D-90EF-86794D407C84}" type="slidenum">
              <a:rPr lang="en-US"/>
              <a:pPr>
                <a:defRPr/>
              </a:pPr>
              <a:t>‹#›</a:t>
            </a:fld>
            <a:endParaRPr lang="en-US"/>
          </a:p>
        </p:txBody>
      </p:sp>
    </p:spTree>
    <p:extLst>
      <p:ext uri="{BB962C8B-B14F-4D97-AF65-F5344CB8AC3E}">
        <p14:creationId xmlns:p14="http://schemas.microsoft.com/office/powerpoint/2010/main" val="1793311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dt" idx="10"/>
          </p:nvPr>
        </p:nvSpPr>
        <p:spPr>
          <a:xfrm>
            <a:off x="457200" y="6243638"/>
            <a:ext cx="2128838" cy="452437"/>
          </a:xfrm>
          <a:prstGeom prst="rect">
            <a:avLst/>
          </a:prstGeom>
        </p:spPr>
        <p:txBody>
          <a:bodyPr/>
          <a:lstStyle>
            <a:lvl1pPr>
              <a:buFont typeface="Times New Roman" charset="0"/>
              <a:buNone/>
              <a:defRPr>
                <a:latin typeface="Arial" charset="0"/>
              </a:defRPr>
            </a:lvl1pPr>
          </a:lstStyle>
          <a:p>
            <a:pPr>
              <a:defRPr/>
            </a:pPr>
            <a:endParaRPr lang="en-US"/>
          </a:p>
        </p:txBody>
      </p:sp>
      <p:sp>
        <p:nvSpPr>
          <p:cNvPr id="8" name="Rectangle 4"/>
          <p:cNvSpPr>
            <a:spLocks noGrp="1" noChangeArrowheads="1"/>
          </p:cNvSpPr>
          <p:nvPr>
            <p:ph type="ftr" idx="11"/>
          </p:nvPr>
        </p:nvSpPr>
        <p:spPr/>
        <p:txBody>
          <a:bodyPr/>
          <a:lstStyle>
            <a:lvl1pPr>
              <a:defRPr/>
            </a:lvl1pPr>
          </a:lstStyle>
          <a:p>
            <a:pPr>
              <a:defRPr/>
            </a:pPr>
            <a:r>
              <a:rPr lang="en-US"/>
              <a:t>UMBC CMSC 341 Dynamic Memory and Pointers</a:t>
            </a:r>
          </a:p>
        </p:txBody>
      </p:sp>
      <p:sp>
        <p:nvSpPr>
          <p:cNvPr id="9" name="Rectangle 5"/>
          <p:cNvSpPr>
            <a:spLocks noGrp="1" noChangeArrowheads="1"/>
          </p:cNvSpPr>
          <p:nvPr>
            <p:ph type="sldNum" idx="12"/>
          </p:nvPr>
        </p:nvSpPr>
        <p:spPr/>
        <p:txBody>
          <a:bodyPr/>
          <a:lstStyle>
            <a:lvl1pPr>
              <a:defRPr/>
            </a:lvl1pPr>
          </a:lstStyle>
          <a:p>
            <a:pPr>
              <a:defRPr/>
            </a:pPr>
            <a:fld id="{248D7568-17F5-4258-9603-643829902055}" type="slidenum">
              <a:rPr lang="en-US"/>
              <a:pPr>
                <a:defRPr/>
              </a:pPr>
              <a:t>‹#›</a:t>
            </a:fld>
            <a:endParaRPr lang="en-US"/>
          </a:p>
        </p:txBody>
      </p:sp>
    </p:spTree>
    <p:extLst>
      <p:ext uri="{BB962C8B-B14F-4D97-AF65-F5344CB8AC3E}">
        <p14:creationId xmlns:p14="http://schemas.microsoft.com/office/powerpoint/2010/main" val="24675159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7813"/>
            <a:ext cx="8224838"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Click to edit Master title style</a:t>
            </a:r>
          </a:p>
        </p:txBody>
      </p:sp>
      <p:sp>
        <p:nvSpPr>
          <p:cNvPr id="1027" name="Rectangle 2"/>
          <p:cNvSpPr>
            <a:spLocks noGrp="1" noChangeArrowheads="1"/>
          </p:cNvSpPr>
          <p:nvPr>
            <p:ph type="body" idx="1"/>
          </p:nvPr>
        </p:nvSpPr>
        <p:spPr bwMode="auto">
          <a:xfrm>
            <a:off x="457200" y="1600200"/>
            <a:ext cx="822483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ftr"/>
          </p:nvPr>
        </p:nvSpPr>
        <p:spPr bwMode="auto">
          <a:xfrm>
            <a:off x="2895600" y="6248400"/>
            <a:ext cx="3119438" cy="452438"/>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mn-ea"/>
                <a:cs typeface="+mn-cs"/>
              </a:defRPr>
            </a:lvl1pPr>
          </a:lstStyle>
          <a:p>
            <a:pPr>
              <a:defRPr/>
            </a:pPr>
            <a:r>
              <a:rPr lang="en-US"/>
              <a:t>UMBC CMSC 341 Dynamic Memory and Pointers</a:t>
            </a:r>
          </a:p>
        </p:txBody>
      </p:sp>
      <p:sp>
        <p:nvSpPr>
          <p:cNvPr id="1029" name="Rectangle 5"/>
          <p:cNvSpPr>
            <a:spLocks noGrp="1" noChangeArrowheads="1"/>
          </p:cNvSpPr>
          <p:nvPr>
            <p:ph type="sldNum"/>
          </p:nvPr>
        </p:nvSpPr>
        <p:spPr bwMode="auto">
          <a:xfrm>
            <a:off x="6553200" y="6243638"/>
            <a:ext cx="2128838" cy="452437"/>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ClrTx/>
              <a:buFontTx/>
              <a:buNone/>
              <a:defRPr>
                <a:solidFill>
                  <a:srgbClr val="000000"/>
                </a:solidFill>
                <a:latin typeface="Arial" charset="0"/>
                <a:ea typeface="+mn-ea"/>
                <a:cs typeface="+mn-cs"/>
              </a:defRPr>
            </a:lvl1pPr>
          </a:lstStyle>
          <a:p>
            <a:pPr>
              <a:defRPr/>
            </a:pPr>
            <a:fld id="{232CA1A4-F8AD-42A7-A6C8-A09A74D89A26}" type="slidenum">
              <a:rPr lang="en-US"/>
              <a:pPr>
                <a:defRPr/>
              </a:pPr>
              <a:t>‹#›</a:t>
            </a:fld>
            <a:endParaRPr lang="en-US"/>
          </a:p>
        </p:txBody>
      </p:sp>
      <p:sp>
        <p:nvSpPr>
          <p:cNvPr id="1030" name="Freeform 6"/>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80">
            <a:solidFill>
              <a:srgbClr val="CC99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31" name="Line 7"/>
          <p:cNvSpPr>
            <a:spLocks noChangeShapeType="1"/>
          </p:cNvSpPr>
          <p:nvPr/>
        </p:nvSpPr>
        <p:spPr bwMode="auto">
          <a:xfrm>
            <a:off x="457200" y="6172200"/>
            <a:ext cx="8229600" cy="1588"/>
          </a:xfrm>
          <a:prstGeom prst="line">
            <a:avLst/>
          </a:prstGeom>
          <a:noFill/>
          <a:ln w="19080">
            <a:solidFill>
              <a:srgbClr val="CC99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Lst>
  <p:hf hdr="0" dt="0"/>
  <p:txStyles>
    <p:titleStyle>
      <a:lvl1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28" charset="0"/>
          <a:ea typeface="DejaVu LGC Sans" charset="0"/>
          <a:cs typeface="DejaVu LGC Sans" charset="0"/>
        </a:defRPr>
      </a:lvl2pPr>
      <a:lvl3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28" charset="0"/>
          <a:ea typeface="DejaVu LGC Sans" charset="0"/>
          <a:cs typeface="DejaVu LGC Sans" charset="0"/>
        </a:defRPr>
      </a:lvl3pPr>
      <a:lvl4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28" charset="0"/>
          <a:ea typeface="DejaVu LGC Sans" charset="0"/>
          <a:cs typeface="DejaVu LGC Sans" charset="0"/>
        </a:defRPr>
      </a:lvl4pPr>
      <a:lvl5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28" charset="0"/>
          <a:ea typeface="DejaVu LGC Sans" charset="0"/>
          <a:cs typeface="DejaVu LGC Sans" charset="0"/>
        </a:defRPr>
      </a:lvl5pPr>
      <a:lvl6pPr marL="2514600" indent="-228600" algn="l" defTabSz="457200" rtl="0" fontAlgn="base">
        <a:spcBef>
          <a:spcPct val="0"/>
        </a:spcBef>
        <a:spcAft>
          <a:spcPct val="0"/>
        </a:spcAft>
        <a:buClr>
          <a:srgbClr val="000000"/>
        </a:buClr>
        <a:buSzPct val="100000"/>
        <a:buFont typeface="Times New Roman" pitchFamily="18" charset="0"/>
        <a:defRPr sz="4200">
          <a:solidFill>
            <a:srgbClr val="006633"/>
          </a:solidFill>
          <a:latin typeface="Garamond" pitchFamily="28" charset="0"/>
          <a:ea typeface="DejaVu LGC Sans" charset="0"/>
          <a:cs typeface="DejaVu LGC Sans" charset="0"/>
        </a:defRPr>
      </a:lvl6pPr>
      <a:lvl7pPr marL="2971800" indent="-228600" algn="l" defTabSz="457200" rtl="0" fontAlgn="base">
        <a:spcBef>
          <a:spcPct val="0"/>
        </a:spcBef>
        <a:spcAft>
          <a:spcPct val="0"/>
        </a:spcAft>
        <a:buClr>
          <a:srgbClr val="000000"/>
        </a:buClr>
        <a:buSzPct val="100000"/>
        <a:buFont typeface="Times New Roman" pitchFamily="18" charset="0"/>
        <a:defRPr sz="4200">
          <a:solidFill>
            <a:srgbClr val="006633"/>
          </a:solidFill>
          <a:latin typeface="Garamond" pitchFamily="28" charset="0"/>
          <a:ea typeface="DejaVu LGC Sans" charset="0"/>
          <a:cs typeface="DejaVu LGC Sans" charset="0"/>
        </a:defRPr>
      </a:lvl7pPr>
      <a:lvl8pPr marL="3429000" indent="-228600" algn="l" defTabSz="457200" rtl="0" fontAlgn="base">
        <a:spcBef>
          <a:spcPct val="0"/>
        </a:spcBef>
        <a:spcAft>
          <a:spcPct val="0"/>
        </a:spcAft>
        <a:buClr>
          <a:srgbClr val="000000"/>
        </a:buClr>
        <a:buSzPct val="100000"/>
        <a:buFont typeface="Times New Roman" pitchFamily="18" charset="0"/>
        <a:defRPr sz="4200">
          <a:solidFill>
            <a:srgbClr val="006633"/>
          </a:solidFill>
          <a:latin typeface="Garamond" pitchFamily="28" charset="0"/>
          <a:ea typeface="DejaVu LGC Sans" charset="0"/>
          <a:cs typeface="DejaVu LGC Sans" charset="0"/>
        </a:defRPr>
      </a:lvl8pPr>
      <a:lvl9pPr marL="3886200" indent="-228600" algn="l" defTabSz="457200" rtl="0" fontAlgn="base">
        <a:spcBef>
          <a:spcPct val="0"/>
        </a:spcBef>
        <a:spcAft>
          <a:spcPct val="0"/>
        </a:spcAft>
        <a:buClr>
          <a:srgbClr val="000000"/>
        </a:buClr>
        <a:buSzPct val="100000"/>
        <a:buFont typeface="Times New Roman" pitchFamily="18" charset="0"/>
        <a:defRPr sz="4200">
          <a:solidFill>
            <a:srgbClr val="006633"/>
          </a:solidFill>
          <a:latin typeface="Garamond" pitchFamily="28" charset="0"/>
          <a:ea typeface="DejaVu LGC Sans" charset="0"/>
          <a:cs typeface="DejaVu LGC Sans" charset="0"/>
        </a:defRPr>
      </a:lvl9pPr>
    </p:titleStyle>
    <p:bodyStyle>
      <a:lvl1pPr marL="342900" indent="-342900" algn="l" defTabSz="457200" rtl="0" eaLnBrk="0" fontAlgn="base" hangingPunct="0">
        <a:spcBef>
          <a:spcPts val="750"/>
        </a:spcBef>
        <a:spcAft>
          <a:spcPct val="0"/>
        </a:spcAft>
        <a:buClr>
          <a:srgbClr val="000000"/>
        </a:buClr>
        <a:buSzPct val="100000"/>
        <a:buFont typeface="Times New Roman" pitchFamily="18" charset="0"/>
        <a:defRPr sz="3000">
          <a:solidFill>
            <a:srgbClr val="000000"/>
          </a:solidFill>
          <a:latin typeface="+mn-lt"/>
          <a:ea typeface="+mn-ea"/>
          <a:cs typeface="+mn-cs"/>
        </a:defRPr>
      </a:lvl1pPr>
      <a:lvl2pPr marL="742950" indent="-285750" algn="l" defTabSz="457200" rtl="0" eaLnBrk="0" fontAlgn="base" hangingPunct="0">
        <a:spcBef>
          <a:spcPts val="650"/>
        </a:spcBef>
        <a:spcAft>
          <a:spcPct val="0"/>
        </a:spcAft>
        <a:buClr>
          <a:srgbClr val="000000"/>
        </a:buClr>
        <a:buSzPct val="100000"/>
        <a:buFont typeface="Times New Roman" pitchFamily="18" charset="0"/>
        <a:defRPr sz="2600">
          <a:solidFill>
            <a:srgbClr val="000000"/>
          </a:solidFill>
          <a:latin typeface="+mn-lt"/>
          <a:ea typeface="+mn-ea"/>
          <a:cs typeface="+mn-cs"/>
        </a:defRPr>
      </a:lvl2pPr>
      <a:lvl3pPr marL="1143000" indent="-228600" algn="l" defTabSz="457200" rtl="0" eaLnBrk="0" fontAlgn="base" hangingPunct="0">
        <a:spcBef>
          <a:spcPts val="550"/>
        </a:spcBef>
        <a:spcAft>
          <a:spcPct val="0"/>
        </a:spcAft>
        <a:buClr>
          <a:srgbClr val="000000"/>
        </a:buClr>
        <a:buSzPct val="100000"/>
        <a:buFont typeface="Times New Roman" pitchFamily="18" charset="0"/>
        <a:defRPr sz="22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57200"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6pPr>
      <a:lvl7pPr marL="2971800" indent="-228600" algn="l" defTabSz="457200"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7pPr>
      <a:lvl8pPr marL="3429000" indent="-228600" algn="l" defTabSz="457200"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8pPr>
      <a:lvl9pPr marL="3886200" indent="-228600" algn="l" defTabSz="457200"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1501775"/>
            <a:ext cx="7772400" cy="1470025"/>
          </a:xfrm>
        </p:spPr>
        <p:txBody>
          <a:bodyPr/>
          <a:lstStyle/>
          <a:p>
            <a:r>
              <a:rPr lang="en-US" altLang="en-US" dirty="0"/>
              <a:t>CMSC 341</a:t>
            </a:r>
            <a:br>
              <a:rPr lang="en-US" altLang="en-US" dirty="0"/>
            </a:br>
            <a:r>
              <a:rPr lang="en-US" altLang="en-US" dirty="0"/>
              <a:t>Hashing</a:t>
            </a:r>
          </a:p>
        </p:txBody>
      </p:sp>
      <p:sp>
        <p:nvSpPr>
          <p:cNvPr id="5123" name="Subtitle 2"/>
          <p:cNvSpPr>
            <a:spLocks noGrp="1"/>
          </p:cNvSpPr>
          <p:nvPr>
            <p:ph type="subTitle" idx="1"/>
          </p:nvPr>
        </p:nvSpPr>
        <p:spPr/>
        <p:txBody>
          <a:bodyPr/>
          <a:lstStyle/>
          <a:p>
            <a:r>
              <a:rPr lang="en-US" altLang="en-US" dirty="0"/>
              <a:t>Prof. </a:t>
            </a:r>
            <a:r>
              <a:rPr lang="en-US" altLang="en-US" dirty="0" err="1"/>
              <a:t>Neary</a:t>
            </a:r>
            <a:endParaRPr lang="en-US" altLang="en-US" dirty="0"/>
          </a:p>
        </p:txBody>
      </p:sp>
      <p:sp>
        <p:nvSpPr>
          <p:cNvPr id="4" name="TextBox 3"/>
          <p:cNvSpPr txBox="1">
            <a:spLocks noChangeArrowheads="1"/>
          </p:cNvSpPr>
          <p:nvPr/>
        </p:nvSpPr>
        <p:spPr bwMode="auto">
          <a:xfrm>
            <a:off x="-12700" y="6477000"/>
            <a:ext cx="7175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dirty="0"/>
              <a:t>Based on slides from previous iterations of this course (Dr. Gibson)</a:t>
            </a:r>
          </a:p>
        </p:txBody>
      </p:sp>
    </p:spTree>
    <p:extLst>
      <p:ext uri="{BB962C8B-B14F-4D97-AF65-F5344CB8AC3E}">
        <p14:creationId xmlns:p14="http://schemas.microsoft.com/office/powerpoint/2010/main" val="3891682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Hash Function</a:t>
            </a:r>
          </a:p>
        </p:txBody>
      </p:sp>
      <p:sp>
        <p:nvSpPr>
          <p:cNvPr id="3" name="Content Placeholder 2"/>
          <p:cNvSpPr>
            <a:spLocks noGrp="1"/>
          </p:cNvSpPr>
          <p:nvPr>
            <p:ph idx="1"/>
          </p:nvPr>
        </p:nvSpPr>
        <p:spPr/>
        <p:txBody>
          <a:bodyPr/>
          <a:lstStyle/>
          <a:p>
            <a:r>
              <a:rPr lang="en-US" dirty="0"/>
              <a:t>Generally uses modulo arithmetic</a:t>
            </a:r>
          </a:p>
          <a:p>
            <a:r>
              <a:rPr lang="en-US" dirty="0"/>
              <a:t>A key value is divided by the table length to generate an index number in the table</a:t>
            </a:r>
          </a:p>
          <a:p>
            <a:r>
              <a:rPr lang="en-US" dirty="0"/>
              <a:t>This index number refers to a location, or bucket, in the hash table</a:t>
            </a:r>
          </a:p>
          <a:p>
            <a:endParaRPr lang="en-US" dirty="0"/>
          </a:p>
          <a:p>
            <a:endParaRPr lang="en-US" dirty="0"/>
          </a:p>
          <a:p>
            <a:endParaRPr lang="en-US" dirty="0"/>
          </a:p>
        </p:txBody>
      </p:sp>
      <p:sp>
        <p:nvSpPr>
          <p:cNvPr id="4" name="Footer Placeholder 3"/>
          <p:cNvSpPr>
            <a:spLocks noGrp="1"/>
          </p:cNvSpPr>
          <p:nvPr>
            <p:ph type="ftr" idx="10"/>
          </p:nvPr>
        </p:nvSpPr>
        <p:spPr/>
        <p:txBody>
          <a:bodyPr/>
          <a:lstStyle/>
          <a:p>
            <a:pPr>
              <a:defRPr/>
            </a:pPr>
            <a:r>
              <a:rPr lang="en-US"/>
              <a:t>UMBC CMSC 341 Hashing</a:t>
            </a:r>
            <a:endParaRPr lang="en-US" dirty="0"/>
          </a:p>
        </p:txBody>
      </p:sp>
      <p:sp>
        <p:nvSpPr>
          <p:cNvPr id="5" name="Slide Number Placeholder 4"/>
          <p:cNvSpPr>
            <a:spLocks noGrp="1"/>
          </p:cNvSpPr>
          <p:nvPr>
            <p:ph type="sldNum" idx="11"/>
          </p:nvPr>
        </p:nvSpPr>
        <p:spPr/>
        <p:txBody>
          <a:bodyPr/>
          <a:lstStyle/>
          <a:p>
            <a:pPr>
              <a:defRPr/>
            </a:pPr>
            <a:fld id="{5E0127AB-56F0-4C4C-B69D-62B61AF9473F}" type="slidenum">
              <a:rPr lang="en-US" smtClean="0"/>
              <a:pPr>
                <a:defRPr/>
              </a:pPr>
              <a:t>10</a:t>
            </a:fld>
            <a:endParaRPr lang="en-US"/>
          </a:p>
        </p:txBody>
      </p:sp>
      <p:sp>
        <p:nvSpPr>
          <p:cNvPr id="6" name="TextBox 5"/>
          <p:cNvSpPr txBox="1"/>
          <p:nvPr/>
        </p:nvSpPr>
        <p:spPr>
          <a:xfrm>
            <a:off x="457200" y="5867400"/>
            <a:ext cx="5611986" cy="276999"/>
          </a:xfrm>
          <a:prstGeom prst="rect">
            <a:avLst/>
          </a:prstGeom>
          <a:noFill/>
        </p:spPr>
        <p:txBody>
          <a:bodyPr wrap="none" rtlCol="0">
            <a:spAutoFit/>
          </a:bodyPr>
          <a:lstStyle/>
          <a:p>
            <a:r>
              <a:rPr lang="en-US" sz="1200" dirty="0">
                <a:solidFill>
                  <a:schemeClr val="tx1"/>
                </a:solidFill>
              </a:rPr>
              <a:t>From: http://pumpkinprogrammer.com/2014/06/21/c-tutorial-intro-to-hash-tables/</a:t>
            </a:r>
          </a:p>
        </p:txBody>
      </p:sp>
      <p:pic>
        <p:nvPicPr>
          <p:cNvPr id="7" name="Picture 2" descr="http://69.195.124.245/~pumpkip1/wp-content/uploads/2014/06/hashfunction_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2600" y="3657600"/>
            <a:ext cx="2667000" cy="2000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6322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Hash Tables vs. Other Data Structures</a:t>
            </a:r>
          </a:p>
        </p:txBody>
      </p:sp>
      <p:sp>
        <p:nvSpPr>
          <p:cNvPr id="3" name="Content Placeholder 2"/>
          <p:cNvSpPr>
            <a:spLocks noGrp="1"/>
          </p:cNvSpPr>
          <p:nvPr>
            <p:ph idx="1"/>
          </p:nvPr>
        </p:nvSpPr>
        <p:spPr/>
        <p:txBody>
          <a:bodyPr/>
          <a:lstStyle/>
          <a:p>
            <a:pPr>
              <a:spcBef>
                <a:spcPts val="0"/>
              </a:spcBef>
            </a:pPr>
            <a:r>
              <a:rPr lang="en-US" dirty="0"/>
              <a:t>Implementations of the dictionary operations Insert(), Delete() and Search()/Find()</a:t>
            </a:r>
          </a:p>
          <a:p>
            <a:pPr lvl="1">
              <a:spcBef>
                <a:spcPts val="0"/>
              </a:spcBef>
            </a:pPr>
            <a:r>
              <a:rPr lang="en-US" dirty="0"/>
              <a:t>Arrays: </a:t>
            </a:r>
          </a:p>
          <a:p>
            <a:pPr lvl="2">
              <a:spcBef>
                <a:spcPts val="0"/>
              </a:spcBef>
            </a:pPr>
            <a:r>
              <a:rPr lang="en-US" dirty="0"/>
              <a:t>Can accomplish in O(1) time </a:t>
            </a:r>
          </a:p>
          <a:p>
            <a:pPr lvl="2">
              <a:spcBef>
                <a:spcPts val="0"/>
              </a:spcBef>
            </a:pPr>
            <a:r>
              <a:rPr lang="en-US" dirty="0"/>
              <a:t>But are not space efficient (assumes we leave empty space for keys not currently in dictionary)</a:t>
            </a:r>
          </a:p>
          <a:p>
            <a:pPr lvl="1">
              <a:spcBef>
                <a:spcPts val="0"/>
              </a:spcBef>
            </a:pPr>
            <a:r>
              <a:rPr lang="en-US" dirty="0"/>
              <a:t>Binary search trees</a:t>
            </a:r>
          </a:p>
          <a:p>
            <a:pPr lvl="2">
              <a:spcBef>
                <a:spcPts val="0"/>
              </a:spcBef>
            </a:pPr>
            <a:r>
              <a:rPr lang="en-US" dirty="0"/>
              <a:t>Can accomplish in O(log n) time </a:t>
            </a:r>
          </a:p>
          <a:p>
            <a:pPr lvl="2">
              <a:spcBef>
                <a:spcPts val="0"/>
              </a:spcBef>
            </a:pPr>
            <a:r>
              <a:rPr lang="en-US" dirty="0"/>
              <a:t>Are space efficient. </a:t>
            </a:r>
          </a:p>
          <a:p>
            <a:pPr lvl="1">
              <a:spcBef>
                <a:spcPts val="0"/>
              </a:spcBef>
            </a:pPr>
            <a:r>
              <a:rPr lang="en-US" dirty="0"/>
              <a:t>Hash Tables: </a:t>
            </a:r>
          </a:p>
          <a:p>
            <a:pPr lvl="2">
              <a:spcBef>
                <a:spcPts val="0"/>
              </a:spcBef>
            </a:pPr>
            <a:r>
              <a:rPr lang="en-US" dirty="0"/>
              <a:t>A generalization of an array that under reasonable assumptions is O(1) for Insert/Delete/Search of a key</a:t>
            </a:r>
          </a:p>
          <a:p>
            <a:pPr>
              <a:spcBef>
                <a:spcPts val="0"/>
              </a:spcBef>
            </a:pPr>
            <a:endParaRPr lang="en-US" dirty="0"/>
          </a:p>
          <a:p>
            <a:pPr>
              <a:spcBef>
                <a:spcPts val="0"/>
              </a:spcBef>
            </a:pPr>
            <a:endParaRPr lang="en-US" dirty="0"/>
          </a:p>
        </p:txBody>
      </p:sp>
      <p:sp>
        <p:nvSpPr>
          <p:cNvPr id="4" name="Footer Placeholder 3"/>
          <p:cNvSpPr>
            <a:spLocks noGrp="1"/>
          </p:cNvSpPr>
          <p:nvPr>
            <p:ph type="ftr" idx="10"/>
          </p:nvPr>
        </p:nvSpPr>
        <p:spPr/>
        <p:txBody>
          <a:bodyPr/>
          <a:lstStyle/>
          <a:p>
            <a:pPr>
              <a:defRPr/>
            </a:pPr>
            <a:r>
              <a:rPr lang="en-US"/>
              <a:t>UMBC CMSC 341 Hashing</a:t>
            </a:r>
            <a:endParaRPr lang="en-US" dirty="0"/>
          </a:p>
        </p:txBody>
      </p:sp>
      <p:sp>
        <p:nvSpPr>
          <p:cNvPr id="5" name="Slide Number Placeholder 4"/>
          <p:cNvSpPr>
            <a:spLocks noGrp="1"/>
          </p:cNvSpPr>
          <p:nvPr>
            <p:ph type="sldNum" idx="11"/>
          </p:nvPr>
        </p:nvSpPr>
        <p:spPr/>
        <p:txBody>
          <a:bodyPr/>
          <a:lstStyle/>
          <a:p>
            <a:pPr>
              <a:defRPr/>
            </a:pPr>
            <a:fld id="{5E0127AB-56F0-4C4C-B69D-62B61AF9473F}" type="slidenum">
              <a:rPr lang="en-US" smtClean="0"/>
              <a:pPr>
                <a:defRPr/>
              </a:pPr>
              <a:t>11</a:t>
            </a:fld>
            <a:endParaRPr lang="en-US"/>
          </a:p>
        </p:txBody>
      </p:sp>
    </p:spTree>
    <p:extLst>
      <p:ext uri="{BB962C8B-B14F-4D97-AF65-F5344CB8AC3E}">
        <p14:creationId xmlns:p14="http://schemas.microsoft.com/office/powerpoint/2010/main" val="210040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Implementations</a:t>
            </a:r>
          </a:p>
        </p:txBody>
      </p:sp>
      <p:sp>
        <p:nvSpPr>
          <p:cNvPr id="3" name="Content Placeholder 2"/>
          <p:cNvSpPr>
            <a:spLocks noGrp="1"/>
          </p:cNvSpPr>
          <p:nvPr>
            <p:ph idx="1"/>
          </p:nvPr>
        </p:nvSpPr>
        <p:spPr/>
        <p:txBody>
          <a:bodyPr/>
          <a:lstStyle/>
          <a:p>
            <a:r>
              <a:rPr lang="en-US" dirty="0"/>
              <a:t>As with almost all of the data structures that we have discussed so far, there are a variety of ways to implement them</a:t>
            </a:r>
          </a:p>
          <a:p>
            <a:endParaRPr lang="en-US" dirty="0"/>
          </a:p>
          <a:p>
            <a:r>
              <a:rPr lang="en-US" dirty="0"/>
              <a:t>Let’s start by looking at some “real world” examples to help illustrate the data structure as well as some possible issues</a:t>
            </a:r>
          </a:p>
          <a:p>
            <a:endParaRPr lang="en-US" dirty="0"/>
          </a:p>
        </p:txBody>
      </p:sp>
      <p:sp>
        <p:nvSpPr>
          <p:cNvPr id="4" name="Footer Placeholder 3"/>
          <p:cNvSpPr>
            <a:spLocks noGrp="1"/>
          </p:cNvSpPr>
          <p:nvPr>
            <p:ph type="ftr" idx="10"/>
          </p:nvPr>
        </p:nvSpPr>
        <p:spPr/>
        <p:txBody>
          <a:bodyPr/>
          <a:lstStyle/>
          <a:p>
            <a:pPr>
              <a:defRPr/>
            </a:pPr>
            <a:r>
              <a:rPr lang="en-US"/>
              <a:t>UMBC CMSC 341 Hashing</a:t>
            </a:r>
            <a:endParaRPr lang="en-US" dirty="0"/>
          </a:p>
        </p:txBody>
      </p:sp>
      <p:sp>
        <p:nvSpPr>
          <p:cNvPr id="5" name="Slide Number Placeholder 4"/>
          <p:cNvSpPr>
            <a:spLocks noGrp="1"/>
          </p:cNvSpPr>
          <p:nvPr>
            <p:ph type="sldNum" idx="11"/>
          </p:nvPr>
        </p:nvSpPr>
        <p:spPr/>
        <p:txBody>
          <a:bodyPr/>
          <a:lstStyle/>
          <a:p>
            <a:pPr>
              <a:defRPr/>
            </a:pPr>
            <a:fld id="{5E0127AB-56F0-4C4C-B69D-62B61AF9473F}" type="slidenum">
              <a:rPr lang="en-US" smtClean="0"/>
              <a:pPr>
                <a:defRPr/>
              </a:pPr>
              <a:t>12</a:t>
            </a:fld>
            <a:endParaRPr lang="en-US"/>
          </a:p>
        </p:txBody>
      </p:sp>
    </p:spTree>
    <p:extLst>
      <p:ext uri="{BB962C8B-B14F-4D97-AF65-F5344CB8AC3E}">
        <p14:creationId xmlns:p14="http://schemas.microsoft.com/office/powerpoint/2010/main" val="1540550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ctr"/>
            <a:r>
              <a:rPr lang="en-US" dirty="0"/>
              <a:t>Hash Function: Example 1</a:t>
            </a:r>
            <a:br>
              <a:rPr lang="en-US" dirty="0"/>
            </a:br>
            <a:r>
              <a:rPr lang="en-US" dirty="0"/>
              <a:t>ASCII Values</a:t>
            </a:r>
          </a:p>
        </p:txBody>
      </p:sp>
      <p:sp>
        <p:nvSpPr>
          <p:cNvPr id="7" name="Subtitle 6"/>
          <p:cNvSpPr>
            <a:spLocks noGrp="1"/>
          </p:cNvSpPr>
          <p:nvPr>
            <p:ph type="subTitle" idx="1"/>
          </p:nvPr>
        </p:nvSpPr>
        <p:spPr/>
        <p:txBody>
          <a:bodyPr/>
          <a:lstStyle/>
          <a:p>
            <a:endParaRPr lang="en-US"/>
          </a:p>
        </p:txBody>
      </p:sp>
      <p:sp>
        <p:nvSpPr>
          <p:cNvPr id="5" name="Slide Number Placeholder 4"/>
          <p:cNvSpPr>
            <a:spLocks noGrp="1"/>
          </p:cNvSpPr>
          <p:nvPr>
            <p:ph type="sldNum" idx="11"/>
          </p:nvPr>
        </p:nvSpPr>
        <p:spPr/>
        <p:txBody>
          <a:bodyPr/>
          <a:lstStyle/>
          <a:p>
            <a:pPr>
              <a:defRPr/>
            </a:pPr>
            <a:fld id="{5E0127AB-56F0-4C4C-B69D-62B61AF9473F}" type="slidenum">
              <a:rPr lang="en-US" smtClean="0"/>
              <a:pPr>
                <a:defRPr/>
              </a:pPr>
              <a:t>13</a:t>
            </a:fld>
            <a:endParaRPr lang="en-US"/>
          </a:p>
        </p:txBody>
      </p:sp>
    </p:spTree>
    <p:extLst>
      <p:ext uri="{BB962C8B-B14F-4D97-AF65-F5344CB8AC3E}">
        <p14:creationId xmlns:p14="http://schemas.microsoft.com/office/powerpoint/2010/main" val="1096441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Hash Function – Example 1</a:t>
            </a:r>
          </a:p>
        </p:txBody>
      </p:sp>
      <p:sp>
        <p:nvSpPr>
          <p:cNvPr id="3" name="Content Placeholder 2"/>
          <p:cNvSpPr>
            <a:spLocks noGrp="1"/>
          </p:cNvSpPr>
          <p:nvPr>
            <p:ph idx="1"/>
          </p:nvPr>
        </p:nvSpPr>
        <p:spPr/>
        <p:txBody>
          <a:bodyPr/>
          <a:lstStyle/>
          <a:p>
            <a:r>
              <a:rPr lang="en-US" dirty="0"/>
              <a:t>Suppose our hash function</a:t>
            </a:r>
          </a:p>
          <a:p>
            <a:pPr lvl="1"/>
            <a:r>
              <a:rPr lang="en-US" dirty="0"/>
              <a:t>Takes in a string as its parameter</a:t>
            </a:r>
          </a:p>
          <a:p>
            <a:pPr lvl="1"/>
            <a:r>
              <a:rPr lang="en-US" dirty="0"/>
              <a:t>It adds up the ASCII values of all of the characters in that string to get an integer</a:t>
            </a:r>
          </a:p>
          <a:p>
            <a:pPr lvl="1"/>
            <a:r>
              <a:rPr lang="en-US" dirty="0"/>
              <a:t>The performs modulo math with the table size</a:t>
            </a:r>
          </a:p>
          <a:p>
            <a:endParaRPr lang="en-US" dirty="0"/>
          </a:p>
        </p:txBody>
      </p:sp>
      <p:sp>
        <p:nvSpPr>
          <p:cNvPr id="4" name="Footer Placeholder 3"/>
          <p:cNvSpPr>
            <a:spLocks noGrp="1"/>
          </p:cNvSpPr>
          <p:nvPr>
            <p:ph type="ftr" idx="10"/>
          </p:nvPr>
        </p:nvSpPr>
        <p:spPr/>
        <p:txBody>
          <a:bodyPr/>
          <a:lstStyle/>
          <a:p>
            <a:pPr>
              <a:defRPr/>
            </a:pPr>
            <a:r>
              <a:rPr lang="en-US"/>
              <a:t>UMBC CMSC 341 Hashing</a:t>
            </a:r>
            <a:endParaRPr lang="en-US" dirty="0"/>
          </a:p>
        </p:txBody>
      </p:sp>
      <p:sp>
        <p:nvSpPr>
          <p:cNvPr id="5" name="Slide Number Placeholder 4"/>
          <p:cNvSpPr>
            <a:spLocks noGrp="1"/>
          </p:cNvSpPr>
          <p:nvPr>
            <p:ph type="sldNum" idx="11"/>
          </p:nvPr>
        </p:nvSpPr>
        <p:spPr/>
        <p:txBody>
          <a:bodyPr/>
          <a:lstStyle/>
          <a:p>
            <a:pPr>
              <a:defRPr/>
            </a:pPr>
            <a:fld id="{5E0127AB-56F0-4C4C-B69D-62B61AF9473F}" type="slidenum">
              <a:rPr lang="en-US" smtClean="0"/>
              <a:pPr>
                <a:defRPr/>
              </a:pPr>
              <a:t>14</a:t>
            </a:fld>
            <a:endParaRPr lang="en-US"/>
          </a:p>
        </p:txBody>
      </p:sp>
      <p:sp>
        <p:nvSpPr>
          <p:cNvPr id="6" name="TextBox 5"/>
          <p:cNvSpPr txBox="1"/>
          <p:nvPr/>
        </p:nvSpPr>
        <p:spPr>
          <a:xfrm>
            <a:off x="1446786" y="3810000"/>
            <a:ext cx="6250429" cy="2031325"/>
          </a:xfrm>
          <a:prstGeom prst="rect">
            <a:avLst/>
          </a:prstGeom>
          <a:noFill/>
        </p:spPr>
        <p:txBody>
          <a:bodyPr wrap="none" rtlCol="0">
            <a:spAutoFit/>
          </a:bodyPr>
          <a:lstStyle/>
          <a:p>
            <a:r>
              <a:rPr lang="en-US" b="1" dirty="0" err="1">
                <a:solidFill>
                  <a:schemeClr val="tx1"/>
                </a:solidFill>
                <a:latin typeface="Courier New" panose="02070309020205020404" pitchFamily="49" charset="0"/>
                <a:cs typeface="Courier New" panose="02070309020205020404" pitchFamily="49" charset="0"/>
              </a:rPr>
              <a:t>int</a:t>
            </a:r>
            <a:r>
              <a:rPr lang="en-US" b="1" dirty="0">
                <a:solidFill>
                  <a:schemeClr val="tx1"/>
                </a:solidFill>
                <a:latin typeface="Courier New" panose="02070309020205020404" pitchFamily="49" charset="0"/>
                <a:cs typeface="Courier New" panose="02070309020205020404" pitchFamily="49" charset="0"/>
              </a:rPr>
              <a:t> hash( string key )</a:t>
            </a:r>
          </a:p>
          <a:p>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int</a:t>
            </a:r>
            <a:r>
              <a:rPr lang="en-US" b="1" dirty="0">
                <a:solidFill>
                  <a:schemeClr val="tx1"/>
                </a:solidFill>
                <a:latin typeface="Courier New" panose="02070309020205020404" pitchFamily="49" charset="0"/>
                <a:cs typeface="Courier New" panose="02070309020205020404" pitchFamily="49" charset="0"/>
              </a:rPr>
              <a:t> value = 0;</a:t>
            </a:r>
          </a:p>
          <a:p>
            <a:r>
              <a:rPr lang="en-US" b="1" dirty="0">
                <a:solidFill>
                  <a:schemeClr val="tx1"/>
                </a:solidFill>
                <a:latin typeface="Courier New" panose="02070309020205020404" pitchFamily="49" charset="0"/>
                <a:cs typeface="Courier New" panose="02070309020205020404" pitchFamily="49" charset="0"/>
              </a:rPr>
              <a:t>    for ( </a:t>
            </a:r>
            <a:r>
              <a:rPr lang="en-US" b="1" dirty="0" err="1">
                <a:solidFill>
                  <a:schemeClr val="tx1"/>
                </a:solidFill>
                <a:latin typeface="Courier New" panose="02070309020205020404" pitchFamily="49" charset="0"/>
                <a:cs typeface="Courier New" panose="02070309020205020404" pitchFamily="49" charset="0"/>
              </a:rPr>
              <a:t>int</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i</a:t>
            </a:r>
            <a:r>
              <a:rPr lang="en-US" b="1" dirty="0">
                <a:solidFill>
                  <a:schemeClr val="tx1"/>
                </a:solidFill>
                <a:latin typeface="Courier New" panose="02070309020205020404" pitchFamily="49" charset="0"/>
                <a:cs typeface="Courier New" panose="02070309020205020404" pitchFamily="49" charset="0"/>
              </a:rPr>
              <a:t> = 0; </a:t>
            </a:r>
            <a:r>
              <a:rPr lang="en-US" b="1" dirty="0" err="1">
                <a:solidFill>
                  <a:schemeClr val="tx1"/>
                </a:solidFill>
                <a:latin typeface="Courier New" panose="02070309020205020404" pitchFamily="49" charset="0"/>
                <a:cs typeface="Courier New" panose="02070309020205020404" pitchFamily="49" charset="0"/>
              </a:rPr>
              <a:t>i</a:t>
            </a:r>
            <a:r>
              <a:rPr lang="en-US" b="1" dirty="0">
                <a:solidFill>
                  <a:schemeClr val="tx1"/>
                </a:solidFill>
                <a:latin typeface="Courier New" panose="02070309020205020404" pitchFamily="49" charset="0"/>
                <a:cs typeface="Courier New" panose="02070309020205020404" pitchFamily="49" charset="0"/>
              </a:rPr>
              <a:t> &lt; </a:t>
            </a:r>
            <a:r>
              <a:rPr lang="en-US" b="1" dirty="0" err="1">
                <a:solidFill>
                  <a:schemeClr val="tx1"/>
                </a:solidFill>
                <a:latin typeface="Courier New" panose="02070309020205020404" pitchFamily="49" charset="0"/>
                <a:cs typeface="Courier New" panose="02070309020205020404" pitchFamily="49" charset="0"/>
              </a:rPr>
              <a:t>key.length</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i</a:t>
            </a:r>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value += key[</a:t>
            </a:r>
            <a:r>
              <a:rPr lang="en-US" b="1" dirty="0" err="1">
                <a:solidFill>
                  <a:schemeClr val="tx1"/>
                </a:solidFill>
                <a:latin typeface="Courier New" panose="02070309020205020404" pitchFamily="49" charset="0"/>
                <a:cs typeface="Courier New" panose="02070309020205020404" pitchFamily="49" charset="0"/>
              </a:rPr>
              <a:t>i</a:t>
            </a:r>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tx1"/>
                </a:solidFill>
                <a:latin typeface="Courier New" panose="02070309020205020404" pitchFamily="49" charset="0"/>
                <a:cs typeface="Courier New" panose="02070309020205020404" pitchFamily="49" charset="0"/>
              </a:rPr>
              <a:t>    return value % </a:t>
            </a:r>
            <a:r>
              <a:rPr lang="en-US" b="1" dirty="0" err="1">
                <a:solidFill>
                  <a:schemeClr val="tx1"/>
                </a:solidFill>
                <a:latin typeface="Courier New" panose="02070309020205020404" pitchFamily="49" charset="0"/>
                <a:cs typeface="Courier New" panose="02070309020205020404" pitchFamily="49" charset="0"/>
              </a:rPr>
              <a:t>tableLength</a:t>
            </a:r>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tx1"/>
                </a:solidFill>
                <a:latin typeface="Courier New" panose="02070309020205020404" pitchFamily="49" charset="0"/>
                <a:cs typeface="Courier New" panose="02070309020205020404" pitchFamily="49" charset="0"/>
              </a:rPr>
              <a:t>}</a:t>
            </a:r>
          </a:p>
        </p:txBody>
      </p:sp>
      <p:sp>
        <p:nvSpPr>
          <p:cNvPr id="7" name="TextBox 6"/>
          <p:cNvSpPr txBox="1"/>
          <p:nvPr/>
        </p:nvSpPr>
        <p:spPr>
          <a:xfrm>
            <a:off x="484014" y="5867400"/>
            <a:ext cx="5611986" cy="276999"/>
          </a:xfrm>
          <a:prstGeom prst="rect">
            <a:avLst/>
          </a:prstGeom>
          <a:noFill/>
        </p:spPr>
        <p:txBody>
          <a:bodyPr wrap="none" rtlCol="0">
            <a:spAutoFit/>
          </a:bodyPr>
          <a:lstStyle/>
          <a:p>
            <a:r>
              <a:rPr lang="en-US" sz="1200" dirty="0">
                <a:solidFill>
                  <a:schemeClr val="tx1"/>
                </a:solidFill>
              </a:rPr>
              <a:t>From: http://pumpkinprogrammer.com/2014/06/21/c-tutorial-intro-to-hash-tables/</a:t>
            </a:r>
          </a:p>
        </p:txBody>
      </p:sp>
    </p:spTree>
    <p:extLst>
      <p:ext uri="{BB962C8B-B14F-4D97-AF65-F5344CB8AC3E}">
        <p14:creationId xmlns:p14="http://schemas.microsoft.com/office/powerpoint/2010/main" val="3046488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Hash Function – Example 1</a:t>
            </a:r>
          </a:p>
        </p:txBody>
      </p:sp>
      <p:sp>
        <p:nvSpPr>
          <p:cNvPr id="3" name="Content Placeholder 2"/>
          <p:cNvSpPr>
            <a:spLocks noGrp="1"/>
          </p:cNvSpPr>
          <p:nvPr>
            <p:ph idx="1"/>
          </p:nvPr>
        </p:nvSpPr>
        <p:spPr/>
        <p:txBody>
          <a:bodyPr/>
          <a:lstStyle/>
          <a:p>
            <a:r>
              <a:rPr lang="en-US" dirty="0"/>
              <a:t>If the key is “pumpkin,” then the sum of the ASCII values would be 772</a:t>
            </a:r>
          </a:p>
          <a:p>
            <a:r>
              <a:rPr lang="en-US" dirty="0"/>
              <a:t>For a table of size 13, the modulus of this number gives us an index of 5</a:t>
            </a:r>
          </a:p>
          <a:p>
            <a:r>
              <a:rPr lang="en-US" sz="3200" dirty="0"/>
              <a:t>So the item with the key </a:t>
            </a:r>
            <a:br>
              <a:rPr lang="en-US" sz="3200" dirty="0"/>
            </a:br>
            <a:r>
              <a:rPr lang="en-US" sz="3200" dirty="0"/>
              <a:t>“pumpkin,” would go into </a:t>
            </a:r>
            <a:br>
              <a:rPr lang="en-US" sz="3200" dirty="0"/>
            </a:br>
            <a:r>
              <a:rPr lang="en-US" sz="3200" dirty="0"/>
              <a:t>bucket # 5 in the hash table</a:t>
            </a:r>
          </a:p>
          <a:p>
            <a:endParaRPr lang="en-US" dirty="0"/>
          </a:p>
          <a:p>
            <a:endParaRPr lang="en-US" dirty="0"/>
          </a:p>
        </p:txBody>
      </p:sp>
      <p:sp>
        <p:nvSpPr>
          <p:cNvPr id="4" name="Footer Placeholder 3"/>
          <p:cNvSpPr>
            <a:spLocks noGrp="1"/>
          </p:cNvSpPr>
          <p:nvPr>
            <p:ph type="ftr" idx="10"/>
          </p:nvPr>
        </p:nvSpPr>
        <p:spPr/>
        <p:txBody>
          <a:bodyPr/>
          <a:lstStyle/>
          <a:p>
            <a:pPr>
              <a:defRPr/>
            </a:pPr>
            <a:r>
              <a:rPr lang="en-US"/>
              <a:t>UMBC CMSC 341 Hashing</a:t>
            </a:r>
            <a:endParaRPr lang="en-US" dirty="0"/>
          </a:p>
        </p:txBody>
      </p:sp>
      <p:sp>
        <p:nvSpPr>
          <p:cNvPr id="5" name="Slide Number Placeholder 4"/>
          <p:cNvSpPr>
            <a:spLocks noGrp="1"/>
          </p:cNvSpPr>
          <p:nvPr>
            <p:ph type="sldNum" idx="11"/>
          </p:nvPr>
        </p:nvSpPr>
        <p:spPr/>
        <p:txBody>
          <a:bodyPr/>
          <a:lstStyle/>
          <a:p>
            <a:pPr>
              <a:defRPr/>
            </a:pPr>
            <a:fld id="{5E0127AB-56F0-4C4C-B69D-62B61AF9473F}" type="slidenum">
              <a:rPr lang="en-US" smtClean="0"/>
              <a:pPr>
                <a:defRPr/>
              </a:pPr>
              <a:t>15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890259356"/>
              </p:ext>
            </p:extLst>
          </p:nvPr>
        </p:nvGraphicFramePr>
        <p:xfrm>
          <a:off x="6172200" y="3200400"/>
          <a:ext cx="2286000" cy="2682240"/>
        </p:xfrm>
        <a:graphic>
          <a:graphicData uri="http://schemas.openxmlformats.org/drawingml/2006/table">
            <a:tbl>
              <a:tblPr firstRow="1" bandRow="1">
                <a:tableStyleId>{073A0DAA-6AF3-43AB-8588-CEC1D06C72B9}</a:tableStyleId>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tblGrid>
              <a:tr h="291465">
                <a:tc>
                  <a:txBody>
                    <a:bodyPr/>
                    <a:lstStyle/>
                    <a:p>
                      <a:pPr algn="ctr"/>
                      <a:r>
                        <a:rPr lang="en-US" sz="1600" b="1" dirty="0">
                          <a:solidFill>
                            <a:schemeClr val="accent3"/>
                          </a:solidFill>
                          <a:effectLst/>
                        </a:rPr>
                        <a:t>Char</a:t>
                      </a:r>
                      <a:endParaRPr lang="en-US" sz="1600" b="1" dirty="0">
                        <a:solidFill>
                          <a:schemeClr val="accent3"/>
                        </a:solidFill>
                        <a:effectLst/>
                        <a:latin typeface="verdana" panose="020B0604030504040204" pitchFamily="34" charset="0"/>
                      </a:endParaRPr>
                    </a:p>
                  </a:txBody>
                  <a:tcPr anchor="ctr"/>
                </a:tc>
                <a:tc>
                  <a:txBody>
                    <a:bodyPr/>
                    <a:lstStyle/>
                    <a:p>
                      <a:pPr algn="ctr"/>
                      <a:r>
                        <a:rPr lang="en-US" sz="1600" b="1" dirty="0">
                          <a:solidFill>
                            <a:schemeClr val="accent3"/>
                          </a:solidFill>
                          <a:effectLst/>
                        </a:rPr>
                        <a:t>Dec</a:t>
                      </a:r>
                      <a:endParaRPr lang="en-US" sz="1600" b="1" dirty="0">
                        <a:solidFill>
                          <a:schemeClr val="accent3"/>
                        </a:solidFill>
                        <a:effectLst/>
                        <a:latin typeface="verdana" panose="020B0604030504040204" pitchFamily="34" charset="0"/>
                      </a:endParaRPr>
                    </a:p>
                  </a:txBody>
                  <a:tcPr anchor="ctr"/>
                </a:tc>
                <a:extLst>
                  <a:ext uri="{0D108BD9-81ED-4DB2-BD59-A6C34878D82A}">
                    <a16:rowId xmlns:a16="http://schemas.microsoft.com/office/drawing/2014/main" val="10000"/>
                  </a:ext>
                </a:extLst>
              </a:tr>
              <a:tr h="291465">
                <a:tc>
                  <a:txBody>
                    <a:bodyPr/>
                    <a:lstStyle/>
                    <a:p>
                      <a:pPr algn="ctr"/>
                      <a:r>
                        <a:rPr lang="en-US" sz="1600" b="1">
                          <a:effectLst/>
                        </a:rPr>
                        <a:t>p</a:t>
                      </a:r>
                      <a:endParaRPr lang="en-US" sz="1600" b="1">
                        <a:effectLst/>
                        <a:latin typeface="verdana" panose="020B0604030504040204" pitchFamily="34" charset="0"/>
                      </a:endParaRPr>
                    </a:p>
                  </a:txBody>
                  <a:tcPr anchor="ctr"/>
                </a:tc>
                <a:tc>
                  <a:txBody>
                    <a:bodyPr/>
                    <a:lstStyle/>
                    <a:p>
                      <a:pPr algn="ctr"/>
                      <a:r>
                        <a:rPr lang="en-US" sz="1600" b="1" dirty="0">
                          <a:effectLst/>
                        </a:rPr>
                        <a:t>112</a:t>
                      </a:r>
                      <a:endParaRPr lang="en-US" sz="1600" b="1" dirty="0">
                        <a:effectLst/>
                        <a:latin typeface="verdana" panose="020B0604030504040204" pitchFamily="34" charset="0"/>
                      </a:endParaRPr>
                    </a:p>
                  </a:txBody>
                  <a:tcPr anchor="ctr"/>
                </a:tc>
                <a:extLst>
                  <a:ext uri="{0D108BD9-81ED-4DB2-BD59-A6C34878D82A}">
                    <a16:rowId xmlns:a16="http://schemas.microsoft.com/office/drawing/2014/main" val="10001"/>
                  </a:ext>
                </a:extLst>
              </a:tr>
              <a:tr h="291465">
                <a:tc>
                  <a:txBody>
                    <a:bodyPr/>
                    <a:lstStyle/>
                    <a:p>
                      <a:pPr algn="ctr"/>
                      <a:r>
                        <a:rPr lang="en-US" sz="1600" b="1">
                          <a:effectLst/>
                        </a:rPr>
                        <a:t>u</a:t>
                      </a:r>
                      <a:endParaRPr lang="en-US" sz="1600" b="1">
                        <a:effectLst/>
                        <a:latin typeface="verdana" panose="020B0604030504040204" pitchFamily="34" charset="0"/>
                      </a:endParaRPr>
                    </a:p>
                  </a:txBody>
                  <a:tcPr anchor="ctr"/>
                </a:tc>
                <a:tc>
                  <a:txBody>
                    <a:bodyPr/>
                    <a:lstStyle/>
                    <a:p>
                      <a:pPr algn="ctr"/>
                      <a:r>
                        <a:rPr lang="en-US" sz="1600" b="1" dirty="0">
                          <a:effectLst/>
                        </a:rPr>
                        <a:t>117</a:t>
                      </a:r>
                      <a:endParaRPr lang="en-US" sz="1600" b="1" dirty="0">
                        <a:effectLst/>
                        <a:latin typeface="verdana" panose="020B0604030504040204" pitchFamily="34" charset="0"/>
                      </a:endParaRPr>
                    </a:p>
                  </a:txBody>
                  <a:tcPr anchor="ctr"/>
                </a:tc>
                <a:extLst>
                  <a:ext uri="{0D108BD9-81ED-4DB2-BD59-A6C34878D82A}">
                    <a16:rowId xmlns:a16="http://schemas.microsoft.com/office/drawing/2014/main" val="10002"/>
                  </a:ext>
                </a:extLst>
              </a:tr>
              <a:tr h="291465">
                <a:tc>
                  <a:txBody>
                    <a:bodyPr/>
                    <a:lstStyle/>
                    <a:p>
                      <a:pPr algn="ctr"/>
                      <a:r>
                        <a:rPr lang="en-US" sz="1600" b="1">
                          <a:effectLst/>
                        </a:rPr>
                        <a:t>m</a:t>
                      </a:r>
                      <a:endParaRPr lang="en-US" sz="1600" b="1">
                        <a:effectLst/>
                        <a:latin typeface="verdana" panose="020B0604030504040204" pitchFamily="34" charset="0"/>
                      </a:endParaRPr>
                    </a:p>
                  </a:txBody>
                  <a:tcPr anchor="ctr"/>
                </a:tc>
                <a:tc>
                  <a:txBody>
                    <a:bodyPr/>
                    <a:lstStyle/>
                    <a:p>
                      <a:pPr algn="ctr"/>
                      <a:r>
                        <a:rPr lang="en-US" sz="1600" b="1" dirty="0">
                          <a:effectLst/>
                        </a:rPr>
                        <a:t>109</a:t>
                      </a:r>
                      <a:endParaRPr lang="en-US" sz="1600" b="1" dirty="0">
                        <a:effectLst/>
                        <a:latin typeface="verdana" panose="020B0604030504040204" pitchFamily="34" charset="0"/>
                      </a:endParaRPr>
                    </a:p>
                  </a:txBody>
                  <a:tcPr anchor="ctr"/>
                </a:tc>
                <a:extLst>
                  <a:ext uri="{0D108BD9-81ED-4DB2-BD59-A6C34878D82A}">
                    <a16:rowId xmlns:a16="http://schemas.microsoft.com/office/drawing/2014/main" val="10003"/>
                  </a:ext>
                </a:extLst>
              </a:tr>
              <a:tr h="291465">
                <a:tc>
                  <a:txBody>
                    <a:bodyPr/>
                    <a:lstStyle/>
                    <a:p>
                      <a:pPr algn="ctr"/>
                      <a:r>
                        <a:rPr lang="en-US" sz="1600" b="1">
                          <a:effectLst/>
                        </a:rPr>
                        <a:t>p</a:t>
                      </a:r>
                      <a:endParaRPr lang="en-US" sz="1600" b="1">
                        <a:effectLst/>
                        <a:latin typeface="verdana" panose="020B0604030504040204" pitchFamily="34" charset="0"/>
                      </a:endParaRPr>
                    </a:p>
                  </a:txBody>
                  <a:tcPr anchor="ctr"/>
                </a:tc>
                <a:tc>
                  <a:txBody>
                    <a:bodyPr/>
                    <a:lstStyle/>
                    <a:p>
                      <a:pPr algn="ctr"/>
                      <a:r>
                        <a:rPr lang="en-US" sz="1600" b="1" dirty="0">
                          <a:effectLst/>
                        </a:rPr>
                        <a:t>112</a:t>
                      </a:r>
                      <a:endParaRPr lang="en-US" sz="1600" b="1" dirty="0">
                        <a:effectLst/>
                        <a:latin typeface="verdana" panose="020B0604030504040204" pitchFamily="34" charset="0"/>
                      </a:endParaRPr>
                    </a:p>
                  </a:txBody>
                  <a:tcPr anchor="ctr"/>
                </a:tc>
                <a:extLst>
                  <a:ext uri="{0D108BD9-81ED-4DB2-BD59-A6C34878D82A}">
                    <a16:rowId xmlns:a16="http://schemas.microsoft.com/office/drawing/2014/main" val="10004"/>
                  </a:ext>
                </a:extLst>
              </a:tr>
              <a:tr h="291465">
                <a:tc>
                  <a:txBody>
                    <a:bodyPr/>
                    <a:lstStyle/>
                    <a:p>
                      <a:pPr algn="ctr"/>
                      <a:r>
                        <a:rPr lang="en-US" sz="1600" b="1">
                          <a:effectLst/>
                        </a:rPr>
                        <a:t>k</a:t>
                      </a:r>
                      <a:endParaRPr lang="en-US" sz="1600" b="1">
                        <a:effectLst/>
                        <a:latin typeface="verdana" panose="020B0604030504040204" pitchFamily="34" charset="0"/>
                      </a:endParaRPr>
                    </a:p>
                  </a:txBody>
                  <a:tcPr anchor="ctr"/>
                </a:tc>
                <a:tc>
                  <a:txBody>
                    <a:bodyPr/>
                    <a:lstStyle/>
                    <a:p>
                      <a:pPr algn="ctr"/>
                      <a:r>
                        <a:rPr lang="en-US" sz="1600" b="1" dirty="0">
                          <a:effectLst/>
                        </a:rPr>
                        <a:t>107</a:t>
                      </a:r>
                      <a:endParaRPr lang="en-US" sz="1600" b="1" dirty="0">
                        <a:effectLst/>
                        <a:latin typeface="verdana" panose="020B0604030504040204" pitchFamily="34" charset="0"/>
                      </a:endParaRPr>
                    </a:p>
                  </a:txBody>
                  <a:tcPr anchor="ctr"/>
                </a:tc>
                <a:extLst>
                  <a:ext uri="{0D108BD9-81ED-4DB2-BD59-A6C34878D82A}">
                    <a16:rowId xmlns:a16="http://schemas.microsoft.com/office/drawing/2014/main" val="10005"/>
                  </a:ext>
                </a:extLst>
              </a:tr>
              <a:tr h="291465">
                <a:tc>
                  <a:txBody>
                    <a:bodyPr/>
                    <a:lstStyle/>
                    <a:p>
                      <a:pPr algn="ctr"/>
                      <a:r>
                        <a:rPr lang="en-US" sz="1600" b="1">
                          <a:effectLst/>
                        </a:rPr>
                        <a:t>i</a:t>
                      </a:r>
                      <a:endParaRPr lang="en-US" sz="1600" b="1">
                        <a:effectLst/>
                        <a:latin typeface="verdana" panose="020B0604030504040204" pitchFamily="34" charset="0"/>
                      </a:endParaRPr>
                    </a:p>
                  </a:txBody>
                  <a:tcPr anchor="ctr"/>
                </a:tc>
                <a:tc>
                  <a:txBody>
                    <a:bodyPr/>
                    <a:lstStyle/>
                    <a:p>
                      <a:pPr algn="ctr"/>
                      <a:r>
                        <a:rPr lang="en-US" sz="1600" b="1" dirty="0">
                          <a:effectLst/>
                        </a:rPr>
                        <a:t>105</a:t>
                      </a:r>
                      <a:endParaRPr lang="en-US" sz="1600" b="1" dirty="0">
                        <a:effectLst/>
                        <a:latin typeface="verdana" panose="020B0604030504040204" pitchFamily="34" charset="0"/>
                      </a:endParaRPr>
                    </a:p>
                  </a:txBody>
                  <a:tcPr anchor="ctr"/>
                </a:tc>
                <a:extLst>
                  <a:ext uri="{0D108BD9-81ED-4DB2-BD59-A6C34878D82A}">
                    <a16:rowId xmlns:a16="http://schemas.microsoft.com/office/drawing/2014/main" val="10006"/>
                  </a:ext>
                </a:extLst>
              </a:tr>
              <a:tr h="291465">
                <a:tc>
                  <a:txBody>
                    <a:bodyPr/>
                    <a:lstStyle/>
                    <a:p>
                      <a:pPr algn="ctr"/>
                      <a:r>
                        <a:rPr lang="en-US" sz="1600" b="1">
                          <a:effectLst/>
                        </a:rPr>
                        <a:t>n</a:t>
                      </a:r>
                      <a:endParaRPr lang="en-US" sz="1600" b="1">
                        <a:effectLst/>
                        <a:latin typeface="verdana" panose="020B0604030504040204" pitchFamily="34" charset="0"/>
                      </a:endParaRPr>
                    </a:p>
                  </a:txBody>
                  <a:tcPr anchor="ctr"/>
                </a:tc>
                <a:tc>
                  <a:txBody>
                    <a:bodyPr/>
                    <a:lstStyle/>
                    <a:p>
                      <a:pPr algn="ctr"/>
                      <a:r>
                        <a:rPr lang="en-US" sz="1600" b="1" dirty="0">
                          <a:effectLst/>
                        </a:rPr>
                        <a:t>110</a:t>
                      </a:r>
                      <a:endParaRPr lang="en-US" sz="1600" b="1" dirty="0">
                        <a:effectLst/>
                        <a:latin typeface="verdana" panose="020B0604030504040204" pitchFamily="34" charset="0"/>
                      </a:endParaRPr>
                    </a:p>
                  </a:txBody>
                  <a:tcPr anchor="ctr"/>
                </a:tc>
                <a:extLst>
                  <a:ext uri="{0D108BD9-81ED-4DB2-BD59-A6C34878D82A}">
                    <a16:rowId xmlns:a16="http://schemas.microsoft.com/office/drawing/2014/main" val="10007"/>
                  </a:ext>
                </a:extLst>
              </a:tr>
            </a:tbl>
          </a:graphicData>
        </a:graphic>
      </p:graphicFrame>
      <p:sp>
        <p:nvSpPr>
          <p:cNvPr id="7" name="TextBox 6"/>
          <p:cNvSpPr txBox="1"/>
          <p:nvPr/>
        </p:nvSpPr>
        <p:spPr>
          <a:xfrm>
            <a:off x="484014" y="5867400"/>
            <a:ext cx="5611986" cy="276999"/>
          </a:xfrm>
          <a:prstGeom prst="rect">
            <a:avLst/>
          </a:prstGeom>
          <a:noFill/>
        </p:spPr>
        <p:txBody>
          <a:bodyPr wrap="none" rtlCol="0">
            <a:spAutoFit/>
          </a:bodyPr>
          <a:lstStyle/>
          <a:p>
            <a:r>
              <a:rPr lang="en-US" sz="1200" dirty="0">
                <a:solidFill>
                  <a:schemeClr val="tx1"/>
                </a:solidFill>
              </a:rPr>
              <a:t>From: http://pumpkinprogrammer.com/2014/06/21/c-tutorial-intro-to-hash-tables/</a:t>
            </a:r>
          </a:p>
        </p:txBody>
      </p:sp>
    </p:spTree>
    <p:extLst>
      <p:ext uri="{BB962C8B-B14F-4D97-AF65-F5344CB8AC3E}">
        <p14:creationId xmlns:p14="http://schemas.microsoft.com/office/powerpoint/2010/main" val="1127659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Hash Function</a:t>
            </a:r>
          </a:p>
        </p:txBody>
      </p:sp>
      <p:sp>
        <p:nvSpPr>
          <p:cNvPr id="3" name="Content Placeholder 2"/>
          <p:cNvSpPr>
            <a:spLocks noGrp="1"/>
          </p:cNvSpPr>
          <p:nvPr>
            <p:ph idx="1"/>
          </p:nvPr>
        </p:nvSpPr>
        <p:spPr/>
        <p:txBody>
          <a:bodyPr/>
          <a:lstStyle/>
          <a:p>
            <a:r>
              <a:rPr lang="en-US" dirty="0"/>
              <a:t>This isn’t a very good hash function – why?</a:t>
            </a:r>
          </a:p>
          <a:p>
            <a:pPr lvl="3"/>
            <a:endParaRPr lang="en-US" dirty="0"/>
          </a:p>
          <a:p>
            <a:r>
              <a:rPr lang="en-US" dirty="0"/>
              <a:t>Words tend to use certain letters more often than other</a:t>
            </a:r>
          </a:p>
          <a:p>
            <a:r>
              <a:rPr lang="en-US" dirty="0"/>
              <a:t>Words tend to be rather short</a:t>
            </a:r>
          </a:p>
          <a:p>
            <a:pPr lvl="1"/>
            <a:r>
              <a:rPr lang="en-US" dirty="0"/>
              <a:t>With a large table size, we wouldn’t </a:t>
            </a:r>
            <a:br>
              <a:rPr lang="en-US" dirty="0"/>
            </a:br>
            <a:r>
              <a:rPr lang="en-US" dirty="0"/>
              <a:t>necessarily use the full length</a:t>
            </a:r>
          </a:p>
          <a:p>
            <a:pPr lvl="3"/>
            <a:endParaRPr lang="en-US" dirty="0"/>
          </a:p>
          <a:p>
            <a:r>
              <a:rPr lang="en-US" dirty="0"/>
              <a:t>But it illustrates one way that we could implement a hash function</a:t>
            </a:r>
          </a:p>
          <a:p>
            <a:endParaRPr lang="en-US" dirty="0"/>
          </a:p>
          <a:p>
            <a:endParaRPr lang="en-US" dirty="0"/>
          </a:p>
        </p:txBody>
      </p:sp>
      <p:sp>
        <p:nvSpPr>
          <p:cNvPr id="4" name="Footer Placeholder 3"/>
          <p:cNvSpPr>
            <a:spLocks noGrp="1"/>
          </p:cNvSpPr>
          <p:nvPr>
            <p:ph type="ftr" idx="10"/>
          </p:nvPr>
        </p:nvSpPr>
        <p:spPr/>
        <p:txBody>
          <a:bodyPr/>
          <a:lstStyle/>
          <a:p>
            <a:pPr>
              <a:defRPr/>
            </a:pPr>
            <a:r>
              <a:rPr lang="en-US"/>
              <a:t>UMBC CMSC 341 Hashing</a:t>
            </a:r>
            <a:endParaRPr lang="en-US" dirty="0"/>
          </a:p>
        </p:txBody>
      </p:sp>
      <p:sp>
        <p:nvSpPr>
          <p:cNvPr id="5" name="Slide Number Placeholder 4"/>
          <p:cNvSpPr>
            <a:spLocks noGrp="1"/>
          </p:cNvSpPr>
          <p:nvPr>
            <p:ph type="sldNum" idx="11"/>
          </p:nvPr>
        </p:nvSpPr>
        <p:spPr/>
        <p:txBody>
          <a:bodyPr/>
          <a:lstStyle/>
          <a:p>
            <a:pPr>
              <a:defRPr/>
            </a:pPr>
            <a:fld id="{5E0127AB-56F0-4C4C-B69D-62B61AF9473F}" type="slidenum">
              <a:rPr lang="en-US" smtClean="0"/>
              <a:pPr>
                <a:defRPr/>
              </a:pPr>
              <a:t>16</a:t>
            </a:fld>
            <a:endParaRPr lang="en-US"/>
          </a:p>
        </p:txBody>
      </p:sp>
    </p:spTree>
    <p:extLst>
      <p:ext uri="{BB962C8B-B14F-4D97-AF65-F5344CB8AC3E}">
        <p14:creationId xmlns:p14="http://schemas.microsoft.com/office/powerpoint/2010/main" val="764897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ctr"/>
            <a:r>
              <a:rPr lang="en-US" dirty="0"/>
              <a:t>Hash Function – Example 2</a:t>
            </a:r>
          </a:p>
        </p:txBody>
      </p:sp>
      <p:sp>
        <p:nvSpPr>
          <p:cNvPr id="7" name="Subtitle 6"/>
          <p:cNvSpPr>
            <a:spLocks noGrp="1"/>
          </p:cNvSpPr>
          <p:nvPr>
            <p:ph type="subTitle" idx="1"/>
          </p:nvPr>
        </p:nvSpPr>
        <p:spPr/>
        <p:txBody>
          <a:bodyPr/>
          <a:lstStyle/>
          <a:p>
            <a:endParaRPr lang="en-US"/>
          </a:p>
        </p:txBody>
      </p:sp>
      <p:sp>
        <p:nvSpPr>
          <p:cNvPr id="5" name="Slide Number Placeholder 4"/>
          <p:cNvSpPr>
            <a:spLocks noGrp="1"/>
          </p:cNvSpPr>
          <p:nvPr>
            <p:ph type="sldNum" idx="11"/>
          </p:nvPr>
        </p:nvSpPr>
        <p:spPr/>
        <p:txBody>
          <a:bodyPr/>
          <a:lstStyle/>
          <a:p>
            <a:pPr>
              <a:defRPr/>
            </a:pPr>
            <a:fld id="{5E0127AB-56F0-4C4C-B69D-62B61AF9473F}" type="slidenum">
              <a:rPr lang="en-US" smtClean="0"/>
              <a:pPr>
                <a:defRPr/>
              </a:pPr>
              <a:t>17</a:t>
            </a:fld>
            <a:endParaRPr lang="en-US"/>
          </a:p>
        </p:txBody>
      </p:sp>
    </p:spTree>
    <p:extLst>
      <p:ext uri="{BB962C8B-B14F-4D97-AF65-F5344CB8AC3E}">
        <p14:creationId xmlns:p14="http://schemas.microsoft.com/office/powerpoint/2010/main" val="627370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a:t>Hash Function – Example 2</a:t>
            </a:r>
          </a:p>
        </p:txBody>
      </p:sp>
      <p:sp>
        <p:nvSpPr>
          <p:cNvPr id="4" name="Rectangle 3"/>
          <p:cNvSpPr>
            <a:spLocks noGrp="1" noChangeArrowheads="1"/>
          </p:cNvSpPr>
          <p:nvPr>
            <p:ph idx="1"/>
          </p:nvPr>
        </p:nvSpPr>
        <p:spPr>
          <a:xfrm>
            <a:off x="381000" y="2057400"/>
            <a:ext cx="4876800" cy="4648200"/>
          </a:xfrm>
        </p:spPr>
        <p:txBody>
          <a:bodyPr/>
          <a:lstStyle/>
          <a:p>
            <a:r>
              <a:rPr lang="en-US" dirty="0"/>
              <a:t>Suppose our hash function gave us the following values:</a:t>
            </a:r>
          </a:p>
          <a:p>
            <a:pPr lvl="1">
              <a:buClr>
                <a:srgbClr val="FFFF99"/>
              </a:buClr>
              <a:buFontTx/>
              <a:buChar char=" "/>
            </a:pPr>
            <a:r>
              <a:rPr lang="en-US" sz="2000" dirty="0" err="1">
                <a:solidFill>
                  <a:schemeClr val="accent2"/>
                </a:solidFill>
                <a:latin typeface="Verdana" pitchFamily="34" charset="0"/>
              </a:rPr>
              <a:t>hashCode</a:t>
            </a:r>
            <a:r>
              <a:rPr lang="en-US" sz="2000" dirty="0">
                <a:solidFill>
                  <a:schemeClr val="accent2"/>
                </a:solidFill>
                <a:latin typeface="Verdana" pitchFamily="34" charset="0"/>
              </a:rPr>
              <a:t>("apple") = 5</a:t>
            </a:r>
            <a:br>
              <a:rPr lang="en-US" sz="2000" dirty="0">
                <a:solidFill>
                  <a:schemeClr val="accent2"/>
                </a:solidFill>
                <a:latin typeface="Verdana" pitchFamily="34" charset="0"/>
              </a:rPr>
            </a:br>
            <a:r>
              <a:rPr lang="en-US" sz="2000" dirty="0" err="1">
                <a:solidFill>
                  <a:schemeClr val="accent2"/>
                </a:solidFill>
                <a:latin typeface="Verdana" pitchFamily="34" charset="0"/>
              </a:rPr>
              <a:t>hashCode</a:t>
            </a:r>
            <a:r>
              <a:rPr lang="en-US" sz="2000" dirty="0">
                <a:solidFill>
                  <a:schemeClr val="accent2"/>
                </a:solidFill>
                <a:latin typeface="Verdana" pitchFamily="34" charset="0"/>
              </a:rPr>
              <a:t>("watermelon") = 3</a:t>
            </a:r>
            <a:br>
              <a:rPr lang="en-US" sz="2000" dirty="0">
                <a:solidFill>
                  <a:schemeClr val="accent2"/>
                </a:solidFill>
                <a:latin typeface="Verdana" pitchFamily="34" charset="0"/>
              </a:rPr>
            </a:br>
            <a:r>
              <a:rPr lang="en-US" sz="2000" dirty="0" err="1">
                <a:solidFill>
                  <a:schemeClr val="accent2"/>
                </a:solidFill>
                <a:latin typeface="Verdana" pitchFamily="34" charset="0"/>
              </a:rPr>
              <a:t>hashCode</a:t>
            </a:r>
            <a:r>
              <a:rPr lang="en-US" sz="2000" dirty="0">
                <a:solidFill>
                  <a:schemeClr val="accent2"/>
                </a:solidFill>
                <a:latin typeface="Verdana" pitchFamily="34" charset="0"/>
              </a:rPr>
              <a:t>("grapes") = 8</a:t>
            </a:r>
            <a:br>
              <a:rPr lang="en-US" sz="2000" dirty="0">
                <a:solidFill>
                  <a:schemeClr val="accent2"/>
                </a:solidFill>
                <a:latin typeface="Verdana" pitchFamily="34" charset="0"/>
              </a:rPr>
            </a:br>
            <a:r>
              <a:rPr lang="en-US" sz="2000" dirty="0" err="1">
                <a:solidFill>
                  <a:schemeClr val="accent2"/>
                </a:solidFill>
                <a:latin typeface="Verdana" pitchFamily="34" charset="0"/>
              </a:rPr>
              <a:t>hashCode</a:t>
            </a:r>
            <a:r>
              <a:rPr lang="en-US" sz="2000" dirty="0">
                <a:solidFill>
                  <a:schemeClr val="accent2"/>
                </a:solidFill>
                <a:latin typeface="Verdana" pitchFamily="34" charset="0"/>
              </a:rPr>
              <a:t>("cantaloupe") = 7</a:t>
            </a:r>
            <a:br>
              <a:rPr lang="en-US" sz="2000" dirty="0">
                <a:solidFill>
                  <a:schemeClr val="accent2"/>
                </a:solidFill>
                <a:latin typeface="Verdana" pitchFamily="34" charset="0"/>
              </a:rPr>
            </a:br>
            <a:r>
              <a:rPr lang="en-US" sz="2000" dirty="0" err="1">
                <a:solidFill>
                  <a:schemeClr val="accent2"/>
                </a:solidFill>
                <a:latin typeface="Verdana" pitchFamily="34" charset="0"/>
              </a:rPr>
              <a:t>hashCode</a:t>
            </a:r>
            <a:r>
              <a:rPr lang="en-US" sz="2000" dirty="0">
                <a:solidFill>
                  <a:schemeClr val="accent2"/>
                </a:solidFill>
                <a:latin typeface="Verdana" pitchFamily="34" charset="0"/>
              </a:rPr>
              <a:t>("kiwi") = 0</a:t>
            </a:r>
            <a:br>
              <a:rPr lang="en-US" sz="2000" dirty="0">
                <a:solidFill>
                  <a:schemeClr val="accent2"/>
                </a:solidFill>
                <a:latin typeface="Verdana" pitchFamily="34" charset="0"/>
              </a:rPr>
            </a:br>
            <a:r>
              <a:rPr lang="en-US" sz="2000" dirty="0" err="1">
                <a:solidFill>
                  <a:schemeClr val="accent2"/>
                </a:solidFill>
                <a:latin typeface="Verdana" pitchFamily="34" charset="0"/>
              </a:rPr>
              <a:t>hashCode</a:t>
            </a:r>
            <a:r>
              <a:rPr lang="en-US" sz="2000" dirty="0">
                <a:solidFill>
                  <a:schemeClr val="accent2"/>
                </a:solidFill>
                <a:latin typeface="Verdana" pitchFamily="34" charset="0"/>
              </a:rPr>
              <a:t>("strawberry") = 9</a:t>
            </a:r>
            <a:br>
              <a:rPr lang="en-US" sz="2000" dirty="0">
                <a:solidFill>
                  <a:schemeClr val="accent2"/>
                </a:solidFill>
                <a:latin typeface="Verdana" pitchFamily="34" charset="0"/>
              </a:rPr>
            </a:br>
            <a:r>
              <a:rPr lang="en-US" sz="2000" dirty="0" err="1">
                <a:solidFill>
                  <a:schemeClr val="accent2"/>
                </a:solidFill>
                <a:latin typeface="Verdana" pitchFamily="34" charset="0"/>
              </a:rPr>
              <a:t>hashCode</a:t>
            </a:r>
            <a:r>
              <a:rPr lang="en-US" sz="2000" dirty="0">
                <a:solidFill>
                  <a:schemeClr val="accent2"/>
                </a:solidFill>
                <a:latin typeface="Verdana" pitchFamily="34" charset="0"/>
              </a:rPr>
              <a:t>("mango") = 6</a:t>
            </a:r>
            <a:br>
              <a:rPr lang="en-US" sz="2000" dirty="0">
                <a:solidFill>
                  <a:schemeClr val="accent2"/>
                </a:solidFill>
                <a:latin typeface="Verdana" pitchFamily="34" charset="0"/>
              </a:rPr>
            </a:br>
            <a:r>
              <a:rPr lang="en-US" sz="2000" dirty="0" err="1">
                <a:solidFill>
                  <a:schemeClr val="accent2"/>
                </a:solidFill>
                <a:latin typeface="Verdana" pitchFamily="34" charset="0"/>
              </a:rPr>
              <a:t>hashCode</a:t>
            </a:r>
            <a:r>
              <a:rPr lang="en-US" sz="2000" dirty="0">
                <a:solidFill>
                  <a:schemeClr val="accent2"/>
                </a:solidFill>
                <a:latin typeface="Verdana" pitchFamily="34" charset="0"/>
              </a:rPr>
              <a:t>("banana") = 2</a:t>
            </a:r>
          </a:p>
        </p:txBody>
      </p:sp>
      <p:graphicFrame>
        <p:nvGraphicFramePr>
          <p:cNvPr id="5" name="Table 4"/>
          <p:cNvGraphicFramePr>
            <a:graphicFrameLocks noGrp="1"/>
          </p:cNvGraphicFramePr>
          <p:nvPr>
            <p:extLst>
              <p:ext uri="{D42A27DB-BD31-4B8C-83A1-F6EECF244321}">
                <p14:modId xmlns:p14="http://schemas.microsoft.com/office/powerpoint/2010/main" val="245287572"/>
              </p:ext>
            </p:extLst>
          </p:nvPr>
        </p:nvGraphicFramePr>
        <p:xfrm>
          <a:off x="6027576" y="2276669"/>
          <a:ext cx="1950098" cy="3834882"/>
        </p:xfrm>
        <a:graphic>
          <a:graphicData uri="http://schemas.openxmlformats.org/drawingml/2006/table">
            <a:tbl>
              <a:tblPr/>
              <a:tblGrid>
                <a:gridCol w="525624">
                  <a:extLst>
                    <a:ext uri="{9D8B030D-6E8A-4147-A177-3AD203B41FA5}">
                      <a16:colId xmlns:a16="http://schemas.microsoft.com/office/drawing/2014/main" val="20000"/>
                    </a:ext>
                  </a:extLst>
                </a:gridCol>
                <a:gridCol w="1424474">
                  <a:extLst>
                    <a:ext uri="{9D8B030D-6E8A-4147-A177-3AD203B41FA5}">
                      <a16:colId xmlns:a16="http://schemas.microsoft.com/office/drawing/2014/main" val="20001"/>
                    </a:ext>
                  </a:extLst>
                </a:gridCol>
              </a:tblGrid>
              <a:tr h="383488">
                <a:tc>
                  <a:txBody>
                    <a:bodyPr/>
                    <a:lstStyle/>
                    <a:p>
                      <a:pPr algn="ctr"/>
                      <a:r>
                        <a:rPr lang="en-US" dirty="0"/>
                        <a:t>0</a:t>
                      </a: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83488">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83489">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83488">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83488">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83488">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83488">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83489">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83488">
                <a:tc>
                  <a:txBody>
                    <a:bodyPr/>
                    <a:lstStyle/>
                    <a:p>
                      <a:pPr algn="ctr"/>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83488">
                <a:tc>
                  <a:txBody>
                    <a:bodyPr/>
                    <a:lstStyle/>
                    <a:p>
                      <a:pPr algn="ctr"/>
                      <a:r>
                        <a:rPr lang="en-US"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7085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a:t>Hash Function – Example 2</a:t>
            </a:r>
          </a:p>
        </p:txBody>
      </p:sp>
      <p:sp>
        <p:nvSpPr>
          <p:cNvPr id="4" name="Rectangle 3"/>
          <p:cNvSpPr>
            <a:spLocks noGrp="1" noChangeArrowheads="1"/>
          </p:cNvSpPr>
          <p:nvPr>
            <p:ph idx="1"/>
          </p:nvPr>
        </p:nvSpPr>
        <p:spPr>
          <a:xfrm>
            <a:off x="381000" y="2057400"/>
            <a:ext cx="4876800" cy="4648200"/>
          </a:xfrm>
        </p:spPr>
        <p:txBody>
          <a:bodyPr/>
          <a:lstStyle/>
          <a:p>
            <a:r>
              <a:rPr lang="en-US" dirty="0"/>
              <a:t>Suppose our hash function gave us the following values:</a:t>
            </a:r>
          </a:p>
          <a:p>
            <a:pPr lvl="1">
              <a:buClr>
                <a:srgbClr val="FFFF99"/>
              </a:buClr>
              <a:buFontTx/>
              <a:buChar char=" "/>
            </a:pPr>
            <a:r>
              <a:rPr lang="en-US" sz="2000" dirty="0" err="1">
                <a:solidFill>
                  <a:schemeClr val="accent2"/>
                </a:solidFill>
                <a:latin typeface="Verdana" pitchFamily="34" charset="0"/>
              </a:rPr>
              <a:t>hashCode</a:t>
            </a:r>
            <a:r>
              <a:rPr lang="en-US" sz="2000" dirty="0">
                <a:solidFill>
                  <a:schemeClr val="accent2"/>
                </a:solidFill>
                <a:latin typeface="Verdana" pitchFamily="34" charset="0"/>
              </a:rPr>
              <a:t>("apple") = 5</a:t>
            </a:r>
            <a:br>
              <a:rPr lang="en-US" sz="2000" dirty="0">
                <a:solidFill>
                  <a:schemeClr val="accent2"/>
                </a:solidFill>
                <a:latin typeface="Verdana" pitchFamily="34" charset="0"/>
              </a:rPr>
            </a:br>
            <a:r>
              <a:rPr lang="en-US" sz="2000" dirty="0" err="1">
                <a:solidFill>
                  <a:schemeClr val="accent2"/>
                </a:solidFill>
                <a:latin typeface="Verdana" pitchFamily="34" charset="0"/>
              </a:rPr>
              <a:t>hashCode</a:t>
            </a:r>
            <a:r>
              <a:rPr lang="en-US" sz="2000" dirty="0">
                <a:solidFill>
                  <a:schemeClr val="accent2"/>
                </a:solidFill>
                <a:latin typeface="Verdana" pitchFamily="34" charset="0"/>
              </a:rPr>
              <a:t>("watermelon") = 3</a:t>
            </a:r>
            <a:br>
              <a:rPr lang="en-US" sz="2000" dirty="0">
                <a:solidFill>
                  <a:schemeClr val="accent2"/>
                </a:solidFill>
                <a:latin typeface="Verdana" pitchFamily="34" charset="0"/>
              </a:rPr>
            </a:br>
            <a:r>
              <a:rPr lang="en-US" sz="2000" dirty="0" err="1">
                <a:solidFill>
                  <a:schemeClr val="accent2"/>
                </a:solidFill>
                <a:latin typeface="Verdana" pitchFamily="34" charset="0"/>
              </a:rPr>
              <a:t>hashCode</a:t>
            </a:r>
            <a:r>
              <a:rPr lang="en-US" sz="2000" dirty="0">
                <a:solidFill>
                  <a:schemeClr val="accent2"/>
                </a:solidFill>
                <a:latin typeface="Verdana" pitchFamily="34" charset="0"/>
              </a:rPr>
              <a:t>("grapes") = 8</a:t>
            </a:r>
            <a:br>
              <a:rPr lang="en-US" sz="2000" dirty="0">
                <a:solidFill>
                  <a:schemeClr val="accent2"/>
                </a:solidFill>
                <a:latin typeface="Verdana" pitchFamily="34" charset="0"/>
              </a:rPr>
            </a:br>
            <a:r>
              <a:rPr lang="en-US" sz="2000" dirty="0" err="1">
                <a:solidFill>
                  <a:schemeClr val="accent2"/>
                </a:solidFill>
                <a:latin typeface="Verdana" pitchFamily="34" charset="0"/>
              </a:rPr>
              <a:t>hashCode</a:t>
            </a:r>
            <a:r>
              <a:rPr lang="en-US" sz="2000" dirty="0">
                <a:solidFill>
                  <a:schemeClr val="accent2"/>
                </a:solidFill>
                <a:latin typeface="Verdana" pitchFamily="34" charset="0"/>
              </a:rPr>
              <a:t>("cantaloupe") = 7</a:t>
            </a:r>
            <a:br>
              <a:rPr lang="en-US" sz="2000" dirty="0">
                <a:solidFill>
                  <a:schemeClr val="accent2"/>
                </a:solidFill>
                <a:latin typeface="Verdana" pitchFamily="34" charset="0"/>
              </a:rPr>
            </a:br>
            <a:r>
              <a:rPr lang="en-US" sz="2000" dirty="0" err="1">
                <a:solidFill>
                  <a:schemeClr val="accent2"/>
                </a:solidFill>
                <a:latin typeface="Verdana" pitchFamily="34" charset="0"/>
              </a:rPr>
              <a:t>hashCode</a:t>
            </a:r>
            <a:r>
              <a:rPr lang="en-US" sz="2000" dirty="0">
                <a:solidFill>
                  <a:schemeClr val="accent2"/>
                </a:solidFill>
                <a:latin typeface="Verdana" pitchFamily="34" charset="0"/>
              </a:rPr>
              <a:t>("kiwi") = 0</a:t>
            </a:r>
            <a:br>
              <a:rPr lang="en-US" sz="2000" dirty="0">
                <a:solidFill>
                  <a:schemeClr val="accent2"/>
                </a:solidFill>
                <a:latin typeface="Verdana" pitchFamily="34" charset="0"/>
              </a:rPr>
            </a:br>
            <a:r>
              <a:rPr lang="en-US" sz="2000" dirty="0" err="1">
                <a:solidFill>
                  <a:schemeClr val="accent2"/>
                </a:solidFill>
                <a:latin typeface="Verdana" pitchFamily="34" charset="0"/>
              </a:rPr>
              <a:t>hashCode</a:t>
            </a:r>
            <a:r>
              <a:rPr lang="en-US" sz="2000" dirty="0">
                <a:solidFill>
                  <a:schemeClr val="accent2"/>
                </a:solidFill>
                <a:latin typeface="Verdana" pitchFamily="34" charset="0"/>
              </a:rPr>
              <a:t>("strawberry") = 9</a:t>
            </a:r>
            <a:br>
              <a:rPr lang="en-US" sz="2000" dirty="0">
                <a:solidFill>
                  <a:schemeClr val="accent2"/>
                </a:solidFill>
                <a:latin typeface="Verdana" pitchFamily="34" charset="0"/>
              </a:rPr>
            </a:br>
            <a:r>
              <a:rPr lang="en-US" sz="2000" dirty="0" err="1">
                <a:solidFill>
                  <a:schemeClr val="accent2"/>
                </a:solidFill>
                <a:latin typeface="Verdana" pitchFamily="34" charset="0"/>
              </a:rPr>
              <a:t>hashCode</a:t>
            </a:r>
            <a:r>
              <a:rPr lang="en-US" sz="2000" dirty="0">
                <a:solidFill>
                  <a:schemeClr val="accent2"/>
                </a:solidFill>
                <a:latin typeface="Verdana" pitchFamily="34" charset="0"/>
              </a:rPr>
              <a:t>("mango") = 6</a:t>
            </a:r>
            <a:br>
              <a:rPr lang="en-US" sz="2000" dirty="0">
                <a:solidFill>
                  <a:schemeClr val="accent2"/>
                </a:solidFill>
                <a:latin typeface="Verdana" pitchFamily="34" charset="0"/>
              </a:rPr>
            </a:br>
            <a:r>
              <a:rPr lang="en-US" sz="2000" dirty="0" err="1">
                <a:solidFill>
                  <a:schemeClr val="accent2"/>
                </a:solidFill>
                <a:latin typeface="Verdana" pitchFamily="34" charset="0"/>
              </a:rPr>
              <a:t>hashCode</a:t>
            </a:r>
            <a:r>
              <a:rPr lang="en-US" sz="2000" dirty="0">
                <a:solidFill>
                  <a:schemeClr val="accent2"/>
                </a:solidFill>
                <a:latin typeface="Verdana" pitchFamily="34" charset="0"/>
              </a:rPr>
              <a:t>("banana") = 2</a:t>
            </a:r>
          </a:p>
        </p:txBody>
      </p:sp>
      <p:graphicFrame>
        <p:nvGraphicFramePr>
          <p:cNvPr id="5" name="Table 4"/>
          <p:cNvGraphicFramePr>
            <a:graphicFrameLocks noGrp="1"/>
          </p:cNvGraphicFramePr>
          <p:nvPr>
            <p:extLst>
              <p:ext uri="{D42A27DB-BD31-4B8C-83A1-F6EECF244321}">
                <p14:modId xmlns:p14="http://schemas.microsoft.com/office/powerpoint/2010/main" val="2591539056"/>
              </p:ext>
            </p:extLst>
          </p:nvPr>
        </p:nvGraphicFramePr>
        <p:xfrm>
          <a:off x="6027576" y="2276669"/>
          <a:ext cx="1950098" cy="3834882"/>
        </p:xfrm>
        <a:graphic>
          <a:graphicData uri="http://schemas.openxmlformats.org/drawingml/2006/table">
            <a:tbl>
              <a:tblPr/>
              <a:tblGrid>
                <a:gridCol w="525624">
                  <a:extLst>
                    <a:ext uri="{9D8B030D-6E8A-4147-A177-3AD203B41FA5}">
                      <a16:colId xmlns:a16="http://schemas.microsoft.com/office/drawing/2014/main" val="20000"/>
                    </a:ext>
                  </a:extLst>
                </a:gridCol>
                <a:gridCol w="1424474">
                  <a:extLst>
                    <a:ext uri="{9D8B030D-6E8A-4147-A177-3AD203B41FA5}">
                      <a16:colId xmlns:a16="http://schemas.microsoft.com/office/drawing/2014/main" val="20001"/>
                    </a:ext>
                  </a:extLst>
                </a:gridCol>
              </a:tblGrid>
              <a:tr h="383488">
                <a:tc>
                  <a:txBody>
                    <a:bodyPr/>
                    <a:lstStyle/>
                    <a:p>
                      <a:pPr algn="ctr"/>
                      <a:r>
                        <a:rPr lang="en-US" dirty="0"/>
                        <a:t>0</a:t>
                      </a: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r>
                        <a:rPr lang="en-US" dirty="0">
                          <a:solidFill>
                            <a:srgbClr val="FF0000"/>
                          </a:solidFill>
                        </a:rPr>
                        <a:t>kiwi</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83488">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83489">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solidFill>
                            <a:srgbClr val="FF0000"/>
                          </a:solidFill>
                        </a:rPr>
                        <a:t>banana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83488">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solidFill>
                            <a:srgbClr val="FF0000"/>
                          </a:solidFill>
                        </a:rPr>
                        <a:t>watermelon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83488">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83488">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solidFill>
                            <a:srgbClr val="FF0000"/>
                          </a:solidFill>
                        </a:rPr>
                        <a:t>apple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83488">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solidFill>
                            <a:srgbClr val="FF0000"/>
                          </a:solidFill>
                        </a:rPr>
                        <a:t>mango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83489">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solidFill>
                            <a:srgbClr val="FF0000"/>
                          </a:solidFill>
                        </a:rPr>
                        <a:t>cantaloupe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83488">
                <a:tc>
                  <a:txBody>
                    <a:bodyPr/>
                    <a:lstStyle/>
                    <a:p>
                      <a:pPr algn="ctr"/>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solidFill>
                            <a:srgbClr val="FF0000"/>
                          </a:solidFill>
                        </a:rPr>
                        <a:t>grapes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83488">
                <a:tc>
                  <a:txBody>
                    <a:bodyPr/>
                    <a:lstStyle/>
                    <a:p>
                      <a:pPr algn="ctr"/>
                      <a:r>
                        <a:rPr lang="en-US"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solidFill>
                            <a:srgbClr val="FF0000"/>
                          </a:solidFill>
                        </a:rPr>
                        <a:t>strawberry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86" name="TextBox 85"/>
          <p:cNvSpPr txBox="1"/>
          <p:nvPr/>
        </p:nvSpPr>
        <p:spPr>
          <a:xfrm>
            <a:off x="990600" y="6248400"/>
            <a:ext cx="7469609" cy="369332"/>
          </a:xfrm>
          <a:prstGeom prst="rect">
            <a:avLst/>
          </a:prstGeom>
          <a:noFill/>
        </p:spPr>
        <p:txBody>
          <a:bodyPr wrap="none" rtlCol="0">
            <a:spAutoFit/>
          </a:bodyPr>
          <a:lstStyle/>
          <a:p>
            <a:r>
              <a:rPr lang="en-US" dirty="0">
                <a:solidFill>
                  <a:schemeClr val="tx1"/>
                </a:solidFill>
                <a:latin typeface="+mn-lt"/>
              </a:rPr>
              <a:t>Now, this is an IDEAL situation because the results put each in their own spot!</a:t>
            </a:r>
          </a:p>
        </p:txBody>
      </p:sp>
    </p:spTree>
    <p:extLst>
      <p:ext uri="{BB962C8B-B14F-4D97-AF65-F5344CB8AC3E}">
        <p14:creationId xmlns:p14="http://schemas.microsoft.com/office/powerpoint/2010/main" val="1608357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If we wanted to find one person out of the possible </a:t>
            </a:r>
            <a:r>
              <a:rPr lang="is-IS" dirty="0"/>
              <a:t>326,230,401</a:t>
            </a:r>
            <a:r>
              <a:rPr lang="en-US" dirty="0"/>
              <a:t> in the US, how would we do it?</a:t>
            </a:r>
          </a:p>
          <a:p>
            <a:endParaRPr lang="en-US" dirty="0"/>
          </a:p>
          <a:p>
            <a:endParaRPr lang="en-US" dirty="0"/>
          </a:p>
          <a:p>
            <a:endParaRPr lang="en-US" dirty="0"/>
          </a:p>
          <a:p>
            <a:pPr marL="1371600" lvl="3" indent="0">
              <a:buNone/>
            </a:pPr>
            <a:endParaRPr lang="en-US" dirty="0"/>
          </a:p>
          <a:p>
            <a:r>
              <a:rPr lang="en-US" sz="2800" dirty="0"/>
              <a:t>With no additional information, we may have to search through all 322M people!</a:t>
            </a:r>
          </a:p>
          <a:p>
            <a:endParaRPr lang="en-US" dirty="0"/>
          </a:p>
          <a:p>
            <a:endParaRPr lang="en-US" dirty="0"/>
          </a:p>
        </p:txBody>
      </p:sp>
      <p:sp>
        <p:nvSpPr>
          <p:cNvPr id="4" name="Footer Placeholder 3"/>
          <p:cNvSpPr>
            <a:spLocks noGrp="1"/>
          </p:cNvSpPr>
          <p:nvPr>
            <p:ph type="ftr" idx="10"/>
          </p:nvPr>
        </p:nvSpPr>
        <p:spPr/>
        <p:txBody>
          <a:bodyPr/>
          <a:lstStyle/>
          <a:p>
            <a:pPr>
              <a:defRPr/>
            </a:pPr>
            <a:r>
              <a:rPr lang="en-US"/>
              <a:t>UMBC CMSC 341 Hashing</a:t>
            </a:r>
            <a:endParaRPr lang="en-US" dirty="0"/>
          </a:p>
        </p:txBody>
      </p:sp>
      <p:sp>
        <p:nvSpPr>
          <p:cNvPr id="5" name="Slide Number Placeholder 4"/>
          <p:cNvSpPr>
            <a:spLocks noGrp="1"/>
          </p:cNvSpPr>
          <p:nvPr>
            <p:ph type="sldNum" idx="11"/>
          </p:nvPr>
        </p:nvSpPr>
        <p:spPr/>
        <p:txBody>
          <a:bodyPr/>
          <a:lstStyle/>
          <a:p>
            <a:pPr>
              <a:defRPr/>
            </a:pPr>
            <a:fld id="{5E0127AB-56F0-4C4C-B69D-62B61AF9473F}" type="slidenum">
              <a:rPr lang="en-US" smtClean="0"/>
              <a:pPr>
                <a:defRPr/>
              </a:pPr>
              <a:t>2</a:t>
            </a:fld>
            <a:endParaRPr lang="en-US"/>
          </a:p>
        </p:txBody>
      </p:sp>
      <p:pic>
        <p:nvPicPr>
          <p:cNvPr id="7" name="Picture 6" descr="http://images.all-free-download.com/images/graphiclarge/us_map_silhouette_vector_144872.jpg"/>
          <p:cNvPicPr/>
          <p:nvPr/>
        </p:nvPicPr>
        <p:blipFill>
          <a:blip r:embed="rId2">
            <a:extLst>
              <a:ext uri="{28A0092B-C50C-407E-A947-70E740481C1C}">
                <a14:useLocalDpi xmlns:a14="http://schemas.microsoft.com/office/drawing/2010/main" val="0"/>
              </a:ext>
            </a:extLst>
          </a:blip>
          <a:srcRect/>
          <a:stretch>
            <a:fillRect/>
          </a:stretch>
        </p:blipFill>
        <p:spPr bwMode="auto">
          <a:xfrm>
            <a:off x="2548573" y="2362200"/>
            <a:ext cx="4046855" cy="2517775"/>
          </a:xfrm>
          <a:prstGeom prst="rect">
            <a:avLst/>
          </a:prstGeom>
          <a:noFill/>
          <a:ln>
            <a:noFill/>
          </a:ln>
        </p:spPr>
      </p:pic>
    </p:spTree>
    <p:extLst>
      <p:ext uri="{BB962C8B-B14F-4D97-AF65-F5344CB8AC3E}">
        <p14:creationId xmlns:p14="http://schemas.microsoft.com/office/powerpoint/2010/main" val="2534640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a:t>Hash Function – Example 2</a:t>
            </a:r>
          </a:p>
        </p:txBody>
      </p:sp>
      <p:sp>
        <p:nvSpPr>
          <p:cNvPr id="4" name="Rectangle 3"/>
          <p:cNvSpPr>
            <a:spLocks noGrp="1" noChangeArrowheads="1"/>
          </p:cNvSpPr>
          <p:nvPr>
            <p:ph idx="1"/>
          </p:nvPr>
        </p:nvSpPr>
        <p:spPr>
          <a:xfrm>
            <a:off x="381000" y="2057400"/>
            <a:ext cx="4876800" cy="4038600"/>
          </a:xfrm>
        </p:spPr>
        <p:txBody>
          <a:bodyPr/>
          <a:lstStyle/>
          <a:p>
            <a:r>
              <a:rPr lang="en-US" dirty="0"/>
              <a:t>What happens if we add honeydew?</a:t>
            </a:r>
          </a:p>
          <a:p>
            <a:pPr lvl="1">
              <a:buClr>
                <a:srgbClr val="FFFF99"/>
              </a:buClr>
              <a:buFontTx/>
              <a:buChar char=" "/>
            </a:pPr>
            <a:r>
              <a:rPr lang="en-US" sz="2000" dirty="0" err="1">
                <a:solidFill>
                  <a:schemeClr val="accent2"/>
                </a:solidFill>
                <a:latin typeface="Verdana" pitchFamily="34" charset="0"/>
              </a:rPr>
              <a:t>hashCode</a:t>
            </a:r>
            <a:r>
              <a:rPr lang="en-US" sz="2000" dirty="0">
                <a:solidFill>
                  <a:schemeClr val="accent2"/>
                </a:solidFill>
                <a:latin typeface="Verdana" pitchFamily="34" charset="0"/>
              </a:rPr>
              <a:t>("apple") = 5</a:t>
            </a:r>
            <a:br>
              <a:rPr lang="en-US" sz="2000" dirty="0">
                <a:solidFill>
                  <a:schemeClr val="accent2"/>
                </a:solidFill>
                <a:latin typeface="Verdana" pitchFamily="34" charset="0"/>
              </a:rPr>
            </a:br>
            <a:r>
              <a:rPr lang="en-US" sz="2000" dirty="0" err="1">
                <a:solidFill>
                  <a:schemeClr val="accent2"/>
                </a:solidFill>
                <a:latin typeface="Verdana" pitchFamily="34" charset="0"/>
              </a:rPr>
              <a:t>hashCode</a:t>
            </a:r>
            <a:r>
              <a:rPr lang="en-US" sz="2000" dirty="0">
                <a:solidFill>
                  <a:schemeClr val="accent2"/>
                </a:solidFill>
                <a:latin typeface="Verdana" pitchFamily="34" charset="0"/>
              </a:rPr>
              <a:t>("watermelon") = 3</a:t>
            </a:r>
            <a:br>
              <a:rPr lang="en-US" sz="2000" dirty="0">
                <a:solidFill>
                  <a:schemeClr val="accent2"/>
                </a:solidFill>
                <a:latin typeface="Verdana" pitchFamily="34" charset="0"/>
              </a:rPr>
            </a:br>
            <a:r>
              <a:rPr lang="en-US" sz="2000" dirty="0" err="1">
                <a:solidFill>
                  <a:schemeClr val="accent2"/>
                </a:solidFill>
                <a:latin typeface="Verdana" pitchFamily="34" charset="0"/>
              </a:rPr>
              <a:t>hashCode</a:t>
            </a:r>
            <a:r>
              <a:rPr lang="en-US" sz="2000" dirty="0">
                <a:solidFill>
                  <a:schemeClr val="accent2"/>
                </a:solidFill>
                <a:latin typeface="Verdana" pitchFamily="34" charset="0"/>
              </a:rPr>
              <a:t>("grapes") = 8</a:t>
            </a:r>
            <a:br>
              <a:rPr lang="en-US" sz="2000" dirty="0">
                <a:solidFill>
                  <a:schemeClr val="accent2"/>
                </a:solidFill>
                <a:latin typeface="Verdana" pitchFamily="34" charset="0"/>
              </a:rPr>
            </a:br>
            <a:r>
              <a:rPr lang="en-US" sz="2000" dirty="0" err="1">
                <a:solidFill>
                  <a:schemeClr val="accent2"/>
                </a:solidFill>
                <a:latin typeface="Verdana" pitchFamily="34" charset="0"/>
              </a:rPr>
              <a:t>hashCode</a:t>
            </a:r>
            <a:r>
              <a:rPr lang="en-US" sz="2000" dirty="0">
                <a:solidFill>
                  <a:schemeClr val="accent2"/>
                </a:solidFill>
                <a:latin typeface="Verdana" pitchFamily="34" charset="0"/>
              </a:rPr>
              <a:t>("cantaloupe") = 7</a:t>
            </a:r>
            <a:br>
              <a:rPr lang="en-US" sz="2000" dirty="0">
                <a:solidFill>
                  <a:schemeClr val="accent2"/>
                </a:solidFill>
                <a:latin typeface="Verdana" pitchFamily="34" charset="0"/>
              </a:rPr>
            </a:br>
            <a:r>
              <a:rPr lang="en-US" sz="2000" dirty="0" err="1">
                <a:solidFill>
                  <a:schemeClr val="accent2"/>
                </a:solidFill>
                <a:latin typeface="Verdana" pitchFamily="34" charset="0"/>
              </a:rPr>
              <a:t>hashCode</a:t>
            </a:r>
            <a:r>
              <a:rPr lang="en-US" sz="2000" dirty="0">
                <a:solidFill>
                  <a:schemeClr val="accent2"/>
                </a:solidFill>
                <a:latin typeface="Verdana" pitchFamily="34" charset="0"/>
              </a:rPr>
              <a:t>("kiwi") = 0</a:t>
            </a:r>
            <a:br>
              <a:rPr lang="en-US" sz="2000" dirty="0">
                <a:solidFill>
                  <a:schemeClr val="accent2"/>
                </a:solidFill>
                <a:latin typeface="Verdana" pitchFamily="34" charset="0"/>
              </a:rPr>
            </a:br>
            <a:r>
              <a:rPr lang="en-US" sz="2000" dirty="0" err="1">
                <a:solidFill>
                  <a:schemeClr val="accent2"/>
                </a:solidFill>
                <a:latin typeface="Verdana" pitchFamily="34" charset="0"/>
              </a:rPr>
              <a:t>hashCode</a:t>
            </a:r>
            <a:r>
              <a:rPr lang="en-US" sz="2000" dirty="0">
                <a:solidFill>
                  <a:schemeClr val="accent2"/>
                </a:solidFill>
                <a:latin typeface="Verdana" pitchFamily="34" charset="0"/>
              </a:rPr>
              <a:t>("strawberry") = 9</a:t>
            </a:r>
            <a:br>
              <a:rPr lang="en-US" sz="2000" dirty="0">
                <a:solidFill>
                  <a:schemeClr val="accent2"/>
                </a:solidFill>
                <a:latin typeface="Verdana" pitchFamily="34" charset="0"/>
              </a:rPr>
            </a:br>
            <a:r>
              <a:rPr lang="en-US" sz="2000" dirty="0" err="1">
                <a:solidFill>
                  <a:schemeClr val="accent2"/>
                </a:solidFill>
                <a:latin typeface="Verdana" pitchFamily="34" charset="0"/>
              </a:rPr>
              <a:t>hashCode</a:t>
            </a:r>
            <a:r>
              <a:rPr lang="en-US" sz="2000" dirty="0">
                <a:solidFill>
                  <a:schemeClr val="accent2"/>
                </a:solidFill>
                <a:latin typeface="Verdana" pitchFamily="34" charset="0"/>
              </a:rPr>
              <a:t>("mango") = 6</a:t>
            </a:r>
            <a:br>
              <a:rPr lang="en-US" sz="2000" dirty="0">
                <a:solidFill>
                  <a:schemeClr val="accent2"/>
                </a:solidFill>
                <a:latin typeface="Verdana" pitchFamily="34" charset="0"/>
              </a:rPr>
            </a:br>
            <a:r>
              <a:rPr lang="en-US" sz="2000" dirty="0" err="1">
                <a:solidFill>
                  <a:schemeClr val="accent2"/>
                </a:solidFill>
                <a:latin typeface="Verdana" pitchFamily="34" charset="0"/>
              </a:rPr>
              <a:t>hashCode</a:t>
            </a:r>
            <a:r>
              <a:rPr lang="en-US" sz="2000" dirty="0">
                <a:solidFill>
                  <a:schemeClr val="accent2"/>
                </a:solidFill>
                <a:latin typeface="Verdana" pitchFamily="34" charset="0"/>
              </a:rPr>
              <a:t>("banana") = 2</a:t>
            </a:r>
          </a:p>
          <a:p>
            <a:pPr lvl="1">
              <a:buClr>
                <a:srgbClr val="FFFF99"/>
              </a:buClr>
              <a:buFontTx/>
              <a:buChar char=" "/>
            </a:pPr>
            <a:r>
              <a:rPr lang="en-US" sz="2000" dirty="0">
                <a:solidFill>
                  <a:schemeClr val="tx2"/>
                </a:solidFill>
                <a:latin typeface="Verdana" pitchFamily="34" charset="0"/>
              </a:rPr>
              <a:t>hash("honeydew") = 6</a:t>
            </a:r>
          </a:p>
          <a:p>
            <a:pPr lvl="1">
              <a:buClr>
                <a:srgbClr val="FFFF99"/>
              </a:buClr>
              <a:buFontTx/>
              <a:buChar char=" "/>
            </a:pPr>
            <a:endParaRPr lang="en-US" sz="2000" dirty="0">
              <a:solidFill>
                <a:schemeClr val="accent2"/>
              </a:solidFill>
              <a:latin typeface="Verdana"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701819310"/>
              </p:ext>
            </p:extLst>
          </p:nvPr>
        </p:nvGraphicFramePr>
        <p:xfrm>
          <a:off x="6027576" y="2276669"/>
          <a:ext cx="1950098" cy="3834882"/>
        </p:xfrm>
        <a:graphic>
          <a:graphicData uri="http://schemas.openxmlformats.org/drawingml/2006/table">
            <a:tbl>
              <a:tblPr/>
              <a:tblGrid>
                <a:gridCol w="525624">
                  <a:extLst>
                    <a:ext uri="{9D8B030D-6E8A-4147-A177-3AD203B41FA5}">
                      <a16:colId xmlns:a16="http://schemas.microsoft.com/office/drawing/2014/main" val="20000"/>
                    </a:ext>
                  </a:extLst>
                </a:gridCol>
                <a:gridCol w="1424474">
                  <a:extLst>
                    <a:ext uri="{9D8B030D-6E8A-4147-A177-3AD203B41FA5}">
                      <a16:colId xmlns:a16="http://schemas.microsoft.com/office/drawing/2014/main" val="20001"/>
                    </a:ext>
                  </a:extLst>
                </a:gridCol>
              </a:tblGrid>
              <a:tr h="383488">
                <a:tc>
                  <a:txBody>
                    <a:bodyPr/>
                    <a:lstStyle/>
                    <a:p>
                      <a:pPr algn="ctr"/>
                      <a:r>
                        <a:rPr lang="en-US" dirty="0"/>
                        <a:t>0</a:t>
                      </a: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r>
                        <a:rPr lang="en-US" dirty="0">
                          <a:solidFill>
                            <a:srgbClr val="FF0000"/>
                          </a:solidFill>
                        </a:rPr>
                        <a:t>kiwi</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83488">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83489">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solidFill>
                            <a:srgbClr val="FF0000"/>
                          </a:solidFill>
                        </a:rPr>
                        <a:t>banana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83488">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solidFill>
                            <a:srgbClr val="FF0000"/>
                          </a:solidFill>
                        </a:rPr>
                        <a:t>watermelon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83488">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83488">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solidFill>
                            <a:srgbClr val="FF0000"/>
                          </a:solidFill>
                        </a:rPr>
                        <a:t>apple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83488">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solidFill>
                            <a:srgbClr val="FF0000"/>
                          </a:solidFill>
                        </a:rPr>
                        <a:t>mango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83489">
                <a:tc>
                  <a:txBody>
                    <a:bodyPr/>
                    <a:lstStyle/>
                    <a:p>
                      <a:pPr algn="ctr"/>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solidFill>
                            <a:srgbClr val="FF0000"/>
                          </a:solidFill>
                        </a:rPr>
                        <a:t>cantaloupe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83488">
                <a:tc>
                  <a:txBody>
                    <a:bodyPr/>
                    <a:lstStyle/>
                    <a:p>
                      <a:pPr algn="ctr"/>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solidFill>
                            <a:srgbClr val="FF0000"/>
                          </a:solidFill>
                        </a:rPr>
                        <a:t>grapes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83488">
                <a:tc>
                  <a:txBody>
                    <a:bodyPr/>
                    <a:lstStyle/>
                    <a:p>
                      <a:pPr algn="ctr"/>
                      <a:r>
                        <a:rPr lang="en-US"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solidFill>
                            <a:srgbClr val="FF0000"/>
                          </a:solidFill>
                        </a:rPr>
                        <a:t>strawberry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3" name="TextBox 2"/>
          <p:cNvSpPr txBox="1"/>
          <p:nvPr/>
        </p:nvSpPr>
        <p:spPr>
          <a:xfrm>
            <a:off x="1524000" y="6172200"/>
            <a:ext cx="2121286" cy="369332"/>
          </a:xfrm>
          <a:prstGeom prst="rect">
            <a:avLst/>
          </a:prstGeom>
          <a:noFill/>
        </p:spPr>
        <p:txBody>
          <a:bodyPr wrap="none" rtlCol="0">
            <a:spAutoFit/>
          </a:bodyPr>
          <a:lstStyle/>
          <a:p>
            <a:r>
              <a:rPr lang="en-US" dirty="0">
                <a:solidFill>
                  <a:schemeClr val="tx1"/>
                </a:solidFill>
                <a:latin typeface="+mn-lt"/>
              </a:rPr>
              <a:t>What happens now?</a:t>
            </a:r>
          </a:p>
        </p:txBody>
      </p:sp>
      <p:cxnSp>
        <p:nvCxnSpPr>
          <p:cNvPr id="7" name="Straight Arrow Connector 6"/>
          <p:cNvCxnSpPr/>
          <p:nvPr/>
        </p:nvCxnSpPr>
        <p:spPr>
          <a:xfrm flipV="1">
            <a:off x="4343400" y="4876800"/>
            <a:ext cx="1524000" cy="8382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41740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302" name="Rectangle 1030"/>
          <p:cNvSpPr>
            <a:spLocks noGrp="1" noChangeArrowheads="1"/>
          </p:cNvSpPr>
          <p:nvPr>
            <p:ph type="title"/>
          </p:nvPr>
        </p:nvSpPr>
        <p:spPr>
          <a:xfrm>
            <a:off x="762000" y="762000"/>
            <a:ext cx="7772400" cy="1143000"/>
          </a:xfrm>
        </p:spPr>
        <p:txBody>
          <a:bodyPr/>
          <a:lstStyle/>
          <a:p>
            <a:r>
              <a:rPr lang="en-US" dirty="0"/>
              <a:t>Hash Example – Using SSN</a:t>
            </a:r>
          </a:p>
        </p:txBody>
      </p:sp>
      <p:sp>
        <p:nvSpPr>
          <p:cNvPr id="567303" name="Rectangle 1031"/>
          <p:cNvSpPr>
            <a:spLocks noGrp="1" noChangeArrowheads="1"/>
          </p:cNvSpPr>
          <p:nvPr>
            <p:ph idx="1"/>
          </p:nvPr>
        </p:nvSpPr>
        <p:spPr>
          <a:xfrm>
            <a:off x="609600" y="1981200"/>
            <a:ext cx="7772400" cy="3733800"/>
          </a:xfrm>
        </p:spPr>
        <p:txBody>
          <a:bodyPr/>
          <a:lstStyle/>
          <a:p>
            <a:pPr>
              <a:lnSpc>
                <a:spcPct val="90000"/>
              </a:lnSpc>
            </a:pPr>
            <a:r>
              <a:rPr lang="en-US" sz="2800" dirty="0"/>
              <a:t>A social security application keeping track of people where the primary search key is a person’s social security number (SSN)</a:t>
            </a:r>
          </a:p>
          <a:p>
            <a:pPr>
              <a:lnSpc>
                <a:spcPct val="90000"/>
              </a:lnSpc>
            </a:pPr>
            <a:r>
              <a:rPr lang="en-US" sz="2800" dirty="0"/>
              <a:t>You can use an array to hold references to all the person objects</a:t>
            </a:r>
          </a:p>
          <a:p>
            <a:pPr lvl="1">
              <a:lnSpc>
                <a:spcPct val="90000"/>
              </a:lnSpc>
            </a:pPr>
            <a:r>
              <a:rPr lang="en-US" sz="2400" dirty="0"/>
              <a:t>Use an array with range 0 - 999,999,999</a:t>
            </a:r>
          </a:p>
          <a:p>
            <a:pPr lvl="1">
              <a:lnSpc>
                <a:spcPct val="90000"/>
              </a:lnSpc>
            </a:pPr>
            <a:r>
              <a:rPr lang="en-US" sz="2400" dirty="0"/>
              <a:t>Using the SSN as a key, you have O(1) access to any person object</a:t>
            </a:r>
          </a:p>
        </p:txBody>
      </p:sp>
    </p:spTree>
    <p:extLst>
      <p:ext uri="{BB962C8B-B14F-4D97-AF65-F5344CB8AC3E}">
        <p14:creationId xmlns:p14="http://schemas.microsoft.com/office/powerpoint/2010/main" val="23710373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302" name="Rectangle 1030"/>
          <p:cNvSpPr>
            <a:spLocks noGrp="1" noChangeArrowheads="1"/>
          </p:cNvSpPr>
          <p:nvPr>
            <p:ph type="title"/>
          </p:nvPr>
        </p:nvSpPr>
        <p:spPr>
          <a:xfrm>
            <a:off x="762000" y="762000"/>
            <a:ext cx="7772400" cy="1143000"/>
          </a:xfrm>
        </p:spPr>
        <p:txBody>
          <a:bodyPr/>
          <a:lstStyle/>
          <a:p>
            <a:r>
              <a:rPr lang="en-US" dirty="0"/>
              <a:t>Hash Example – Using SSN</a:t>
            </a:r>
          </a:p>
        </p:txBody>
      </p:sp>
      <p:sp>
        <p:nvSpPr>
          <p:cNvPr id="567303" name="Rectangle 1031"/>
          <p:cNvSpPr>
            <a:spLocks noGrp="1" noChangeArrowheads="1"/>
          </p:cNvSpPr>
          <p:nvPr>
            <p:ph idx="1"/>
          </p:nvPr>
        </p:nvSpPr>
        <p:spPr>
          <a:xfrm>
            <a:off x="609600" y="1981200"/>
            <a:ext cx="7772400" cy="3733800"/>
          </a:xfrm>
        </p:spPr>
        <p:txBody>
          <a:bodyPr/>
          <a:lstStyle/>
          <a:p>
            <a:pPr>
              <a:lnSpc>
                <a:spcPct val="90000"/>
              </a:lnSpc>
            </a:pPr>
            <a:r>
              <a:rPr lang="en-US" sz="2800" dirty="0"/>
              <a:t>Unfortunately, the number of active keys (Social Security Numbers) is much less than the array size (1 billion entries)</a:t>
            </a:r>
          </a:p>
          <a:p>
            <a:pPr lvl="1">
              <a:lnSpc>
                <a:spcPct val="90000"/>
              </a:lnSpc>
            </a:pPr>
            <a:r>
              <a:rPr lang="en-US" sz="2400" dirty="0"/>
              <a:t>Est. US population, November 2015: 322,071,600</a:t>
            </a:r>
          </a:p>
          <a:p>
            <a:pPr lvl="1">
              <a:lnSpc>
                <a:spcPct val="90000"/>
              </a:lnSpc>
            </a:pPr>
            <a:r>
              <a:rPr lang="en-US" sz="2400" dirty="0"/>
              <a:t>Over 60% of the array would be unused</a:t>
            </a:r>
          </a:p>
        </p:txBody>
      </p:sp>
    </p:spTree>
    <p:extLst>
      <p:ext uri="{BB962C8B-B14F-4D97-AF65-F5344CB8AC3E}">
        <p14:creationId xmlns:p14="http://schemas.microsoft.com/office/powerpoint/2010/main" val="3940662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Example 3 – Hash Functions</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984568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t>Hash Function – Example 3</a:t>
            </a:r>
          </a:p>
        </p:txBody>
      </p:sp>
      <p:sp>
        <p:nvSpPr>
          <p:cNvPr id="5123" name="Rectangle 3"/>
          <p:cNvSpPr>
            <a:spLocks noGrp="1" noChangeArrowheads="1"/>
          </p:cNvSpPr>
          <p:nvPr>
            <p:ph idx="1"/>
          </p:nvPr>
        </p:nvSpPr>
        <p:spPr/>
        <p:txBody>
          <a:bodyPr/>
          <a:lstStyle/>
          <a:p>
            <a:pPr eaLnBrk="1" hangingPunct="1">
              <a:buFontTx/>
              <a:buNone/>
            </a:pPr>
            <a:r>
              <a:rPr lang="en-US"/>
              <a:t>We have a small group of people who wish to join a club (say about 40 folks). Then, if each of these people have an ID# associated with them (from 1 to 40) we could store their information in an array and access it using the ID# as the array index.</a:t>
            </a:r>
          </a:p>
        </p:txBody>
      </p:sp>
    </p:spTree>
    <p:extLst>
      <p:ext uri="{BB962C8B-B14F-4D97-AF65-F5344CB8AC3E}">
        <p14:creationId xmlns:p14="http://schemas.microsoft.com/office/powerpoint/2010/main" val="1765377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t>Hash Function – Example 3</a:t>
            </a:r>
          </a:p>
        </p:txBody>
      </p:sp>
      <p:sp>
        <p:nvSpPr>
          <p:cNvPr id="6147" name="Rectangle 3"/>
          <p:cNvSpPr>
            <a:spLocks noGrp="1" noChangeArrowheads="1"/>
          </p:cNvSpPr>
          <p:nvPr>
            <p:ph idx="1"/>
          </p:nvPr>
        </p:nvSpPr>
        <p:spPr/>
        <p:txBody>
          <a:bodyPr/>
          <a:lstStyle/>
          <a:p>
            <a:pPr eaLnBrk="1" hangingPunct="1">
              <a:buFontTx/>
              <a:buNone/>
            </a:pPr>
            <a:r>
              <a:rPr lang="en-US" dirty="0"/>
              <a:t>Now, we have 7 of these clubs, with consecutive ID#s going up to 280. Now what?</a:t>
            </a:r>
          </a:p>
          <a:p>
            <a:pPr lvl="1" eaLnBrk="1" hangingPunct="1"/>
            <a:r>
              <a:rPr lang="en-US" dirty="0"/>
              <a:t>We COULD create a 280 element array for each club and use 40 elements of the array. (wasteful?)</a:t>
            </a:r>
          </a:p>
          <a:p>
            <a:pPr lvl="1" eaLnBrk="1" hangingPunct="1"/>
            <a:r>
              <a:rPr lang="en-US" dirty="0"/>
              <a:t>We COULD create a 40 element array and calculate the index of each person using a mapping.  (index = ID# % 40).</a:t>
            </a:r>
          </a:p>
        </p:txBody>
      </p:sp>
    </p:spTree>
    <p:extLst>
      <p:ext uri="{BB962C8B-B14F-4D97-AF65-F5344CB8AC3E}">
        <p14:creationId xmlns:p14="http://schemas.microsoft.com/office/powerpoint/2010/main" val="422355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Hash Function – Example 3</a:t>
            </a:r>
          </a:p>
        </p:txBody>
      </p:sp>
      <p:sp>
        <p:nvSpPr>
          <p:cNvPr id="7171" name="Rectangle 3"/>
          <p:cNvSpPr>
            <a:spLocks noGrp="1" noChangeArrowheads="1"/>
          </p:cNvSpPr>
          <p:nvPr>
            <p:ph idx="1"/>
          </p:nvPr>
        </p:nvSpPr>
        <p:spPr/>
        <p:txBody>
          <a:bodyPr/>
          <a:lstStyle/>
          <a:p>
            <a:pPr eaLnBrk="1" hangingPunct="1">
              <a:buFontTx/>
              <a:buNone/>
            </a:pPr>
            <a:r>
              <a:rPr lang="en-US" dirty="0"/>
              <a:t>Now, imagine that we are hosting a club on campus open to all students.  We could use the PC ID# (8 digits long). How big should our array be?  </a:t>
            </a:r>
          </a:p>
          <a:p>
            <a:pPr eaLnBrk="1" hangingPunct="1">
              <a:buFontTx/>
              <a:buNone/>
            </a:pPr>
            <a:endParaRPr lang="en-US" dirty="0"/>
          </a:p>
          <a:p>
            <a:pPr eaLnBrk="1" hangingPunct="1">
              <a:buFontTx/>
              <a:buNone/>
            </a:pPr>
            <a:r>
              <a:rPr lang="en-US" dirty="0"/>
              <a:t>THINGS TO CONSIDER:</a:t>
            </a:r>
          </a:p>
          <a:p>
            <a:pPr lvl="1" eaLnBrk="1" hangingPunct="1"/>
            <a:r>
              <a:rPr lang="en-US" dirty="0"/>
              <a:t>How many students do we expect to join?</a:t>
            </a:r>
          </a:p>
          <a:p>
            <a:pPr lvl="1" eaLnBrk="1" hangingPunct="1"/>
            <a:r>
              <a:rPr lang="en-US" dirty="0"/>
              <a:t>How can we create a key based on this number?</a:t>
            </a:r>
          </a:p>
        </p:txBody>
      </p:sp>
    </p:spTree>
    <p:extLst>
      <p:ext uri="{BB962C8B-B14F-4D97-AF65-F5344CB8AC3E}">
        <p14:creationId xmlns:p14="http://schemas.microsoft.com/office/powerpoint/2010/main" val="1518950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Hash Function – Example 3</a:t>
            </a:r>
          </a:p>
        </p:txBody>
      </p:sp>
      <p:sp>
        <p:nvSpPr>
          <p:cNvPr id="8195" name="Rectangle 3"/>
          <p:cNvSpPr>
            <a:spLocks noGrp="1" noChangeArrowheads="1"/>
          </p:cNvSpPr>
          <p:nvPr>
            <p:ph idx="1"/>
          </p:nvPr>
        </p:nvSpPr>
        <p:spPr/>
        <p:txBody>
          <a:bodyPr/>
          <a:lstStyle/>
          <a:p>
            <a:pPr eaLnBrk="1" hangingPunct="1"/>
            <a:r>
              <a:rPr lang="en-US" dirty="0"/>
              <a:t>If we expect no more than 100 club members, we can use the last two digits of the PC ID# as our index (aka KEY).  Do we see any problems with this?</a:t>
            </a:r>
          </a:p>
          <a:p>
            <a:pPr eaLnBrk="1" hangingPunct="1"/>
            <a:endParaRPr lang="en-US" dirty="0"/>
          </a:p>
          <a:p>
            <a:pPr eaLnBrk="1" hangingPunct="1"/>
            <a:r>
              <a:rPr lang="en-US" dirty="0"/>
              <a:t>How do we get this number?  </a:t>
            </a:r>
          </a:p>
          <a:p>
            <a:pPr lvl="1" eaLnBrk="1" hangingPunct="1"/>
            <a:r>
              <a:rPr lang="en-US" dirty="0"/>
              <a:t>Take the remainder </a:t>
            </a:r>
          </a:p>
          <a:p>
            <a:pPr lvl="2" eaLnBrk="1" hangingPunct="1"/>
            <a:r>
              <a:rPr lang="en-US" dirty="0"/>
              <a:t>(PC ID# % 100)</a:t>
            </a:r>
          </a:p>
        </p:txBody>
      </p:sp>
    </p:spTree>
    <p:extLst>
      <p:ext uri="{BB962C8B-B14F-4D97-AF65-F5344CB8AC3E}">
        <p14:creationId xmlns:p14="http://schemas.microsoft.com/office/powerpoint/2010/main" val="257004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t>Hash Functions</a:t>
            </a:r>
          </a:p>
        </p:txBody>
      </p:sp>
      <p:sp>
        <p:nvSpPr>
          <p:cNvPr id="9219" name="Rectangle 3"/>
          <p:cNvSpPr>
            <a:spLocks noGrp="1" noChangeArrowheads="1"/>
          </p:cNvSpPr>
          <p:nvPr>
            <p:ph idx="1"/>
          </p:nvPr>
        </p:nvSpPr>
        <p:spPr/>
        <p:txBody>
          <a:bodyPr/>
          <a:lstStyle/>
          <a:p>
            <a:pPr eaLnBrk="1" hangingPunct="1"/>
            <a:r>
              <a:rPr lang="en-US" dirty="0"/>
              <a:t>Taking the remainder is called the </a:t>
            </a:r>
            <a:r>
              <a:rPr lang="en-US" b="1" dirty="0"/>
              <a:t>Division-remainder technique (MOD)</a:t>
            </a:r>
            <a:r>
              <a:rPr lang="en-US" dirty="0"/>
              <a:t> and is an example of a </a:t>
            </a:r>
            <a:r>
              <a:rPr lang="en-US" b="1" dirty="0"/>
              <a:t>uniform hash function</a:t>
            </a:r>
            <a:endParaRPr lang="en-US" dirty="0"/>
          </a:p>
          <a:p>
            <a:pPr eaLnBrk="1" hangingPunct="1"/>
            <a:endParaRPr lang="en-US" dirty="0"/>
          </a:p>
          <a:p>
            <a:pPr eaLnBrk="1" hangingPunct="1"/>
            <a:r>
              <a:rPr lang="en-US" dirty="0"/>
              <a:t>A uniform hash function is designed to distribute the keys roughly evenly into the available positions within the array (or hash table)</a:t>
            </a:r>
          </a:p>
        </p:txBody>
      </p:sp>
    </p:spTree>
    <p:extLst>
      <p:ext uri="{BB962C8B-B14F-4D97-AF65-F5344CB8AC3E}">
        <p14:creationId xmlns:p14="http://schemas.microsoft.com/office/powerpoint/2010/main" val="2877553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a:t>Collisions</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1005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However, if we were to organize each of the people by the 50 states, we may greatly increase the speed to find them.</a:t>
            </a:r>
          </a:p>
          <a:p>
            <a:endParaRPr lang="en-US" dirty="0"/>
          </a:p>
        </p:txBody>
      </p:sp>
      <p:sp>
        <p:nvSpPr>
          <p:cNvPr id="4" name="Footer Placeholder 3"/>
          <p:cNvSpPr>
            <a:spLocks noGrp="1"/>
          </p:cNvSpPr>
          <p:nvPr>
            <p:ph type="ftr" idx="10"/>
          </p:nvPr>
        </p:nvSpPr>
        <p:spPr/>
        <p:txBody>
          <a:bodyPr/>
          <a:lstStyle/>
          <a:p>
            <a:pPr>
              <a:defRPr/>
            </a:pPr>
            <a:r>
              <a:rPr lang="en-US"/>
              <a:t>UMBC CMSC 341 Hashing</a:t>
            </a:r>
            <a:endParaRPr lang="en-US" dirty="0"/>
          </a:p>
        </p:txBody>
      </p:sp>
      <p:sp>
        <p:nvSpPr>
          <p:cNvPr id="5" name="Slide Number Placeholder 4"/>
          <p:cNvSpPr>
            <a:spLocks noGrp="1"/>
          </p:cNvSpPr>
          <p:nvPr>
            <p:ph type="sldNum" idx="11"/>
          </p:nvPr>
        </p:nvSpPr>
        <p:spPr/>
        <p:txBody>
          <a:bodyPr/>
          <a:lstStyle/>
          <a:p>
            <a:pPr>
              <a:defRPr/>
            </a:pPr>
            <a:fld id="{5E0127AB-56F0-4C4C-B69D-62B61AF9473F}" type="slidenum">
              <a:rPr lang="en-US" smtClean="0"/>
              <a:pPr>
                <a:defRPr/>
              </a:pPr>
              <a:t>3</a:t>
            </a:fld>
            <a:endParaRPr lang="en-US"/>
          </a:p>
        </p:txBody>
      </p:sp>
      <p:pic>
        <p:nvPicPr>
          <p:cNvPr id="6" name="Picture 5" descr="http://www.jewishvirtuallibrary.org/jsource/images/us-map2.gif"/>
          <p:cNvPicPr/>
          <p:nvPr/>
        </p:nvPicPr>
        <p:blipFill>
          <a:blip r:embed="rId2">
            <a:extLst>
              <a:ext uri="{28A0092B-C50C-407E-A947-70E740481C1C}">
                <a14:useLocalDpi xmlns:a14="http://schemas.microsoft.com/office/drawing/2010/main" val="0"/>
              </a:ext>
            </a:extLst>
          </a:blip>
          <a:srcRect/>
          <a:stretch>
            <a:fillRect/>
          </a:stretch>
        </p:blipFill>
        <p:spPr bwMode="auto">
          <a:xfrm>
            <a:off x="1811973" y="2717800"/>
            <a:ext cx="5520055" cy="3454400"/>
          </a:xfrm>
          <a:prstGeom prst="rect">
            <a:avLst/>
          </a:prstGeom>
          <a:noFill/>
          <a:ln>
            <a:noFill/>
          </a:ln>
        </p:spPr>
      </p:pic>
    </p:spTree>
    <p:extLst>
      <p:ext uri="{BB962C8B-B14F-4D97-AF65-F5344CB8AC3E}">
        <p14:creationId xmlns:p14="http://schemas.microsoft.com/office/powerpoint/2010/main" val="862030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Collisions</a:t>
            </a:r>
          </a:p>
        </p:txBody>
      </p:sp>
      <p:sp>
        <p:nvSpPr>
          <p:cNvPr id="3" name="Content Placeholder 2"/>
          <p:cNvSpPr>
            <a:spLocks noGrp="1"/>
          </p:cNvSpPr>
          <p:nvPr>
            <p:ph idx="1"/>
          </p:nvPr>
        </p:nvSpPr>
        <p:spPr/>
        <p:txBody>
          <a:bodyPr/>
          <a:lstStyle/>
          <a:p>
            <a:r>
              <a:rPr lang="en-US" dirty="0"/>
              <a:t>If no two values are able to map into the same position in the hash table, we have what is known as an “</a:t>
            </a:r>
            <a:r>
              <a:rPr lang="en-US" i="1" dirty="0"/>
              <a:t>ideal hashing</a:t>
            </a:r>
            <a:r>
              <a:rPr lang="en-US" dirty="0"/>
              <a:t>”.  </a:t>
            </a:r>
          </a:p>
          <a:p>
            <a:pPr lvl="3"/>
            <a:endParaRPr lang="en-US" dirty="0"/>
          </a:p>
          <a:p>
            <a:pPr eaLnBrk="1" hangingPunct="1"/>
            <a:r>
              <a:rPr lang="en-US" dirty="0"/>
              <a:t>Usually, ideal hashing is not possible (or at least not guaranteed).  Some data is bound to hash to the same table element, in which case, we have a </a:t>
            </a:r>
            <a:r>
              <a:rPr lang="en-US" b="1" i="1" dirty="0"/>
              <a:t>collision</a:t>
            </a:r>
            <a:endParaRPr lang="en-US" dirty="0"/>
          </a:p>
          <a:p>
            <a:pPr lvl="3" eaLnBrk="1" hangingPunct="1"/>
            <a:endParaRPr lang="en-US" dirty="0"/>
          </a:p>
          <a:p>
            <a:pPr eaLnBrk="1" hangingPunct="1"/>
            <a:r>
              <a:rPr lang="en-US" dirty="0"/>
              <a:t>How do we solve this problem?</a:t>
            </a:r>
          </a:p>
          <a:p>
            <a:endParaRPr lang="en-US" dirty="0"/>
          </a:p>
        </p:txBody>
      </p:sp>
    </p:spTree>
    <p:extLst>
      <p:ext uri="{BB962C8B-B14F-4D97-AF65-F5344CB8AC3E}">
        <p14:creationId xmlns:p14="http://schemas.microsoft.com/office/powerpoint/2010/main" val="96599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Collisions</a:t>
            </a:r>
          </a:p>
        </p:txBody>
      </p:sp>
      <p:sp>
        <p:nvSpPr>
          <p:cNvPr id="3" name="Content Placeholder 2"/>
          <p:cNvSpPr>
            <a:spLocks noGrp="1"/>
          </p:cNvSpPr>
          <p:nvPr>
            <p:ph idx="1"/>
          </p:nvPr>
        </p:nvSpPr>
        <p:spPr/>
        <p:txBody>
          <a:bodyPr/>
          <a:lstStyle/>
          <a:p>
            <a:r>
              <a:rPr lang="en-US" dirty="0"/>
              <a:t>Ideally the hash function should map each possible key to a different slot index; but this goal is rarely achievable in practice. </a:t>
            </a:r>
          </a:p>
          <a:p>
            <a:r>
              <a:rPr lang="en-US" dirty="0"/>
              <a:t>Most hash table designs assume that </a:t>
            </a:r>
            <a:r>
              <a:rPr lang="en-US" b="1" i="1" dirty="0"/>
              <a:t>hash collisions </a:t>
            </a:r>
            <a:r>
              <a:rPr lang="en-US" dirty="0"/>
              <a:t>— pairs of different keys with the same hash values — are normal occurrences, and accommodate them in some way.</a:t>
            </a:r>
          </a:p>
          <a:p>
            <a:endParaRPr lang="en-US" dirty="0"/>
          </a:p>
        </p:txBody>
      </p:sp>
    </p:spTree>
    <p:extLst>
      <p:ext uri="{BB962C8B-B14F-4D97-AF65-F5344CB8AC3E}">
        <p14:creationId xmlns:p14="http://schemas.microsoft.com/office/powerpoint/2010/main" val="535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Collisions</a:t>
            </a:r>
          </a:p>
        </p:txBody>
      </p:sp>
      <p:sp>
        <p:nvSpPr>
          <p:cNvPr id="3" name="Content Placeholder 2"/>
          <p:cNvSpPr>
            <a:spLocks noGrp="1"/>
          </p:cNvSpPr>
          <p:nvPr>
            <p:ph idx="1"/>
          </p:nvPr>
        </p:nvSpPr>
        <p:spPr/>
        <p:txBody>
          <a:bodyPr/>
          <a:lstStyle/>
          <a:p>
            <a:pPr>
              <a:lnSpc>
                <a:spcPct val="90000"/>
              </a:lnSpc>
            </a:pPr>
            <a:r>
              <a:rPr lang="en-US" dirty="0"/>
              <a:t>We can think of each table location as a “bucket” that contains several slots.  </a:t>
            </a:r>
          </a:p>
          <a:p>
            <a:pPr>
              <a:lnSpc>
                <a:spcPct val="90000"/>
              </a:lnSpc>
            </a:pPr>
            <a:endParaRPr lang="en-US" dirty="0"/>
          </a:p>
          <a:p>
            <a:pPr>
              <a:lnSpc>
                <a:spcPct val="90000"/>
              </a:lnSpc>
            </a:pPr>
            <a:r>
              <a:rPr lang="en-US" dirty="0"/>
              <a:t>Each slot is filled with one piece of data.</a:t>
            </a:r>
          </a:p>
          <a:p>
            <a:pPr>
              <a:lnSpc>
                <a:spcPct val="90000"/>
              </a:lnSpc>
            </a:pPr>
            <a:r>
              <a:rPr lang="en-US" dirty="0"/>
              <a:t>This approach involves “chaining” the data.  </a:t>
            </a:r>
          </a:p>
          <a:p>
            <a:pPr>
              <a:lnSpc>
                <a:spcPct val="90000"/>
              </a:lnSpc>
            </a:pPr>
            <a:endParaRPr lang="en-US" dirty="0"/>
          </a:p>
          <a:p>
            <a:pPr>
              <a:lnSpc>
                <a:spcPct val="90000"/>
              </a:lnSpc>
            </a:pPr>
            <a:r>
              <a:rPr lang="en-US" dirty="0"/>
              <a:t>Thankfully, we can create an “array of arrays” or an “array of linked lists” as a way to help deal with collisions.</a:t>
            </a:r>
          </a:p>
          <a:p>
            <a:endParaRPr lang="en-US" dirty="0"/>
          </a:p>
        </p:txBody>
      </p:sp>
    </p:spTree>
    <p:extLst>
      <p:ext uri="{BB962C8B-B14F-4D97-AF65-F5344CB8AC3E}">
        <p14:creationId xmlns:p14="http://schemas.microsoft.com/office/powerpoint/2010/main" val="3633304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Collisions</a:t>
            </a:r>
          </a:p>
        </p:txBody>
      </p:sp>
      <p:sp>
        <p:nvSpPr>
          <p:cNvPr id="3" name="Content Placeholder 2"/>
          <p:cNvSpPr>
            <a:spLocks noGrp="1"/>
          </p:cNvSpPr>
          <p:nvPr>
            <p:ph idx="1"/>
          </p:nvPr>
        </p:nvSpPr>
        <p:spPr/>
        <p:txBody>
          <a:bodyPr/>
          <a:lstStyle/>
          <a:p>
            <a:pPr eaLnBrk="1" hangingPunct="1">
              <a:lnSpc>
                <a:spcPct val="90000"/>
              </a:lnSpc>
            </a:pPr>
            <a:r>
              <a:rPr lang="en-US" sz="3200" dirty="0"/>
              <a:t>This is a common approach when the hash table is used as disk storage.  </a:t>
            </a:r>
          </a:p>
          <a:p>
            <a:pPr eaLnBrk="1" hangingPunct="1">
              <a:lnSpc>
                <a:spcPct val="90000"/>
              </a:lnSpc>
            </a:pPr>
            <a:r>
              <a:rPr lang="en-US" sz="3200" dirty="0"/>
              <a:t>For each element of the table, a linked list (of sorts) is maintained to hold data that map to the same location. </a:t>
            </a:r>
          </a:p>
          <a:p>
            <a:pPr eaLnBrk="1" hangingPunct="1">
              <a:lnSpc>
                <a:spcPct val="90000"/>
              </a:lnSpc>
            </a:pPr>
            <a:r>
              <a:rPr lang="en-US" sz="3200" dirty="0"/>
              <a:t>Do we want to sort items upon entering them into the list?</a:t>
            </a:r>
          </a:p>
          <a:p>
            <a:pPr lvl="1" eaLnBrk="1" hangingPunct="1">
              <a:lnSpc>
                <a:spcPct val="90000"/>
              </a:lnSpc>
            </a:pPr>
            <a:r>
              <a:rPr lang="en-US" sz="2800" dirty="0"/>
              <a:t>Unsorted: easier to enter</a:t>
            </a:r>
          </a:p>
          <a:p>
            <a:pPr lvl="1" eaLnBrk="1" hangingPunct="1">
              <a:lnSpc>
                <a:spcPct val="90000"/>
              </a:lnSpc>
            </a:pPr>
            <a:r>
              <a:rPr lang="en-US" sz="2800" dirty="0"/>
              <a:t>Sorted: easier to retrieve</a:t>
            </a:r>
          </a:p>
          <a:p>
            <a:endParaRPr lang="en-US" dirty="0"/>
          </a:p>
        </p:txBody>
      </p:sp>
      <p:sp>
        <p:nvSpPr>
          <p:cNvPr id="4" name="Footer Placeholder 3"/>
          <p:cNvSpPr>
            <a:spLocks noGrp="1"/>
          </p:cNvSpPr>
          <p:nvPr>
            <p:ph type="ftr" idx="10"/>
          </p:nvPr>
        </p:nvSpPr>
        <p:spPr/>
        <p:txBody>
          <a:bodyPr/>
          <a:lstStyle/>
          <a:p>
            <a:pPr>
              <a:defRPr/>
            </a:pPr>
            <a:r>
              <a:rPr lang="en-US"/>
              <a:t>UMBC CMSC 341 Hashing</a:t>
            </a:r>
            <a:endParaRPr lang="en-US" dirty="0"/>
          </a:p>
        </p:txBody>
      </p:sp>
      <p:sp>
        <p:nvSpPr>
          <p:cNvPr id="5" name="Slide Number Placeholder 4"/>
          <p:cNvSpPr>
            <a:spLocks noGrp="1"/>
          </p:cNvSpPr>
          <p:nvPr>
            <p:ph type="sldNum" idx="11"/>
          </p:nvPr>
        </p:nvSpPr>
        <p:spPr/>
        <p:txBody>
          <a:bodyPr/>
          <a:lstStyle/>
          <a:p>
            <a:pPr>
              <a:defRPr/>
            </a:pPr>
            <a:fld id="{5E0127AB-56F0-4C4C-B69D-62B61AF9473F}" type="slidenum">
              <a:rPr lang="en-US" smtClean="0"/>
              <a:pPr>
                <a:defRPr/>
              </a:pPr>
              <a:t>33</a:t>
            </a:fld>
            <a:endParaRPr lang="en-US"/>
          </a:p>
        </p:txBody>
      </p:sp>
    </p:spTree>
    <p:extLst>
      <p:ext uri="{BB962C8B-B14F-4D97-AF65-F5344CB8AC3E}">
        <p14:creationId xmlns:p14="http://schemas.microsoft.com/office/powerpoint/2010/main" val="2071923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the Optimal Hash Function</a:t>
            </a:r>
          </a:p>
        </p:txBody>
      </p:sp>
      <p:sp>
        <p:nvSpPr>
          <p:cNvPr id="3" name="Content Placeholder 2"/>
          <p:cNvSpPr>
            <a:spLocks noGrp="1"/>
          </p:cNvSpPr>
          <p:nvPr>
            <p:ph idx="1"/>
          </p:nvPr>
        </p:nvSpPr>
        <p:spPr/>
        <p:txBody>
          <a:bodyPr/>
          <a:lstStyle/>
          <a:p>
            <a:r>
              <a:rPr lang="en-US" dirty="0"/>
              <a:t>When a collision occurs, there are a variety of ways that we can address the collision</a:t>
            </a:r>
          </a:p>
          <a:p>
            <a:r>
              <a:rPr lang="en-US" dirty="0"/>
              <a:t>In a perfect world, we could come up with a magic function that helps us deal with collisions</a:t>
            </a:r>
          </a:p>
        </p:txBody>
      </p:sp>
    </p:spTree>
    <p:extLst>
      <p:ext uri="{BB962C8B-B14F-4D97-AF65-F5344CB8AC3E}">
        <p14:creationId xmlns:p14="http://schemas.microsoft.com/office/powerpoint/2010/main" val="305830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28600"/>
            <a:ext cx="7772400" cy="1143000"/>
          </a:xfrm>
        </p:spPr>
        <p:txBody>
          <a:bodyPr/>
          <a:lstStyle/>
          <a:p>
            <a:r>
              <a:rPr lang="en-US" sz="4000" dirty="0"/>
              <a:t>Finding the Optimal Hash Function</a:t>
            </a:r>
          </a:p>
        </p:txBody>
      </p:sp>
      <p:sp>
        <p:nvSpPr>
          <p:cNvPr id="13315" name="Rectangle 3"/>
          <p:cNvSpPr>
            <a:spLocks noGrp="1" noChangeArrowheads="1"/>
          </p:cNvSpPr>
          <p:nvPr>
            <p:ph idx="1"/>
          </p:nvPr>
        </p:nvSpPr>
        <p:spPr>
          <a:xfrm>
            <a:off x="609600" y="1371600"/>
            <a:ext cx="8229600" cy="4760913"/>
          </a:xfrm>
        </p:spPr>
        <p:txBody>
          <a:bodyPr/>
          <a:lstStyle/>
          <a:p>
            <a:r>
              <a:rPr lang="en-US" sz="2800" dirty="0"/>
              <a:t>How can we come up with this magic function?</a:t>
            </a:r>
          </a:p>
          <a:p>
            <a:r>
              <a:rPr lang="en-US" sz="2800" dirty="0"/>
              <a:t>In general, we cannot--there is no such magic function   </a:t>
            </a:r>
            <a:r>
              <a:rPr lang="en-US" sz="2800" dirty="0">
                <a:sym typeface="Wingdings" pitchFamily="2" charset="2"/>
              </a:rPr>
              <a:t></a:t>
            </a:r>
          </a:p>
          <a:p>
            <a:pPr lvl="1"/>
            <a:r>
              <a:rPr lang="en-US" sz="2400" dirty="0">
                <a:sym typeface="Wingdings" pitchFamily="2" charset="2"/>
              </a:rPr>
              <a:t>In a few specific cases, where all the possible values are known in advance, it has been possible to compute a perfect hash function</a:t>
            </a:r>
          </a:p>
          <a:p>
            <a:r>
              <a:rPr lang="en-US" sz="2800" dirty="0"/>
              <a:t>What is the next best thing?</a:t>
            </a:r>
          </a:p>
          <a:p>
            <a:pPr lvl="1"/>
            <a:r>
              <a:rPr lang="en-US" sz="2400" dirty="0"/>
              <a:t>A perfect hash would tell us exactly where to look</a:t>
            </a:r>
          </a:p>
          <a:p>
            <a:pPr lvl="1"/>
            <a:r>
              <a:rPr lang="en-US" sz="2400" dirty="0"/>
              <a:t>In general, the best we can do is a function that tells us where to </a:t>
            </a:r>
            <a:r>
              <a:rPr lang="en-US" sz="2400" i="1" dirty="0"/>
              <a:t>start</a:t>
            </a:r>
            <a:r>
              <a:rPr lang="en-US" sz="2400" dirty="0"/>
              <a:t> looking!</a:t>
            </a:r>
          </a:p>
        </p:txBody>
      </p:sp>
    </p:spTree>
    <p:extLst>
      <p:ext uri="{BB962C8B-B14F-4D97-AF65-F5344CB8AC3E}">
        <p14:creationId xmlns:p14="http://schemas.microsoft.com/office/powerpoint/2010/main" val="2343607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a:t>Finding the Optimal Hash Function</a:t>
            </a:r>
          </a:p>
        </p:txBody>
      </p:sp>
      <p:sp>
        <p:nvSpPr>
          <p:cNvPr id="14339" name="Rectangle 3"/>
          <p:cNvSpPr>
            <a:spLocks noGrp="1" noChangeArrowheads="1"/>
          </p:cNvSpPr>
          <p:nvPr>
            <p:ph idx="1"/>
          </p:nvPr>
        </p:nvSpPr>
        <p:spPr/>
        <p:txBody>
          <a:bodyPr/>
          <a:lstStyle/>
          <a:p>
            <a:pPr eaLnBrk="1" hangingPunct="1"/>
            <a:r>
              <a:rPr lang="en-US"/>
              <a:t>Other solutions? </a:t>
            </a:r>
          </a:p>
          <a:p>
            <a:pPr lvl="1" eaLnBrk="1" hangingPunct="1"/>
            <a:r>
              <a:rPr lang="en-US"/>
              <a:t>Linear Probing</a:t>
            </a:r>
          </a:p>
          <a:p>
            <a:pPr lvl="1" eaLnBrk="1" hangingPunct="1"/>
            <a:r>
              <a:rPr lang="en-US"/>
              <a:t>Quadratic Probing</a:t>
            </a:r>
          </a:p>
          <a:p>
            <a:pPr lvl="1" eaLnBrk="1" hangingPunct="1"/>
            <a:r>
              <a:rPr lang="en-US"/>
              <a:t>Designing a Good Hash Function</a:t>
            </a:r>
          </a:p>
        </p:txBody>
      </p:sp>
    </p:spTree>
    <p:extLst>
      <p:ext uri="{BB962C8B-B14F-4D97-AF65-F5344CB8AC3E}">
        <p14:creationId xmlns:p14="http://schemas.microsoft.com/office/powerpoint/2010/main" val="3583178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a:t>Hash Function Methods</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8860769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Hash Functions</a:t>
            </a:r>
          </a:p>
        </p:txBody>
      </p:sp>
      <p:sp>
        <p:nvSpPr>
          <p:cNvPr id="3" name="Content Placeholder 2"/>
          <p:cNvSpPr>
            <a:spLocks noGrp="1"/>
          </p:cNvSpPr>
          <p:nvPr>
            <p:ph idx="1"/>
          </p:nvPr>
        </p:nvSpPr>
        <p:spPr/>
        <p:txBody>
          <a:bodyPr/>
          <a:lstStyle/>
          <a:p>
            <a:r>
              <a:rPr lang="en-US" dirty="0"/>
              <a:t>As we have mentioned, there are a variety of ways to implement hash functions. We will discuss:</a:t>
            </a:r>
          </a:p>
          <a:p>
            <a:pPr marL="514350" indent="-514350">
              <a:buFont typeface="+mj-lt"/>
              <a:buAutoNum type="arabicPeriod"/>
            </a:pPr>
            <a:r>
              <a:rPr lang="en-US" dirty="0"/>
              <a:t>Chaining – This is where we put additional information into a bucket</a:t>
            </a:r>
          </a:p>
          <a:p>
            <a:pPr marL="514350" indent="-514350">
              <a:buFont typeface="+mj-lt"/>
              <a:buAutoNum type="arabicPeriod"/>
            </a:pPr>
            <a:r>
              <a:rPr lang="en-US" dirty="0"/>
              <a:t>Linear Probing</a:t>
            </a:r>
          </a:p>
          <a:p>
            <a:pPr marL="514350" indent="-514350">
              <a:buFont typeface="+mj-lt"/>
              <a:buAutoNum type="arabicPeriod"/>
            </a:pPr>
            <a:r>
              <a:rPr lang="en-US" dirty="0"/>
              <a:t>Quadratic Probing</a:t>
            </a:r>
          </a:p>
        </p:txBody>
      </p:sp>
    </p:spTree>
    <p:extLst>
      <p:ext uri="{BB962C8B-B14F-4D97-AF65-F5344CB8AC3E}">
        <p14:creationId xmlns:p14="http://schemas.microsoft.com/office/powerpoint/2010/main" val="1902736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t>Linear Probing</a:t>
            </a:r>
          </a:p>
        </p:txBody>
      </p:sp>
      <p:sp>
        <p:nvSpPr>
          <p:cNvPr id="15363" name="Rectangle 3"/>
          <p:cNvSpPr>
            <a:spLocks noGrp="1" noChangeArrowheads="1"/>
          </p:cNvSpPr>
          <p:nvPr>
            <p:ph idx="1"/>
          </p:nvPr>
        </p:nvSpPr>
        <p:spPr/>
        <p:txBody>
          <a:bodyPr/>
          <a:lstStyle/>
          <a:p>
            <a:pPr eaLnBrk="1" hangingPunct="1"/>
            <a:r>
              <a:rPr lang="en-US" dirty="0"/>
              <a:t>Have you ever been to a theatre or sports event where the tickets were numbered? </a:t>
            </a:r>
          </a:p>
          <a:p>
            <a:pPr eaLnBrk="1" hangingPunct="1"/>
            <a:r>
              <a:rPr lang="en-US" dirty="0"/>
              <a:t>Has someone ever sat in your seat?</a:t>
            </a:r>
          </a:p>
          <a:p>
            <a:pPr eaLnBrk="1" hangingPunct="1"/>
            <a:r>
              <a:rPr lang="en-US" dirty="0"/>
              <a:t>How did you resolve this problem?</a:t>
            </a:r>
          </a:p>
        </p:txBody>
      </p:sp>
    </p:spTree>
    <p:extLst>
      <p:ext uri="{BB962C8B-B14F-4D97-AF65-F5344CB8AC3E}">
        <p14:creationId xmlns:p14="http://schemas.microsoft.com/office/powerpoint/2010/main" val="1865617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Now, we know that the populations of the states are not evenly distributed</a:t>
            </a:r>
          </a:p>
          <a:p>
            <a:endParaRPr lang="en-US" dirty="0"/>
          </a:p>
          <a:p>
            <a:endParaRPr lang="en-US" dirty="0"/>
          </a:p>
          <a:p>
            <a:endParaRPr lang="en-US" dirty="0"/>
          </a:p>
          <a:p>
            <a:endParaRPr lang="en-US" dirty="0"/>
          </a:p>
          <a:p>
            <a:r>
              <a:rPr lang="en-US" dirty="0">
                <a:solidFill>
                  <a:schemeClr val="tx1"/>
                </a:solidFill>
              </a:rPr>
              <a:t>When our n = 322,071,600 we would expect 322,071,600 / 50 = </a:t>
            </a:r>
            <a:r>
              <a:rPr lang="en-US" b="1" dirty="0">
                <a:solidFill>
                  <a:schemeClr val="tx1"/>
                </a:solidFill>
              </a:rPr>
              <a:t>6,441,432 in each state</a:t>
            </a:r>
          </a:p>
          <a:p>
            <a:endParaRPr lang="en-US" dirty="0"/>
          </a:p>
          <a:p>
            <a:endParaRPr lang="en-US" dirty="0"/>
          </a:p>
        </p:txBody>
      </p:sp>
      <p:sp>
        <p:nvSpPr>
          <p:cNvPr id="4" name="Footer Placeholder 3"/>
          <p:cNvSpPr>
            <a:spLocks noGrp="1"/>
          </p:cNvSpPr>
          <p:nvPr>
            <p:ph type="ftr" idx="10"/>
          </p:nvPr>
        </p:nvSpPr>
        <p:spPr/>
        <p:txBody>
          <a:bodyPr/>
          <a:lstStyle/>
          <a:p>
            <a:pPr>
              <a:defRPr/>
            </a:pPr>
            <a:r>
              <a:rPr lang="en-US"/>
              <a:t>UMBC CMSC 341 Hashing</a:t>
            </a:r>
            <a:endParaRPr lang="en-US" dirty="0"/>
          </a:p>
        </p:txBody>
      </p:sp>
      <p:sp>
        <p:nvSpPr>
          <p:cNvPr id="5" name="Slide Number Placeholder 4"/>
          <p:cNvSpPr>
            <a:spLocks noGrp="1"/>
          </p:cNvSpPr>
          <p:nvPr>
            <p:ph type="sldNum" idx="11"/>
          </p:nvPr>
        </p:nvSpPr>
        <p:spPr/>
        <p:txBody>
          <a:bodyPr/>
          <a:lstStyle/>
          <a:p>
            <a:pPr>
              <a:defRPr/>
            </a:pPr>
            <a:fld id="{5E0127AB-56F0-4C4C-B69D-62B61AF9473F}" type="slidenum">
              <a:rPr lang="en-US" smtClean="0"/>
              <a:pPr>
                <a:defRPr/>
              </a:pPr>
              <a:t>4</a:t>
            </a:fld>
            <a:endParaRPr lang="en-US"/>
          </a:p>
        </p:txBody>
      </p:sp>
      <p:pic>
        <p:nvPicPr>
          <p:cNvPr id="6" name="Picture 5"/>
          <p:cNvPicPr>
            <a:picLocks noChangeAspect="1"/>
          </p:cNvPicPr>
          <p:nvPr/>
        </p:nvPicPr>
        <p:blipFill>
          <a:blip r:embed="rId2"/>
          <a:stretch>
            <a:fillRect/>
          </a:stretch>
        </p:blipFill>
        <p:spPr>
          <a:xfrm>
            <a:off x="1447800" y="2362200"/>
            <a:ext cx="6248400" cy="2133600"/>
          </a:xfrm>
          <a:prstGeom prst="rect">
            <a:avLst/>
          </a:prstGeom>
        </p:spPr>
      </p:pic>
    </p:spTree>
    <p:extLst>
      <p:ext uri="{BB962C8B-B14F-4D97-AF65-F5344CB8AC3E}">
        <p14:creationId xmlns:p14="http://schemas.microsoft.com/office/powerpoint/2010/main" val="142950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t>Linear Probing</a:t>
            </a:r>
          </a:p>
        </p:txBody>
      </p:sp>
      <p:sp>
        <p:nvSpPr>
          <p:cNvPr id="16387" name="Rectangle 3"/>
          <p:cNvSpPr>
            <a:spLocks noGrp="1" noChangeArrowheads="1"/>
          </p:cNvSpPr>
          <p:nvPr>
            <p:ph idx="1"/>
          </p:nvPr>
        </p:nvSpPr>
        <p:spPr/>
        <p:txBody>
          <a:bodyPr/>
          <a:lstStyle/>
          <a:p>
            <a:pPr eaLnBrk="1" hangingPunct="1">
              <a:buFontTx/>
              <a:buNone/>
            </a:pPr>
            <a:r>
              <a:rPr lang="en-US"/>
              <a:t>Linear Probing involves seeing an item in the hashed location and then moving by 1 through the array (circling to the beginning if necessary) until an open location is found.</a:t>
            </a:r>
          </a:p>
        </p:txBody>
      </p:sp>
    </p:spTree>
    <p:extLst>
      <p:ext uri="{BB962C8B-B14F-4D97-AF65-F5344CB8AC3E}">
        <p14:creationId xmlns:p14="http://schemas.microsoft.com/office/powerpoint/2010/main" val="5233189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838200"/>
            <a:ext cx="8229600" cy="1143000"/>
          </a:xfrm>
        </p:spPr>
        <p:txBody>
          <a:bodyPr/>
          <a:lstStyle/>
          <a:p>
            <a:pPr eaLnBrk="1" hangingPunct="1"/>
            <a:r>
              <a:rPr lang="en-US" dirty="0"/>
              <a:t>Linear Probing</a:t>
            </a:r>
          </a:p>
        </p:txBody>
      </p:sp>
      <p:sp>
        <p:nvSpPr>
          <p:cNvPr id="17411" name="Rectangle 3"/>
          <p:cNvSpPr>
            <a:spLocks noGrp="1" noChangeArrowheads="1"/>
          </p:cNvSpPr>
          <p:nvPr>
            <p:ph idx="1"/>
          </p:nvPr>
        </p:nvSpPr>
        <p:spPr>
          <a:xfrm>
            <a:off x="685800" y="1981200"/>
            <a:ext cx="7772400" cy="3733800"/>
          </a:xfrm>
        </p:spPr>
        <p:txBody>
          <a:bodyPr/>
          <a:lstStyle/>
          <a:p>
            <a:pPr eaLnBrk="1" hangingPunct="1"/>
            <a:r>
              <a:rPr lang="en-US" dirty="0"/>
              <a:t>Let’s say that we have 1000 numbered tickets to an event, but only sell 400. If we move the event to a smaller venue, we must also renumber the tickets.  The hash function would work like this:</a:t>
            </a:r>
          </a:p>
          <a:p>
            <a:pPr lvl="1" eaLnBrk="1" hangingPunct="1"/>
            <a:r>
              <a:rPr lang="en-US" dirty="0"/>
              <a:t> (ticket number) % 400.  </a:t>
            </a:r>
          </a:p>
          <a:p>
            <a:pPr lvl="1" eaLnBrk="1" hangingPunct="1"/>
            <a:r>
              <a:rPr lang="en-US" dirty="0"/>
              <a:t>How many folks can get the same hashed number?  (3 - for example, tickets 42, 442, and 842)</a:t>
            </a:r>
          </a:p>
        </p:txBody>
      </p:sp>
    </p:spTree>
    <p:extLst>
      <p:ext uri="{BB962C8B-B14F-4D97-AF65-F5344CB8AC3E}">
        <p14:creationId xmlns:p14="http://schemas.microsoft.com/office/powerpoint/2010/main" val="23299298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t>Linear Probing</a:t>
            </a:r>
          </a:p>
        </p:txBody>
      </p:sp>
      <p:sp>
        <p:nvSpPr>
          <p:cNvPr id="18435" name="Rectangle 3"/>
          <p:cNvSpPr>
            <a:spLocks noGrp="1" noChangeArrowheads="1"/>
          </p:cNvSpPr>
          <p:nvPr>
            <p:ph idx="1"/>
          </p:nvPr>
        </p:nvSpPr>
        <p:spPr/>
        <p:txBody>
          <a:bodyPr/>
          <a:lstStyle/>
          <a:p>
            <a:pPr eaLnBrk="1" hangingPunct="1"/>
            <a:r>
              <a:rPr lang="en-US"/>
              <a:t>The idea is that even though these number hash to the same location, they need to be given a slot based on their hash number index.  Using linear probing, the entries are placed into the </a:t>
            </a:r>
            <a:r>
              <a:rPr lang="en-US" i="1"/>
              <a:t>next available</a:t>
            </a:r>
            <a:r>
              <a:rPr lang="en-US"/>
              <a:t> position.</a:t>
            </a:r>
          </a:p>
        </p:txBody>
      </p:sp>
    </p:spTree>
    <p:extLst>
      <p:ext uri="{BB962C8B-B14F-4D97-AF65-F5344CB8AC3E}">
        <p14:creationId xmlns:p14="http://schemas.microsoft.com/office/powerpoint/2010/main" val="36762174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Linear Probing</a:t>
            </a:r>
          </a:p>
        </p:txBody>
      </p:sp>
      <p:sp>
        <p:nvSpPr>
          <p:cNvPr id="19459" name="Rectangle 3"/>
          <p:cNvSpPr>
            <a:spLocks noGrp="1" noChangeArrowheads="1"/>
          </p:cNvSpPr>
          <p:nvPr>
            <p:ph idx="1"/>
          </p:nvPr>
        </p:nvSpPr>
        <p:spPr/>
        <p:txBody>
          <a:bodyPr/>
          <a:lstStyle/>
          <a:p>
            <a:pPr eaLnBrk="1" hangingPunct="1"/>
            <a:r>
              <a:rPr lang="en-US"/>
              <a:t>Consider the data with keys: 24, 42, 34,62,73 into a table of size 10.  These entries can be placed into the table at the following locations:</a:t>
            </a:r>
          </a:p>
        </p:txBody>
      </p:sp>
    </p:spTree>
    <p:extLst>
      <p:ext uri="{BB962C8B-B14F-4D97-AF65-F5344CB8AC3E}">
        <p14:creationId xmlns:p14="http://schemas.microsoft.com/office/powerpoint/2010/main" val="22758878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914400"/>
            <a:ext cx="8229600" cy="1143000"/>
          </a:xfrm>
        </p:spPr>
        <p:txBody>
          <a:bodyPr/>
          <a:lstStyle/>
          <a:p>
            <a:pPr eaLnBrk="1" hangingPunct="1"/>
            <a:r>
              <a:rPr lang="en-US" dirty="0"/>
              <a:t>Linear Probing</a:t>
            </a:r>
          </a:p>
        </p:txBody>
      </p:sp>
      <p:sp>
        <p:nvSpPr>
          <p:cNvPr id="20483" name="Rectangle 3"/>
          <p:cNvSpPr>
            <a:spLocks noGrp="1" noChangeArrowheads="1"/>
          </p:cNvSpPr>
          <p:nvPr>
            <p:ph idx="1"/>
          </p:nvPr>
        </p:nvSpPr>
        <p:spPr>
          <a:xfrm>
            <a:off x="533400" y="2209800"/>
            <a:ext cx="8229600" cy="3733800"/>
          </a:xfrm>
        </p:spPr>
        <p:txBody>
          <a:bodyPr/>
          <a:lstStyle/>
          <a:p>
            <a:pPr eaLnBrk="1" hangingPunct="1">
              <a:lnSpc>
                <a:spcPct val="90000"/>
              </a:lnSpc>
            </a:pPr>
            <a:r>
              <a:rPr lang="en-US" sz="2400" dirty="0"/>
              <a:t>24 % 10 = 4.  Position is free. 24 placed into element 4</a:t>
            </a:r>
          </a:p>
          <a:p>
            <a:pPr eaLnBrk="1" hangingPunct="1">
              <a:lnSpc>
                <a:spcPct val="90000"/>
              </a:lnSpc>
            </a:pPr>
            <a:r>
              <a:rPr lang="en-US" sz="2400" dirty="0"/>
              <a:t>42 % 10 = 2. Position is free. 42 placed into element 2</a:t>
            </a:r>
          </a:p>
          <a:p>
            <a:pPr eaLnBrk="1" hangingPunct="1">
              <a:lnSpc>
                <a:spcPct val="90000"/>
              </a:lnSpc>
            </a:pPr>
            <a:r>
              <a:rPr lang="en-US" sz="2400" dirty="0"/>
              <a:t>34 % 10 = 4. Position is occupied. Try next place in the table (5). 34 placed into position 5.</a:t>
            </a:r>
          </a:p>
          <a:p>
            <a:pPr eaLnBrk="1" hangingPunct="1">
              <a:lnSpc>
                <a:spcPct val="90000"/>
              </a:lnSpc>
            </a:pPr>
            <a:r>
              <a:rPr lang="en-US" sz="2400" dirty="0"/>
              <a:t>62 % 10 = 2. Position is occupied. Try next place in the table (3). 62 placed into position 3.</a:t>
            </a:r>
          </a:p>
          <a:p>
            <a:pPr eaLnBrk="1" hangingPunct="1">
              <a:lnSpc>
                <a:spcPct val="90000"/>
              </a:lnSpc>
            </a:pPr>
            <a:r>
              <a:rPr lang="en-US" sz="2400" dirty="0"/>
              <a:t>73 % 10 = 3. Position is occupied. Try next place in the table (4). Same problem. Try (5). Then (6). 73 is placed into position 6.</a:t>
            </a:r>
          </a:p>
          <a:p>
            <a:pPr eaLnBrk="1" hangingPunct="1">
              <a:lnSpc>
                <a:spcPct val="90000"/>
              </a:lnSpc>
            </a:pPr>
            <a:endParaRPr lang="en-US" sz="2400" dirty="0"/>
          </a:p>
        </p:txBody>
      </p:sp>
    </p:spTree>
    <p:extLst>
      <p:ext uri="{BB962C8B-B14F-4D97-AF65-F5344CB8AC3E}">
        <p14:creationId xmlns:p14="http://schemas.microsoft.com/office/powerpoint/2010/main" val="390900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t>Linear Probing	</a:t>
            </a:r>
          </a:p>
        </p:txBody>
      </p:sp>
      <p:sp>
        <p:nvSpPr>
          <p:cNvPr id="21507" name="Rectangle 3"/>
          <p:cNvSpPr>
            <a:spLocks noGrp="1" noChangeArrowheads="1"/>
          </p:cNvSpPr>
          <p:nvPr>
            <p:ph idx="1"/>
          </p:nvPr>
        </p:nvSpPr>
        <p:spPr/>
        <p:txBody>
          <a:bodyPr/>
          <a:lstStyle/>
          <a:p>
            <a:pPr eaLnBrk="1" hangingPunct="1"/>
            <a:r>
              <a:rPr lang="en-US"/>
              <a:t>How would it look if the numbers were:</a:t>
            </a:r>
          </a:p>
          <a:p>
            <a:pPr lvl="1" eaLnBrk="1" hangingPunct="1"/>
            <a:r>
              <a:rPr lang="en-US"/>
              <a:t>28, 19, 59, 68, 89??</a:t>
            </a:r>
          </a:p>
        </p:txBody>
      </p:sp>
    </p:spTree>
    <p:extLst>
      <p:ext uri="{BB962C8B-B14F-4D97-AF65-F5344CB8AC3E}">
        <p14:creationId xmlns:p14="http://schemas.microsoft.com/office/powerpoint/2010/main" val="34116793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t>Finding and Deleting</a:t>
            </a:r>
          </a:p>
        </p:txBody>
      </p:sp>
      <p:sp>
        <p:nvSpPr>
          <p:cNvPr id="22531" name="Rectangle 3"/>
          <p:cNvSpPr>
            <a:spLocks noGrp="1" noChangeArrowheads="1"/>
          </p:cNvSpPr>
          <p:nvPr>
            <p:ph idx="1"/>
          </p:nvPr>
        </p:nvSpPr>
        <p:spPr/>
        <p:txBody>
          <a:bodyPr/>
          <a:lstStyle/>
          <a:p>
            <a:pPr eaLnBrk="1" hangingPunct="1">
              <a:spcBef>
                <a:spcPts val="0"/>
              </a:spcBef>
            </a:pPr>
            <a:r>
              <a:rPr lang="en-US" dirty="0"/>
              <a:t>Finding?</a:t>
            </a:r>
          </a:p>
          <a:p>
            <a:pPr lvl="1" eaLnBrk="1" hangingPunct="1">
              <a:spcBef>
                <a:spcPts val="0"/>
              </a:spcBef>
            </a:pPr>
            <a:r>
              <a:rPr lang="en-US" dirty="0"/>
              <a:t>Given a key, look it up with the hashing function and then if it’s not there, keep looking one bucket down until it is or is not found.</a:t>
            </a:r>
          </a:p>
          <a:p>
            <a:pPr eaLnBrk="1" hangingPunct="1">
              <a:spcBef>
                <a:spcPts val="0"/>
              </a:spcBef>
            </a:pPr>
            <a:r>
              <a:rPr lang="en-US" dirty="0"/>
              <a:t>Deleting?</a:t>
            </a:r>
          </a:p>
          <a:p>
            <a:pPr lvl="1" eaLnBrk="1" hangingPunct="1">
              <a:spcBef>
                <a:spcPts val="0"/>
              </a:spcBef>
            </a:pPr>
            <a:r>
              <a:rPr lang="en-US" dirty="0"/>
              <a:t>We must be more careful.  Having found the element, we can’t just remove it.  Why?</a:t>
            </a:r>
          </a:p>
          <a:p>
            <a:pPr lvl="2" eaLnBrk="1" hangingPunct="1">
              <a:spcBef>
                <a:spcPts val="0"/>
              </a:spcBef>
            </a:pPr>
            <a:r>
              <a:rPr lang="en-US" dirty="0"/>
              <a:t>Removing an element from the hash table would cause the table to need “reordering” so that we wouldn’t lose other data (What if we needed element 73 but element 62 had been removed?  Would we ever find it?)</a:t>
            </a:r>
          </a:p>
          <a:p>
            <a:pPr lvl="1" eaLnBrk="1" hangingPunct="1">
              <a:spcBef>
                <a:spcPts val="0"/>
              </a:spcBef>
            </a:pPr>
            <a:r>
              <a:rPr lang="en-US" dirty="0"/>
              <a:t>Use </a:t>
            </a:r>
            <a:r>
              <a:rPr lang="en-US" b="1" dirty="0"/>
              <a:t>lazy deletion</a:t>
            </a:r>
            <a:endParaRPr lang="en-US" dirty="0"/>
          </a:p>
        </p:txBody>
      </p:sp>
    </p:spTree>
    <p:extLst>
      <p:ext uri="{BB962C8B-B14F-4D97-AF65-F5344CB8AC3E}">
        <p14:creationId xmlns:p14="http://schemas.microsoft.com/office/powerpoint/2010/main" val="3022568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t>Clustering</a:t>
            </a:r>
          </a:p>
        </p:txBody>
      </p:sp>
      <p:sp>
        <p:nvSpPr>
          <p:cNvPr id="23555" name="Rectangle 3"/>
          <p:cNvSpPr>
            <a:spLocks noGrp="1" noChangeArrowheads="1"/>
          </p:cNvSpPr>
          <p:nvPr>
            <p:ph idx="1"/>
          </p:nvPr>
        </p:nvSpPr>
        <p:spPr/>
        <p:txBody>
          <a:bodyPr/>
          <a:lstStyle/>
          <a:p>
            <a:pPr eaLnBrk="1" hangingPunct="1"/>
            <a:r>
              <a:rPr lang="en-US" dirty="0"/>
              <a:t>Sometimes, data will cluster – this is caused when many elements hash to the same (or similar) location and linear probing has been used often.</a:t>
            </a:r>
          </a:p>
          <a:p>
            <a:pPr eaLnBrk="1" hangingPunct="1"/>
            <a:endParaRPr lang="en-US" dirty="0"/>
          </a:p>
          <a:p>
            <a:pPr eaLnBrk="1" hangingPunct="1"/>
            <a:r>
              <a:rPr lang="en-US" dirty="0"/>
              <a:t>We can help with this problem by choosing our divisor carefully in our hash function and by carefully choosing our table size.</a:t>
            </a:r>
          </a:p>
        </p:txBody>
      </p:sp>
    </p:spTree>
    <p:extLst>
      <p:ext uri="{BB962C8B-B14F-4D97-AF65-F5344CB8AC3E}">
        <p14:creationId xmlns:p14="http://schemas.microsoft.com/office/powerpoint/2010/main" val="359109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4000"/>
              <a:t>Designing a Good Hash Function</a:t>
            </a:r>
          </a:p>
        </p:txBody>
      </p:sp>
      <p:sp>
        <p:nvSpPr>
          <p:cNvPr id="24579" name="Rectangle 3"/>
          <p:cNvSpPr>
            <a:spLocks noGrp="1" noChangeArrowheads="1"/>
          </p:cNvSpPr>
          <p:nvPr>
            <p:ph idx="1"/>
          </p:nvPr>
        </p:nvSpPr>
        <p:spPr/>
        <p:txBody>
          <a:bodyPr/>
          <a:lstStyle/>
          <a:p>
            <a:pPr eaLnBrk="1" hangingPunct="1">
              <a:lnSpc>
                <a:spcPct val="90000"/>
              </a:lnSpc>
            </a:pPr>
            <a:r>
              <a:rPr lang="en-US" sz="2800" dirty="0"/>
              <a:t>If the divisor is even and there are more even than odd key values, the hash function will produce an excess of even values.  This is also true if there are an excessive amount of odd values.</a:t>
            </a:r>
          </a:p>
          <a:p>
            <a:pPr eaLnBrk="1" hangingPunct="1">
              <a:lnSpc>
                <a:spcPct val="90000"/>
              </a:lnSpc>
            </a:pPr>
            <a:r>
              <a:rPr lang="en-US" sz="2800" dirty="0"/>
              <a:t>However, if the divisor is odd, then either kind of excess of key values would still give a balanced distribution of odd/even results.</a:t>
            </a:r>
          </a:p>
          <a:p>
            <a:pPr eaLnBrk="1" hangingPunct="1">
              <a:lnSpc>
                <a:spcPct val="90000"/>
              </a:lnSpc>
            </a:pPr>
            <a:r>
              <a:rPr lang="en-US" sz="2800" dirty="0"/>
              <a:t>Thus, the divisor should be </a:t>
            </a:r>
            <a:r>
              <a:rPr lang="en-US" sz="2800" b="1" dirty="0"/>
              <a:t>odd</a:t>
            </a:r>
            <a:r>
              <a:rPr lang="en-US" sz="2800" dirty="0"/>
              <a:t>. But, this is not enough.</a:t>
            </a:r>
          </a:p>
        </p:txBody>
      </p:sp>
    </p:spTree>
    <p:extLst>
      <p:ext uri="{BB962C8B-B14F-4D97-AF65-F5344CB8AC3E}">
        <p14:creationId xmlns:p14="http://schemas.microsoft.com/office/powerpoint/2010/main" val="637281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28600"/>
            <a:ext cx="8229600" cy="1143000"/>
          </a:xfrm>
        </p:spPr>
        <p:txBody>
          <a:bodyPr/>
          <a:lstStyle/>
          <a:p>
            <a:pPr eaLnBrk="1" hangingPunct="1"/>
            <a:r>
              <a:rPr lang="en-US" sz="4000" dirty="0"/>
              <a:t>Designing a Good Hash Function</a:t>
            </a:r>
          </a:p>
        </p:txBody>
      </p:sp>
      <p:sp>
        <p:nvSpPr>
          <p:cNvPr id="25603" name="Rectangle 3"/>
          <p:cNvSpPr>
            <a:spLocks noGrp="1" noChangeArrowheads="1"/>
          </p:cNvSpPr>
          <p:nvPr>
            <p:ph idx="1"/>
          </p:nvPr>
        </p:nvSpPr>
        <p:spPr>
          <a:xfrm>
            <a:off x="685800" y="1447800"/>
            <a:ext cx="7772400" cy="3733800"/>
          </a:xfrm>
        </p:spPr>
        <p:txBody>
          <a:bodyPr/>
          <a:lstStyle/>
          <a:p>
            <a:pPr eaLnBrk="1" hangingPunct="1">
              <a:lnSpc>
                <a:spcPct val="90000"/>
              </a:lnSpc>
            </a:pPr>
            <a:r>
              <a:rPr lang="en-US" dirty="0"/>
              <a:t>Thus, the divisor should be </a:t>
            </a:r>
            <a:r>
              <a:rPr lang="en-US" b="1" dirty="0"/>
              <a:t>odd</a:t>
            </a:r>
            <a:r>
              <a:rPr lang="en-US" dirty="0"/>
              <a:t>. But, this is not enough.</a:t>
            </a:r>
          </a:p>
          <a:p>
            <a:pPr eaLnBrk="1" hangingPunct="1">
              <a:lnSpc>
                <a:spcPct val="90000"/>
              </a:lnSpc>
            </a:pPr>
            <a:r>
              <a:rPr lang="en-US" dirty="0"/>
              <a:t>If the divisor itself is divisible by a small odd number (like 3, 5, or 7) the results are unbalanced again</a:t>
            </a:r>
          </a:p>
          <a:p>
            <a:pPr eaLnBrk="1" hangingPunct="1">
              <a:lnSpc>
                <a:spcPct val="90000"/>
              </a:lnSpc>
            </a:pPr>
            <a:r>
              <a:rPr lang="en-US" dirty="0"/>
              <a:t>Ideally, it should be a </a:t>
            </a:r>
            <a:r>
              <a:rPr lang="en-US" b="1" dirty="0"/>
              <a:t>prime number</a:t>
            </a:r>
            <a:endParaRPr lang="en-US" dirty="0"/>
          </a:p>
          <a:p>
            <a:pPr eaLnBrk="1" hangingPunct="1">
              <a:lnSpc>
                <a:spcPct val="90000"/>
              </a:lnSpc>
            </a:pPr>
            <a:r>
              <a:rPr lang="en-US" dirty="0"/>
              <a:t>If no such prime number works for our table size (the divisor, remember?), we should use an odd number with no small factors.</a:t>
            </a:r>
          </a:p>
        </p:txBody>
      </p:sp>
    </p:spTree>
    <p:extLst>
      <p:ext uri="{BB962C8B-B14F-4D97-AF65-F5344CB8AC3E}">
        <p14:creationId xmlns:p14="http://schemas.microsoft.com/office/powerpoint/2010/main" val="883065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But, the important concept here is – as long as we know which state to look in, we can greatly reduce the data set to look in!</a:t>
            </a:r>
          </a:p>
          <a:p>
            <a:endParaRPr lang="en-US" dirty="0"/>
          </a:p>
          <a:p>
            <a:r>
              <a:rPr lang="en-US" dirty="0"/>
              <a:t>Hashes take advantage of organizing the data into buckets (or slots) to help make the functions more efficient</a:t>
            </a:r>
          </a:p>
          <a:p>
            <a:endParaRPr lang="en-US" dirty="0"/>
          </a:p>
        </p:txBody>
      </p:sp>
      <p:sp>
        <p:nvSpPr>
          <p:cNvPr id="4" name="Footer Placeholder 3"/>
          <p:cNvSpPr>
            <a:spLocks noGrp="1"/>
          </p:cNvSpPr>
          <p:nvPr>
            <p:ph type="ftr" idx="10"/>
          </p:nvPr>
        </p:nvSpPr>
        <p:spPr/>
        <p:txBody>
          <a:bodyPr/>
          <a:lstStyle/>
          <a:p>
            <a:pPr>
              <a:defRPr/>
            </a:pPr>
            <a:r>
              <a:rPr lang="en-US"/>
              <a:t>UMBC CMSC 341 Hashing</a:t>
            </a:r>
            <a:endParaRPr lang="en-US" dirty="0"/>
          </a:p>
        </p:txBody>
      </p:sp>
      <p:sp>
        <p:nvSpPr>
          <p:cNvPr id="5" name="Slide Number Placeholder 4"/>
          <p:cNvSpPr>
            <a:spLocks noGrp="1"/>
          </p:cNvSpPr>
          <p:nvPr>
            <p:ph type="sldNum" idx="11"/>
          </p:nvPr>
        </p:nvSpPr>
        <p:spPr/>
        <p:txBody>
          <a:bodyPr/>
          <a:lstStyle/>
          <a:p>
            <a:pPr>
              <a:defRPr/>
            </a:pPr>
            <a:fld id="{5E0127AB-56F0-4C4C-B69D-62B61AF9473F}" type="slidenum">
              <a:rPr lang="en-US" smtClean="0"/>
              <a:pPr>
                <a:defRPr/>
              </a:pPr>
              <a:t>5</a:t>
            </a:fld>
            <a:endParaRPr lang="en-US"/>
          </a:p>
        </p:txBody>
      </p:sp>
    </p:spTree>
    <p:extLst>
      <p:ext uri="{BB962C8B-B14F-4D97-AF65-F5344CB8AC3E}">
        <p14:creationId xmlns:p14="http://schemas.microsoft.com/office/powerpoint/2010/main" val="1374575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t>Problems of Linear Probing</a:t>
            </a:r>
          </a:p>
        </p:txBody>
      </p:sp>
      <p:sp>
        <p:nvSpPr>
          <p:cNvPr id="26627" name="Rectangle 3"/>
          <p:cNvSpPr>
            <a:spLocks noGrp="1" noChangeArrowheads="1"/>
          </p:cNvSpPr>
          <p:nvPr>
            <p:ph idx="1"/>
          </p:nvPr>
        </p:nvSpPr>
        <p:spPr/>
        <p:txBody>
          <a:bodyPr/>
          <a:lstStyle/>
          <a:p>
            <a:pPr eaLnBrk="1" hangingPunct="1"/>
            <a:r>
              <a:rPr lang="en-US" dirty="0"/>
              <a:t>The majority of the problems are caused by clustering.  These problems can be helped by using Quadratic probing instead.</a:t>
            </a:r>
          </a:p>
          <a:p>
            <a:pPr eaLnBrk="1" hangingPunct="1"/>
            <a:endParaRPr lang="en-US" dirty="0"/>
          </a:p>
          <a:p>
            <a:pPr eaLnBrk="1" hangingPunct="1"/>
            <a:r>
              <a:rPr lang="en-US" dirty="0"/>
              <a:t>We’ll cover this next time!</a:t>
            </a:r>
          </a:p>
        </p:txBody>
      </p:sp>
    </p:spTree>
    <p:extLst>
      <p:ext uri="{BB962C8B-B14F-4D97-AF65-F5344CB8AC3E}">
        <p14:creationId xmlns:p14="http://schemas.microsoft.com/office/powerpoint/2010/main" val="3085253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Hash Tables</a:t>
            </a:r>
          </a:p>
        </p:txBody>
      </p:sp>
      <p:sp>
        <p:nvSpPr>
          <p:cNvPr id="3" name="Content Placeholder 2"/>
          <p:cNvSpPr>
            <a:spLocks noGrp="1"/>
          </p:cNvSpPr>
          <p:nvPr>
            <p:ph idx="1"/>
          </p:nvPr>
        </p:nvSpPr>
        <p:spPr/>
        <p:txBody>
          <a:bodyPr/>
          <a:lstStyle/>
          <a:p>
            <a:r>
              <a:rPr lang="en-US" dirty="0"/>
              <a:t>A </a:t>
            </a:r>
            <a:r>
              <a:rPr lang="en-US" b="1" i="1" dirty="0"/>
              <a:t>hash table</a:t>
            </a:r>
            <a:r>
              <a:rPr lang="en-US" dirty="0"/>
              <a:t> is a data structure for storing key-value pairs</a:t>
            </a:r>
          </a:p>
          <a:p>
            <a:r>
              <a:rPr lang="en-US" dirty="0"/>
              <a:t>Unlike a basic array, which uses index numbers for accessing elements, a hash table uses keys to look up table entries</a:t>
            </a:r>
          </a:p>
          <a:p>
            <a:endParaRPr lang="en-US" dirty="0"/>
          </a:p>
          <a:p>
            <a:r>
              <a:rPr lang="en-US" dirty="0"/>
              <a:t>Two major components to a hash:</a:t>
            </a:r>
          </a:p>
          <a:p>
            <a:pPr lvl="1"/>
            <a:r>
              <a:rPr lang="en-US" dirty="0"/>
              <a:t>Bucket array (or slot)</a:t>
            </a:r>
          </a:p>
          <a:p>
            <a:pPr lvl="1"/>
            <a:r>
              <a:rPr lang="en-US" dirty="0"/>
              <a:t>Hash function</a:t>
            </a:r>
          </a:p>
          <a:p>
            <a:endParaRPr lang="en-US" dirty="0"/>
          </a:p>
        </p:txBody>
      </p:sp>
      <p:sp>
        <p:nvSpPr>
          <p:cNvPr id="4" name="Footer Placeholder 3"/>
          <p:cNvSpPr>
            <a:spLocks noGrp="1"/>
          </p:cNvSpPr>
          <p:nvPr>
            <p:ph type="ftr" idx="10"/>
          </p:nvPr>
        </p:nvSpPr>
        <p:spPr/>
        <p:txBody>
          <a:bodyPr/>
          <a:lstStyle/>
          <a:p>
            <a:pPr>
              <a:defRPr/>
            </a:pPr>
            <a:r>
              <a:rPr lang="en-US"/>
              <a:t>UMBC CMSC 341 Hashing</a:t>
            </a:r>
            <a:endParaRPr lang="en-US" dirty="0"/>
          </a:p>
        </p:txBody>
      </p:sp>
      <p:sp>
        <p:nvSpPr>
          <p:cNvPr id="5" name="Slide Number Placeholder 4"/>
          <p:cNvSpPr>
            <a:spLocks noGrp="1"/>
          </p:cNvSpPr>
          <p:nvPr>
            <p:ph type="sldNum" idx="11"/>
          </p:nvPr>
        </p:nvSpPr>
        <p:spPr/>
        <p:txBody>
          <a:bodyPr/>
          <a:lstStyle/>
          <a:p>
            <a:pPr>
              <a:defRPr/>
            </a:pPr>
            <a:fld id="{5E0127AB-56F0-4C4C-B69D-62B61AF9473F}" type="slidenum">
              <a:rPr lang="en-US" smtClean="0"/>
              <a:pPr>
                <a:defRPr/>
              </a:pPr>
              <a:t>6</a:t>
            </a:fld>
            <a:endParaRPr lang="en-US"/>
          </a:p>
        </p:txBody>
      </p:sp>
    </p:spTree>
    <p:extLst>
      <p:ext uri="{BB962C8B-B14F-4D97-AF65-F5344CB8AC3E}">
        <p14:creationId xmlns:p14="http://schemas.microsoft.com/office/powerpoint/2010/main" val="2506985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Bucket Array</a:t>
            </a:r>
          </a:p>
        </p:txBody>
      </p:sp>
      <p:sp>
        <p:nvSpPr>
          <p:cNvPr id="3" name="Content Placeholder 2"/>
          <p:cNvSpPr>
            <a:spLocks noGrp="1"/>
          </p:cNvSpPr>
          <p:nvPr>
            <p:ph idx="1"/>
          </p:nvPr>
        </p:nvSpPr>
        <p:spPr/>
        <p:txBody>
          <a:bodyPr/>
          <a:lstStyle/>
          <a:p>
            <a:r>
              <a:rPr lang="en-US" dirty="0"/>
              <a:t>A </a:t>
            </a:r>
            <a:r>
              <a:rPr lang="en-US" b="1" i="1" dirty="0"/>
              <a:t>bucket array </a:t>
            </a:r>
            <a:r>
              <a:rPr lang="en-US" dirty="0"/>
              <a:t>for a hash table is an array </a:t>
            </a:r>
            <a:br>
              <a:rPr lang="en-US" dirty="0"/>
            </a:br>
            <a:r>
              <a:rPr lang="en-US" b="1" dirty="0"/>
              <a:t>A</a:t>
            </a:r>
            <a:r>
              <a:rPr lang="en-US" dirty="0"/>
              <a:t> of size </a:t>
            </a:r>
            <a:r>
              <a:rPr lang="en-US" b="1" dirty="0"/>
              <a:t>N</a:t>
            </a:r>
            <a:r>
              <a:rPr lang="en-US" dirty="0"/>
              <a:t>, where each cell of </a:t>
            </a:r>
            <a:r>
              <a:rPr lang="en-US" b="1" dirty="0"/>
              <a:t>A</a:t>
            </a:r>
            <a:r>
              <a:rPr lang="en-US" dirty="0"/>
              <a:t> is thought of as a “bucket”</a:t>
            </a:r>
          </a:p>
          <a:p>
            <a:r>
              <a:rPr lang="en-US" dirty="0"/>
              <a:t>Obviously, we can also implement this using an array of linked lists as well</a:t>
            </a:r>
          </a:p>
          <a:p>
            <a:endParaRPr lang="en-US" dirty="0"/>
          </a:p>
        </p:txBody>
      </p:sp>
      <p:sp>
        <p:nvSpPr>
          <p:cNvPr id="4" name="Footer Placeholder 3"/>
          <p:cNvSpPr>
            <a:spLocks noGrp="1"/>
          </p:cNvSpPr>
          <p:nvPr>
            <p:ph type="ftr" idx="10"/>
          </p:nvPr>
        </p:nvSpPr>
        <p:spPr/>
        <p:txBody>
          <a:bodyPr/>
          <a:lstStyle/>
          <a:p>
            <a:pPr>
              <a:defRPr/>
            </a:pPr>
            <a:r>
              <a:rPr lang="en-US"/>
              <a:t>UMBC CMSC 341 Hashing</a:t>
            </a:r>
            <a:endParaRPr lang="en-US" dirty="0"/>
          </a:p>
        </p:txBody>
      </p:sp>
      <p:sp>
        <p:nvSpPr>
          <p:cNvPr id="5" name="Slide Number Placeholder 4"/>
          <p:cNvSpPr>
            <a:spLocks noGrp="1"/>
          </p:cNvSpPr>
          <p:nvPr>
            <p:ph type="sldNum" idx="11"/>
          </p:nvPr>
        </p:nvSpPr>
        <p:spPr/>
        <p:txBody>
          <a:bodyPr/>
          <a:lstStyle/>
          <a:p>
            <a:pPr>
              <a:defRPr/>
            </a:pPr>
            <a:fld id="{5E0127AB-56F0-4C4C-B69D-62B61AF9473F}" type="slidenum">
              <a:rPr lang="en-US" smtClean="0"/>
              <a:pPr>
                <a:defRPr/>
              </a:pPr>
              <a:t>7</a:t>
            </a:fld>
            <a:endParaRPr lang="en-US"/>
          </a:p>
        </p:txBody>
      </p:sp>
      <p:pic>
        <p:nvPicPr>
          <p:cNvPr id="6" name="Picture 5"/>
          <p:cNvPicPr>
            <a:picLocks noChangeAspect="1"/>
          </p:cNvPicPr>
          <p:nvPr/>
        </p:nvPicPr>
        <p:blipFill>
          <a:blip r:embed="rId2"/>
          <a:stretch>
            <a:fillRect/>
          </a:stretch>
        </p:blipFill>
        <p:spPr>
          <a:xfrm>
            <a:off x="3205163" y="3886200"/>
            <a:ext cx="2733675" cy="1924050"/>
          </a:xfrm>
          <a:prstGeom prst="rect">
            <a:avLst/>
          </a:prstGeom>
        </p:spPr>
      </p:pic>
    </p:spTree>
    <p:extLst>
      <p:ext uri="{BB962C8B-B14F-4D97-AF65-F5344CB8AC3E}">
        <p14:creationId xmlns:p14="http://schemas.microsoft.com/office/powerpoint/2010/main" val="283287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Hash Functions</a:t>
            </a:r>
          </a:p>
        </p:txBody>
      </p:sp>
      <p:sp>
        <p:nvSpPr>
          <p:cNvPr id="3" name="Content Placeholder 2"/>
          <p:cNvSpPr>
            <a:spLocks noGrp="1"/>
          </p:cNvSpPr>
          <p:nvPr>
            <p:ph idx="1"/>
          </p:nvPr>
        </p:nvSpPr>
        <p:spPr/>
        <p:txBody>
          <a:bodyPr/>
          <a:lstStyle/>
          <a:p>
            <a:r>
              <a:rPr lang="en-US" dirty="0"/>
              <a:t>What if we had a “magic function” that, given a value to search for, would tell us exactly where in the array to look?</a:t>
            </a:r>
          </a:p>
          <a:p>
            <a:pPr lvl="1"/>
            <a:r>
              <a:rPr lang="en-US" dirty="0"/>
              <a:t>If it’s in that location, it’s in the array</a:t>
            </a:r>
          </a:p>
          <a:p>
            <a:pPr lvl="1"/>
            <a:r>
              <a:rPr lang="en-US" dirty="0"/>
              <a:t>If it’s not in that location, it’s not in the array</a:t>
            </a:r>
          </a:p>
          <a:p>
            <a:pPr lvl="1"/>
            <a:endParaRPr lang="en-US" dirty="0"/>
          </a:p>
          <a:p>
            <a:pPr lvl="1"/>
            <a:endParaRPr lang="en-US" dirty="0"/>
          </a:p>
          <a:p>
            <a:endParaRPr lang="en-US" dirty="0"/>
          </a:p>
          <a:p>
            <a:endParaRPr lang="en-US" dirty="0"/>
          </a:p>
        </p:txBody>
      </p:sp>
      <p:sp>
        <p:nvSpPr>
          <p:cNvPr id="4" name="Footer Placeholder 3"/>
          <p:cNvSpPr>
            <a:spLocks noGrp="1"/>
          </p:cNvSpPr>
          <p:nvPr>
            <p:ph type="ftr" idx="10"/>
          </p:nvPr>
        </p:nvSpPr>
        <p:spPr/>
        <p:txBody>
          <a:bodyPr/>
          <a:lstStyle/>
          <a:p>
            <a:pPr>
              <a:defRPr/>
            </a:pPr>
            <a:r>
              <a:rPr lang="en-US"/>
              <a:t>UMBC CMSC 341 Hashing</a:t>
            </a:r>
            <a:endParaRPr lang="en-US" dirty="0"/>
          </a:p>
        </p:txBody>
      </p:sp>
      <p:sp>
        <p:nvSpPr>
          <p:cNvPr id="5" name="Slide Number Placeholder 4"/>
          <p:cNvSpPr>
            <a:spLocks noGrp="1"/>
          </p:cNvSpPr>
          <p:nvPr>
            <p:ph type="sldNum" idx="11"/>
          </p:nvPr>
        </p:nvSpPr>
        <p:spPr/>
        <p:txBody>
          <a:bodyPr/>
          <a:lstStyle/>
          <a:p>
            <a:pPr>
              <a:defRPr/>
            </a:pPr>
            <a:fld id="{5E0127AB-56F0-4C4C-B69D-62B61AF9473F}" type="slidenum">
              <a:rPr lang="en-US" smtClean="0"/>
              <a:pPr>
                <a:defRPr/>
              </a:pPr>
              <a:t>8</a:t>
            </a:fld>
            <a:endParaRPr lang="en-US"/>
          </a:p>
        </p:txBody>
      </p:sp>
    </p:spTree>
    <p:extLst>
      <p:ext uri="{BB962C8B-B14F-4D97-AF65-F5344CB8AC3E}">
        <p14:creationId xmlns:p14="http://schemas.microsoft.com/office/powerpoint/2010/main" val="439584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Hash Function</a:t>
            </a:r>
          </a:p>
        </p:txBody>
      </p:sp>
      <p:sp>
        <p:nvSpPr>
          <p:cNvPr id="3" name="Content Placeholder 2"/>
          <p:cNvSpPr>
            <a:spLocks noGrp="1"/>
          </p:cNvSpPr>
          <p:nvPr>
            <p:ph idx="1"/>
          </p:nvPr>
        </p:nvSpPr>
        <p:spPr/>
        <p:txBody>
          <a:bodyPr/>
          <a:lstStyle/>
          <a:p>
            <a:r>
              <a:rPr lang="en-US" dirty="0"/>
              <a:t>The </a:t>
            </a:r>
            <a:r>
              <a:rPr lang="en-US" b="1" i="1" dirty="0"/>
              <a:t>hash function </a:t>
            </a:r>
            <a:r>
              <a:rPr lang="en-US" dirty="0"/>
              <a:t>is used to transform the key into the index (the hash) of an array element (the slot or bucket) where the corresponding value is to be sought</a:t>
            </a:r>
          </a:p>
          <a:p>
            <a:endParaRPr lang="en-US" dirty="0"/>
          </a:p>
          <a:p>
            <a:r>
              <a:rPr lang="en-US" dirty="0"/>
              <a:t>A hash function takes in an item key (of variable size) as its parameter and returns an index </a:t>
            </a:r>
            <a:r>
              <a:rPr lang="en-US"/>
              <a:t>location (of fixed size) </a:t>
            </a:r>
            <a:r>
              <a:rPr lang="en-US" dirty="0"/>
              <a:t>for that particular item</a:t>
            </a:r>
          </a:p>
          <a:p>
            <a:endParaRPr lang="en-US" dirty="0"/>
          </a:p>
          <a:p>
            <a:endParaRPr lang="en-US" dirty="0"/>
          </a:p>
        </p:txBody>
      </p:sp>
      <p:sp>
        <p:nvSpPr>
          <p:cNvPr id="4" name="Footer Placeholder 3"/>
          <p:cNvSpPr>
            <a:spLocks noGrp="1"/>
          </p:cNvSpPr>
          <p:nvPr>
            <p:ph type="ftr" idx="10"/>
          </p:nvPr>
        </p:nvSpPr>
        <p:spPr/>
        <p:txBody>
          <a:bodyPr/>
          <a:lstStyle/>
          <a:p>
            <a:pPr>
              <a:defRPr/>
            </a:pPr>
            <a:r>
              <a:rPr lang="en-US"/>
              <a:t>UMBC CMSC 341 Hashing</a:t>
            </a:r>
            <a:endParaRPr lang="en-US" dirty="0"/>
          </a:p>
        </p:txBody>
      </p:sp>
      <p:sp>
        <p:nvSpPr>
          <p:cNvPr id="5" name="Slide Number Placeholder 4"/>
          <p:cNvSpPr>
            <a:spLocks noGrp="1"/>
          </p:cNvSpPr>
          <p:nvPr>
            <p:ph type="sldNum" idx="11"/>
          </p:nvPr>
        </p:nvSpPr>
        <p:spPr/>
        <p:txBody>
          <a:bodyPr/>
          <a:lstStyle/>
          <a:p>
            <a:pPr>
              <a:defRPr/>
            </a:pPr>
            <a:fld id="{5E0127AB-56F0-4C4C-B69D-62B61AF9473F}" type="slidenum">
              <a:rPr lang="en-US" smtClean="0"/>
              <a:pPr>
                <a:defRPr/>
              </a:pPr>
              <a:t>9</a:t>
            </a:fld>
            <a:endParaRPr lang="en-US"/>
          </a:p>
        </p:txBody>
      </p:sp>
    </p:spTree>
    <p:extLst>
      <p:ext uri="{BB962C8B-B14F-4D97-AF65-F5344CB8AC3E}">
        <p14:creationId xmlns:p14="http://schemas.microsoft.com/office/powerpoint/2010/main" val="357915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Custom 2">
      <a:dk1>
        <a:srgbClr val="000000"/>
      </a:dk1>
      <a:lt1>
        <a:srgbClr val="000000"/>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B812F"/>
      </a:hlink>
      <a:folHlink>
        <a:srgbClr val="CC9900"/>
      </a:folHlink>
    </a:clrScheme>
    <a:fontScheme name="Blank Presentation">
      <a:majorFont>
        <a:latin typeface="Garamond"/>
        <a:ea typeface="DejaVu LGC Sans"/>
        <a:cs typeface="DejaVu LGC Sans"/>
      </a:majorFont>
      <a:minorFont>
        <a:latin typeface="Arial"/>
        <a:ea typeface="DejaVu LGC Sans"/>
        <a:cs typeface="DejaVu LGC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30991</TotalTime>
  <Words>2719</Words>
  <Application>Microsoft Macintosh PowerPoint</Application>
  <PresentationFormat>On-screen Show (4:3)</PresentationFormat>
  <Paragraphs>335</Paragraphs>
  <Slides>50</Slides>
  <Notes>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50</vt:i4>
      </vt:variant>
    </vt:vector>
  </HeadingPairs>
  <TitlesOfParts>
    <vt:vector size="61" baseType="lpstr">
      <vt:lpstr>ＭＳ Ｐゴシック</vt:lpstr>
      <vt:lpstr>ＭＳ Ｐゴシック</vt:lpstr>
      <vt:lpstr>Arial</vt:lpstr>
      <vt:lpstr>Courier New</vt:lpstr>
      <vt:lpstr>DejaVu LGC Sans</vt:lpstr>
      <vt:lpstr>Garamond</vt:lpstr>
      <vt:lpstr>Times New Roman</vt:lpstr>
      <vt:lpstr>Verdana</vt:lpstr>
      <vt:lpstr>Verdana</vt:lpstr>
      <vt:lpstr>Wingdings</vt:lpstr>
      <vt:lpstr>Blank Presentation</vt:lpstr>
      <vt:lpstr>CMSC 341 Hashing</vt:lpstr>
      <vt:lpstr>Introduction</vt:lpstr>
      <vt:lpstr>Introduction</vt:lpstr>
      <vt:lpstr>Introduction</vt:lpstr>
      <vt:lpstr>Introduction</vt:lpstr>
      <vt:lpstr>Hash Tables</vt:lpstr>
      <vt:lpstr>Bucket Array</vt:lpstr>
      <vt:lpstr>Hash Functions</vt:lpstr>
      <vt:lpstr>Hash Function</vt:lpstr>
      <vt:lpstr>Hash Function</vt:lpstr>
      <vt:lpstr>Hash Tables vs. Other Data Structures</vt:lpstr>
      <vt:lpstr>Different Implementations</vt:lpstr>
      <vt:lpstr>Hash Function: Example 1 ASCII Values</vt:lpstr>
      <vt:lpstr>Hash Function – Example 1</vt:lpstr>
      <vt:lpstr>Hash Function – Example 1</vt:lpstr>
      <vt:lpstr>Bad Hash Function</vt:lpstr>
      <vt:lpstr>Hash Function – Example 2</vt:lpstr>
      <vt:lpstr>Hash Function – Example 2</vt:lpstr>
      <vt:lpstr>Hash Function – Example 2</vt:lpstr>
      <vt:lpstr>Hash Function – Example 2</vt:lpstr>
      <vt:lpstr>Hash Example – Using SSN</vt:lpstr>
      <vt:lpstr>Hash Example – Using SSN</vt:lpstr>
      <vt:lpstr>Example 3 – Hash Functions</vt:lpstr>
      <vt:lpstr>Hash Function – Example 3</vt:lpstr>
      <vt:lpstr>Hash Function – Example 3</vt:lpstr>
      <vt:lpstr>Hash Function – Example 3</vt:lpstr>
      <vt:lpstr>Hash Function – Example 3</vt:lpstr>
      <vt:lpstr>Hash Functions</vt:lpstr>
      <vt:lpstr>Collisions</vt:lpstr>
      <vt:lpstr>Collisions</vt:lpstr>
      <vt:lpstr>Collisions</vt:lpstr>
      <vt:lpstr>Collisions</vt:lpstr>
      <vt:lpstr>Collisions</vt:lpstr>
      <vt:lpstr>Finding the Optimal Hash Function</vt:lpstr>
      <vt:lpstr>Finding the Optimal Hash Function</vt:lpstr>
      <vt:lpstr>Finding the Optimal Hash Function</vt:lpstr>
      <vt:lpstr>Hash Function Methods</vt:lpstr>
      <vt:lpstr>Hash Functions</vt:lpstr>
      <vt:lpstr>Linear Probing</vt:lpstr>
      <vt:lpstr>Linear Probing</vt:lpstr>
      <vt:lpstr>Linear Probing</vt:lpstr>
      <vt:lpstr>Linear Probing</vt:lpstr>
      <vt:lpstr>Linear Probing</vt:lpstr>
      <vt:lpstr>Linear Probing</vt:lpstr>
      <vt:lpstr>Linear Probing </vt:lpstr>
      <vt:lpstr>Finding and Deleting</vt:lpstr>
      <vt:lpstr>Clustering</vt:lpstr>
      <vt:lpstr>Designing a Good Hash Function</vt:lpstr>
      <vt:lpstr>Designing a Good Hash Function</vt:lpstr>
      <vt:lpstr>Problems of Linear Probing</vt:lpstr>
    </vt:vector>
  </TitlesOfParts>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CMSC 341</dc:title>
  <dc:creator>Katherine Gibson</dc:creator>
  <cp:lastModifiedBy>Michael Neary</cp:lastModifiedBy>
  <cp:revision>559</cp:revision>
  <cp:lastPrinted>2009-04-22T19:24:48Z</cp:lastPrinted>
  <dcterms:created xsi:type="dcterms:W3CDTF">2013-08-18T19:22:46Z</dcterms:created>
  <dcterms:modified xsi:type="dcterms:W3CDTF">2018-04-11T16:23:35Z</dcterms:modified>
</cp:coreProperties>
</file>