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9" r:id="rId1"/>
  </p:sldMasterIdLst>
  <p:notesMasterIdLst>
    <p:notesMasterId r:id="rId42"/>
  </p:notesMasterIdLst>
  <p:sldIdLst>
    <p:sldId id="361" r:id="rId2"/>
    <p:sldId id="858" r:id="rId3"/>
    <p:sldId id="878" r:id="rId4"/>
    <p:sldId id="879" r:id="rId5"/>
    <p:sldId id="881" r:id="rId6"/>
    <p:sldId id="943" r:id="rId7"/>
    <p:sldId id="882" r:id="rId8"/>
    <p:sldId id="884" r:id="rId9"/>
    <p:sldId id="887" r:id="rId10"/>
    <p:sldId id="885" r:id="rId11"/>
    <p:sldId id="886" r:id="rId12"/>
    <p:sldId id="888" r:id="rId13"/>
    <p:sldId id="889" r:id="rId14"/>
    <p:sldId id="890" r:id="rId15"/>
    <p:sldId id="893" r:id="rId16"/>
    <p:sldId id="894" r:id="rId17"/>
    <p:sldId id="918" r:id="rId18"/>
    <p:sldId id="929" r:id="rId19"/>
    <p:sldId id="919" r:id="rId20"/>
    <p:sldId id="942" r:id="rId21"/>
    <p:sldId id="930" r:id="rId22"/>
    <p:sldId id="944" r:id="rId23"/>
    <p:sldId id="945" r:id="rId24"/>
    <p:sldId id="946" r:id="rId25"/>
    <p:sldId id="947" r:id="rId26"/>
    <p:sldId id="948" r:id="rId27"/>
    <p:sldId id="949" r:id="rId28"/>
    <p:sldId id="950" r:id="rId29"/>
    <p:sldId id="951" r:id="rId30"/>
    <p:sldId id="953" r:id="rId31"/>
    <p:sldId id="954" r:id="rId32"/>
    <p:sldId id="955" r:id="rId33"/>
    <p:sldId id="956" r:id="rId34"/>
    <p:sldId id="957" r:id="rId35"/>
    <p:sldId id="958" r:id="rId36"/>
    <p:sldId id="923" r:id="rId37"/>
    <p:sldId id="960" r:id="rId38"/>
    <p:sldId id="959" r:id="rId39"/>
    <p:sldId id="924" r:id="rId40"/>
    <p:sldId id="928" r:id="rId41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1F497D"/>
    <a:srgbClr val="CC0099"/>
    <a:srgbClr val="FF6600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9" autoAdjust="0"/>
    <p:restoredTop sz="89223" autoAdjust="0"/>
  </p:normalViewPr>
  <p:slideViewPr>
    <p:cSldViewPr>
      <p:cViewPr varScale="1">
        <p:scale>
          <a:sx n="96" d="100"/>
          <a:sy n="96" d="100"/>
        </p:scale>
        <p:origin x="77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74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4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D8BF3F-A4DA-4222-A60D-6CBB845DB028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AF1F62-52CF-46B2-9FD6-6B7B645DE9C9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2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6B7815-8A37-4E62-80D2-2E1BA9CFF20A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1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AA22AC-F9AA-4655-B352-C77A4474C05C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053DBF-45C0-4C2E-A215-3202975413B7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77E87DD-CB46-400C-8A74-D8B026A2C416}" type="datetime1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9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3BF1C7D-59CF-4C64-A339-0AFB7B5518B6}" type="datetime1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2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8467A1-E0B0-474B-8130-81ECE88D2AF2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3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6AEFD3-90C1-4970-9A9F-FB07DC209033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795EAD-A70B-4FB7-A37F-6CA6466D66D3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AB7700-7DD7-4A96-9EA1-CB2E47F4A80A}" type="datetime1">
              <a:rPr lang="en-US" altLang="en-US" smtClean="0"/>
              <a:t>4/9/18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400">
                <a:latin typeface="Arial" panose="020B0604020202020204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313756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Lecture 13 Leftist Heaps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Prof. </a:t>
            </a:r>
            <a:r>
              <a:rPr lang="en-US" altLang="en-US" dirty="0" err="1"/>
              <a:t>Neary</a:t>
            </a:r>
            <a:endParaRPr lang="en-US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110" y="6539662"/>
            <a:ext cx="7175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tx1"/>
                </a:solidFill>
              </a:rPr>
              <a:t>Based on slides from previous iterations of this course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Heap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/>
          <a:p>
            <a:r>
              <a:rPr lang="en-US" dirty="0"/>
              <a:t>A leftist heap, then, is a purposefully </a:t>
            </a:r>
            <a:r>
              <a:rPr lang="en-US" b="1" dirty="0"/>
              <a:t>unbalanced</a:t>
            </a:r>
            <a:r>
              <a:rPr lang="en-US" dirty="0"/>
              <a:t> binary tree (leaning to the left, hence the name) that keeps its smallest value at the top and has an inexpensive merge operation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56391C3-DCCA-804A-A826-6FDAC059DEF3}"/>
              </a:ext>
            </a:extLst>
          </p:cNvPr>
          <p:cNvSpPr/>
          <p:nvPr/>
        </p:nvSpPr>
        <p:spPr>
          <a:xfrm>
            <a:off x="6248400" y="251460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</a:t>
            </a:r>
            <a:endParaRPr lang="en-US" sz="14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0B5931-AE0A-BB42-B5D4-AA9A54FD2EBE}"/>
              </a:ext>
            </a:extLst>
          </p:cNvPr>
          <p:cNvSpPr/>
          <p:nvPr/>
        </p:nvSpPr>
        <p:spPr>
          <a:xfrm>
            <a:off x="4999641" y="32460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3</a:t>
            </a:r>
            <a:endParaRPr lang="en-US" sz="14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A2A34AE-7580-6543-BD77-DCD05DF56C6D}"/>
              </a:ext>
            </a:extLst>
          </p:cNvPr>
          <p:cNvSpPr/>
          <p:nvPr/>
        </p:nvSpPr>
        <p:spPr>
          <a:xfrm>
            <a:off x="4390041" y="38556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</a:t>
            </a:r>
            <a:endParaRPr lang="en-US" sz="14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102536B-BA69-8F48-A346-FC89C2AF9721}"/>
              </a:ext>
            </a:extLst>
          </p:cNvPr>
          <p:cNvSpPr/>
          <p:nvPr/>
        </p:nvSpPr>
        <p:spPr>
          <a:xfrm>
            <a:off x="5533041" y="38556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8</a:t>
            </a:r>
            <a:endParaRPr lang="en-US" sz="14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CB97BCF-A998-C344-B355-360B01BB8E78}"/>
              </a:ext>
            </a:extLst>
          </p:cNvPr>
          <p:cNvSpPr/>
          <p:nvPr/>
        </p:nvSpPr>
        <p:spPr>
          <a:xfrm>
            <a:off x="7522524" y="32460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7DF4A43-9CE8-5546-8C48-BBB0066DE9A6}"/>
              </a:ext>
            </a:extLst>
          </p:cNvPr>
          <p:cNvSpPr/>
          <p:nvPr/>
        </p:nvSpPr>
        <p:spPr>
          <a:xfrm>
            <a:off x="8379827" y="387951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019BF31-0210-D74B-AEA8-C32BFEC98383}"/>
              </a:ext>
            </a:extLst>
          </p:cNvPr>
          <p:cNvSpPr/>
          <p:nvPr/>
        </p:nvSpPr>
        <p:spPr>
          <a:xfrm>
            <a:off x="4931982" y="452558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8</a:t>
            </a:r>
            <a:endParaRPr lang="en-US" sz="1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A133FCD-C75F-F647-8178-27361F4B1915}"/>
              </a:ext>
            </a:extLst>
          </p:cNvPr>
          <p:cNvCxnSpPr>
            <a:stCxn id="21" idx="3"/>
            <a:endCxn id="22" idx="7"/>
          </p:cNvCxnSpPr>
          <p:nvPr/>
        </p:nvCxnSpPr>
        <p:spPr>
          <a:xfrm flipH="1">
            <a:off x="5454926" y="2904845"/>
            <a:ext cx="871589" cy="4081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BBC077-534A-F143-995D-C041F466B1C2}"/>
              </a:ext>
            </a:extLst>
          </p:cNvPr>
          <p:cNvCxnSpPr>
            <a:cxnSpLocks/>
            <a:stCxn id="21" idx="5"/>
            <a:endCxn id="26" idx="1"/>
          </p:cNvCxnSpPr>
          <p:nvPr/>
        </p:nvCxnSpPr>
        <p:spPr>
          <a:xfrm>
            <a:off x="6703685" y="2904845"/>
            <a:ext cx="896954" cy="4081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1E61FD4-3E7E-864B-9F66-5ADBF44A3703}"/>
              </a:ext>
            </a:extLst>
          </p:cNvPr>
          <p:cNvCxnSpPr>
            <a:stCxn id="26" idx="5"/>
            <a:endCxn id="27" idx="1"/>
          </p:cNvCxnSpPr>
          <p:nvPr/>
        </p:nvCxnSpPr>
        <p:spPr>
          <a:xfrm>
            <a:off x="7977809" y="3636305"/>
            <a:ext cx="480133" cy="310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75993E-E2B7-564F-952A-4C040BAD5B2D}"/>
              </a:ext>
            </a:extLst>
          </p:cNvPr>
          <p:cNvCxnSpPr>
            <a:stCxn id="22" idx="5"/>
            <a:endCxn id="25" idx="1"/>
          </p:cNvCxnSpPr>
          <p:nvPr/>
        </p:nvCxnSpPr>
        <p:spPr>
          <a:xfrm>
            <a:off x="5454926" y="3636305"/>
            <a:ext cx="1562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B0FD81F-0C23-0B42-A7C2-44F3DABC2F5C}"/>
              </a:ext>
            </a:extLst>
          </p:cNvPr>
          <p:cNvCxnSpPr>
            <a:stCxn id="22" idx="3"/>
            <a:endCxn id="23" idx="7"/>
          </p:cNvCxnSpPr>
          <p:nvPr/>
        </p:nvCxnSpPr>
        <p:spPr>
          <a:xfrm flipH="1">
            <a:off x="4845326" y="3636305"/>
            <a:ext cx="2324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B5518B2-B45A-2A49-A327-2BFDDE927ADB}"/>
              </a:ext>
            </a:extLst>
          </p:cNvPr>
          <p:cNvCxnSpPr>
            <a:cxnSpLocks/>
            <a:stCxn id="25" idx="3"/>
            <a:endCxn id="29" idx="7"/>
          </p:cNvCxnSpPr>
          <p:nvPr/>
        </p:nvCxnSpPr>
        <p:spPr>
          <a:xfrm flipH="1">
            <a:off x="5387267" y="4245905"/>
            <a:ext cx="223889" cy="3466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3BAAB004-460A-BD47-81D6-09A47119CF7A}"/>
              </a:ext>
            </a:extLst>
          </p:cNvPr>
          <p:cNvSpPr/>
          <p:nvPr/>
        </p:nvSpPr>
        <p:spPr>
          <a:xfrm>
            <a:off x="6722424" y="386557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4560160-E803-9041-9895-423B1B9E63EE}"/>
              </a:ext>
            </a:extLst>
          </p:cNvPr>
          <p:cNvCxnSpPr>
            <a:cxnSpLocks/>
            <a:stCxn id="26" idx="3"/>
            <a:endCxn id="38" idx="7"/>
          </p:cNvCxnSpPr>
          <p:nvPr/>
        </p:nvCxnSpPr>
        <p:spPr>
          <a:xfrm flipH="1">
            <a:off x="7177709" y="3636305"/>
            <a:ext cx="422930" cy="2962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63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Heap Performance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Leftist Heaps support:</a:t>
            </a:r>
            <a:endParaRPr lang="en-US" sz="48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  = O(1)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 O(log n)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    = O(log n)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construct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O(n)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merge()     = O(log n)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4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Path Length (</a:t>
            </a:r>
            <a:r>
              <a:rPr lang="en-US" dirty="0" err="1"/>
              <a:t>npl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Length of </a:t>
            </a:r>
            <a:r>
              <a:rPr lang="en-US" b="1" dirty="0"/>
              <a:t>shortest</a:t>
            </a:r>
            <a:r>
              <a:rPr lang="en-US" dirty="0"/>
              <a:t> path from current node to a node </a:t>
            </a:r>
            <a:r>
              <a:rPr lang="en-US" b="1" dirty="0"/>
              <a:t>without </a:t>
            </a:r>
            <a:r>
              <a:rPr lang="en-US" dirty="0"/>
              <a:t>exactly 2 children</a:t>
            </a:r>
            <a:endParaRPr lang="en-US" sz="4800" dirty="0"/>
          </a:p>
          <a:p>
            <a:pPr lvl="1"/>
            <a:r>
              <a:rPr lang="en-US" dirty="0"/>
              <a:t>value is stored IN the node itself</a:t>
            </a:r>
            <a:endParaRPr lang="en-US" sz="4400" dirty="0"/>
          </a:p>
          <a:p>
            <a:pPr lvl="0"/>
            <a:r>
              <a:rPr lang="en-US" dirty="0"/>
              <a:t>leafs</a:t>
            </a:r>
          </a:p>
          <a:p>
            <a:pPr lvl="1"/>
            <a:r>
              <a:rPr lang="en-US" dirty="0" err="1"/>
              <a:t>npl</a:t>
            </a:r>
            <a:r>
              <a:rPr lang="en-US" dirty="0"/>
              <a:t> = 0</a:t>
            </a:r>
            <a:endParaRPr lang="en-US" sz="4400" dirty="0"/>
          </a:p>
          <a:p>
            <a:pPr lvl="0"/>
            <a:r>
              <a:rPr lang="en-US" dirty="0"/>
              <a:t>nodes with only 1 child</a:t>
            </a:r>
          </a:p>
          <a:p>
            <a:pPr lvl="1"/>
            <a:r>
              <a:rPr lang="en-US" dirty="0" err="1"/>
              <a:t>npl</a:t>
            </a:r>
            <a:r>
              <a:rPr lang="en-US" dirty="0"/>
              <a:t> = 0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Path Length (</a:t>
            </a:r>
            <a:r>
              <a:rPr lang="en-US" dirty="0" err="1"/>
              <a:t>npl</a:t>
            </a:r>
            <a:r>
              <a:rPr lang="en-US" dirty="0"/>
              <a:t>) Calculation</a:t>
            </a:r>
          </a:p>
        </p:txBody>
      </p:sp>
      <p:sp>
        <p:nvSpPr>
          <p:cNvPr id="4" name="Oval 3"/>
          <p:cNvSpPr/>
          <p:nvPr/>
        </p:nvSpPr>
        <p:spPr>
          <a:xfrm>
            <a:off x="2573976" y="350520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1325217" y="42366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3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15617" y="48462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1858617" y="48462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8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3848100" y="423666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4705403" y="487011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1257558" y="551618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8</a:t>
            </a:r>
            <a:endParaRPr lang="en-US" sz="1400" dirty="0"/>
          </a:p>
        </p:txBody>
      </p:sp>
      <p:cxnSp>
        <p:nvCxnSpPr>
          <p:cNvPr id="13" name="Straight Arrow Connector 12"/>
          <p:cNvCxnSpPr>
            <a:stCxn id="4" idx="3"/>
            <a:endCxn id="5" idx="7"/>
          </p:cNvCxnSpPr>
          <p:nvPr/>
        </p:nvCxnSpPr>
        <p:spPr>
          <a:xfrm flipH="1">
            <a:off x="1780502" y="3895445"/>
            <a:ext cx="871589" cy="4081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4" idx="5"/>
            <a:endCxn id="9" idx="1"/>
          </p:cNvCxnSpPr>
          <p:nvPr/>
        </p:nvCxnSpPr>
        <p:spPr>
          <a:xfrm>
            <a:off x="3029261" y="3895445"/>
            <a:ext cx="896954" cy="4081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5"/>
            <a:endCxn id="10" idx="1"/>
          </p:cNvCxnSpPr>
          <p:nvPr/>
        </p:nvCxnSpPr>
        <p:spPr>
          <a:xfrm>
            <a:off x="4303385" y="4626905"/>
            <a:ext cx="480133" cy="310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1780502" y="4626905"/>
            <a:ext cx="1562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7"/>
          </p:cNvCxnSpPr>
          <p:nvPr/>
        </p:nvCxnSpPr>
        <p:spPr>
          <a:xfrm flipH="1">
            <a:off x="1170902" y="4626905"/>
            <a:ext cx="2324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14800" y="2286000"/>
            <a:ext cx="4817941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To calculate the </a:t>
            </a:r>
            <a:r>
              <a:rPr lang="en-US" sz="2400" dirty="0" err="1">
                <a:solidFill>
                  <a:schemeClr val="tx1"/>
                </a:solidFill>
                <a:cs typeface="Courier New" panose="02070309020205020404" pitchFamily="49" charset="0"/>
              </a:rPr>
              <a:t>npl</a:t>
            </a:r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 for each node, we look to see how many nodes we need to traverse to get to an open node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A2C43FE-4B41-F84F-BA24-AE368FDD46E2}"/>
              </a:ext>
            </a:extLst>
          </p:cNvPr>
          <p:cNvCxnSpPr>
            <a:cxnSpLocks/>
            <a:stCxn id="8" idx="3"/>
            <a:endCxn id="12" idx="7"/>
          </p:cNvCxnSpPr>
          <p:nvPr/>
        </p:nvCxnSpPr>
        <p:spPr>
          <a:xfrm flipH="1">
            <a:off x="1712843" y="5236505"/>
            <a:ext cx="223889" cy="3466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ED877F3-06E8-3043-BB47-9C04026F85DC}"/>
              </a:ext>
            </a:extLst>
          </p:cNvPr>
          <p:cNvSpPr/>
          <p:nvPr/>
        </p:nvSpPr>
        <p:spPr>
          <a:xfrm>
            <a:off x="3048000" y="485617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B91990B-7E09-2B43-8F29-B12FB85919CD}"/>
              </a:ext>
            </a:extLst>
          </p:cNvPr>
          <p:cNvCxnSpPr>
            <a:cxnSpLocks/>
            <a:stCxn id="9" idx="3"/>
            <a:endCxn id="36" idx="7"/>
          </p:cNvCxnSpPr>
          <p:nvPr/>
        </p:nvCxnSpPr>
        <p:spPr>
          <a:xfrm flipH="1">
            <a:off x="3503285" y="4626905"/>
            <a:ext cx="422930" cy="2962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398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Path Length (</a:t>
            </a:r>
            <a:r>
              <a:rPr lang="en-US" dirty="0" err="1"/>
              <a:t>npl</a:t>
            </a:r>
            <a:r>
              <a:rPr lang="en-US" dirty="0"/>
              <a:t>) Calculation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43389" y="2133600"/>
            <a:ext cx="507201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Leaves  -&gt; </a:t>
            </a:r>
            <a:r>
              <a:rPr lang="en-US" sz="2400" dirty="0" err="1">
                <a:solidFill>
                  <a:schemeClr val="tx1"/>
                </a:solidFill>
                <a:cs typeface="Courier New" panose="02070309020205020404" pitchFamily="49" charset="0"/>
              </a:rPr>
              <a:t>npl</a:t>
            </a:r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 = 0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One child -&gt; </a:t>
            </a:r>
            <a:r>
              <a:rPr lang="en-US" sz="2400" dirty="0" err="1">
                <a:solidFill>
                  <a:schemeClr val="tx1"/>
                </a:solidFill>
                <a:cs typeface="Courier New" panose="02070309020205020404" pitchFamily="49" charset="0"/>
              </a:rPr>
              <a:t>npl</a:t>
            </a:r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 = 0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Others -&gt; </a:t>
            </a:r>
            <a:r>
              <a:rPr lang="en-US" sz="2400" dirty="0" err="1">
                <a:solidFill>
                  <a:schemeClr val="tx1"/>
                </a:solidFill>
                <a:cs typeface="Courier New" panose="02070309020205020404" pitchFamily="49" charset="0"/>
              </a:rPr>
              <a:t>npl</a:t>
            </a:r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 = 1 + min(left, right)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7A619D2-D9B9-874E-88F0-6BEF97BD6D27}"/>
              </a:ext>
            </a:extLst>
          </p:cNvPr>
          <p:cNvSpPr/>
          <p:nvPr/>
        </p:nvSpPr>
        <p:spPr>
          <a:xfrm>
            <a:off x="2743200" y="350520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</a:t>
            </a:r>
            <a:endParaRPr lang="en-US" sz="14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E46ED55-0417-2B4D-8C4D-9BDCB32583D9}"/>
              </a:ext>
            </a:extLst>
          </p:cNvPr>
          <p:cNvSpPr/>
          <p:nvPr/>
        </p:nvSpPr>
        <p:spPr>
          <a:xfrm>
            <a:off x="1553817" y="425553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3</a:t>
            </a:r>
            <a:endParaRPr lang="en-US" sz="14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A660DA7-283E-E445-8066-99839BF634F5}"/>
              </a:ext>
            </a:extLst>
          </p:cNvPr>
          <p:cNvSpPr/>
          <p:nvPr/>
        </p:nvSpPr>
        <p:spPr>
          <a:xfrm>
            <a:off x="944217" y="486513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</a:t>
            </a:r>
            <a:endParaRPr lang="en-US" sz="140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52DD850-77E0-4341-A310-7BC233808494}"/>
              </a:ext>
            </a:extLst>
          </p:cNvPr>
          <p:cNvSpPr/>
          <p:nvPr/>
        </p:nvSpPr>
        <p:spPr>
          <a:xfrm>
            <a:off x="2087217" y="486513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8</a:t>
            </a:r>
            <a:endParaRPr lang="en-US" sz="140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A4D9FEE-4F9C-FC44-929A-DA7B6ECBEF8F}"/>
              </a:ext>
            </a:extLst>
          </p:cNvPr>
          <p:cNvSpPr/>
          <p:nvPr/>
        </p:nvSpPr>
        <p:spPr>
          <a:xfrm>
            <a:off x="4076700" y="425553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16C18EB-B2B4-E144-AAD1-55D0E63722C1}"/>
              </a:ext>
            </a:extLst>
          </p:cNvPr>
          <p:cNvSpPr/>
          <p:nvPr/>
        </p:nvSpPr>
        <p:spPr>
          <a:xfrm>
            <a:off x="4934003" y="4888984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9208A09-903B-7D4C-B168-4F842784E625}"/>
              </a:ext>
            </a:extLst>
          </p:cNvPr>
          <p:cNvSpPr/>
          <p:nvPr/>
        </p:nvSpPr>
        <p:spPr>
          <a:xfrm>
            <a:off x="1486158" y="553505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8</a:t>
            </a:r>
            <a:endParaRPr lang="en-US" sz="14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D20F905-2507-5345-B6A1-E4B8290C8993}"/>
              </a:ext>
            </a:extLst>
          </p:cNvPr>
          <p:cNvCxnSpPr>
            <a:stCxn id="39" idx="3"/>
            <a:endCxn id="40" idx="7"/>
          </p:cNvCxnSpPr>
          <p:nvPr/>
        </p:nvCxnSpPr>
        <p:spPr>
          <a:xfrm flipH="1">
            <a:off x="2009102" y="3895445"/>
            <a:ext cx="812213" cy="427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671D79A-A828-C940-AB9B-B71D05C76598}"/>
              </a:ext>
            </a:extLst>
          </p:cNvPr>
          <p:cNvCxnSpPr>
            <a:cxnSpLocks/>
            <a:stCxn id="39" idx="5"/>
            <a:endCxn id="44" idx="1"/>
          </p:cNvCxnSpPr>
          <p:nvPr/>
        </p:nvCxnSpPr>
        <p:spPr>
          <a:xfrm>
            <a:off x="3198485" y="3895445"/>
            <a:ext cx="956330" cy="427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C9D2C0-91EC-D446-AE23-6497F887C22C}"/>
              </a:ext>
            </a:extLst>
          </p:cNvPr>
          <p:cNvCxnSpPr>
            <a:stCxn id="44" idx="5"/>
            <a:endCxn id="45" idx="1"/>
          </p:cNvCxnSpPr>
          <p:nvPr/>
        </p:nvCxnSpPr>
        <p:spPr>
          <a:xfrm>
            <a:off x="4531985" y="4645776"/>
            <a:ext cx="480133" cy="310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7B61228-8F6E-F34E-9818-32CDA2F7C39D}"/>
              </a:ext>
            </a:extLst>
          </p:cNvPr>
          <p:cNvCxnSpPr>
            <a:stCxn id="40" idx="5"/>
            <a:endCxn id="43" idx="1"/>
          </p:cNvCxnSpPr>
          <p:nvPr/>
        </p:nvCxnSpPr>
        <p:spPr>
          <a:xfrm>
            <a:off x="2009102" y="4645776"/>
            <a:ext cx="1562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85A3DEA-8F6F-6842-815A-DE925AB035F2}"/>
              </a:ext>
            </a:extLst>
          </p:cNvPr>
          <p:cNvCxnSpPr>
            <a:stCxn id="40" idx="3"/>
            <a:endCxn id="41" idx="7"/>
          </p:cNvCxnSpPr>
          <p:nvPr/>
        </p:nvCxnSpPr>
        <p:spPr>
          <a:xfrm flipH="1">
            <a:off x="1399502" y="4645776"/>
            <a:ext cx="2324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CF44954-DC9D-5444-834C-B206DCE36CF4}"/>
              </a:ext>
            </a:extLst>
          </p:cNvPr>
          <p:cNvCxnSpPr>
            <a:cxnSpLocks/>
            <a:stCxn id="43" idx="3"/>
            <a:endCxn id="46" idx="7"/>
          </p:cNvCxnSpPr>
          <p:nvPr/>
        </p:nvCxnSpPr>
        <p:spPr>
          <a:xfrm flipH="1">
            <a:off x="1941443" y="5255376"/>
            <a:ext cx="223889" cy="3466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03298924-1B41-EA4E-ACAA-54C0DF34B8F9}"/>
              </a:ext>
            </a:extLst>
          </p:cNvPr>
          <p:cNvSpPr/>
          <p:nvPr/>
        </p:nvSpPr>
        <p:spPr>
          <a:xfrm>
            <a:off x="3276600" y="487504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1BF0072-738C-D04C-A32E-BA69BA9FEB87}"/>
              </a:ext>
            </a:extLst>
          </p:cNvPr>
          <p:cNvCxnSpPr>
            <a:cxnSpLocks/>
            <a:stCxn id="44" idx="3"/>
            <a:endCxn id="53" idx="7"/>
          </p:cNvCxnSpPr>
          <p:nvPr/>
        </p:nvCxnSpPr>
        <p:spPr>
          <a:xfrm flipH="1">
            <a:off x="3731885" y="4645776"/>
            <a:ext cx="422930" cy="2962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57BE753-2AC8-334B-854E-B5CB893E69B5}"/>
              </a:ext>
            </a:extLst>
          </p:cNvPr>
          <p:cNvSpPr txBox="1"/>
          <p:nvPr/>
        </p:nvSpPr>
        <p:spPr>
          <a:xfrm>
            <a:off x="2876550" y="318004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947AEC6-EE4B-C943-8856-EBF353DA1A0F}"/>
              </a:ext>
            </a:extLst>
          </p:cNvPr>
          <p:cNvSpPr txBox="1"/>
          <p:nvPr/>
        </p:nvSpPr>
        <p:spPr>
          <a:xfrm>
            <a:off x="1664287" y="3979534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A671457-515D-D14C-BAE7-45BBE89D8982}"/>
              </a:ext>
            </a:extLst>
          </p:cNvPr>
          <p:cNvSpPr txBox="1"/>
          <p:nvPr/>
        </p:nvSpPr>
        <p:spPr>
          <a:xfrm>
            <a:off x="4210050" y="397353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D2EEBD0-3A4D-714C-9AEB-0953ED50A04F}"/>
              </a:ext>
            </a:extLst>
          </p:cNvPr>
          <p:cNvSpPr txBox="1"/>
          <p:nvPr/>
        </p:nvSpPr>
        <p:spPr>
          <a:xfrm>
            <a:off x="1076610" y="456726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CB5C3A-A009-824E-9800-7B02B206EDCA}"/>
              </a:ext>
            </a:extLst>
          </p:cNvPr>
          <p:cNvSpPr txBox="1"/>
          <p:nvPr/>
        </p:nvSpPr>
        <p:spPr>
          <a:xfrm>
            <a:off x="2232991" y="45929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19E278-D652-5243-BE43-EC7978E20618}"/>
              </a:ext>
            </a:extLst>
          </p:cNvPr>
          <p:cNvSpPr txBox="1"/>
          <p:nvPr/>
        </p:nvSpPr>
        <p:spPr>
          <a:xfrm>
            <a:off x="1633201" y="525537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CF14371-F538-5749-AAFC-CDB93933D326}"/>
              </a:ext>
            </a:extLst>
          </p:cNvPr>
          <p:cNvSpPr txBox="1"/>
          <p:nvPr/>
        </p:nvSpPr>
        <p:spPr>
          <a:xfrm>
            <a:off x="3420717" y="455884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4D9F890-A0E0-1E40-97F6-FA438E520538}"/>
              </a:ext>
            </a:extLst>
          </p:cNvPr>
          <p:cNvSpPr txBox="1"/>
          <p:nvPr/>
        </p:nvSpPr>
        <p:spPr>
          <a:xfrm>
            <a:off x="5102580" y="459534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0556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leftist heap node should keep track of:</a:t>
            </a:r>
            <a:endParaRPr lang="en-US" sz="4800" dirty="0"/>
          </a:p>
          <a:p>
            <a:pPr lvl="1"/>
            <a:r>
              <a:rPr lang="en-US" dirty="0"/>
              <a:t>links (left and right)</a:t>
            </a:r>
            <a:endParaRPr lang="en-US" sz="4400" dirty="0"/>
          </a:p>
          <a:p>
            <a:pPr lvl="1"/>
            <a:r>
              <a:rPr lang="en-US" dirty="0"/>
              <a:t>element (data)</a:t>
            </a:r>
            <a:endParaRPr lang="en-US" sz="4400" dirty="0"/>
          </a:p>
          <a:p>
            <a:pPr lvl="1"/>
            <a:r>
              <a:rPr lang="en-US" dirty="0" err="1"/>
              <a:t>npl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Node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LeftistNode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Comparable   element;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LeftistNode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*left;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LeftistNode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*right;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LeftistNode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theElement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LeftistNode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NULL,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LeftistNode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np = 0 )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: element(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theElement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), left(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), right(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np ) {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LeftistNode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*root;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133600"/>
            <a:ext cx="3124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Looks like a binary tree node except the </a:t>
            </a:r>
            <a:r>
              <a:rPr lang="en-US" sz="2400" dirty="0" err="1">
                <a:solidFill>
                  <a:schemeClr val="tx1"/>
                </a:solidFill>
                <a:cs typeface="Courier New" panose="02070309020205020404" pitchFamily="49" charset="0"/>
              </a:rPr>
              <a:t>npl</a:t>
            </a:r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 being stored.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29000" y="3276600"/>
            <a:ext cx="2286000" cy="76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63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Merging Leftist Heaps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Leftist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Merge procedure takes two leftist heaps, A and B, and returns a leftist heap that contains the union of the elements of A and B. </a:t>
            </a:r>
          </a:p>
        </p:txBody>
      </p:sp>
    </p:spTree>
    <p:extLst>
      <p:ext uri="{BB962C8B-B14F-4D97-AF65-F5344CB8AC3E}">
        <p14:creationId xmlns:p14="http://schemas.microsoft.com/office/powerpoint/2010/main" val="174146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Leftist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Merge is the whole reason for coming up with the Leftist heap</a:t>
            </a:r>
          </a:p>
          <a:p>
            <a:pPr lvl="0"/>
            <a:r>
              <a:rPr lang="en-US" dirty="0"/>
              <a:t>We actually build insertion and deletion from the merge operation</a:t>
            </a:r>
          </a:p>
          <a:p>
            <a:pPr lvl="0"/>
            <a:r>
              <a:rPr lang="en-US" dirty="0"/>
              <a:t>exploits the fact that the right side of the leftist heap has the shortest path to a null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0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4838" cy="48307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4000" dirty="0"/>
              <a:t>Review of Min Heaps</a:t>
            </a:r>
          </a:p>
          <a:p>
            <a:pPr>
              <a:spcBef>
                <a:spcPts val="600"/>
              </a:spcBef>
            </a:pPr>
            <a:r>
              <a:rPr lang="en-US" sz="4000" dirty="0"/>
              <a:t>Introduction of Left-</a:t>
            </a:r>
            <a:r>
              <a:rPr lang="en-US" sz="4000" dirty="0" err="1"/>
              <a:t>ist</a:t>
            </a:r>
            <a:r>
              <a:rPr lang="en-US" sz="4000" dirty="0"/>
              <a:t> Heaps</a:t>
            </a:r>
          </a:p>
          <a:p>
            <a:pPr>
              <a:spcBef>
                <a:spcPts val="600"/>
              </a:spcBef>
            </a:pPr>
            <a:r>
              <a:rPr lang="en-US" sz="4000" dirty="0"/>
              <a:t>Merge Operation</a:t>
            </a:r>
          </a:p>
          <a:p>
            <a:pPr>
              <a:spcBef>
                <a:spcPts val="600"/>
              </a:spcBef>
            </a:pPr>
            <a:r>
              <a:rPr lang="en-US" sz="4000" dirty="0"/>
              <a:t>Heap Operations</a:t>
            </a:r>
          </a:p>
        </p:txBody>
      </p:sp>
    </p:spTree>
    <p:extLst>
      <p:ext uri="{BB962C8B-B14F-4D97-AF65-F5344CB8AC3E}">
        <p14:creationId xmlns:p14="http://schemas.microsoft.com/office/powerpoint/2010/main" val="1885881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/>
              <a:t>Merging Leftist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673475"/>
          </a:xfrm>
        </p:spPr>
        <p:txBody>
          <a:bodyPr/>
          <a:lstStyle/>
          <a:p>
            <a:pPr lvl="1"/>
            <a:r>
              <a:rPr lang="en-US" dirty="0"/>
              <a:t>Compare the two roots. Smaller root becomes new root of the resulting merge.</a:t>
            </a:r>
          </a:p>
          <a:p>
            <a:pPr lvl="1"/>
            <a:r>
              <a:rPr lang="en-US" dirty="0"/>
              <a:t>“Hang up” the left child of the new root</a:t>
            </a:r>
          </a:p>
          <a:p>
            <a:pPr lvl="1"/>
            <a:r>
              <a:rPr lang="en-US" dirty="0"/>
              <a:t>Recursively merge the right </a:t>
            </a:r>
            <a:r>
              <a:rPr lang="en-US" dirty="0" err="1"/>
              <a:t>subheap</a:t>
            </a:r>
            <a:r>
              <a:rPr lang="en-US" dirty="0"/>
              <a:t> of the new root with the leftover heap. </a:t>
            </a:r>
          </a:p>
          <a:p>
            <a:pPr lvl="1"/>
            <a:r>
              <a:rPr lang="en-US" dirty="0"/>
              <a:t>When there are no more right sides, zip up the </a:t>
            </a:r>
            <a:r>
              <a:rPr lang="en-US" dirty="0" err="1"/>
              <a:t>subheaps</a:t>
            </a:r>
            <a:r>
              <a:rPr lang="en-US" dirty="0"/>
              <a:t>, updating the </a:t>
            </a:r>
            <a:r>
              <a:rPr lang="en-US" dirty="0" err="1"/>
              <a:t>npl</a:t>
            </a:r>
            <a:endParaRPr lang="en-US" dirty="0"/>
          </a:p>
          <a:p>
            <a:pPr lvl="1"/>
            <a:r>
              <a:rPr lang="en-US" dirty="0"/>
              <a:t>Verify a leftist heap! if not, swap siblings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52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793345" y="4018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28507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3060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887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9" idx="5"/>
            <a:endCxn id="7" idx="1"/>
          </p:cNvCxnSpPr>
          <p:nvPr/>
        </p:nvCxnSpPr>
        <p:spPr>
          <a:xfrm>
            <a:off x="1934430" y="3799211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79145" y="34089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9" idx="3"/>
            <a:endCxn id="4" idx="7"/>
          </p:cNvCxnSpPr>
          <p:nvPr/>
        </p:nvCxnSpPr>
        <p:spPr>
          <a:xfrm flipH="1">
            <a:off x="1248630" y="37992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50745" y="2875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11" idx="3"/>
            <a:endCxn id="9" idx="7"/>
          </p:cNvCxnSpPr>
          <p:nvPr/>
        </p:nvCxnSpPr>
        <p:spPr>
          <a:xfrm flipH="1">
            <a:off x="1934430" y="3265811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841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47557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28" idx="5"/>
            <a:endCxn id="26" idx="1"/>
          </p:cNvCxnSpPr>
          <p:nvPr/>
        </p:nvCxnSpPr>
        <p:spPr>
          <a:xfrm>
            <a:off x="45252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069945" y="34851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38394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5"/>
          </p:cNvCxnSpPr>
          <p:nvPr/>
        </p:nvCxnSpPr>
        <p:spPr>
          <a:xfrm>
            <a:off x="3306030" y="3265811"/>
            <a:ext cx="843945" cy="2770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9175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38394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712226" y="39516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7398026" y="33420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7167511" y="373225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307945" y="2723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50545" y="31803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45945" y="3866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326745" y="39423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03145" y="44757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46145" y="45519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868130" y="382990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36026" y="37230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8026" y="31134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07945" y="3866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50945" y="32565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521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793345" y="4018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28507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3060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887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9" idx="5"/>
            <a:endCxn id="7" idx="1"/>
          </p:cNvCxnSpPr>
          <p:nvPr/>
        </p:nvCxnSpPr>
        <p:spPr>
          <a:xfrm>
            <a:off x="1934430" y="3799211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79145" y="34089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9" idx="3"/>
            <a:endCxn id="4" idx="7"/>
          </p:cNvCxnSpPr>
          <p:nvPr/>
        </p:nvCxnSpPr>
        <p:spPr>
          <a:xfrm flipH="1">
            <a:off x="1248630" y="37992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50745" y="2875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11" idx="3"/>
            <a:endCxn id="9" idx="7"/>
          </p:cNvCxnSpPr>
          <p:nvPr/>
        </p:nvCxnSpPr>
        <p:spPr>
          <a:xfrm flipH="1">
            <a:off x="1934430" y="3265811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841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47557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28" idx="5"/>
            <a:endCxn id="26" idx="1"/>
          </p:cNvCxnSpPr>
          <p:nvPr/>
        </p:nvCxnSpPr>
        <p:spPr>
          <a:xfrm>
            <a:off x="45252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069945" y="34851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38394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5"/>
          </p:cNvCxnSpPr>
          <p:nvPr/>
        </p:nvCxnSpPr>
        <p:spPr>
          <a:xfrm>
            <a:off x="3306030" y="3265811"/>
            <a:ext cx="843945" cy="2770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9175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38394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712226" y="39516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7398026" y="33420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7167511" y="373225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307945" y="2723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50545" y="31803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45945" y="3866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326745" y="39423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03145" y="44757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46145" y="45519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868130" y="382990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36026" y="37230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8026" y="31134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07945" y="3866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50945" y="32565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C70FF3-4140-5E48-9818-CAE92AE5084B}"/>
              </a:ext>
            </a:extLst>
          </p:cNvPr>
          <p:cNvSpPr txBox="1"/>
          <p:nvPr/>
        </p:nvSpPr>
        <p:spPr>
          <a:xfrm>
            <a:off x="557860" y="2007636"/>
            <a:ext cx="1678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Smaller root, hang up the left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6FDB86-5288-8747-94CB-6E72EC5E84E7}"/>
              </a:ext>
            </a:extLst>
          </p:cNvPr>
          <p:cNvCxnSpPr/>
          <p:nvPr/>
        </p:nvCxnSpPr>
        <p:spPr>
          <a:xfrm>
            <a:off x="2166860" y="2723166"/>
            <a:ext cx="645785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322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28507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3060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841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47557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28" idx="5"/>
            <a:endCxn id="26" idx="1"/>
          </p:cNvCxnSpPr>
          <p:nvPr/>
        </p:nvCxnSpPr>
        <p:spPr>
          <a:xfrm>
            <a:off x="45252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069945" y="34851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38394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9175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38394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712226" y="39516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7398026" y="33420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7167511" y="373225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03145" y="44757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46145" y="45519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868130" y="382990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36026" y="37230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8026" y="31134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07945" y="3866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50945" y="32565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FB359A-4B91-F442-A558-132E624BA24E}"/>
              </a:ext>
            </a:extLst>
          </p:cNvPr>
          <p:cNvSpPr txBox="1"/>
          <p:nvPr/>
        </p:nvSpPr>
        <p:spPr>
          <a:xfrm>
            <a:off x="4679545" y="2245051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merge the right </a:t>
            </a:r>
            <a:r>
              <a:rPr lang="en-US" dirty="0" err="1">
                <a:solidFill>
                  <a:schemeClr val="tx1"/>
                </a:solidFill>
              </a:rPr>
              <a:t>subheap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with the leftover heap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F1062B5F-159F-BF48-AA58-0CAE69073669}"/>
              </a:ext>
            </a:extLst>
          </p:cNvPr>
          <p:cNvSpPr/>
          <p:nvPr/>
        </p:nvSpPr>
        <p:spPr>
          <a:xfrm rot="5400000">
            <a:off x="6491369" y="1566968"/>
            <a:ext cx="186880" cy="116540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E63C89DB-D2EE-7D42-8306-808FED3BA56C}"/>
              </a:ext>
            </a:extLst>
          </p:cNvPr>
          <p:cNvCxnSpPr>
            <a:cxnSpLocks/>
            <a:stCxn id="21" idx="1"/>
            <a:endCxn id="28" idx="0"/>
          </p:cNvCxnSpPr>
          <p:nvPr/>
        </p:nvCxnSpPr>
        <p:spPr>
          <a:xfrm rot="16200000" flipH="1" flipV="1">
            <a:off x="4746259" y="1646616"/>
            <a:ext cx="1428936" cy="2248164"/>
          </a:xfrm>
          <a:prstGeom prst="bentConnector3">
            <a:avLst>
              <a:gd name="adj1" fmla="val -1777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Left Brace 51">
            <a:extLst>
              <a:ext uri="{FF2B5EF4-FFF2-40B4-BE49-F238E27FC236}">
                <a16:creationId xmlns:a16="http://schemas.microsoft.com/office/drawing/2014/main" id="{52CC3003-DC7F-174C-92D0-2BCBE5628060}"/>
              </a:ext>
            </a:extLst>
          </p:cNvPr>
          <p:cNvSpPr/>
          <p:nvPr/>
        </p:nvSpPr>
        <p:spPr>
          <a:xfrm rot="16200000">
            <a:off x="6461552" y="2360922"/>
            <a:ext cx="186880" cy="116540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7FA8E9E1-5512-7A4E-842C-4AC256409DDF}"/>
              </a:ext>
            </a:extLst>
          </p:cNvPr>
          <p:cNvCxnSpPr>
            <a:stCxn id="52" idx="1"/>
          </p:cNvCxnSpPr>
          <p:nvPr/>
        </p:nvCxnSpPr>
        <p:spPr>
          <a:xfrm rot="16200000" flipH="1">
            <a:off x="6636670" y="2955386"/>
            <a:ext cx="527279" cy="69063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84438D13-4466-5F43-938A-B4C06ADDA16D}"/>
              </a:ext>
            </a:extLst>
          </p:cNvPr>
          <p:cNvSpPr txBox="1"/>
          <p:nvPr/>
        </p:nvSpPr>
        <p:spPr>
          <a:xfrm>
            <a:off x="2613099" y="213259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20831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28507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3060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841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4755745" y="40947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28" idx="5"/>
            <a:endCxn id="26" idx="1"/>
          </p:cNvCxnSpPr>
          <p:nvPr/>
        </p:nvCxnSpPr>
        <p:spPr>
          <a:xfrm>
            <a:off x="45252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069945" y="34851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3839430" y="3875411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917545" y="478056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3839430" y="4485011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712226" y="39516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7398026" y="334201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7167511" y="373225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03145" y="44757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46145" y="45519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868130" y="382990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36026" y="37230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8026" y="311341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07945" y="38661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50945" y="325656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FB359A-4B91-F442-A558-132E624BA24E}"/>
              </a:ext>
            </a:extLst>
          </p:cNvPr>
          <p:cNvSpPr txBox="1"/>
          <p:nvPr/>
        </p:nvSpPr>
        <p:spPr>
          <a:xfrm>
            <a:off x="3450976" y="2361063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Smaller root,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hang up the left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2B89A6-EED7-B94A-9EC3-81DFBEBDF031}"/>
              </a:ext>
            </a:extLst>
          </p:cNvPr>
          <p:cNvCxnSpPr>
            <a:stCxn id="3" idx="2"/>
          </p:cNvCxnSpPr>
          <p:nvPr/>
        </p:nvCxnSpPr>
        <p:spPr>
          <a:xfrm flipH="1">
            <a:off x="4336645" y="3007394"/>
            <a:ext cx="1754" cy="3346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D834E06-BA12-704E-934A-869138284D48}"/>
              </a:ext>
            </a:extLst>
          </p:cNvPr>
          <p:cNvSpPr txBox="1"/>
          <p:nvPr/>
        </p:nvSpPr>
        <p:spPr>
          <a:xfrm>
            <a:off x="2613099" y="209336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53997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8295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12848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62930" y="52266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4670554" y="342134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2048730" y="46170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1818215" y="5007303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8963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18182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537905" y="4063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7223705" y="34535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6993190" y="38437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81930" y="56076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24930" y="56838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82939" y="315647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61705" y="3834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223705" y="32249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86730" y="49980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29730" y="43884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99B5A1D-BAE8-9A43-B24D-75ACF042328A}"/>
              </a:ext>
            </a:extLst>
          </p:cNvPr>
          <p:cNvSpPr txBox="1"/>
          <p:nvPr/>
        </p:nvSpPr>
        <p:spPr>
          <a:xfrm>
            <a:off x="5891252" y="2386011"/>
            <a:ext cx="3198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Smaller root, no right child.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Merge into a new leftist heap!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71D1AF4-51FB-3C4E-BE92-2F195AD85AF5}"/>
              </a:ext>
            </a:extLst>
          </p:cNvPr>
          <p:cNvCxnSpPr>
            <a:stCxn id="37" idx="2"/>
          </p:cNvCxnSpPr>
          <p:nvPr/>
        </p:nvCxnSpPr>
        <p:spPr>
          <a:xfrm flipH="1">
            <a:off x="7488658" y="3032342"/>
            <a:ext cx="1750" cy="3346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B175D77-EDAB-1346-8C9D-833E25387531}"/>
              </a:ext>
            </a:extLst>
          </p:cNvPr>
          <p:cNvSpPr txBox="1"/>
          <p:nvPr/>
        </p:nvSpPr>
        <p:spPr>
          <a:xfrm>
            <a:off x="2630078" y="208967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3649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8295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12848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62930" y="52266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537593" y="38345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2048730" y="46170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1818215" y="5007303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8963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18182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125408" y="384079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5811208" y="323119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580693" y="3621435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81930" y="56076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24930" y="56838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70943" y="353301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49208" y="361219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811208" y="300259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86730" y="49980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29730" y="43884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266493" y="3621435"/>
            <a:ext cx="349215" cy="280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C5B6454-38D8-1444-B27A-198816442A5E}"/>
              </a:ext>
            </a:extLst>
          </p:cNvPr>
          <p:cNvSpPr txBox="1"/>
          <p:nvPr/>
        </p:nvSpPr>
        <p:spPr>
          <a:xfrm>
            <a:off x="2582130" y="208967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63125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8295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12848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62930" y="52266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537593" y="38345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2048730" y="46170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1818215" y="5007303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8963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18182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125408" y="384079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5811208" y="323119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580693" y="3621435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81930" y="56076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24930" y="56838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70943" y="353301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49208" y="361219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811208" y="300259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86730" y="49980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29730" y="43884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266493" y="3621435"/>
            <a:ext cx="349215" cy="280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791A800-EDF5-3A44-A5BD-6832DEE888AF}"/>
              </a:ext>
            </a:extLst>
          </p:cNvPr>
          <p:cNvSpPr txBox="1"/>
          <p:nvPr/>
        </p:nvSpPr>
        <p:spPr>
          <a:xfrm>
            <a:off x="7047802" y="3084190"/>
            <a:ext cx="12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update </a:t>
            </a:r>
            <a:r>
              <a:rPr lang="en-US" dirty="0" err="1">
                <a:solidFill>
                  <a:schemeClr val="tx1"/>
                </a:solidFill>
              </a:rPr>
              <a:t>npl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4739953-61BC-274D-A9DB-3369D383358C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423008" y="3231190"/>
            <a:ext cx="624794" cy="376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513BB43-39BD-6741-968F-301A712884AF}"/>
              </a:ext>
            </a:extLst>
          </p:cNvPr>
          <p:cNvSpPr txBox="1"/>
          <p:nvPr/>
        </p:nvSpPr>
        <p:spPr>
          <a:xfrm>
            <a:off x="2630078" y="2113554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46654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8295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12848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62930" y="52266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537593" y="38345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2048730" y="46170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1818215" y="5007303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896330" y="591245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1818215" y="5616903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125408" y="384079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5811208" y="3231190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580693" y="3621435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81930" y="56076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24930" y="56838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70943" y="353301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49208" y="361219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811208" y="300259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86730" y="49980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29730" y="438845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266493" y="3621435"/>
            <a:ext cx="349215" cy="280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791A800-EDF5-3A44-A5BD-6832DEE888AF}"/>
              </a:ext>
            </a:extLst>
          </p:cNvPr>
          <p:cNvSpPr txBox="1"/>
          <p:nvPr/>
        </p:nvSpPr>
        <p:spPr>
          <a:xfrm>
            <a:off x="2696430" y="4641943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zip back up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4739953-61BC-274D-A9DB-3369D383358C}"/>
              </a:ext>
            </a:extLst>
          </p:cNvPr>
          <p:cNvCxnSpPr>
            <a:cxnSpLocks/>
            <a:stCxn id="34" idx="1"/>
          </p:cNvCxnSpPr>
          <p:nvPr/>
        </p:nvCxnSpPr>
        <p:spPr>
          <a:xfrm flipV="1">
            <a:off x="2696430" y="3352023"/>
            <a:ext cx="2428978" cy="14745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9F6E73-3E92-5049-9EDF-681423E64F23}"/>
              </a:ext>
            </a:extLst>
          </p:cNvPr>
          <p:cNvSpPr txBox="1"/>
          <p:nvPr/>
        </p:nvSpPr>
        <p:spPr>
          <a:xfrm>
            <a:off x="2672734" y="212455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93859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34577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9130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91184" y="39776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860485" y="466496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676984" y="33680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4446469" y="3758322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245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44464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48300" y="467123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6079435" y="404463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903585" y="4434877"/>
            <a:ext cx="253965" cy="303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0184" y="43586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53184" y="44348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93835" y="436345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01399" y="442265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4100" y="383303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14984" y="37490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6692" y="322166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534720" y="4434877"/>
            <a:ext cx="403880" cy="297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17911D9-E0B3-8745-8AFF-5A4030A0B772}"/>
              </a:ext>
            </a:extLst>
          </p:cNvPr>
          <p:cNvCxnSpPr>
            <a:cxnSpLocks/>
            <a:stCxn id="28" idx="5"/>
            <a:endCxn id="56" idx="1"/>
          </p:cNvCxnSpPr>
          <p:nvPr/>
        </p:nvCxnSpPr>
        <p:spPr>
          <a:xfrm>
            <a:off x="5132269" y="3758322"/>
            <a:ext cx="1025281" cy="35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1CD3007-D7CE-394E-B6EB-198ADFF1EAF7}"/>
              </a:ext>
            </a:extLst>
          </p:cNvPr>
          <p:cNvSpPr txBox="1"/>
          <p:nvPr/>
        </p:nvSpPr>
        <p:spPr>
          <a:xfrm>
            <a:off x="2630078" y="207659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498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Review of Heaps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62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34577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9130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91184" y="39776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860485" y="466496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676984" y="33680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4446469" y="3758322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245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44464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48300" y="467123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6079435" y="404463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903585" y="4434877"/>
            <a:ext cx="253965" cy="303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0184" y="43586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53184" y="44348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93835" y="436345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75077" y="438591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4100" y="383303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14984" y="37490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6692" y="322166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534720" y="4434877"/>
            <a:ext cx="403880" cy="297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17911D9-E0B3-8745-8AFF-5A4030A0B772}"/>
              </a:ext>
            </a:extLst>
          </p:cNvPr>
          <p:cNvCxnSpPr>
            <a:cxnSpLocks/>
            <a:stCxn id="28" idx="5"/>
            <a:endCxn id="56" idx="1"/>
          </p:cNvCxnSpPr>
          <p:nvPr/>
        </p:nvCxnSpPr>
        <p:spPr>
          <a:xfrm>
            <a:off x="5132269" y="3758322"/>
            <a:ext cx="1025281" cy="35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7604E40-7440-2345-B03A-2D9BEF6CEF60}"/>
              </a:ext>
            </a:extLst>
          </p:cNvPr>
          <p:cNvSpPr txBox="1"/>
          <p:nvPr/>
        </p:nvSpPr>
        <p:spPr>
          <a:xfrm>
            <a:off x="6058186" y="3388990"/>
            <a:ext cx="12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update </a:t>
            </a:r>
            <a:r>
              <a:rPr lang="en-US" dirty="0" err="1">
                <a:solidFill>
                  <a:schemeClr val="tx1"/>
                </a:solidFill>
              </a:rPr>
              <a:t>npl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1577A0-D489-E642-BF54-13B923AE7BEF}"/>
              </a:ext>
            </a:extLst>
          </p:cNvPr>
          <p:cNvCxnSpPr>
            <a:cxnSpLocks/>
            <a:stCxn id="36" idx="1"/>
            <a:endCxn id="68" idx="3"/>
          </p:cNvCxnSpPr>
          <p:nvPr/>
        </p:nvCxnSpPr>
        <p:spPr>
          <a:xfrm flipH="1" flipV="1">
            <a:off x="5433392" y="3375557"/>
            <a:ext cx="624794" cy="1980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ACF8D90-7E3B-8B43-8EEF-0D1B6FBD7B81}"/>
              </a:ext>
            </a:extLst>
          </p:cNvPr>
          <p:cNvSpPr txBox="1"/>
          <p:nvPr/>
        </p:nvSpPr>
        <p:spPr>
          <a:xfrm>
            <a:off x="2653413" y="208967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5066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34577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9130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91184" y="39776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860485" y="466496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676984" y="33680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4446469" y="3758322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245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44464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48300" y="467123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6079435" y="404463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903585" y="4434877"/>
            <a:ext cx="253965" cy="303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0184" y="43586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53184" y="44348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93835" y="436345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75077" y="437552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4100" y="383303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14984" y="37490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6692" y="322166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9AFD93-0645-9A48-8961-C36516784209}"/>
              </a:ext>
            </a:extLst>
          </p:cNvPr>
          <p:cNvCxnSpPr>
            <a:cxnSpLocks/>
          </p:cNvCxnSpPr>
          <p:nvPr/>
        </p:nvCxnSpPr>
        <p:spPr>
          <a:xfrm>
            <a:off x="218467" y="4375525"/>
            <a:ext cx="278467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BE58171-504A-8C4A-AE87-6BC0B4966BE2}"/>
              </a:ext>
            </a:extLst>
          </p:cNvPr>
          <p:cNvCxnSpPr>
            <a:cxnSpLocks/>
          </p:cNvCxnSpPr>
          <p:nvPr/>
        </p:nvCxnSpPr>
        <p:spPr>
          <a:xfrm flipH="1" flipV="1">
            <a:off x="2980911" y="1936565"/>
            <a:ext cx="2226" cy="2438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534720" y="4434877"/>
            <a:ext cx="403880" cy="297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17911D9-E0B3-8745-8AFF-5A4030A0B772}"/>
              </a:ext>
            </a:extLst>
          </p:cNvPr>
          <p:cNvCxnSpPr>
            <a:cxnSpLocks/>
            <a:stCxn id="28" idx="5"/>
            <a:endCxn id="56" idx="1"/>
          </p:cNvCxnSpPr>
          <p:nvPr/>
        </p:nvCxnSpPr>
        <p:spPr>
          <a:xfrm>
            <a:off x="5132269" y="3758322"/>
            <a:ext cx="1025281" cy="35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7604E40-7440-2345-B03A-2D9BEF6CEF60}"/>
              </a:ext>
            </a:extLst>
          </p:cNvPr>
          <p:cNvSpPr txBox="1"/>
          <p:nvPr/>
        </p:nvSpPr>
        <p:spPr>
          <a:xfrm>
            <a:off x="6058186" y="3388990"/>
            <a:ext cx="12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update </a:t>
            </a:r>
            <a:r>
              <a:rPr lang="en-US" dirty="0" err="1">
                <a:solidFill>
                  <a:schemeClr val="tx1"/>
                </a:solidFill>
              </a:rPr>
              <a:t>npl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1577A0-D489-E642-BF54-13B923AE7BEF}"/>
              </a:ext>
            </a:extLst>
          </p:cNvPr>
          <p:cNvCxnSpPr>
            <a:cxnSpLocks/>
            <a:stCxn id="36" idx="1"/>
            <a:endCxn id="68" idx="3"/>
          </p:cNvCxnSpPr>
          <p:nvPr/>
        </p:nvCxnSpPr>
        <p:spPr>
          <a:xfrm flipH="1" flipV="1">
            <a:off x="5433392" y="3375557"/>
            <a:ext cx="624794" cy="1980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2A200F2-BC93-0B4E-B94E-996F59E7EF8E}"/>
              </a:ext>
            </a:extLst>
          </p:cNvPr>
          <p:cNvSpPr txBox="1"/>
          <p:nvPr/>
        </p:nvSpPr>
        <p:spPr>
          <a:xfrm>
            <a:off x="2630078" y="208967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92704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34577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9130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91184" y="39776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860485" y="466496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676984" y="33680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4446469" y="3758322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245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44464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48300" y="467123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6079435" y="404463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903585" y="4434877"/>
            <a:ext cx="253965" cy="303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0184" y="43586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53184" y="44348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93835" y="436345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65085" y="440436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4100" y="383303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14984" y="37490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6692" y="322166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221845" y="3529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1517245" y="36059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1362930" y="3310367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907645" y="29201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677130" y="3310367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2279245" y="238672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1362930" y="2776967"/>
            <a:ext cx="994430" cy="21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79045" y="2691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1974445" y="33773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755245" y="345352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534720" y="4434877"/>
            <a:ext cx="403880" cy="297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17911D9-E0B3-8745-8AFF-5A4030A0B772}"/>
              </a:ext>
            </a:extLst>
          </p:cNvPr>
          <p:cNvCxnSpPr>
            <a:cxnSpLocks/>
            <a:stCxn id="28" idx="5"/>
            <a:endCxn id="56" idx="1"/>
          </p:cNvCxnSpPr>
          <p:nvPr/>
        </p:nvCxnSpPr>
        <p:spPr>
          <a:xfrm>
            <a:off x="5132269" y="3758322"/>
            <a:ext cx="1025281" cy="35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4DBBFD8-29DC-B34F-8039-275C289191F9}"/>
              </a:ext>
            </a:extLst>
          </p:cNvPr>
          <p:cNvSpPr txBox="1"/>
          <p:nvPr/>
        </p:nvSpPr>
        <p:spPr>
          <a:xfrm>
            <a:off x="2967583" y="2283674"/>
            <a:ext cx="135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zip back up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1F8D69E-BFA3-E746-93AB-C76E972A3894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3643409" y="2653006"/>
            <a:ext cx="814398" cy="6883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9726FBD-C6CE-FA44-84C1-31343564AF4D}"/>
              </a:ext>
            </a:extLst>
          </p:cNvPr>
          <p:cNvSpPr txBox="1"/>
          <p:nvPr/>
        </p:nvSpPr>
        <p:spPr>
          <a:xfrm>
            <a:off x="2615231" y="208967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68155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34577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9130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91184" y="39776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860485" y="466496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676984" y="33680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4446469" y="3758322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245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44464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48300" y="467123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6079435" y="404463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903585" y="4434877"/>
            <a:ext cx="253965" cy="303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0184" y="43586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53184" y="44348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93835" y="436345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04040" y="442265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4100" y="383303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14984" y="37490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6692" y="322166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1522738" y="386412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2818138" y="394032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2663823" y="3644766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2208538" y="325452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1978023" y="364476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3460064" y="262721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2663823" y="3017463"/>
            <a:ext cx="874356" cy="304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1979938" y="302592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3275338" y="371172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2056138" y="378792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534720" y="4434877"/>
            <a:ext cx="403880" cy="297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17911D9-E0B3-8745-8AFF-5A4030A0B772}"/>
              </a:ext>
            </a:extLst>
          </p:cNvPr>
          <p:cNvCxnSpPr>
            <a:cxnSpLocks/>
            <a:stCxn id="28" idx="5"/>
            <a:endCxn id="56" idx="1"/>
          </p:cNvCxnSpPr>
          <p:nvPr/>
        </p:nvCxnSpPr>
        <p:spPr>
          <a:xfrm>
            <a:off x="5132269" y="3758322"/>
            <a:ext cx="1025281" cy="35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1F8D69E-BFA3-E746-93AB-C76E972A3894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3945236" y="2987219"/>
            <a:ext cx="809863" cy="4478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9726FBD-C6CE-FA44-84C1-31343564AF4D}"/>
              </a:ext>
            </a:extLst>
          </p:cNvPr>
          <p:cNvSpPr txBox="1"/>
          <p:nvPr/>
        </p:nvSpPr>
        <p:spPr>
          <a:xfrm>
            <a:off x="3802599" y="2374144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37815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34577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39130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91184" y="39776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860485" y="4664965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676984" y="33680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4446469" y="3758322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24584" y="466347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4446469" y="4367922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48300" y="4671233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6079435" y="4044632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5903585" y="4434877"/>
            <a:ext cx="253965" cy="303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0184" y="43586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53184" y="44348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93835" y="4363456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75077" y="440924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4100" y="3833033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14984" y="374907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6692" y="3221668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1522738" y="386412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2818138" y="394032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2663823" y="3644766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2208538" y="325452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1978023" y="364476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3460064" y="262721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59DEDF-3A4E-474E-BC7F-59217F4EDE0E}"/>
              </a:ext>
            </a:extLst>
          </p:cNvPr>
          <p:cNvCxnSpPr>
            <a:stCxn id="85" idx="3"/>
            <a:endCxn id="83" idx="7"/>
          </p:cNvCxnSpPr>
          <p:nvPr/>
        </p:nvCxnSpPr>
        <p:spPr>
          <a:xfrm flipH="1">
            <a:off x="2663823" y="3017463"/>
            <a:ext cx="874356" cy="304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1979938" y="302592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3275338" y="371172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2056138" y="378792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6534720" y="4434877"/>
            <a:ext cx="403880" cy="297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17911D9-E0B3-8745-8AFF-5A4030A0B772}"/>
              </a:ext>
            </a:extLst>
          </p:cNvPr>
          <p:cNvCxnSpPr>
            <a:cxnSpLocks/>
            <a:stCxn id="28" idx="5"/>
            <a:endCxn id="56" idx="1"/>
          </p:cNvCxnSpPr>
          <p:nvPr/>
        </p:nvCxnSpPr>
        <p:spPr>
          <a:xfrm>
            <a:off x="5132269" y="3758322"/>
            <a:ext cx="1025281" cy="35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1F8D69E-BFA3-E746-93AB-C76E972A3894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3945236" y="2987219"/>
            <a:ext cx="809863" cy="4478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9726FBD-C6CE-FA44-84C1-31343564AF4D}"/>
              </a:ext>
            </a:extLst>
          </p:cNvPr>
          <p:cNvSpPr txBox="1"/>
          <p:nvPr/>
        </p:nvSpPr>
        <p:spPr>
          <a:xfrm>
            <a:off x="3802599" y="2374144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6FDF8-7C0E-A244-BC6B-645995D0F7DF}"/>
              </a:ext>
            </a:extLst>
          </p:cNvPr>
          <p:cNvSpPr txBox="1"/>
          <p:nvPr/>
        </p:nvSpPr>
        <p:spPr>
          <a:xfrm>
            <a:off x="5562600" y="2209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children of the root violate the </a:t>
            </a:r>
            <a:r>
              <a:rPr lang="en-US" b="1" dirty="0" err="1">
                <a:solidFill>
                  <a:schemeClr val="tx1"/>
                </a:solidFill>
              </a:rPr>
              <a:t>npl</a:t>
            </a:r>
            <a:r>
              <a:rPr lang="en-US" dirty="0">
                <a:solidFill>
                  <a:schemeClr val="tx1"/>
                </a:solidFill>
              </a:rPr>
              <a:t> rule. (</a:t>
            </a:r>
            <a:r>
              <a:rPr lang="en-US" i="1" dirty="0">
                <a:solidFill>
                  <a:schemeClr val="tx1"/>
                </a:solidFill>
              </a:rPr>
              <a:t>the left </a:t>
            </a:r>
            <a:r>
              <a:rPr lang="en-US" i="1" dirty="0" err="1">
                <a:solidFill>
                  <a:schemeClr val="tx1"/>
                </a:solidFill>
              </a:rPr>
              <a:t>npl</a:t>
            </a:r>
            <a:r>
              <a:rPr lang="en-US" i="1" dirty="0">
                <a:solidFill>
                  <a:schemeClr val="tx1"/>
                </a:solidFill>
              </a:rPr>
              <a:t> is smaller than the right </a:t>
            </a:r>
            <a:r>
              <a:rPr lang="en-US" i="1" dirty="0" err="1">
                <a:solidFill>
                  <a:schemeClr val="tx1"/>
                </a:solidFill>
              </a:rPr>
              <a:t>npl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F168CD0-9F7F-CF49-8B0A-C2A56CF20F09}"/>
              </a:ext>
            </a:extLst>
          </p:cNvPr>
          <p:cNvSpPr txBox="1"/>
          <p:nvPr/>
        </p:nvSpPr>
        <p:spPr>
          <a:xfrm>
            <a:off x="227338" y="4968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So, swap the left with the right.</a:t>
            </a:r>
          </a:p>
        </p:txBody>
      </p:sp>
    </p:spTree>
    <p:extLst>
      <p:ext uri="{BB962C8B-B14F-4D97-AF65-F5344CB8AC3E}">
        <p14:creationId xmlns:p14="http://schemas.microsoft.com/office/powerpoint/2010/main" val="33024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2766"/>
            <a:ext cx="8229600" cy="1143000"/>
          </a:xfrm>
        </p:spPr>
        <p:txBody>
          <a:bodyPr/>
          <a:lstStyle/>
          <a:p>
            <a:r>
              <a:rPr lang="en-US" dirty="0"/>
              <a:t>Merging Leftist Heaps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590113" y="483236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25" idx="3"/>
            <a:endCxn id="5" idx="7"/>
          </p:cNvCxnSpPr>
          <p:nvPr/>
        </p:nvCxnSpPr>
        <p:spPr>
          <a:xfrm flipH="1">
            <a:off x="1045398" y="4536806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123513" y="414656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20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3992814" y="4833849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25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1809313" y="353696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28" idx="3"/>
            <a:endCxn id="25" idx="7"/>
          </p:cNvCxnSpPr>
          <p:nvPr/>
        </p:nvCxnSpPr>
        <p:spPr>
          <a:xfrm flipH="1">
            <a:off x="1578798" y="392720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656913" y="483236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99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25" idx="5"/>
            <a:endCxn id="42" idx="1"/>
          </p:cNvCxnSpPr>
          <p:nvPr/>
        </p:nvCxnSpPr>
        <p:spPr>
          <a:xfrm>
            <a:off x="1578798" y="4536806"/>
            <a:ext cx="1562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580629" y="4840117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75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3211764" y="4213516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22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stCxn id="56" idx="3"/>
            <a:endCxn id="55" idx="7"/>
          </p:cNvCxnSpPr>
          <p:nvPr/>
        </p:nvCxnSpPr>
        <p:spPr>
          <a:xfrm flipH="1">
            <a:off x="3035914" y="4603761"/>
            <a:ext cx="253965" cy="303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42513" y="452756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85513" y="460376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26164" y="453234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07406" y="456503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66429" y="4001917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47313" y="391796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18813" y="3379085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6AA789B-E951-A94B-9A52-D3D9730F01EF}"/>
              </a:ext>
            </a:extLst>
          </p:cNvPr>
          <p:cNvSpPr/>
          <p:nvPr/>
        </p:nvSpPr>
        <p:spPr>
          <a:xfrm>
            <a:off x="5194541" y="414656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10</a:t>
            </a:r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070721-B00A-0047-88E3-AD961F7435C0}"/>
              </a:ext>
            </a:extLst>
          </p:cNvPr>
          <p:cNvSpPr/>
          <p:nvPr/>
        </p:nvSpPr>
        <p:spPr>
          <a:xfrm>
            <a:off x="6489941" y="422276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15</a:t>
            </a:r>
            <a:endParaRPr lang="en-US" sz="1400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E2BC03-F3F8-034A-95BE-77E624B750D9}"/>
              </a:ext>
            </a:extLst>
          </p:cNvPr>
          <p:cNvCxnSpPr>
            <a:cxnSpLocks/>
            <a:stCxn id="83" idx="5"/>
            <a:endCxn id="81" idx="1"/>
          </p:cNvCxnSpPr>
          <p:nvPr/>
        </p:nvCxnSpPr>
        <p:spPr>
          <a:xfrm>
            <a:off x="6335626" y="3927206"/>
            <a:ext cx="232430" cy="362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9D19EF8-BE15-634F-9DBC-89AA9C898056}"/>
              </a:ext>
            </a:extLst>
          </p:cNvPr>
          <p:cNvSpPr/>
          <p:nvPr/>
        </p:nvSpPr>
        <p:spPr>
          <a:xfrm>
            <a:off x="5880341" y="3536961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5</a:t>
            </a:r>
            <a:endParaRPr lang="en-US" sz="14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158C97C-5CFB-104F-88B0-096D9EA60C31}"/>
              </a:ext>
            </a:extLst>
          </p:cNvPr>
          <p:cNvCxnSpPr>
            <a:cxnSpLocks/>
            <a:stCxn id="83" idx="3"/>
            <a:endCxn id="80" idx="7"/>
          </p:cNvCxnSpPr>
          <p:nvPr/>
        </p:nvCxnSpPr>
        <p:spPr>
          <a:xfrm flipH="1">
            <a:off x="5649826" y="3927206"/>
            <a:ext cx="308630" cy="286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9D2281E-EECB-CA4A-8466-7CE65CE5D5CE}"/>
              </a:ext>
            </a:extLst>
          </p:cNvPr>
          <p:cNvSpPr/>
          <p:nvPr/>
        </p:nvSpPr>
        <p:spPr>
          <a:xfrm>
            <a:off x="3872021" y="2654528"/>
            <a:ext cx="533400" cy="4572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1</a:t>
            </a:r>
            <a:endParaRPr lang="en-US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CB31015-6B7E-0641-83BA-72450C2E6C9B}"/>
              </a:ext>
            </a:extLst>
          </p:cNvPr>
          <p:cNvSpPr txBox="1"/>
          <p:nvPr/>
        </p:nvSpPr>
        <p:spPr>
          <a:xfrm>
            <a:off x="6377556" y="3383072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38A124-448D-724C-B890-BE468036F053}"/>
              </a:ext>
            </a:extLst>
          </p:cNvPr>
          <p:cNvSpPr txBox="1"/>
          <p:nvPr/>
        </p:nvSpPr>
        <p:spPr>
          <a:xfrm>
            <a:off x="6947141" y="399416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09E197-4FA5-8F44-B593-A944342D56A9}"/>
              </a:ext>
            </a:extLst>
          </p:cNvPr>
          <p:cNvSpPr txBox="1"/>
          <p:nvPr/>
        </p:nvSpPr>
        <p:spPr>
          <a:xfrm>
            <a:off x="5727941" y="4070361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FB96A60-589B-894C-9792-A82B5820317C}"/>
              </a:ext>
            </a:extLst>
          </p:cNvPr>
          <p:cNvCxnSpPr>
            <a:cxnSpLocks/>
            <a:stCxn id="56" idx="5"/>
            <a:endCxn id="26" idx="1"/>
          </p:cNvCxnSpPr>
          <p:nvPr/>
        </p:nvCxnSpPr>
        <p:spPr>
          <a:xfrm>
            <a:off x="3667049" y="4603761"/>
            <a:ext cx="403880" cy="297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17911D9-E0B3-8745-8AFF-5A4030A0B772}"/>
              </a:ext>
            </a:extLst>
          </p:cNvPr>
          <p:cNvCxnSpPr>
            <a:cxnSpLocks/>
            <a:stCxn id="28" idx="5"/>
            <a:endCxn id="56" idx="1"/>
          </p:cNvCxnSpPr>
          <p:nvPr/>
        </p:nvCxnSpPr>
        <p:spPr>
          <a:xfrm>
            <a:off x="2264598" y="3927206"/>
            <a:ext cx="1025281" cy="35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9726FBD-C6CE-FA44-84C1-31343564AF4D}"/>
              </a:ext>
            </a:extLst>
          </p:cNvPr>
          <p:cNvSpPr txBox="1"/>
          <p:nvPr/>
        </p:nvSpPr>
        <p:spPr>
          <a:xfrm>
            <a:off x="4214556" y="2401454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F3E32CF-6E31-E141-B2B1-56D4F04159C2}"/>
              </a:ext>
            </a:extLst>
          </p:cNvPr>
          <p:cNvCxnSpPr>
            <a:cxnSpLocks/>
            <a:stCxn id="85" idx="5"/>
            <a:endCxn id="83" idx="1"/>
          </p:cNvCxnSpPr>
          <p:nvPr/>
        </p:nvCxnSpPr>
        <p:spPr>
          <a:xfrm>
            <a:off x="4327306" y="3044773"/>
            <a:ext cx="1631150" cy="559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4285C-D620-C74B-AA30-EA0F73E790BC}"/>
              </a:ext>
            </a:extLst>
          </p:cNvPr>
          <p:cNvCxnSpPr>
            <a:cxnSpLocks/>
            <a:stCxn id="85" idx="3"/>
            <a:endCxn id="28" idx="7"/>
          </p:cNvCxnSpPr>
          <p:nvPr/>
        </p:nvCxnSpPr>
        <p:spPr>
          <a:xfrm flipH="1">
            <a:off x="2264598" y="3044773"/>
            <a:ext cx="1685538" cy="559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5AC4E1F-0492-854B-A944-3AAEDCC59FE7}"/>
              </a:ext>
            </a:extLst>
          </p:cNvPr>
          <p:cNvSpPr txBox="1"/>
          <p:nvPr/>
        </p:nvSpPr>
        <p:spPr>
          <a:xfrm>
            <a:off x="5562600" y="2209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</a:t>
            </a:r>
            <a:r>
              <a:rPr lang="en-US" b="1" dirty="0" err="1">
                <a:solidFill>
                  <a:schemeClr val="tx1"/>
                </a:solidFill>
              </a:rPr>
              <a:t>npl</a:t>
            </a:r>
            <a:r>
              <a:rPr lang="en-US" dirty="0">
                <a:solidFill>
                  <a:schemeClr val="tx1"/>
                </a:solidFill>
              </a:rPr>
              <a:t> update needed at the root. We’re done!</a:t>
            </a:r>
          </a:p>
        </p:txBody>
      </p:sp>
    </p:spTree>
    <p:extLst>
      <p:ext uri="{BB962C8B-B14F-4D97-AF65-F5344CB8AC3E}">
        <p14:creationId xmlns:p14="http://schemas.microsoft.com/office/powerpoint/2010/main" val="278854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Leftist Heap Insertion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B01A-515E-2E4F-9DEC-14C99940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Heap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AB268-657B-3947-BA0B-46AF1543A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how to merge now, right? </a:t>
            </a:r>
          </a:p>
          <a:p>
            <a:r>
              <a:rPr lang="en-US" dirty="0"/>
              <a:t>Insertion is easy then!</a:t>
            </a:r>
          </a:p>
          <a:p>
            <a:r>
              <a:rPr lang="en-US" dirty="0"/>
              <a:t>Merge the new node with the existing heap.</a:t>
            </a:r>
          </a:p>
          <a:p>
            <a:pPr lvl="1"/>
            <a:r>
              <a:rPr lang="en-US" dirty="0"/>
              <a:t>A single node can be treated as its own heap. </a:t>
            </a:r>
          </a:p>
        </p:txBody>
      </p:sp>
    </p:spTree>
    <p:extLst>
      <p:ext uri="{BB962C8B-B14F-4D97-AF65-F5344CB8AC3E}">
        <p14:creationId xmlns:p14="http://schemas.microsoft.com/office/powerpoint/2010/main" val="499081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Deleting from Leftist Heap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432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from Leftist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Simple to just remove a node (since at top)</a:t>
            </a:r>
            <a:endParaRPr lang="en-US" sz="4800" dirty="0"/>
          </a:p>
          <a:p>
            <a:pPr lvl="1"/>
            <a:r>
              <a:rPr lang="en-US" dirty="0"/>
              <a:t>this leave two </a:t>
            </a:r>
            <a:r>
              <a:rPr lang="en-US" dirty="0" err="1"/>
              <a:t>subheaps</a:t>
            </a:r>
            <a:r>
              <a:rPr lang="en-US" dirty="0"/>
              <a:t> hanging around</a:t>
            </a:r>
            <a:endParaRPr lang="en-US" sz="4400" dirty="0"/>
          </a:p>
          <a:p>
            <a:pPr lvl="0"/>
            <a:r>
              <a:rPr lang="en-US" dirty="0"/>
              <a:t>Just merge the two leftover heaps!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5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dirty="0"/>
              <a:t>Min Binary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78" y="1828800"/>
            <a:ext cx="8610600" cy="48307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min binary heap</a:t>
            </a:r>
            <a:r>
              <a:rPr lang="en-US" dirty="0"/>
              <a:t> is a…</a:t>
            </a:r>
            <a:endParaRPr lang="en-US" b="1" dirty="0"/>
          </a:p>
          <a:p>
            <a:pPr lvl="1"/>
            <a:r>
              <a:rPr lang="en-US" dirty="0"/>
              <a:t>Complete binary tree</a:t>
            </a:r>
          </a:p>
          <a:p>
            <a:pPr lvl="1"/>
            <a:r>
              <a:rPr lang="en-US" dirty="0"/>
              <a:t>Neither child is smaller than the value in the parent</a:t>
            </a:r>
          </a:p>
          <a:p>
            <a:pPr lvl="1"/>
            <a:r>
              <a:rPr lang="en-US" dirty="0"/>
              <a:t>Both children are at least</a:t>
            </a:r>
            <a:br>
              <a:rPr lang="en-US" dirty="0"/>
            </a:br>
            <a:r>
              <a:rPr lang="en-US" dirty="0"/>
              <a:t>as large as the parent</a:t>
            </a:r>
          </a:p>
          <a:p>
            <a:r>
              <a:rPr lang="en-US" dirty="0"/>
              <a:t>In other words, </a:t>
            </a:r>
            <a:br>
              <a:rPr lang="en-US" dirty="0"/>
            </a:br>
            <a:r>
              <a:rPr lang="en-US" dirty="0"/>
              <a:t>smaller items go </a:t>
            </a:r>
            <a:br>
              <a:rPr lang="en-US" dirty="0"/>
            </a:br>
            <a:r>
              <a:rPr lang="en-US" dirty="0"/>
              <a:t>above larger ones</a:t>
            </a:r>
          </a:p>
          <a:p>
            <a:pPr lvl="1"/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76600"/>
            <a:ext cx="48958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14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Merge with two trees of size 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400" dirty="0"/>
              <a:t>O(log n), we are not creating a totally new tree!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800" dirty="0"/>
              <a:t>Inserting into a left-</a:t>
            </a:r>
            <a:r>
              <a:rPr lang="en-US" sz="2800" dirty="0" err="1"/>
              <a:t>ist</a:t>
            </a:r>
            <a:r>
              <a:rPr lang="en-US" sz="2800" dirty="0"/>
              <a:t> heap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400" dirty="0"/>
              <a:t>O(log n)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400" dirty="0"/>
              <a:t>same as before with a regular heap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sz="2800" dirty="0"/>
              <a:t> with heap size 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400" dirty="0"/>
              <a:t>O(log n)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400" dirty="0"/>
              <a:t>remove and return root (minimum value)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400" dirty="0"/>
              <a:t>merge left and right subtrees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794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Binary Heap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sz="3200" dirty="0"/>
              <a:t>Performance</a:t>
            </a:r>
          </a:p>
          <a:p>
            <a:pPr lvl="1"/>
            <a:r>
              <a:rPr lang="en-US" sz="2800" dirty="0"/>
              <a:t>(n is the number of elements in the heap) </a:t>
            </a:r>
          </a:p>
          <a:p>
            <a:pPr lvl="1"/>
            <a:endParaRPr lang="en-US" sz="2800" dirty="0"/>
          </a:p>
          <a:p>
            <a:r>
              <a:rPr lang="en-US" sz="3200" dirty="0"/>
              <a:t>construction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 n ) 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/>
              <a:t>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O( 1 )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			O(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) 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	O(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)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1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2F23D-F0B2-C546-80D5-A5E65BA7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39E9-12EB-134D-8072-81F6C977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you’re using more than one heap</a:t>
            </a:r>
          </a:p>
          <a:p>
            <a:pPr lvl="1"/>
            <a:r>
              <a:rPr lang="en-US" dirty="0"/>
              <a:t>Multiple emergency rooms,  etc.</a:t>
            </a:r>
          </a:p>
          <a:p>
            <a:r>
              <a:rPr lang="en-US" dirty="0"/>
              <a:t>What if you need to merge them?</a:t>
            </a:r>
          </a:p>
          <a:p>
            <a:pPr lvl="1"/>
            <a:r>
              <a:rPr lang="en-US" dirty="0"/>
              <a:t>One is too small, etc. </a:t>
            </a:r>
          </a:p>
          <a:p>
            <a:r>
              <a:rPr lang="en-US" dirty="0"/>
              <a:t>Merging regular heaps is O(</a:t>
            </a:r>
            <a:r>
              <a:rPr lang="en-US" dirty="0" err="1"/>
              <a:t>m+n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52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Leftist Heaps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6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Heap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Structurally, a leftist heap is a </a:t>
            </a:r>
            <a:r>
              <a:rPr lang="en-US" b="1" dirty="0"/>
              <a:t>min tree</a:t>
            </a:r>
            <a:r>
              <a:rPr lang="en-US" dirty="0"/>
              <a:t> where each node is marked with a </a:t>
            </a:r>
            <a:r>
              <a:rPr lang="en-US" b="1" dirty="0"/>
              <a:t>rank</a:t>
            </a:r>
            <a:r>
              <a:rPr lang="en-US" dirty="0"/>
              <a:t> value.</a:t>
            </a:r>
          </a:p>
          <a:p>
            <a:pPr lvl="0"/>
            <a:r>
              <a:rPr lang="en-US" dirty="0"/>
              <a:t>Uses a Binary Tree (BT)!! </a:t>
            </a:r>
            <a:endParaRPr lang="en-US" sz="4400" dirty="0"/>
          </a:p>
          <a:p>
            <a:pPr lvl="0"/>
            <a:r>
              <a:rPr lang="en-US" dirty="0"/>
              <a:t>Merging heaps is much easier and faster</a:t>
            </a:r>
            <a:endParaRPr lang="en-US" sz="4800" dirty="0"/>
          </a:p>
          <a:p>
            <a:pPr lvl="1"/>
            <a:r>
              <a:rPr lang="en-US" dirty="0"/>
              <a:t>May use already established links to merge with a new node</a:t>
            </a:r>
          </a:p>
          <a:p>
            <a:pPr lvl="1"/>
            <a:r>
              <a:rPr lang="en-US" dirty="0"/>
              <a:t>Rather than copying pieces of an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2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Leftist Heap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en-US" dirty="0"/>
              <a:t>Values STILL obey a heap order (partial order)</a:t>
            </a:r>
            <a:endParaRPr lang="en-US" sz="4800" dirty="0"/>
          </a:p>
          <a:p>
            <a:pPr lvl="0"/>
            <a:r>
              <a:rPr lang="en-US" dirty="0"/>
              <a:t>Uses a null path length to maintain the structure (covered in detail later)</a:t>
            </a:r>
            <a:endParaRPr lang="en-US" sz="4800" dirty="0"/>
          </a:p>
          <a:p>
            <a:pPr lvl="1"/>
            <a:r>
              <a:rPr lang="en-US" b="1" i="1" u="sng" dirty="0"/>
              <a:t>The null path of a node’s left child is &gt;= </a:t>
            </a:r>
          </a:p>
          <a:p>
            <a:pPr marL="457200" lvl="1" indent="0">
              <a:buNone/>
            </a:pPr>
            <a:r>
              <a:rPr lang="en-US" b="1" i="1" dirty="0"/>
              <a:t>                                     </a:t>
            </a:r>
            <a:r>
              <a:rPr lang="en-US" b="1" i="1" u="sng" dirty="0"/>
              <a:t>null path of the right child</a:t>
            </a:r>
          </a:p>
          <a:p>
            <a:r>
              <a:rPr lang="en-US" dirty="0"/>
              <a:t>At every node, the shortest path to a non-full node is along the rightmost path</a:t>
            </a:r>
          </a:p>
        </p:txBody>
      </p:sp>
    </p:spTree>
    <p:extLst>
      <p:ext uri="{BB962C8B-B14F-4D97-AF65-F5344CB8AC3E}">
        <p14:creationId xmlns:p14="http://schemas.microsoft.com/office/powerpoint/2010/main" val="174375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mb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umbc_powerpoint_template</Template>
  <TotalTime>32562</TotalTime>
  <Words>1284</Words>
  <Application>Microsoft Macintosh PowerPoint</Application>
  <PresentationFormat>On-screen Show (4:3)</PresentationFormat>
  <Paragraphs>513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ＭＳ Ｐゴシック</vt:lpstr>
      <vt:lpstr>ＭＳ Ｐゴシック</vt:lpstr>
      <vt:lpstr>Arial</vt:lpstr>
      <vt:lpstr>Calibri</vt:lpstr>
      <vt:lpstr>Courier New</vt:lpstr>
      <vt:lpstr>DejaVu LGC Sans</vt:lpstr>
      <vt:lpstr>Times New Roman</vt:lpstr>
      <vt:lpstr>Wingdings</vt:lpstr>
      <vt:lpstr>umbc_powerpoint_template</vt:lpstr>
      <vt:lpstr>CMSC 341 Lecture 13 Leftist Heaps</vt:lpstr>
      <vt:lpstr>Today’s Topics</vt:lpstr>
      <vt:lpstr>Review of Heaps</vt:lpstr>
      <vt:lpstr>Min Binary Heap</vt:lpstr>
      <vt:lpstr>Min Binary Heap Performance</vt:lpstr>
      <vt:lpstr>Problem</vt:lpstr>
      <vt:lpstr>Introduction to Leftist Heaps</vt:lpstr>
      <vt:lpstr>Leftist Heap Concepts</vt:lpstr>
      <vt:lpstr>Leftist Heap Concepts</vt:lpstr>
      <vt:lpstr>Leftist Heap Example</vt:lpstr>
      <vt:lpstr>Leftist Heap Performance</vt:lpstr>
      <vt:lpstr>Null Path Length (npl)</vt:lpstr>
      <vt:lpstr>Null Path Length (npl) Calculation</vt:lpstr>
      <vt:lpstr>Null Path Length (npl) Calculation</vt:lpstr>
      <vt:lpstr>Leftist Node</vt:lpstr>
      <vt:lpstr>Leftist Node Code</vt:lpstr>
      <vt:lpstr>Merging Leftist Heaps</vt:lpstr>
      <vt:lpstr>Merging Leftist Heaps</vt:lpstr>
      <vt:lpstr>Merging Leftist Heaps</vt:lpstr>
      <vt:lpstr>Merging Leftist Heaps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Merging Leftist Heaps Example</vt:lpstr>
      <vt:lpstr>Leftist Heap Insertion</vt:lpstr>
      <vt:lpstr>Leftist Heap Insertion</vt:lpstr>
      <vt:lpstr>Deleting from Leftist Heap</vt:lpstr>
      <vt:lpstr>Deleting from Leftist Heap</vt:lpstr>
      <vt:lpstr>Leftist Heaps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563</cp:revision>
  <cp:lastPrinted>2009-04-22T19:24:48Z</cp:lastPrinted>
  <dcterms:created xsi:type="dcterms:W3CDTF">2013-08-18T19:22:46Z</dcterms:created>
  <dcterms:modified xsi:type="dcterms:W3CDTF">2018-04-11T15:54:59Z</dcterms:modified>
</cp:coreProperties>
</file>