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0"/>
  </p:notesMasterIdLst>
  <p:sldIdLst>
    <p:sldId id="361" r:id="rId2"/>
    <p:sldId id="858" r:id="rId3"/>
    <p:sldId id="872" r:id="rId4"/>
    <p:sldId id="869" r:id="rId5"/>
    <p:sldId id="870" r:id="rId6"/>
    <p:sldId id="873" r:id="rId7"/>
    <p:sldId id="874" r:id="rId8"/>
    <p:sldId id="875" r:id="rId9"/>
    <p:sldId id="871" r:id="rId10"/>
    <p:sldId id="876" r:id="rId11"/>
    <p:sldId id="877" r:id="rId12"/>
    <p:sldId id="878" r:id="rId13"/>
    <p:sldId id="879" r:id="rId14"/>
    <p:sldId id="880" r:id="rId15"/>
    <p:sldId id="881" r:id="rId16"/>
    <p:sldId id="891" r:id="rId17"/>
    <p:sldId id="883" r:id="rId18"/>
    <p:sldId id="884" r:id="rId19"/>
    <p:sldId id="885" r:id="rId20"/>
    <p:sldId id="888" r:id="rId21"/>
    <p:sldId id="889" r:id="rId22"/>
    <p:sldId id="890" r:id="rId23"/>
    <p:sldId id="892" r:id="rId24"/>
    <p:sldId id="893" r:id="rId25"/>
    <p:sldId id="894" r:id="rId26"/>
    <p:sldId id="899" r:id="rId27"/>
    <p:sldId id="895" r:id="rId28"/>
    <p:sldId id="896" r:id="rId29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1F497D"/>
    <a:srgbClr val="CC0099"/>
    <a:srgbClr val="FF6600"/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92"/>
    <p:restoredTop sz="88889" autoAdjust="0"/>
  </p:normalViewPr>
  <p:slideViewPr>
    <p:cSldViewPr>
      <p:cViewPr varScale="1">
        <p:scale>
          <a:sx n="116" d="100"/>
          <a:sy n="116" d="100"/>
        </p:scale>
        <p:origin x="1624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UMBC CMSC 341 Dynamic Memory and Pointers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9635B-6609-48F2-BEF2-32EF4A8D4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4838" cy="10175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4838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1600200" y="6248400"/>
            <a:ext cx="5943600" cy="45243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dirty="0" smtClean="0"/>
              <a:t>UMBC CMSC 341 Priority Queues (Heaps)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127AB-56F0-4C4C-B69D-62B61AF94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3638"/>
            <a:ext cx="2128838" cy="452437"/>
          </a:xfrm>
          <a:prstGeom prst="rect">
            <a:avLst/>
          </a:prstGeom>
        </p:spPr>
        <p:txBody>
          <a:bodyPr/>
          <a:lstStyle>
            <a:lvl1pPr>
              <a:buFont typeface="Times New Roman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UMBC CMSC 341 Dynamic Memory and Pointers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07151-AE58-4E8D-90EF-86794D407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1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3638"/>
            <a:ext cx="2128838" cy="452437"/>
          </a:xfrm>
          <a:prstGeom prst="rect">
            <a:avLst/>
          </a:prstGeom>
        </p:spPr>
        <p:txBody>
          <a:bodyPr/>
          <a:lstStyle>
            <a:lvl1pPr>
              <a:buFont typeface="Times New Roman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UMBC CMSC 341 Dynamic Memory and Pointers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D7568-17F5-4258-9603-643829902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1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483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895600" y="6248400"/>
            <a:ext cx="31194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UMBC CMSC 341 Dynamic Memory and Pointers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28838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2CA1A4-F8AD-42A7-A6C8-A09A74D89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CMSC 341</a:t>
            </a:r>
            <a:br>
              <a:rPr lang="en-US" altLang="en-US" dirty="0" smtClean="0"/>
            </a:br>
            <a:r>
              <a:rPr lang="en-US" altLang="en-US" dirty="0" smtClean="0"/>
              <a:t>Lecture 14 </a:t>
            </a:r>
            <a:r>
              <a:rPr lang="en-US" altLang="en-US" dirty="0" smtClean="0"/>
              <a:t>Priority Queues &amp; Heaps</a:t>
            </a:r>
            <a:endParaRPr lang="en-US" altLang="en-US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Prof. </a:t>
            </a:r>
            <a:r>
              <a:rPr lang="en-US" altLang="en-US" dirty="0" err="1" smtClean="0"/>
              <a:t>Neary</a:t>
            </a:r>
            <a:endParaRPr lang="en-US" altLang="en-US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2700" y="6477000"/>
            <a:ext cx="717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Based on slides </a:t>
            </a:r>
            <a:r>
              <a:rPr lang="en-US" altLang="en-US" dirty="0" smtClean="0"/>
              <a:t>from previous iterations of this </a:t>
            </a:r>
            <a:r>
              <a:rPr lang="en-US" altLang="en-US" dirty="0" smtClean="0"/>
              <a:t>course (Dr. Gibson)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168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Queue: BST 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Unfortunately, a BST Priority Queue can become unbalanced very easily, and the actual run time will suffer</a:t>
            </a:r>
          </a:p>
          <a:p>
            <a:pPr lvl="1"/>
            <a:r>
              <a:rPr lang="en-US" dirty="0" smtClean="0"/>
              <a:t>If we have a low </a:t>
            </a:r>
            <a:br>
              <a:rPr lang="en-US" dirty="0" smtClean="0"/>
            </a:br>
            <a:r>
              <a:rPr lang="en-US" dirty="0" smtClean="0"/>
              <a:t>priority (high value) </a:t>
            </a:r>
            <a:br>
              <a:rPr lang="en-US" dirty="0" smtClean="0"/>
            </a:br>
            <a:r>
              <a:rPr lang="en-US" dirty="0" smtClean="0"/>
              <a:t>instance as our root, </a:t>
            </a:r>
            <a:br>
              <a:rPr lang="en-US" dirty="0" smtClean="0"/>
            </a:br>
            <a:r>
              <a:rPr lang="en-US" dirty="0" smtClean="0"/>
              <a:t>nearly everything </a:t>
            </a:r>
            <a:br>
              <a:rPr lang="en-US" dirty="0" smtClean="0"/>
            </a:br>
            <a:r>
              <a:rPr lang="en-US" dirty="0" smtClean="0"/>
              <a:t>will be to its left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is </a:t>
            </a:r>
            <a:br>
              <a:rPr lang="en-US" dirty="0" smtClean="0"/>
            </a:br>
            <a:r>
              <a:rPr lang="en-US" dirty="0" smtClean="0"/>
              <a:t>now O(n) time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362200"/>
            <a:ext cx="3946157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65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Queue: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way to implement a priority queue is using a heap</a:t>
            </a:r>
          </a:p>
          <a:p>
            <a:r>
              <a:rPr lang="en-US" dirty="0" smtClean="0"/>
              <a:t>A heap is a binary tree (</a:t>
            </a:r>
            <a:r>
              <a:rPr lang="en-US" u="sng" dirty="0" smtClean="0"/>
              <a:t>not</a:t>
            </a:r>
            <a:r>
              <a:rPr lang="en-US" dirty="0" smtClean="0"/>
              <a:t> a BST!!!) that satisfies the “heap condition”:</a:t>
            </a:r>
          </a:p>
          <a:p>
            <a:pPr lvl="1"/>
            <a:r>
              <a:rPr lang="en-US" dirty="0" smtClean="0"/>
              <a:t>Nodes in the tree are sorted based in relation to their parent’s value, </a:t>
            </a:r>
            <a:r>
              <a:rPr lang="en-US" dirty="0"/>
              <a:t>such that if A is a parent node of B, then the key of node A is ordered with respect to the key of node B with the same ordering applying across the </a:t>
            </a:r>
            <a:r>
              <a:rPr lang="en-US" dirty="0" smtClean="0"/>
              <a:t>heap</a:t>
            </a:r>
          </a:p>
          <a:p>
            <a:r>
              <a:rPr lang="en-US" dirty="0" smtClean="0"/>
              <a:t>Additionally, the tree must be </a:t>
            </a:r>
            <a:r>
              <a:rPr lang="en-US" u="sng" dirty="0" smtClean="0"/>
              <a:t>complete</a:t>
            </a:r>
            <a:endParaRPr lang="en-US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9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6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Binary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483076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min binary heap</a:t>
            </a:r>
            <a:r>
              <a:rPr lang="en-US" dirty="0" smtClean="0"/>
              <a:t> is a…</a:t>
            </a:r>
            <a:endParaRPr lang="en-US" b="1" dirty="0" smtClean="0"/>
          </a:p>
          <a:p>
            <a:pPr lvl="1"/>
            <a:r>
              <a:rPr lang="en-US" dirty="0" smtClean="0"/>
              <a:t>Complete binary tree</a:t>
            </a:r>
          </a:p>
          <a:p>
            <a:pPr lvl="1"/>
            <a:r>
              <a:rPr lang="en-US" dirty="0" smtClean="0"/>
              <a:t>Neither child is smaller than the value in the parent</a:t>
            </a:r>
          </a:p>
          <a:p>
            <a:pPr lvl="1"/>
            <a:r>
              <a:rPr lang="en-US" dirty="0" smtClean="0"/>
              <a:t>Both children are at least</a:t>
            </a:r>
            <a:br>
              <a:rPr lang="en-US" dirty="0" smtClean="0"/>
            </a:br>
            <a:r>
              <a:rPr lang="en-US" dirty="0" smtClean="0"/>
              <a:t>as large as the parent</a:t>
            </a:r>
          </a:p>
          <a:p>
            <a:endParaRPr lang="en-US" dirty="0"/>
          </a:p>
          <a:p>
            <a:r>
              <a:rPr lang="en-US" dirty="0" smtClean="0"/>
              <a:t>In other words, </a:t>
            </a:r>
            <a:br>
              <a:rPr lang="en-US" dirty="0" smtClean="0"/>
            </a:br>
            <a:r>
              <a:rPr lang="en-US" dirty="0" smtClean="0"/>
              <a:t>smaller items go </a:t>
            </a:r>
            <a:br>
              <a:rPr lang="en-US" dirty="0" smtClean="0"/>
            </a:br>
            <a:r>
              <a:rPr lang="en-US" dirty="0" smtClean="0"/>
              <a:t>above larger ones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895600"/>
            <a:ext cx="489585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14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Binary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property is called a </a:t>
            </a:r>
            <a:r>
              <a:rPr lang="en-US" b="1" dirty="0" smtClean="0"/>
              <a:t>partial ordering</a:t>
            </a:r>
          </a:p>
          <a:p>
            <a:pPr lvl="1"/>
            <a:r>
              <a:rPr lang="en-US" dirty="0" smtClean="0"/>
              <a:t>There is </a:t>
            </a:r>
            <a:r>
              <a:rPr lang="en-US" u="sng" dirty="0" smtClean="0"/>
              <a:t>no</a:t>
            </a:r>
            <a:r>
              <a:rPr lang="en-US" dirty="0" smtClean="0"/>
              <a:t> set relation between siblings, cousins, etc. – only that the values grow as we increase our distance from the root</a:t>
            </a:r>
          </a:p>
          <a:p>
            <a:pPr lvl="3"/>
            <a:endParaRPr lang="en-US" dirty="0"/>
          </a:p>
          <a:p>
            <a:r>
              <a:rPr lang="en-US" dirty="0"/>
              <a:t>As a result of this partial ordering, every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path from </a:t>
            </a:r>
            <a:r>
              <a:rPr lang="en-US" dirty="0"/>
              <a:t>the root to a leaf visits nodes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a </a:t>
            </a:r>
            <a:r>
              <a:rPr lang="en-US" dirty="0" smtClean="0"/>
              <a:t>non-decreasing order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Binary Heap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sz="3200" dirty="0" smtClean="0"/>
              <a:t>Performance</a:t>
            </a:r>
          </a:p>
          <a:p>
            <a:pPr lvl="1"/>
            <a:r>
              <a:rPr lang="en-US" sz="2800" dirty="0"/>
              <a:t>(n is the number of elements in the heap) </a:t>
            </a:r>
            <a:endParaRPr lang="en-US" sz="2800" dirty="0" smtClean="0"/>
          </a:p>
          <a:p>
            <a:pPr lvl="1"/>
            <a:endParaRPr lang="en-US" sz="2800" dirty="0"/>
          </a:p>
          <a:p>
            <a:r>
              <a:rPr lang="en-US" sz="3200" dirty="0" smtClean="0"/>
              <a:t>construction			O</a:t>
            </a:r>
            <a:r>
              <a:rPr lang="en-US" sz="3200" dirty="0"/>
              <a:t>( n ) </a:t>
            </a:r>
          </a:p>
          <a:p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3200" dirty="0" smtClean="0"/>
              <a:t>			O</a:t>
            </a:r>
            <a:r>
              <a:rPr lang="en-US" sz="3200" dirty="0"/>
              <a:t>( 1 ) </a:t>
            </a:r>
          </a:p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insert()</a:t>
            </a:r>
            <a:r>
              <a:rPr lang="en-US" sz="3200" dirty="0" smtClean="0"/>
              <a:t>			O</a:t>
            </a:r>
            <a:r>
              <a:rPr lang="en-US" sz="3200" dirty="0"/>
              <a:t>( </a:t>
            </a:r>
            <a:r>
              <a:rPr lang="en-US" sz="3200" dirty="0" err="1"/>
              <a:t>lg</a:t>
            </a:r>
            <a:r>
              <a:rPr lang="en-US" sz="3200" dirty="0"/>
              <a:t> n ) </a:t>
            </a:r>
          </a:p>
          <a:p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3200" dirty="0" smtClean="0"/>
              <a:t>		O</a:t>
            </a:r>
            <a:r>
              <a:rPr lang="en-US" sz="3200" dirty="0"/>
              <a:t>( </a:t>
            </a:r>
            <a:r>
              <a:rPr lang="en-US" sz="3200" dirty="0" err="1"/>
              <a:t>lg</a:t>
            </a:r>
            <a:r>
              <a:rPr lang="en-US" sz="3200" dirty="0"/>
              <a:t> n ) 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1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a Heap to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Level-order traversal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752600"/>
            <a:ext cx="6095999" cy="4412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83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Binary Heap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Heap efficiency results, in part, from the  implementation </a:t>
            </a:r>
          </a:p>
          <a:p>
            <a:pPr lvl="1"/>
            <a:r>
              <a:rPr lang="en-US" dirty="0"/>
              <a:t>Conceptually a complete binary tree </a:t>
            </a:r>
            <a:endParaRPr lang="en-US" dirty="0" smtClean="0"/>
          </a:p>
          <a:p>
            <a:pPr lvl="1"/>
            <a:r>
              <a:rPr lang="en-US" dirty="0" smtClean="0"/>
              <a:t>But implemented by using an </a:t>
            </a:r>
            <a:r>
              <a:rPr lang="en-US" dirty="0"/>
              <a:t>array/vector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in level order) with </a:t>
            </a:r>
            <a:r>
              <a:rPr lang="en-US" dirty="0" smtClean="0"/>
              <a:t>the </a:t>
            </a:r>
            <a:r>
              <a:rPr lang="en-US" dirty="0"/>
              <a:t>root at index 1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8" y="3895344"/>
            <a:ext cx="435292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94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Binary Heap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830763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a node at index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Its </a:t>
            </a:r>
            <a:r>
              <a:rPr lang="en-US" dirty="0"/>
              <a:t>left child is at </a:t>
            </a:r>
            <a:r>
              <a:rPr lang="en-US" dirty="0" smtClean="0"/>
              <a:t>	index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2i </a:t>
            </a:r>
          </a:p>
          <a:p>
            <a:pPr lvl="1"/>
            <a:r>
              <a:rPr lang="en-US" dirty="0" smtClean="0"/>
              <a:t>Its </a:t>
            </a:r>
            <a:r>
              <a:rPr lang="en-US" dirty="0"/>
              <a:t>right child is at </a:t>
            </a:r>
            <a:r>
              <a:rPr lang="en-US" dirty="0" smtClean="0"/>
              <a:t>	index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2i+1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/>
            <a:r>
              <a:rPr lang="en-US" dirty="0" smtClean="0"/>
              <a:t>Its </a:t>
            </a:r>
            <a:r>
              <a:rPr lang="en-US" dirty="0"/>
              <a:t>parent is at </a:t>
            </a:r>
            <a:r>
              <a:rPr lang="en-US" dirty="0" smtClean="0"/>
              <a:t>		index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⌊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⌋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r>
              <a:rPr lang="en-US" dirty="0"/>
              <a:t>No pointer storage </a:t>
            </a:r>
          </a:p>
          <a:p>
            <a:pPr lvl="3"/>
            <a:endParaRPr lang="en-US" dirty="0" smtClean="0"/>
          </a:p>
          <a:p>
            <a:pPr marL="344488" lvl="1" indent="-344488">
              <a:spcBef>
                <a:spcPts val="750"/>
              </a:spcBef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 smtClean="0"/>
              <a:t>Fast </a:t>
            </a:r>
            <a:r>
              <a:rPr lang="en-US" sz="3000" dirty="0"/>
              <a:t>computation of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2i</a:t>
            </a:r>
            <a:r>
              <a:rPr lang="en-US" sz="3000" dirty="0"/>
              <a:t> </a:t>
            </a:r>
            <a:r>
              <a:rPr lang="en-US" sz="3000" dirty="0" smtClean="0"/>
              <a:t>and </a:t>
            </a: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⌊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/2</a:t>
            </a: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⌋</a:t>
            </a:r>
            <a:r>
              <a:rPr lang="en-US" sz="3000" dirty="0" smtClean="0"/>
              <a:t> by </a:t>
            </a:r>
            <a:r>
              <a:rPr lang="en-US" sz="3000" dirty="0"/>
              <a:t>bit shifting 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1 = 2i 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⌊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⌋</a:t>
            </a:r>
            <a:r>
              <a:rPr lang="en-US" dirty="0"/>
              <a:t>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9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Binary Heap: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find the parent of E?</a:t>
            </a:r>
          </a:p>
          <a:p>
            <a:r>
              <a:rPr lang="en-US" dirty="0" smtClean="0"/>
              <a:t>The left child of D?</a:t>
            </a:r>
          </a:p>
          <a:p>
            <a:r>
              <a:rPr lang="en-US" dirty="0" smtClean="0"/>
              <a:t>The right child of A?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00400"/>
            <a:ext cx="432435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063" y="5257801"/>
            <a:ext cx="534569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29000"/>
            <a:ext cx="3685603" cy="1709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69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4838" cy="483076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Priority Queues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Abstract Data Type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Implementations of Priority Queues: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Lists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BSTs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 smtClean="0"/>
              <a:t>Heaps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Heaps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Properties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Insertion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8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Building a Heap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9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4838" cy="4830763"/>
          </a:xfrm>
        </p:spPr>
        <p:txBody>
          <a:bodyPr/>
          <a:lstStyle/>
          <a:p>
            <a:r>
              <a:rPr lang="en-US" dirty="0"/>
              <a:t>Must maintain</a:t>
            </a:r>
          </a:p>
          <a:p>
            <a:pPr lvl="1"/>
            <a:r>
              <a:rPr lang="en-US" dirty="0" smtClean="0"/>
              <a:t>Heap shape:</a:t>
            </a:r>
            <a:endParaRPr lang="en-US" dirty="0"/>
          </a:p>
          <a:p>
            <a:pPr lvl="2"/>
            <a:r>
              <a:rPr lang="en-US" dirty="0"/>
              <a:t>Easy, just insert new element at “the end” of the array</a:t>
            </a:r>
          </a:p>
          <a:p>
            <a:pPr lvl="1"/>
            <a:r>
              <a:rPr lang="en-US" dirty="0"/>
              <a:t>Min heap </a:t>
            </a:r>
            <a:r>
              <a:rPr lang="en-US" dirty="0" smtClean="0"/>
              <a:t>order: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Could be wrong after insertion if new element is smaller  than its </a:t>
            </a:r>
            <a:r>
              <a:rPr lang="en-US" dirty="0" smtClean="0"/>
              <a:t>ancestors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Continuously </a:t>
            </a:r>
            <a:r>
              <a:rPr lang="en-US" dirty="0"/>
              <a:t>swap the new element with its parent until  parent is not greater than </a:t>
            </a:r>
            <a:r>
              <a:rPr lang="en-US" dirty="0" smtClean="0"/>
              <a:t>it (“percolate up”)</a:t>
            </a:r>
            <a:endParaRPr lang="en-US" dirty="0"/>
          </a:p>
          <a:p>
            <a:r>
              <a:rPr lang="en-US" dirty="0" smtClean="0"/>
              <a:t>Performance </a:t>
            </a:r>
            <a:r>
              <a:rPr lang="en-US" dirty="0"/>
              <a:t>of insert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O(log n)</a:t>
            </a:r>
            <a:r>
              <a:rPr lang="en-US" dirty="0" smtClean="0"/>
              <a:t> </a:t>
            </a:r>
            <a:r>
              <a:rPr lang="en-US" dirty="0"/>
              <a:t>in the worst </a:t>
            </a:r>
            <a:r>
              <a:rPr lang="en-US" dirty="0" smtClean="0"/>
              <a:t>case </a:t>
            </a:r>
            <a:r>
              <a:rPr lang="en-US" dirty="0"/>
              <a:t>because the </a:t>
            </a:r>
            <a:r>
              <a:rPr lang="en-US" dirty="0" smtClean="0"/>
              <a:t>height of a complete binary tree (CBT) is at most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 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5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insert(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Comparable &amp; x 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) - 1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array.resize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) * 2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percolate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hole = ++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currentSize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; hole &gt; 1 &amp;&amp; x &lt; array[ hole / 2 ];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hole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/= 2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swap, from child to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parent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array[ hole ] = array[ hole / 2 ];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array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hole ] = x;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0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Example: 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object 4"/>
          <p:cNvSpPr/>
          <p:nvPr/>
        </p:nvSpPr>
        <p:spPr>
          <a:xfrm>
            <a:off x="1035050" y="1143000"/>
            <a:ext cx="7072312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/>
          <p:nvPr/>
        </p:nvSpPr>
        <p:spPr>
          <a:xfrm>
            <a:off x="990600" y="3733800"/>
            <a:ext cx="6923087" cy="2244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181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Steps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Remove min element (the root)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Maintain heap shape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Maintain min heap </a:t>
            </a:r>
            <a:r>
              <a:rPr lang="en-US" dirty="0" smtClean="0"/>
              <a:t>order</a:t>
            </a:r>
          </a:p>
          <a:p>
            <a:pPr lvl="2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To maintain heap shape, actual node  removed is “last one” in the array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Replace root value with value from last node and  delete last node</a:t>
            </a:r>
          </a:p>
          <a:p>
            <a:pPr lvl="1">
              <a:spcBef>
                <a:spcPts val="0"/>
              </a:spcBef>
            </a:pPr>
            <a:r>
              <a:rPr lang="en-US" dirty="0"/>
              <a:t>Sift-down the new root value</a:t>
            </a:r>
          </a:p>
          <a:p>
            <a:pPr lvl="2">
              <a:spcBef>
                <a:spcPts val="0"/>
              </a:spcBef>
            </a:pPr>
            <a:r>
              <a:rPr lang="en-US" dirty="0"/>
              <a:t>Continually exchange value with the smaller child until  no child is smaller.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8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if(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throw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UnderflowException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[ 1 ] =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array[currentSize-1];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array[currentSize-1] = 0;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percolateDown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( 1 );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Percolate Down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307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percolateDown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hole 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child;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Comparable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array[ hole ];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; hole * 2 &lt;=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currentSize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hole = child 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child = hole *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if( child !=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currentSize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array[child + 1] &lt; array[child] 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 child++; 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if( array[ child ] &lt;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 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array[ hole ] = array[ child ];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{ break;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hole ]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9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Delete Min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object 4"/>
          <p:cNvSpPr/>
          <p:nvPr/>
        </p:nvSpPr>
        <p:spPr>
          <a:xfrm>
            <a:off x="457200" y="2535237"/>
            <a:ext cx="8229600" cy="2660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728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Delete Min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object 4"/>
          <p:cNvSpPr/>
          <p:nvPr/>
        </p:nvSpPr>
        <p:spPr>
          <a:xfrm>
            <a:off x="1035050" y="1219200"/>
            <a:ext cx="7072312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/>
          <p:nvPr/>
        </p:nvSpPr>
        <p:spPr>
          <a:xfrm>
            <a:off x="1098550" y="3886200"/>
            <a:ext cx="6945312" cy="2244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249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Priority Queues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5E0127AB-56F0-4C4C-B69D-62B61AF9473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priority queue stores a collection of entries</a:t>
            </a:r>
          </a:p>
          <a:p>
            <a:endParaRPr lang="en-US" dirty="0" smtClean="0"/>
          </a:p>
          <a:p>
            <a:r>
              <a:rPr lang="en-US" dirty="0" smtClean="0"/>
              <a:t>Typically</a:t>
            </a:r>
            <a:r>
              <a:rPr lang="en-US" dirty="0"/>
              <a:t>, an entry is a pair</a:t>
            </a:r>
            <a:br>
              <a:rPr lang="en-US" dirty="0"/>
            </a:br>
            <a:r>
              <a:rPr lang="en-US" dirty="0" smtClean="0"/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key,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value)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/>
              <a:t>where </a:t>
            </a:r>
            <a:r>
              <a:rPr lang="en-US" dirty="0"/>
              <a:t>the key indicates the </a:t>
            </a:r>
            <a:r>
              <a:rPr lang="en-US" dirty="0" smtClean="0"/>
              <a:t>priority</a:t>
            </a:r>
          </a:p>
          <a:p>
            <a:pPr lvl="1"/>
            <a:r>
              <a:rPr lang="en-US" dirty="0" smtClean="0"/>
              <a:t>Smaller value, higher priority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Keys </a:t>
            </a:r>
            <a:r>
              <a:rPr lang="en-US" dirty="0"/>
              <a:t>in a priority queue can be arbitrary objects on which an order is defined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9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 vs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Priority queue is a specific type of queue</a:t>
            </a:r>
          </a:p>
          <a:p>
            <a:endParaRPr lang="en-US" dirty="0"/>
          </a:p>
          <a:p>
            <a:r>
              <a:rPr lang="en-US" dirty="0" smtClean="0"/>
              <a:t>Queues are FIFO</a:t>
            </a:r>
          </a:p>
          <a:p>
            <a:pPr lvl="1"/>
            <a:r>
              <a:rPr lang="en-US" dirty="0" smtClean="0"/>
              <a:t>The element in the queue for the longest time is the first one we take out</a:t>
            </a:r>
          </a:p>
          <a:p>
            <a:r>
              <a:rPr lang="en-US" dirty="0" smtClean="0"/>
              <a:t>Priority queues: most important, first out</a:t>
            </a:r>
            <a:endParaRPr lang="en-US" dirty="0"/>
          </a:p>
          <a:p>
            <a:pPr lvl="1"/>
            <a:r>
              <a:rPr lang="en-US" dirty="0" smtClean="0"/>
              <a:t>The element in the priority queue with the highest priority is the first one we take out</a:t>
            </a:r>
          </a:p>
          <a:p>
            <a:pPr lvl="1"/>
            <a:r>
              <a:rPr lang="en-US" dirty="0" smtClean="0"/>
              <a:t>Examples: emergency rooms, airline boarding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4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Priority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Priority queues are an Abstract Data Type</a:t>
            </a:r>
          </a:p>
          <a:p>
            <a:pPr lvl="1"/>
            <a:r>
              <a:rPr lang="en-US" dirty="0" smtClean="0"/>
              <a:t>They are a concept, and hence there are many different ways to implement them</a:t>
            </a:r>
          </a:p>
          <a:p>
            <a:endParaRPr lang="en-US" dirty="0"/>
          </a:p>
          <a:p>
            <a:r>
              <a:rPr lang="en-US" dirty="0" smtClean="0"/>
              <a:t>Possible implementations include</a:t>
            </a:r>
          </a:p>
          <a:p>
            <a:pPr lvl="1"/>
            <a:r>
              <a:rPr lang="en-US" dirty="0" smtClean="0"/>
              <a:t>A sorted list</a:t>
            </a:r>
          </a:p>
          <a:p>
            <a:pPr lvl="1"/>
            <a:r>
              <a:rPr lang="en-US" dirty="0" smtClean="0"/>
              <a:t>An ordinary BST</a:t>
            </a:r>
          </a:p>
          <a:p>
            <a:pPr lvl="1"/>
            <a:r>
              <a:rPr lang="en-US" dirty="0" smtClean="0"/>
              <a:t>A balanced BST</a:t>
            </a:r>
          </a:p>
          <a:p>
            <a:r>
              <a:rPr lang="en-US" dirty="0" smtClean="0"/>
              <a:t>Run time will vary based on implementation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1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Implementing a Priority Queue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Queue: Sorted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implement a priority queue with a sorted list (array, vector, etc.)</a:t>
            </a:r>
          </a:p>
          <a:p>
            <a:pPr lvl="3"/>
            <a:endParaRPr lang="en-US" dirty="0"/>
          </a:p>
          <a:p>
            <a:r>
              <a:rPr lang="en-US" dirty="0" smtClean="0"/>
              <a:t>Sorted by priority upon </a:t>
            </a:r>
            <a:r>
              <a:rPr lang="en-US" u="sng" dirty="0" smtClean="0"/>
              <a:t>insertion</a:t>
            </a:r>
          </a:p>
          <a:p>
            <a:pPr lvl="1"/>
            <a:r>
              <a:rPr lang="en-US" dirty="0" smtClean="0"/>
              <a:t>To find the highest priority, simply find the minimum, in O(1) time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--&gt;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list.front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smtClean="0"/>
              <a:t>Insertion can take O(n) time, however</a:t>
            </a:r>
          </a:p>
          <a:p>
            <a:pPr lvl="3"/>
            <a:endParaRPr lang="en-US" dirty="0"/>
          </a:p>
          <a:p>
            <a:r>
              <a:rPr lang="en-US" dirty="0" smtClean="0"/>
              <a:t>Could also use an unsorted list – run time???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8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Queue: BST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BST makes a bit more sense than a list</a:t>
            </a:r>
          </a:p>
          <a:p>
            <a:pPr lvl="3"/>
            <a:endParaRPr lang="en-US" dirty="0"/>
          </a:p>
          <a:p>
            <a:r>
              <a:rPr lang="en-US" dirty="0" smtClean="0"/>
              <a:t>Sorted like a regular BST upon insertion</a:t>
            </a:r>
          </a:p>
          <a:p>
            <a:pPr lvl="1"/>
            <a:r>
              <a:rPr lang="en-US" dirty="0" smtClean="0"/>
              <a:t>To find the minimum, just go to the left</a:t>
            </a:r>
          </a:p>
          <a:p>
            <a:pPr marL="457200" lvl="1" indent="0">
              <a:buNone/>
            </a:pPr>
            <a:r>
              <a:rPr lang="en-US" dirty="0" smtClean="0"/>
              <a:t>		call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sz="2600" dirty="0" smtClean="0"/>
              <a:t>And removal will be easy, because </a:t>
            </a:r>
            <a:br>
              <a:rPr lang="en-US" sz="2600" dirty="0" smtClean="0"/>
            </a:br>
            <a:r>
              <a:rPr lang="en-US" sz="2600" dirty="0" smtClean="0"/>
              <a:t>it will always be a leaf node!</a:t>
            </a:r>
          </a:p>
          <a:p>
            <a:pPr lvl="1"/>
            <a:r>
              <a:rPr lang="en-US" dirty="0" smtClean="0"/>
              <a:t>Insertion should take no more than O(log n) time</a:t>
            </a:r>
          </a:p>
          <a:p>
            <a:pPr marL="457200" lvl="1" indent="0">
              <a:buNone/>
            </a:pPr>
            <a:r>
              <a:rPr lang="en-US" dirty="0" smtClean="0"/>
              <a:t>		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Insert()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UMBC CMSC 341 Priority Queues (Heaps)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4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18673</TotalTime>
  <Words>1144</Words>
  <Application>Microsoft Macintosh PowerPoint</Application>
  <PresentationFormat>On-screen Show (4:3)</PresentationFormat>
  <Paragraphs>229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Courier New</vt:lpstr>
      <vt:lpstr>DejaVu LGC Sans</vt:lpstr>
      <vt:lpstr>Garamond</vt:lpstr>
      <vt:lpstr>MS PGothic</vt:lpstr>
      <vt:lpstr>ＭＳ Ｐゴシック</vt:lpstr>
      <vt:lpstr>Times New Roman</vt:lpstr>
      <vt:lpstr>Wingdings</vt:lpstr>
      <vt:lpstr>Arial</vt:lpstr>
      <vt:lpstr>Blank Presentation</vt:lpstr>
      <vt:lpstr>CMSC 341 Lecture 14 Priority Queues &amp; Heaps</vt:lpstr>
      <vt:lpstr>Today’s Topics</vt:lpstr>
      <vt:lpstr>Priority Queues</vt:lpstr>
      <vt:lpstr>Priority Queue ADT</vt:lpstr>
      <vt:lpstr>Priority Queue vs Queue</vt:lpstr>
      <vt:lpstr>Implementing Priority Queues</vt:lpstr>
      <vt:lpstr>Implementing a Priority Queue</vt:lpstr>
      <vt:lpstr>Priority Queue: Sorted List</vt:lpstr>
      <vt:lpstr>Priority Queue: BST</vt:lpstr>
      <vt:lpstr>Priority Queue: BST Downsides</vt:lpstr>
      <vt:lpstr>Priority Queue: Heap</vt:lpstr>
      <vt:lpstr>Heaps</vt:lpstr>
      <vt:lpstr>Min Binary Heap</vt:lpstr>
      <vt:lpstr>Min Binary Heap</vt:lpstr>
      <vt:lpstr>Min Binary Heap Performance</vt:lpstr>
      <vt:lpstr>Convert a Heap to an Array</vt:lpstr>
      <vt:lpstr>Min Binary Heap Performance</vt:lpstr>
      <vt:lpstr>Min Binary Heap Performance</vt:lpstr>
      <vt:lpstr>Min Binary Heap: Exercises</vt:lpstr>
      <vt:lpstr>Building a Heap</vt:lpstr>
      <vt:lpstr>Insert Operation</vt:lpstr>
      <vt:lpstr>Insert Code</vt:lpstr>
      <vt:lpstr>Insert Example: 14</vt:lpstr>
      <vt:lpstr>Delete Operation</vt:lpstr>
      <vt:lpstr>Delete Code</vt:lpstr>
      <vt:lpstr>Percolate Down Function</vt:lpstr>
      <vt:lpstr>Example: Delete Min</vt:lpstr>
      <vt:lpstr>Example: Delete Min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341</dc:title>
  <dc:creator>Katherine Gibson</dc:creator>
  <cp:lastModifiedBy>Michael Neary</cp:lastModifiedBy>
  <cp:revision>491</cp:revision>
  <cp:lastPrinted>2009-04-22T19:24:48Z</cp:lastPrinted>
  <dcterms:created xsi:type="dcterms:W3CDTF">2013-08-18T19:22:46Z</dcterms:created>
  <dcterms:modified xsi:type="dcterms:W3CDTF">2017-10-26T20:04:03Z</dcterms:modified>
</cp:coreProperties>
</file>