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  <p:sldMasterId id="2147483649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304088" cy="9590088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ahoma" charset="0"/>
        <a:ea typeface="+mn-ea"/>
        <a:cs typeface="+mn-cs"/>
      </a:defRPr>
    </a:lvl1pPr>
    <a:lvl2pPr marL="742950" indent="-28575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ahoma" charset="0"/>
        <a:ea typeface="+mn-ea"/>
        <a:cs typeface="+mn-cs"/>
      </a:defRPr>
    </a:lvl2pPr>
    <a:lvl3pPr marL="11430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ahoma" charset="0"/>
        <a:ea typeface="+mn-ea"/>
        <a:cs typeface="+mn-cs"/>
      </a:defRPr>
    </a:lvl3pPr>
    <a:lvl4pPr marL="16002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ahoma" charset="0"/>
        <a:ea typeface="+mn-ea"/>
        <a:cs typeface="+mn-cs"/>
      </a:defRPr>
    </a:lvl4pPr>
    <a:lvl5pPr marL="20574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9"/>
    <p:restoredTop sz="94301"/>
  </p:normalViewPr>
  <p:slideViewPr>
    <p:cSldViewPr>
      <p:cViewPr varScale="1">
        <p:scale>
          <a:sx n="115" d="100"/>
          <a:sy n="115" d="100"/>
        </p:scale>
        <p:origin x="187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5475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37025" y="0"/>
            <a:ext cx="3165475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A66CC-BAD5-B34D-AE4A-89AB61210F1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09075"/>
            <a:ext cx="3165475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37025" y="9109075"/>
            <a:ext cx="3165475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BBBD7-2A18-F74D-B2CD-6481E273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4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84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480" tIns="48240" rIns="96480" bIns="48240" numCol="1" anchor="t" anchorCtr="0" compatLnSpc="1">
            <a:prstTxWarp prst="textNoShape">
              <a:avLst/>
            </a:prstTxWarp>
          </a:bodyPr>
          <a:lstStyle>
            <a:lvl1pPr marL="215900" indent="-192088" algn="l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300">
                <a:solidFill>
                  <a:srgbClr val="000000"/>
                </a:solidFill>
                <a:latin typeface="Times New Roman" charset="0"/>
                <a:ea typeface="Tahoma" charset="0"/>
                <a:cs typeface="Tahoma" charset="0"/>
              </a:defRPr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dt"/>
          </p:nvPr>
        </p:nvSpPr>
        <p:spPr bwMode="auto">
          <a:xfrm>
            <a:off x="4138613" y="0"/>
            <a:ext cx="31384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480" tIns="48240" rIns="96480" bIns="48240" numCol="1" anchor="t" anchorCtr="0" compatLnSpc="1">
            <a:prstTxWarp prst="textNoShape">
              <a:avLst/>
            </a:prstTxWarp>
          </a:bodyPr>
          <a:lstStyle>
            <a:lvl1pPr marL="215900" indent="-192088" algn="r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300">
                <a:solidFill>
                  <a:srgbClr val="000000"/>
                </a:solidFill>
                <a:latin typeface="Times New Roman" charset="0"/>
                <a:ea typeface="Tahoma" charset="0"/>
                <a:cs typeface="Tahoma" charset="0"/>
              </a:defRPr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3091" name="Rectangle 1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0725"/>
            <a:ext cx="4767262" cy="35687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92" name="Rectangle 20"/>
          <p:cNvSpPr>
            <a:spLocks noGrp="1" noChangeArrowheads="1"/>
          </p:cNvSpPr>
          <p:nvPr>
            <p:ph type="body"/>
          </p:nvPr>
        </p:nvSpPr>
        <p:spPr bwMode="auto">
          <a:xfrm>
            <a:off x="973138" y="4554538"/>
            <a:ext cx="5330825" cy="428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480" tIns="48240" rIns="9648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sldNum"/>
          </p:nvPr>
        </p:nvSpPr>
        <p:spPr bwMode="auto">
          <a:xfrm>
            <a:off x="4138613" y="9109075"/>
            <a:ext cx="31384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480" tIns="48240" rIns="96480" bIns="48240" numCol="1" anchor="b" anchorCtr="0" compatLnSpc="1">
            <a:prstTxWarp prst="textNoShape">
              <a:avLst/>
            </a:prstTxWarp>
          </a:bodyPr>
          <a:lstStyle>
            <a:lvl1pPr marL="215900" indent="-192088" algn="r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300">
                <a:solidFill>
                  <a:srgbClr val="000000"/>
                </a:solidFill>
                <a:latin typeface="Times New Roman" charset="0"/>
                <a:ea typeface="Tahoma" charset="0"/>
                <a:cs typeface="Tahoma" charset="0"/>
              </a:defRPr>
            </a:lvl1pPr>
          </a:lstStyle>
          <a:p>
            <a:fld id="{665548EA-3E7C-6443-9777-2A9C5AC43A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en-US"/>
              <a:t>Red-Black Trees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07/22/16 17:14</a:t>
            </a:r>
          </a:p>
        </p:txBody>
      </p:sp>
      <p:sp>
        <p:nvSpPr>
          <p:cNvPr id="9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9766F1-4F69-104B-973F-C47FFB58416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1300"/>
              <a:t>Red-Black Trees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en-US" altLang="en-US" sz="1300"/>
              <a:t>07/22/16 17:14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6480" tIns="48240" rIns="9648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fld id="{61E85684-C9F2-E24E-A21C-946601581ADA}" type="slidenum">
              <a:rPr lang="en-US" altLang="en-US" sz="1300"/>
              <a:pPr algn="r">
                <a:buClrTx/>
                <a:buFontTx/>
                <a:buNone/>
              </a:pPr>
              <a:t>1</a:t>
            </a:fld>
            <a:endParaRPr lang="en-US" altLang="en-US" sz="1300"/>
          </a:p>
        </p:txBody>
      </p:sp>
      <p:sp>
        <p:nvSpPr>
          <p:cNvPr id="20484" name="Text Box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en-US"/>
              <a:t>Red-Black Trees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07/22/16 17:14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CA4679-C9BD-0943-AD7D-850A0E78FEA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en-US"/>
              <a:t>Red-Black Trees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07/22/16 17:14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EFA716-2BB8-4A48-9847-E72A1263023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17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en-US"/>
              <a:t>Red-Black Trees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07/22/16 17:14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5265D5-A570-B049-AA2F-3C7A0526A40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27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en-US"/>
              <a:t>Red-Black Trees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07/22/16 17:14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B614B1-D51C-A742-9D70-3FDFAD532E4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4D81F092-0A51-AD4B-B541-DC1F993F3C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en-US"/>
              <a:t>Red-Black Trees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07/22/16 17:14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B1B1BD-EA6E-844E-B480-EDB353D4286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en-US"/>
              <a:t>Red-Black Trees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07/22/16 17:14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980159-4FAC-5E49-8D50-B687F0E1EE1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en-US"/>
              <a:t>Red-Black Trees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07/22/16 17:14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8064FE-F57F-E243-BB90-DABB7D56882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50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en-US"/>
              <a:t>Red-Black Trees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07/22/16 17:14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881C11-D74B-A343-88C5-B0F3E92D2F3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355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en-US"/>
              <a:t>Red-Black Trees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07/22/16 17:14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95EB62-19A9-BB4A-9822-BA5DB4BF443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en-US"/>
              <a:t>Red-Black Trees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07/22/16 17:14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1CE1BB-1A47-3E4E-86ED-5E55F8C4D75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56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en-US"/>
              <a:t>Red-Black Trees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07/22/16 17:14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50137E-D573-8846-A992-6AAB23AAB8F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en-US"/>
              <a:t>Red-Black Trees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07/22/16 17:14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999A1E-BF85-4343-9048-A7D368D3DB3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en-US"/>
              <a:t>Red-Black Trees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07/22/16 17:14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742D89-2D95-2241-8958-3DC173D7C68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0725"/>
            <a:ext cx="4792662" cy="3595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973138" y="4554538"/>
            <a:ext cx="5357812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en-US"/>
              <a:t>Red-Black Trees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en-US"/>
              <a:t>07/22/16 17:14</a:t>
            </a: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8F83E2-9169-5D4E-B469-7E0FD4BF9B4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5713" y="720725"/>
            <a:ext cx="4792662" cy="3595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73138" y="4554538"/>
            <a:ext cx="5357812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2F008F-6B87-A844-8869-0948E8DB81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3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91C797-CF19-1049-A1BF-4648A7F297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04800"/>
            <a:ext cx="1993900" cy="568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29300" cy="568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A42765-8188-334F-B155-6950FC8E9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005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FC7644-A02B-314C-9A34-13C19D819F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064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F504DB-6BC7-574C-AE40-5C2F3958B9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340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870D87-568E-384C-9363-5C8C4FF33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121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797300" cy="4089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7900" y="1905000"/>
            <a:ext cx="3797300" cy="4089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D0A917-99A4-9A40-A1C1-143D7D0059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363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DCA53B-4A95-2B45-B0D8-D9631C5F8D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399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D85267-6069-CF47-8950-36E7C2FF5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764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348F71-6D0C-3145-A236-1CFD2E65D4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63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53938A-495A-374E-AFB4-559903DB6B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99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B0C539-DDC6-4847-9C12-64A806FE49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56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26D932-B701-CF4F-A5AD-8F35A406F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371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579E29-333E-8841-B3E7-ACEEE06896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069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04800"/>
            <a:ext cx="1993900" cy="568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29300" cy="568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217D76-DDEA-E749-A9EA-7856CB332A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0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8855EE-A3DE-7E4F-8A6A-F7374FC79F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54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797300" cy="4089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7900" y="1905000"/>
            <a:ext cx="3797300" cy="4089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803227-5A57-0541-9F62-DE3E7C7F85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69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A2D871-31C9-FD4C-990C-1536A556FA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7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1A2C67-F06C-1A40-88F8-08BA553E0C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48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CE46C3-29D9-CA4B-999E-CE527E862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18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D4EEAC-8CA2-724E-85C3-35FF3D800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45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218123-17A2-E649-AB47-D638738847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73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9118600" cy="6832600"/>
            <a:chOff x="0" y="0"/>
            <a:chExt cx="5744" cy="4304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0" y="0"/>
              <a:ext cx="5744" cy="4304"/>
              <a:chOff x="0" y="0"/>
              <a:chExt cx="5744" cy="4304"/>
            </a:xfrm>
          </p:grpSpPr>
          <p:grpSp>
            <p:nvGrpSpPr>
              <p:cNvPr id="1027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44" cy="4016"/>
                <a:chOff x="0" y="192"/>
                <a:chExt cx="5744" cy="4016"/>
              </a:xfrm>
            </p:grpSpPr>
            <p:sp>
              <p:nvSpPr>
                <p:cNvPr id="1028" name="Line 4"/>
                <p:cNvSpPr>
                  <a:spLocks noChangeShapeType="1"/>
                </p:cNvSpPr>
                <p:nvPr/>
              </p:nvSpPr>
              <p:spPr bwMode="auto">
                <a:xfrm>
                  <a:off x="0" y="192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auto">
                <a:xfrm>
                  <a:off x="0" y="384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auto">
                <a:xfrm>
                  <a:off x="0" y="576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auto">
                <a:xfrm>
                  <a:off x="0" y="768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" name="Line 8"/>
                <p:cNvSpPr>
                  <a:spLocks noChangeShapeType="1"/>
                </p:cNvSpPr>
                <p:nvPr/>
              </p:nvSpPr>
              <p:spPr bwMode="auto">
                <a:xfrm>
                  <a:off x="0" y="960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auto">
                <a:xfrm>
                  <a:off x="0" y="1152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auto">
                <a:xfrm>
                  <a:off x="0" y="1344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" name="Line 11"/>
                <p:cNvSpPr>
                  <a:spLocks noChangeShapeType="1"/>
                </p:cNvSpPr>
                <p:nvPr/>
              </p:nvSpPr>
              <p:spPr bwMode="auto">
                <a:xfrm>
                  <a:off x="0" y="1535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auto">
                <a:xfrm>
                  <a:off x="0" y="1728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auto">
                <a:xfrm>
                  <a:off x="0" y="1910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auto">
                <a:xfrm>
                  <a:off x="0" y="2104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" name="Line 15"/>
                <p:cNvSpPr>
                  <a:spLocks noChangeShapeType="1"/>
                </p:cNvSpPr>
                <p:nvPr/>
              </p:nvSpPr>
              <p:spPr bwMode="auto">
                <a:xfrm>
                  <a:off x="0" y="2289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" name="Line 16"/>
                <p:cNvSpPr>
                  <a:spLocks noChangeShapeType="1"/>
                </p:cNvSpPr>
                <p:nvPr/>
              </p:nvSpPr>
              <p:spPr bwMode="auto">
                <a:xfrm>
                  <a:off x="0" y="2481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auto">
                <a:xfrm>
                  <a:off x="0" y="2673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auto">
                <a:xfrm>
                  <a:off x="0" y="2865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auto">
                <a:xfrm>
                  <a:off x="0" y="3057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Line 20"/>
                <p:cNvSpPr>
                  <a:spLocks noChangeShapeType="1"/>
                </p:cNvSpPr>
                <p:nvPr/>
              </p:nvSpPr>
              <p:spPr bwMode="auto">
                <a:xfrm>
                  <a:off x="0" y="3249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Line 21"/>
                <p:cNvSpPr>
                  <a:spLocks noChangeShapeType="1"/>
                </p:cNvSpPr>
                <p:nvPr/>
              </p:nvSpPr>
              <p:spPr bwMode="auto">
                <a:xfrm>
                  <a:off x="0" y="3441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auto">
                <a:xfrm>
                  <a:off x="0" y="3633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auto">
                <a:xfrm>
                  <a:off x="0" y="3825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auto">
                <a:xfrm>
                  <a:off x="0" y="4017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auto">
                <a:xfrm>
                  <a:off x="0" y="4209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50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60" cy="4304"/>
                <a:chOff x="192" y="0"/>
                <a:chExt cx="5360" cy="4304"/>
              </a:xfrm>
            </p:grpSpPr>
            <p:sp>
              <p:nvSpPr>
                <p:cNvPr id="1051" name="Line 27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auto">
                <a:xfrm>
                  <a:off x="384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auto">
                <a:xfrm>
                  <a:off x="576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auto">
                <a:xfrm>
                  <a:off x="768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auto">
                <a:xfrm>
                  <a:off x="960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auto">
                <a:xfrm>
                  <a:off x="1152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auto">
                <a:xfrm>
                  <a:off x="1344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auto">
                <a:xfrm>
                  <a:off x="1535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auto">
                <a:xfrm>
                  <a:off x="1728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auto">
                <a:xfrm>
                  <a:off x="1920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auto">
                <a:xfrm>
                  <a:off x="2111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auto">
                <a:xfrm>
                  <a:off x="2304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auto">
                <a:xfrm>
                  <a:off x="2486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auto">
                <a:xfrm>
                  <a:off x="2679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auto">
                <a:xfrm>
                  <a:off x="2872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auto">
                <a:xfrm>
                  <a:off x="3057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auto">
                <a:xfrm>
                  <a:off x="3249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auto">
                <a:xfrm>
                  <a:off x="3441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auto">
                <a:xfrm>
                  <a:off x="3633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auto">
                <a:xfrm>
                  <a:off x="3825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auto">
                <a:xfrm>
                  <a:off x="4017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auto">
                <a:xfrm>
                  <a:off x="4209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auto">
                <a:xfrm>
                  <a:off x="4401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auto">
                <a:xfrm>
                  <a:off x="4593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auto">
                <a:xfrm>
                  <a:off x="4785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auto">
                <a:xfrm>
                  <a:off x="4977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auto">
                <a:xfrm>
                  <a:off x="5169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auto">
                <a:xfrm>
                  <a:off x="5361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auto">
                <a:xfrm>
                  <a:off x="5553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2112" y="0"/>
              <a:ext cx="3632" cy="80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Line 57"/>
            <p:cNvSpPr>
              <a:spLocks noChangeShapeType="1"/>
            </p:cNvSpPr>
            <p:nvPr/>
          </p:nvSpPr>
          <p:spPr bwMode="auto">
            <a:xfrm>
              <a:off x="5568" y="0"/>
              <a:ext cx="0" cy="1472"/>
            </a:xfrm>
            <a:prstGeom prst="line">
              <a:avLst/>
            </a:prstGeom>
            <a:noFill/>
            <a:ln w="9360" cap="sq">
              <a:solidFill>
                <a:srgbClr val="6F89F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82" name="Group 58"/>
            <p:cNvGrpSpPr>
              <a:grpSpLocks/>
            </p:cNvGrpSpPr>
            <p:nvPr/>
          </p:nvGrpSpPr>
          <p:grpSpPr bwMode="auto">
            <a:xfrm>
              <a:off x="261" y="892"/>
              <a:ext cx="1108" cy="1448"/>
              <a:chOff x="261" y="892"/>
              <a:chExt cx="1108" cy="1448"/>
            </a:xfrm>
          </p:grpSpPr>
          <p:sp>
            <p:nvSpPr>
              <p:cNvPr id="1083" name="Line 59"/>
              <p:cNvSpPr>
                <a:spLocks noChangeShapeType="1"/>
              </p:cNvSpPr>
              <p:nvPr/>
            </p:nvSpPr>
            <p:spPr bwMode="auto">
              <a:xfrm flipH="1">
                <a:off x="260" y="954"/>
                <a:ext cx="1110" cy="0"/>
              </a:xfrm>
              <a:prstGeom prst="line">
                <a:avLst/>
              </a:prstGeom>
              <a:noFill/>
              <a:ln w="9360" cap="sq">
                <a:solidFill>
                  <a:srgbClr val="6F89F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Line 60"/>
              <p:cNvSpPr>
                <a:spLocks noChangeShapeType="1"/>
              </p:cNvSpPr>
              <p:nvPr/>
            </p:nvSpPr>
            <p:spPr bwMode="auto">
              <a:xfrm>
                <a:off x="396" y="894"/>
                <a:ext cx="0" cy="1446"/>
              </a:xfrm>
              <a:prstGeom prst="line">
                <a:avLst/>
              </a:prstGeom>
              <a:noFill/>
              <a:ln w="9360" cap="sq">
                <a:solidFill>
                  <a:srgbClr val="6F89F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Freeform 61"/>
              <p:cNvSpPr>
                <a:spLocks noChangeArrowheads="1"/>
              </p:cNvSpPr>
              <p:nvPr/>
            </p:nvSpPr>
            <p:spPr bwMode="auto">
              <a:xfrm flipH="1">
                <a:off x="330" y="892"/>
                <a:ext cx="105" cy="106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+- 1 0 0"/>
                  <a:gd name="G24" fmla="+- 1 0 0"/>
                  <a:gd name="G25" fmla="+- 1 0 0"/>
                  <a:gd name="G26" fmla="+- 1 0 0"/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w 43195"/>
                  <a:gd name="T7" fmla="*/ 0 h 43200"/>
                  <a:gd name="T8" fmla="*/ 43195 w 43195"/>
                  <a:gd name="T9" fmla="*/ 432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T6" t="T7" r="T8" b="T9"/>
                <a:pathLst>
                  <a:path w="43195" h="4320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360" cap="sq">
                <a:solidFill>
                  <a:srgbClr val="6F89F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86" name="Rectangle 6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47000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87" name="Rectangle 6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47000" cy="408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1088" name="Rectangle 64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7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40458C"/>
                </a:solidFill>
                <a:ea typeface="+mn-ea"/>
                <a:cs typeface="+mn-cs"/>
              </a:defRPr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702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40458C"/>
                </a:solidFill>
                <a:ea typeface="+mn-ea"/>
                <a:cs typeface="+mn-cs"/>
              </a:defRPr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1090" name="Rectangle 6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7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40458C"/>
                </a:solidFill>
                <a:ea typeface="+mn-ea"/>
                <a:cs typeface="+mn-cs"/>
              </a:defRPr>
            </a:lvl1pPr>
          </a:lstStyle>
          <a:p>
            <a:fld id="{07E0089D-D377-CE49-818B-A3CD32999E3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91" name="Text Box 67"/>
          <p:cNvSpPr txBox="1">
            <a:spLocks noChangeArrowheads="1"/>
          </p:cNvSpPr>
          <p:nvPr/>
        </p:nvSpPr>
        <p:spPr bwMode="auto">
          <a:xfrm>
            <a:off x="163513" y="6451600"/>
            <a:ext cx="2366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© 2004 Goodrich, Tamassia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kern="1200">
          <a:solidFill>
            <a:srgbClr val="BE2D00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BE2D00"/>
          </a:solidFill>
          <a:latin typeface="Tahoma" charset="0"/>
          <a:ea typeface="Tahoma" charset="0"/>
          <a:cs typeface="Tahoma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BE2D00"/>
          </a:solidFill>
          <a:latin typeface="Tahoma" charset="0"/>
          <a:ea typeface="Tahoma" charset="0"/>
          <a:cs typeface="Tahoma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BE2D00"/>
          </a:solidFill>
          <a:latin typeface="Tahoma" charset="0"/>
          <a:ea typeface="Tahoma" charset="0"/>
          <a:cs typeface="Tahoma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BE2D00"/>
          </a:solidFill>
          <a:latin typeface="Tahoma" charset="0"/>
          <a:ea typeface="Tahoma" charset="0"/>
          <a:cs typeface="Tahoma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BE2D00"/>
          </a:solidFill>
          <a:latin typeface="Tahoma" charset="0"/>
          <a:ea typeface="Tahoma" charset="0"/>
          <a:cs typeface="Tahoma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BE2D00"/>
          </a:solidFill>
          <a:latin typeface="Tahoma" charset="0"/>
          <a:ea typeface="Tahoma" charset="0"/>
          <a:cs typeface="Tahoma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BE2D00"/>
          </a:solidFill>
          <a:latin typeface="Tahoma" charset="0"/>
          <a:ea typeface="Tahoma" charset="0"/>
          <a:cs typeface="Tahoma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BE2D00"/>
          </a:solidFill>
          <a:latin typeface="Tahoma" charset="0"/>
          <a:ea typeface="Tahoma" charset="0"/>
          <a:cs typeface="Tahoma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kern="1200">
          <a:solidFill>
            <a:srgbClr val="40458C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40458C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40458C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40458C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40458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9118600" cy="6832600"/>
            <a:chOff x="0" y="0"/>
            <a:chExt cx="5744" cy="4304"/>
          </a:xfrm>
        </p:grpSpPr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0" y="0"/>
              <a:ext cx="5744" cy="4304"/>
              <a:chOff x="0" y="0"/>
              <a:chExt cx="5744" cy="4304"/>
            </a:xfrm>
          </p:grpSpPr>
          <p:sp>
            <p:nvSpPr>
              <p:cNvPr id="2051" name="Rectangle 3"/>
              <p:cNvSpPr>
                <a:spLocks noChangeArrowheads="1"/>
              </p:cNvSpPr>
              <p:nvPr/>
            </p:nvSpPr>
            <p:spPr bwMode="auto">
              <a:xfrm>
                <a:off x="2112" y="0"/>
                <a:ext cx="3632" cy="80"/>
              </a:xfrm>
              <a:prstGeom prst="rect">
                <a:avLst/>
              </a:prstGeom>
              <a:solidFill>
                <a:srgbClr val="CFDBF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52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5744" cy="4304"/>
                <a:chOff x="0" y="0"/>
                <a:chExt cx="5744" cy="4304"/>
              </a:xfrm>
            </p:grpSpPr>
            <p:sp>
              <p:nvSpPr>
                <p:cNvPr id="2053" name="Line 5"/>
                <p:cNvSpPr>
                  <a:spLocks noChangeShapeType="1"/>
                </p:cNvSpPr>
                <p:nvPr/>
              </p:nvSpPr>
              <p:spPr bwMode="auto">
                <a:xfrm>
                  <a:off x="0" y="192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" name="Line 6"/>
                <p:cNvSpPr>
                  <a:spLocks noChangeShapeType="1"/>
                </p:cNvSpPr>
                <p:nvPr/>
              </p:nvSpPr>
              <p:spPr bwMode="auto">
                <a:xfrm>
                  <a:off x="0" y="384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" name="Line 7"/>
                <p:cNvSpPr>
                  <a:spLocks noChangeShapeType="1"/>
                </p:cNvSpPr>
                <p:nvPr/>
              </p:nvSpPr>
              <p:spPr bwMode="auto">
                <a:xfrm>
                  <a:off x="0" y="576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" name="Line 8"/>
                <p:cNvSpPr>
                  <a:spLocks noChangeShapeType="1"/>
                </p:cNvSpPr>
                <p:nvPr/>
              </p:nvSpPr>
              <p:spPr bwMode="auto">
                <a:xfrm>
                  <a:off x="0" y="768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" name="Line 9"/>
                <p:cNvSpPr>
                  <a:spLocks noChangeShapeType="1"/>
                </p:cNvSpPr>
                <p:nvPr/>
              </p:nvSpPr>
              <p:spPr bwMode="auto">
                <a:xfrm>
                  <a:off x="0" y="960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" name="Line 10"/>
                <p:cNvSpPr>
                  <a:spLocks noChangeShapeType="1"/>
                </p:cNvSpPr>
                <p:nvPr/>
              </p:nvSpPr>
              <p:spPr bwMode="auto">
                <a:xfrm>
                  <a:off x="0" y="1152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" name="Line 11"/>
                <p:cNvSpPr>
                  <a:spLocks noChangeShapeType="1"/>
                </p:cNvSpPr>
                <p:nvPr/>
              </p:nvSpPr>
              <p:spPr bwMode="auto">
                <a:xfrm>
                  <a:off x="0" y="1344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" name="Line 12"/>
                <p:cNvSpPr>
                  <a:spLocks noChangeShapeType="1"/>
                </p:cNvSpPr>
                <p:nvPr/>
              </p:nvSpPr>
              <p:spPr bwMode="auto">
                <a:xfrm>
                  <a:off x="0" y="1536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" name="Line 13"/>
                <p:cNvSpPr>
                  <a:spLocks noChangeShapeType="1"/>
                </p:cNvSpPr>
                <p:nvPr/>
              </p:nvSpPr>
              <p:spPr bwMode="auto">
                <a:xfrm>
                  <a:off x="0" y="1728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" name="Line 14"/>
                <p:cNvSpPr>
                  <a:spLocks noChangeShapeType="1"/>
                </p:cNvSpPr>
                <p:nvPr/>
              </p:nvSpPr>
              <p:spPr bwMode="auto">
                <a:xfrm>
                  <a:off x="0" y="1920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3" name="Line 15"/>
                <p:cNvSpPr>
                  <a:spLocks noChangeShapeType="1"/>
                </p:cNvSpPr>
                <p:nvPr/>
              </p:nvSpPr>
              <p:spPr bwMode="auto">
                <a:xfrm>
                  <a:off x="0" y="2112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" name="Line 16"/>
                <p:cNvSpPr>
                  <a:spLocks noChangeShapeType="1"/>
                </p:cNvSpPr>
                <p:nvPr/>
              </p:nvSpPr>
              <p:spPr bwMode="auto">
                <a:xfrm>
                  <a:off x="0" y="2304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auto">
                <a:xfrm>
                  <a:off x="0" y="2496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" name="Line 18"/>
                <p:cNvSpPr>
                  <a:spLocks noChangeShapeType="1"/>
                </p:cNvSpPr>
                <p:nvPr/>
              </p:nvSpPr>
              <p:spPr bwMode="auto">
                <a:xfrm>
                  <a:off x="0" y="2688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" name="Line 19"/>
                <p:cNvSpPr>
                  <a:spLocks noChangeShapeType="1"/>
                </p:cNvSpPr>
                <p:nvPr/>
              </p:nvSpPr>
              <p:spPr bwMode="auto">
                <a:xfrm>
                  <a:off x="0" y="2880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" name="Line 20"/>
                <p:cNvSpPr>
                  <a:spLocks noChangeShapeType="1"/>
                </p:cNvSpPr>
                <p:nvPr/>
              </p:nvSpPr>
              <p:spPr bwMode="auto">
                <a:xfrm>
                  <a:off x="0" y="3072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" name="Line 21"/>
                <p:cNvSpPr>
                  <a:spLocks noChangeShapeType="1"/>
                </p:cNvSpPr>
                <p:nvPr/>
              </p:nvSpPr>
              <p:spPr bwMode="auto">
                <a:xfrm>
                  <a:off x="0" y="3264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" name="Line 22"/>
                <p:cNvSpPr>
                  <a:spLocks noChangeShapeType="1"/>
                </p:cNvSpPr>
                <p:nvPr/>
              </p:nvSpPr>
              <p:spPr bwMode="auto">
                <a:xfrm>
                  <a:off x="0" y="3456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" name="Line 23"/>
                <p:cNvSpPr>
                  <a:spLocks noChangeShapeType="1"/>
                </p:cNvSpPr>
                <p:nvPr/>
              </p:nvSpPr>
              <p:spPr bwMode="auto">
                <a:xfrm>
                  <a:off x="0" y="3648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" name="Line 24"/>
                <p:cNvSpPr>
                  <a:spLocks noChangeShapeType="1"/>
                </p:cNvSpPr>
                <p:nvPr/>
              </p:nvSpPr>
              <p:spPr bwMode="auto">
                <a:xfrm>
                  <a:off x="0" y="3840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" name="Line 25"/>
                <p:cNvSpPr>
                  <a:spLocks noChangeShapeType="1"/>
                </p:cNvSpPr>
                <p:nvPr/>
              </p:nvSpPr>
              <p:spPr bwMode="auto">
                <a:xfrm>
                  <a:off x="0" y="4032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" name="Line 26"/>
                <p:cNvSpPr>
                  <a:spLocks noChangeShapeType="1"/>
                </p:cNvSpPr>
                <p:nvPr/>
              </p:nvSpPr>
              <p:spPr bwMode="auto">
                <a:xfrm>
                  <a:off x="0" y="4224"/>
                  <a:ext cx="5744" cy="0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5" name="Line 27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6" name="Line 28"/>
                <p:cNvSpPr>
                  <a:spLocks noChangeShapeType="1"/>
                </p:cNvSpPr>
                <p:nvPr/>
              </p:nvSpPr>
              <p:spPr bwMode="auto">
                <a:xfrm>
                  <a:off x="384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" name="Line 29"/>
                <p:cNvSpPr>
                  <a:spLocks noChangeShapeType="1"/>
                </p:cNvSpPr>
                <p:nvPr/>
              </p:nvSpPr>
              <p:spPr bwMode="auto">
                <a:xfrm>
                  <a:off x="576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8" name="Line 30"/>
                <p:cNvSpPr>
                  <a:spLocks noChangeShapeType="1"/>
                </p:cNvSpPr>
                <p:nvPr/>
              </p:nvSpPr>
              <p:spPr bwMode="auto">
                <a:xfrm>
                  <a:off x="768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9" name="Line 31"/>
                <p:cNvSpPr>
                  <a:spLocks noChangeShapeType="1"/>
                </p:cNvSpPr>
                <p:nvPr/>
              </p:nvSpPr>
              <p:spPr bwMode="auto">
                <a:xfrm>
                  <a:off x="960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" name="Line 32"/>
                <p:cNvSpPr>
                  <a:spLocks noChangeShapeType="1"/>
                </p:cNvSpPr>
                <p:nvPr/>
              </p:nvSpPr>
              <p:spPr bwMode="auto">
                <a:xfrm>
                  <a:off x="1152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1" name="Line 33"/>
                <p:cNvSpPr>
                  <a:spLocks noChangeShapeType="1"/>
                </p:cNvSpPr>
                <p:nvPr/>
              </p:nvSpPr>
              <p:spPr bwMode="auto">
                <a:xfrm>
                  <a:off x="1344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2" name="Line 34"/>
                <p:cNvSpPr>
                  <a:spLocks noChangeShapeType="1"/>
                </p:cNvSpPr>
                <p:nvPr/>
              </p:nvSpPr>
              <p:spPr bwMode="auto">
                <a:xfrm>
                  <a:off x="1536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3" name="Line 35"/>
                <p:cNvSpPr>
                  <a:spLocks noChangeShapeType="1"/>
                </p:cNvSpPr>
                <p:nvPr/>
              </p:nvSpPr>
              <p:spPr bwMode="auto">
                <a:xfrm>
                  <a:off x="1728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4" name="Line 36"/>
                <p:cNvSpPr>
                  <a:spLocks noChangeShapeType="1"/>
                </p:cNvSpPr>
                <p:nvPr/>
              </p:nvSpPr>
              <p:spPr bwMode="auto">
                <a:xfrm>
                  <a:off x="1920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" name="Line 37"/>
                <p:cNvSpPr>
                  <a:spLocks noChangeShapeType="1"/>
                </p:cNvSpPr>
                <p:nvPr/>
              </p:nvSpPr>
              <p:spPr bwMode="auto">
                <a:xfrm>
                  <a:off x="2112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" name="Line 38"/>
                <p:cNvSpPr>
                  <a:spLocks noChangeShapeType="1"/>
                </p:cNvSpPr>
                <p:nvPr/>
              </p:nvSpPr>
              <p:spPr bwMode="auto">
                <a:xfrm>
                  <a:off x="2304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" name="Line 39"/>
                <p:cNvSpPr>
                  <a:spLocks noChangeShapeType="1"/>
                </p:cNvSpPr>
                <p:nvPr/>
              </p:nvSpPr>
              <p:spPr bwMode="auto">
                <a:xfrm>
                  <a:off x="2496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8" name="Line 40"/>
                <p:cNvSpPr>
                  <a:spLocks noChangeShapeType="1"/>
                </p:cNvSpPr>
                <p:nvPr/>
              </p:nvSpPr>
              <p:spPr bwMode="auto">
                <a:xfrm>
                  <a:off x="2688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" name="Line 41"/>
                <p:cNvSpPr>
                  <a:spLocks noChangeShapeType="1"/>
                </p:cNvSpPr>
                <p:nvPr/>
              </p:nvSpPr>
              <p:spPr bwMode="auto">
                <a:xfrm>
                  <a:off x="2880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0" name="Line 42"/>
                <p:cNvSpPr>
                  <a:spLocks noChangeShapeType="1"/>
                </p:cNvSpPr>
                <p:nvPr/>
              </p:nvSpPr>
              <p:spPr bwMode="auto">
                <a:xfrm>
                  <a:off x="3072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" name="Line 43"/>
                <p:cNvSpPr>
                  <a:spLocks noChangeShapeType="1"/>
                </p:cNvSpPr>
                <p:nvPr/>
              </p:nvSpPr>
              <p:spPr bwMode="auto">
                <a:xfrm>
                  <a:off x="3264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" name="Line 44"/>
                <p:cNvSpPr>
                  <a:spLocks noChangeShapeType="1"/>
                </p:cNvSpPr>
                <p:nvPr/>
              </p:nvSpPr>
              <p:spPr bwMode="auto">
                <a:xfrm>
                  <a:off x="3456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" name="Line 45"/>
                <p:cNvSpPr>
                  <a:spLocks noChangeShapeType="1"/>
                </p:cNvSpPr>
                <p:nvPr/>
              </p:nvSpPr>
              <p:spPr bwMode="auto">
                <a:xfrm>
                  <a:off x="3648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" name="Line 46"/>
                <p:cNvSpPr>
                  <a:spLocks noChangeShapeType="1"/>
                </p:cNvSpPr>
                <p:nvPr/>
              </p:nvSpPr>
              <p:spPr bwMode="auto">
                <a:xfrm>
                  <a:off x="3840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5" name="Line 47"/>
                <p:cNvSpPr>
                  <a:spLocks noChangeShapeType="1"/>
                </p:cNvSpPr>
                <p:nvPr/>
              </p:nvSpPr>
              <p:spPr bwMode="auto">
                <a:xfrm>
                  <a:off x="4032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6" name="Line 48"/>
                <p:cNvSpPr>
                  <a:spLocks noChangeShapeType="1"/>
                </p:cNvSpPr>
                <p:nvPr/>
              </p:nvSpPr>
              <p:spPr bwMode="auto">
                <a:xfrm>
                  <a:off x="4224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7" name="Line 49"/>
                <p:cNvSpPr>
                  <a:spLocks noChangeShapeType="1"/>
                </p:cNvSpPr>
                <p:nvPr/>
              </p:nvSpPr>
              <p:spPr bwMode="auto">
                <a:xfrm>
                  <a:off x="4416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8" name="Line 50"/>
                <p:cNvSpPr>
                  <a:spLocks noChangeShapeType="1"/>
                </p:cNvSpPr>
                <p:nvPr/>
              </p:nvSpPr>
              <p:spPr bwMode="auto">
                <a:xfrm>
                  <a:off x="4608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9" name="Line 51"/>
                <p:cNvSpPr>
                  <a:spLocks noChangeShapeType="1"/>
                </p:cNvSpPr>
                <p:nvPr/>
              </p:nvSpPr>
              <p:spPr bwMode="auto">
                <a:xfrm>
                  <a:off x="4800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0" name="Line 52"/>
                <p:cNvSpPr>
                  <a:spLocks noChangeShapeType="1"/>
                </p:cNvSpPr>
                <p:nvPr/>
              </p:nvSpPr>
              <p:spPr bwMode="auto">
                <a:xfrm>
                  <a:off x="4992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1" name="Line 53"/>
                <p:cNvSpPr>
                  <a:spLocks noChangeShapeType="1"/>
                </p:cNvSpPr>
                <p:nvPr/>
              </p:nvSpPr>
              <p:spPr bwMode="auto">
                <a:xfrm>
                  <a:off x="5184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2" name="Line 54"/>
                <p:cNvSpPr>
                  <a:spLocks noChangeShapeType="1"/>
                </p:cNvSpPr>
                <p:nvPr/>
              </p:nvSpPr>
              <p:spPr bwMode="auto">
                <a:xfrm>
                  <a:off x="5376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3" name="Line 55"/>
                <p:cNvSpPr>
                  <a:spLocks noChangeShapeType="1"/>
                </p:cNvSpPr>
                <p:nvPr/>
              </p:nvSpPr>
              <p:spPr bwMode="auto">
                <a:xfrm>
                  <a:off x="5568" y="0"/>
                  <a:ext cx="0" cy="4304"/>
                </a:xfrm>
                <a:prstGeom prst="line">
                  <a:avLst/>
                </a:prstGeom>
                <a:noFill/>
                <a:ln w="9360" cap="sq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04" name="Line 56"/>
              <p:cNvSpPr>
                <a:spLocks noChangeShapeType="1"/>
              </p:cNvSpPr>
              <p:nvPr/>
            </p:nvSpPr>
            <p:spPr bwMode="auto">
              <a:xfrm>
                <a:off x="5568" y="0"/>
                <a:ext cx="0" cy="1472"/>
              </a:xfrm>
              <a:prstGeom prst="line">
                <a:avLst/>
              </a:prstGeom>
              <a:noFill/>
              <a:ln w="9360" cap="sq">
                <a:solidFill>
                  <a:srgbClr val="6F89F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05" name="Group 57"/>
            <p:cNvGrpSpPr>
              <a:grpSpLocks/>
            </p:cNvGrpSpPr>
            <p:nvPr/>
          </p:nvGrpSpPr>
          <p:grpSpPr bwMode="auto">
            <a:xfrm>
              <a:off x="3" y="559"/>
              <a:ext cx="4176" cy="1780"/>
              <a:chOff x="3" y="559"/>
              <a:chExt cx="4176" cy="1780"/>
            </a:xfrm>
          </p:grpSpPr>
          <p:sp>
            <p:nvSpPr>
              <p:cNvPr id="2106" name="Line 58"/>
              <p:cNvSpPr>
                <a:spLocks noChangeShapeType="1"/>
              </p:cNvSpPr>
              <p:nvPr/>
            </p:nvSpPr>
            <p:spPr bwMode="auto">
              <a:xfrm>
                <a:off x="518" y="559"/>
                <a:ext cx="0" cy="1780"/>
              </a:xfrm>
              <a:prstGeom prst="line">
                <a:avLst/>
              </a:prstGeom>
              <a:noFill/>
              <a:ln w="9360" cap="sq">
                <a:solidFill>
                  <a:srgbClr val="6F89F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7" name="Line 59"/>
              <p:cNvSpPr>
                <a:spLocks noChangeShapeType="1"/>
              </p:cNvSpPr>
              <p:nvPr/>
            </p:nvSpPr>
            <p:spPr bwMode="auto">
              <a:xfrm flipH="1" flipV="1">
                <a:off x="2" y="1908"/>
                <a:ext cx="3200" cy="17"/>
              </a:xfrm>
              <a:prstGeom prst="line">
                <a:avLst/>
              </a:prstGeom>
              <a:noFill/>
              <a:ln w="9360" cap="sq">
                <a:solidFill>
                  <a:srgbClr val="6F89F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8" name="Line 60"/>
              <p:cNvSpPr>
                <a:spLocks noChangeShapeType="1"/>
              </p:cNvSpPr>
              <p:nvPr/>
            </p:nvSpPr>
            <p:spPr bwMode="auto">
              <a:xfrm flipH="1" flipV="1">
                <a:off x="380" y="922"/>
                <a:ext cx="3800" cy="17"/>
              </a:xfrm>
              <a:prstGeom prst="line">
                <a:avLst/>
              </a:prstGeom>
              <a:noFill/>
              <a:ln w="9360" cap="sq">
                <a:solidFill>
                  <a:srgbClr val="6F89F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" name="Freeform 61"/>
              <p:cNvSpPr>
                <a:spLocks noChangeArrowheads="1"/>
              </p:cNvSpPr>
              <p:nvPr/>
            </p:nvSpPr>
            <p:spPr bwMode="auto">
              <a:xfrm rot="16200000" flipH="1">
                <a:off x="430" y="860"/>
                <a:ext cx="140" cy="141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+- 1 0 0"/>
                  <a:gd name="G24" fmla="+- 1 0 0"/>
                  <a:gd name="G25" fmla="+- 1 0 0"/>
                  <a:gd name="G26" fmla="+- 1 0 0"/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w 43195"/>
                  <a:gd name="T7" fmla="*/ 0 h 43200"/>
                  <a:gd name="T8" fmla="*/ 43195 w 43195"/>
                  <a:gd name="T9" fmla="*/ 432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T6" t="T7" r="T8" b="T9"/>
                <a:pathLst>
                  <a:path w="43195" h="4320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360" cap="sq">
                <a:solidFill>
                  <a:srgbClr val="6F89F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10" name="Group 62"/>
            <p:cNvGrpSpPr>
              <a:grpSpLocks/>
            </p:cNvGrpSpPr>
            <p:nvPr/>
          </p:nvGrpSpPr>
          <p:grpSpPr bwMode="auto">
            <a:xfrm>
              <a:off x="1480" y="1952"/>
              <a:ext cx="3792" cy="1796"/>
              <a:chOff x="1480" y="1952"/>
              <a:chExt cx="3792" cy="1796"/>
            </a:xfrm>
          </p:grpSpPr>
          <p:sp>
            <p:nvSpPr>
              <p:cNvPr id="2111" name="Line 63"/>
              <p:cNvSpPr>
                <a:spLocks noChangeShapeType="1"/>
              </p:cNvSpPr>
              <p:nvPr/>
            </p:nvSpPr>
            <p:spPr bwMode="auto">
              <a:xfrm>
                <a:off x="1480" y="3442"/>
                <a:ext cx="3792" cy="0"/>
              </a:xfrm>
              <a:prstGeom prst="line">
                <a:avLst/>
              </a:prstGeom>
              <a:noFill/>
              <a:ln w="9360" cap="sq">
                <a:solidFill>
                  <a:srgbClr val="6F89F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Line 64"/>
              <p:cNvSpPr>
                <a:spLocks noChangeShapeType="1"/>
              </p:cNvSpPr>
              <p:nvPr/>
            </p:nvSpPr>
            <p:spPr bwMode="auto">
              <a:xfrm>
                <a:off x="5172" y="1952"/>
                <a:ext cx="0" cy="1796"/>
              </a:xfrm>
              <a:prstGeom prst="line">
                <a:avLst/>
              </a:prstGeom>
              <a:noFill/>
              <a:ln w="9360" cap="sq">
                <a:solidFill>
                  <a:srgbClr val="6F89F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3" name="Freeform 65"/>
              <p:cNvSpPr>
                <a:spLocks noChangeArrowheads="1"/>
              </p:cNvSpPr>
              <p:nvPr/>
            </p:nvSpPr>
            <p:spPr bwMode="auto">
              <a:xfrm rot="5400000">
                <a:off x="5097" y="3347"/>
                <a:ext cx="140" cy="141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+- 1 0 0"/>
                  <a:gd name="G24" fmla="+- 1 0 0"/>
                  <a:gd name="G25" fmla="+- 1 0 0"/>
                  <a:gd name="G26" fmla="+- 1 0 0"/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w 43195"/>
                  <a:gd name="T7" fmla="*/ 0 h 43200"/>
                  <a:gd name="T8" fmla="*/ 43195 w 43195"/>
                  <a:gd name="T9" fmla="*/ 432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T6" t="T7" r="T8" b="T9"/>
                <a:pathLst>
                  <a:path w="43195" h="4320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360" cap="sq">
                <a:solidFill>
                  <a:srgbClr val="6F89F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163513" y="6451600"/>
            <a:ext cx="2366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© 2004 Goodrich, Tamassia</a:t>
            </a:r>
          </a:p>
        </p:txBody>
      </p:sp>
      <p:sp>
        <p:nvSpPr>
          <p:cNvPr id="211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47000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11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47000" cy="408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117" name="Rectangle 69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7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192088" algn="l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400">
                <a:solidFill>
                  <a:srgbClr val="40458C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r>
              <a:rPr lang="en-US" altLang="en-US"/>
              <a:t>07/22/16 17:14</a:t>
            </a:r>
          </a:p>
        </p:txBody>
      </p:sp>
      <p:sp>
        <p:nvSpPr>
          <p:cNvPr id="2118" name="Rectangle 70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702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192088" algn="l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400">
                <a:solidFill>
                  <a:srgbClr val="40458C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r>
              <a:rPr lang="en-US" altLang="en-US"/>
              <a:t>Red-Black Trees</a:t>
            </a:r>
          </a:p>
        </p:txBody>
      </p:sp>
      <p:sp>
        <p:nvSpPr>
          <p:cNvPr id="2119" name="Rectangle 7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7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192088" algn="r">
              <a:buClrTx/>
              <a:buSzPct val="4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400">
                <a:solidFill>
                  <a:srgbClr val="40458C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fld id="{8C2C7D0C-FD2F-5F48-B7C5-BFA9863FFC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kern="1200">
          <a:solidFill>
            <a:srgbClr val="BE2D00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BE2D00"/>
          </a:solidFill>
          <a:latin typeface="Tahoma" charset="0"/>
          <a:ea typeface="Tahoma" charset="0"/>
          <a:cs typeface="Tahoma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BE2D00"/>
          </a:solidFill>
          <a:latin typeface="Tahoma" charset="0"/>
          <a:ea typeface="Tahoma" charset="0"/>
          <a:cs typeface="Tahoma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BE2D00"/>
          </a:solidFill>
          <a:latin typeface="Tahoma" charset="0"/>
          <a:ea typeface="Tahoma" charset="0"/>
          <a:cs typeface="Tahoma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BE2D00"/>
          </a:solidFill>
          <a:latin typeface="Tahoma" charset="0"/>
          <a:ea typeface="Tahoma" charset="0"/>
          <a:cs typeface="Tahoma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BE2D00"/>
          </a:solidFill>
          <a:latin typeface="Tahoma" charset="0"/>
          <a:ea typeface="Tahoma" charset="0"/>
          <a:cs typeface="Tahoma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BE2D00"/>
          </a:solidFill>
          <a:latin typeface="Tahoma" charset="0"/>
          <a:ea typeface="Tahoma" charset="0"/>
          <a:cs typeface="Tahoma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BE2D00"/>
          </a:solidFill>
          <a:latin typeface="Tahoma" charset="0"/>
          <a:ea typeface="Tahoma" charset="0"/>
          <a:cs typeface="Tahoma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BE2D00"/>
          </a:solidFill>
          <a:latin typeface="Tahoma" charset="0"/>
          <a:ea typeface="Tahoma" charset="0"/>
          <a:cs typeface="Tahoma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 kern="1200">
          <a:solidFill>
            <a:srgbClr val="40458C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40458C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40458C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40458C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40458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Red-Black Trees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fld id="{EEFE0D56-61B8-B54A-A500-AB96934E6F90}" type="slidenum">
              <a:rPr lang="en-US" altLang="en-US" sz="1400"/>
              <a:pPr algn="r"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4400">
                <a:solidFill>
                  <a:srgbClr val="BE2D00"/>
                </a:solidFill>
              </a:rPr>
              <a:t>Red-Black Trees</a:t>
            </a: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6159500" y="3308350"/>
            <a:ext cx="319088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6</a:t>
            </a:r>
          </a:p>
        </p:txBody>
      </p:sp>
      <p:cxnSp>
        <p:nvCxnSpPr>
          <p:cNvPr id="4101" name="AutoShape 5"/>
          <p:cNvCxnSpPr>
            <a:cxnSpLocks noChangeShapeType="1"/>
            <a:stCxn id="4106" idx="0"/>
            <a:endCxn id="4100" idx="5"/>
          </p:cNvCxnSpPr>
          <p:nvPr/>
        </p:nvCxnSpPr>
        <p:spPr bwMode="auto">
          <a:xfrm flipH="1" flipV="1">
            <a:off x="6432550" y="3582988"/>
            <a:ext cx="703263" cy="201612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02" name="AutoShape 6"/>
          <p:cNvCxnSpPr>
            <a:cxnSpLocks noChangeShapeType="1"/>
            <a:stCxn id="4103" idx="7"/>
            <a:endCxn id="4100" idx="3"/>
          </p:cNvCxnSpPr>
          <p:nvPr/>
        </p:nvCxnSpPr>
        <p:spPr bwMode="auto">
          <a:xfrm flipV="1">
            <a:off x="5516563" y="3582988"/>
            <a:ext cx="690562" cy="268287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5241925" y="3803650"/>
            <a:ext cx="320675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3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876800" y="437991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05" name="AutoShape 9"/>
          <p:cNvCxnSpPr>
            <a:cxnSpLocks noChangeShapeType="1"/>
            <a:stCxn id="4104" idx="0"/>
            <a:endCxn id="4103" idx="3"/>
          </p:cNvCxnSpPr>
          <p:nvPr/>
        </p:nvCxnSpPr>
        <p:spPr bwMode="auto">
          <a:xfrm flipV="1">
            <a:off x="4991100" y="4076700"/>
            <a:ext cx="296863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6975475" y="3784600"/>
            <a:ext cx="319088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8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6726238" y="4360863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7313613" y="4360863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09" name="AutoShape 13"/>
          <p:cNvCxnSpPr>
            <a:cxnSpLocks noChangeShapeType="1"/>
            <a:stCxn id="4108" idx="0"/>
            <a:endCxn id="4106" idx="5"/>
          </p:cNvCxnSpPr>
          <p:nvPr/>
        </p:nvCxnSpPr>
        <p:spPr bwMode="auto">
          <a:xfrm flipH="1" flipV="1">
            <a:off x="7248525" y="4059238"/>
            <a:ext cx="18097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10" name="AutoShape 14"/>
          <p:cNvCxnSpPr>
            <a:cxnSpLocks noChangeShapeType="1"/>
            <a:stCxn id="4107" idx="0"/>
            <a:endCxn id="4106" idx="3"/>
          </p:cNvCxnSpPr>
          <p:nvPr/>
        </p:nvCxnSpPr>
        <p:spPr bwMode="auto">
          <a:xfrm flipV="1">
            <a:off x="6840538" y="4059238"/>
            <a:ext cx="18097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5661025" y="4375150"/>
            <a:ext cx="319088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4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5411788" y="4951413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6057900" y="495141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14" name="AutoShape 18"/>
          <p:cNvCxnSpPr>
            <a:cxnSpLocks noChangeShapeType="1"/>
            <a:stCxn id="4113" idx="0"/>
            <a:endCxn id="4111" idx="5"/>
          </p:cNvCxnSpPr>
          <p:nvPr/>
        </p:nvCxnSpPr>
        <p:spPr bwMode="auto">
          <a:xfrm flipH="1" flipV="1">
            <a:off x="5934075" y="4649788"/>
            <a:ext cx="239713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15" name="AutoShape 19"/>
          <p:cNvCxnSpPr>
            <a:cxnSpLocks noChangeShapeType="1"/>
            <a:stCxn id="4112" idx="0"/>
            <a:endCxn id="4111" idx="3"/>
          </p:cNvCxnSpPr>
          <p:nvPr/>
        </p:nvCxnSpPr>
        <p:spPr bwMode="auto">
          <a:xfrm flipV="1">
            <a:off x="5526088" y="4649788"/>
            <a:ext cx="18097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16" name="AutoShape 20"/>
          <p:cNvCxnSpPr>
            <a:cxnSpLocks noChangeShapeType="1"/>
            <a:stCxn id="4111" idx="0"/>
            <a:endCxn id="4103" idx="5"/>
          </p:cNvCxnSpPr>
          <p:nvPr/>
        </p:nvCxnSpPr>
        <p:spPr bwMode="auto">
          <a:xfrm flipH="1" flipV="1">
            <a:off x="5516563" y="4076700"/>
            <a:ext cx="304800" cy="296863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029200" y="3460750"/>
            <a:ext cx="311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solidFill>
                  <a:srgbClr val="BE2D00"/>
                </a:solidFill>
                <a:latin typeface="Times New Roman" charset="0"/>
              </a:rPr>
              <a:t>v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867400" y="3994150"/>
            <a:ext cx="311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solidFill>
                  <a:srgbClr val="BE2D00"/>
                </a:solidFill>
                <a:latin typeface="Times New Roman" charset="0"/>
              </a:rPr>
              <a:t>z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Red-Black Trees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fld id="{21ACAFD4-ED0E-D34A-8DA2-7DB83C2B9254}" type="slidenum">
              <a:rPr lang="en-US" altLang="en-US" sz="1400"/>
              <a:pPr algn="r"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4400">
                <a:solidFill>
                  <a:srgbClr val="BE2D00"/>
                </a:solidFill>
              </a:rPr>
              <a:t>Recoloring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0" y="1590675"/>
            <a:ext cx="8077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17500" indent="-317500"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500"/>
              </a:spcBef>
              <a:buClr>
                <a:srgbClr val="6F89F7"/>
              </a:buClr>
              <a:buSzPct val="176000"/>
              <a:buFont typeface="Times New Roman" charset="0"/>
              <a:buBlip>
                <a:blip r:embed="rId3"/>
              </a:buBlip>
            </a:pPr>
            <a:r>
              <a:rPr lang="en-US" altLang="en-US" sz="2000" dirty="0"/>
              <a:t>A recoloring remedies a double red where the parent red node has a red sibling.</a:t>
            </a:r>
          </a:p>
          <a:p>
            <a:pPr algn="l">
              <a:lnSpc>
                <a:spcPct val="90000"/>
              </a:lnSpc>
              <a:spcBef>
                <a:spcPts val="500"/>
              </a:spcBef>
              <a:buClr>
                <a:srgbClr val="6F89F7"/>
              </a:buClr>
              <a:buSzPct val="176000"/>
              <a:buFont typeface="Times New Roman" charset="0"/>
              <a:buBlip>
                <a:blip r:embed="rId3"/>
              </a:buBlip>
            </a:pPr>
            <a:r>
              <a:rPr lang="en-US" altLang="en-US" sz="2000" dirty="0"/>
              <a:t>The parent </a:t>
            </a:r>
            <a:r>
              <a:rPr lang="en-US" altLang="en-US" sz="2000" b="1" i="1" dirty="0">
                <a:latin typeface="Times New Roman" charset="0"/>
              </a:rPr>
              <a:t>v</a:t>
            </a:r>
            <a:r>
              <a:rPr lang="en-US" altLang="en-US" sz="2000" dirty="0"/>
              <a:t> and its sibling </a:t>
            </a:r>
            <a:r>
              <a:rPr lang="en-US" altLang="en-US" sz="2000" b="1" i="1" dirty="0">
                <a:latin typeface="Times New Roman" charset="0"/>
              </a:rPr>
              <a:t>w</a:t>
            </a:r>
            <a:r>
              <a:rPr lang="en-US" altLang="en-US" sz="2000" dirty="0"/>
              <a:t> become black and the grandparent </a:t>
            </a:r>
            <a:r>
              <a:rPr lang="en-US" altLang="en-US" sz="2000" b="1" i="1" dirty="0">
                <a:latin typeface="Times New Roman" charset="0"/>
              </a:rPr>
              <a:t>u</a:t>
            </a:r>
            <a:r>
              <a:rPr lang="en-US" altLang="en-US" sz="2000" dirty="0"/>
              <a:t> becomes red, unless it is the root, preserving the depth property.</a:t>
            </a:r>
          </a:p>
          <a:p>
            <a:pPr algn="l">
              <a:lnSpc>
                <a:spcPct val="90000"/>
              </a:lnSpc>
              <a:spcBef>
                <a:spcPts val="500"/>
              </a:spcBef>
              <a:buClr>
                <a:srgbClr val="6F89F7"/>
              </a:buClr>
              <a:buSzPct val="176000"/>
              <a:buFont typeface="Times New Roman" charset="0"/>
              <a:buBlip>
                <a:blip r:embed="rId3"/>
              </a:buBlip>
            </a:pPr>
            <a:r>
              <a:rPr lang="en-US" altLang="en-US" sz="2000" dirty="0"/>
              <a:t>The double red violation may propagate to the grandparent </a:t>
            </a:r>
            <a:r>
              <a:rPr lang="en-US" altLang="en-US" sz="2000" b="1" i="1" dirty="0">
                <a:latin typeface="Times New Roman" charset="0"/>
              </a:rPr>
              <a:t>u.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2427288" y="3810000"/>
            <a:ext cx="285750" cy="285750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/>
              <a:t>4</a:t>
            </a:r>
          </a:p>
        </p:txBody>
      </p:sp>
      <p:cxnSp>
        <p:nvCxnSpPr>
          <p:cNvPr id="14342" name="AutoShape 6"/>
          <p:cNvCxnSpPr>
            <a:cxnSpLocks noChangeShapeType="1"/>
            <a:stCxn id="14341" idx="5"/>
            <a:endCxn id="14347" idx="1"/>
          </p:cNvCxnSpPr>
          <p:nvPr/>
        </p:nvCxnSpPr>
        <p:spPr bwMode="auto">
          <a:xfrm>
            <a:off x="2671763" y="4054475"/>
            <a:ext cx="566737" cy="131763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343" name="AutoShape 7"/>
          <p:cNvCxnSpPr>
            <a:cxnSpLocks noChangeShapeType="1"/>
            <a:stCxn id="14347" idx="3"/>
            <a:endCxn id="14344" idx="0"/>
          </p:cNvCxnSpPr>
          <p:nvPr/>
        </p:nvCxnSpPr>
        <p:spPr bwMode="auto">
          <a:xfrm flipH="1">
            <a:off x="2951163" y="4387850"/>
            <a:ext cx="285750" cy="138113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2808288" y="4524375"/>
            <a:ext cx="285750" cy="2857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</a:rPr>
              <a:t>6</a:t>
            </a:r>
          </a:p>
        </p:txBody>
      </p:sp>
      <p:cxnSp>
        <p:nvCxnSpPr>
          <p:cNvPr id="14345" name="AutoShape 9"/>
          <p:cNvCxnSpPr>
            <a:cxnSpLocks noChangeShapeType="1"/>
            <a:stCxn id="14344" idx="5"/>
          </p:cNvCxnSpPr>
          <p:nvPr/>
        </p:nvCxnSpPr>
        <p:spPr bwMode="auto">
          <a:xfrm>
            <a:off x="3052763" y="4768850"/>
            <a:ext cx="130175" cy="24447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346" name="AutoShape 10"/>
          <p:cNvCxnSpPr>
            <a:cxnSpLocks noChangeShapeType="1"/>
            <a:stCxn id="14344" idx="3"/>
          </p:cNvCxnSpPr>
          <p:nvPr/>
        </p:nvCxnSpPr>
        <p:spPr bwMode="auto">
          <a:xfrm flipH="1">
            <a:off x="2711450" y="4768850"/>
            <a:ext cx="138113" cy="24447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3195638" y="4143375"/>
            <a:ext cx="285750" cy="2857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</a:rPr>
              <a:t>7</a:t>
            </a:r>
          </a:p>
        </p:txBody>
      </p:sp>
      <p:cxnSp>
        <p:nvCxnSpPr>
          <p:cNvPr id="14348" name="AutoShape 12"/>
          <p:cNvCxnSpPr>
            <a:cxnSpLocks noChangeShapeType="1"/>
            <a:stCxn id="14347" idx="5"/>
          </p:cNvCxnSpPr>
          <p:nvPr/>
        </p:nvCxnSpPr>
        <p:spPr bwMode="auto">
          <a:xfrm>
            <a:off x="3440113" y="4387850"/>
            <a:ext cx="206375" cy="1968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549525" y="4251325"/>
            <a:ext cx="33496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solidFill>
                  <a:srgbClr val="BE2D00"/>
                </a:solidFill>
                <a:latin typeface="Times New Roman" charset="0"/>
              </a:rPr>
              <a:t>z</a:t>
            </a:r>
          </a:p>
        </p:txBody>
      </p:sp>
      <p:cxnSp>
        <p:nvCxnSpPr>
          <p:cNvPr id="14355" name="AutoShape 19"/>
          <p:cNvCxnSpPr>
            <a:cxnSpLocks noChangeShapeType="1"/>
            <a:stCxn id="14341" idx="3"/>
            <a:endCxn id="14356" idx="0"/>
          </p:cNvCxnSpPr>
          <p:nvPr/>
        </p:nvCxnSpPr>
        <p:spPr bwMode="auto">
          <a:xfrm flipH="1">
            <a:off x="2036763" y="4054475"/>
            <a:ext cx="431800" cy="115888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1893888" y="4168775"/>
            <a:ext cx="285750" cy="2857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</a:rPr>
              <a:t>2</a:t>
            </a:r>
          </a:p>
        </p:txBody>
      </p:sp>
      <p:cxnSp>
        <p:nvCxnSpPr>
          <p:cNvPr id="14357" name="AutoShape 21"/>
          <p:cNvCxnSpPr>
            <a:cxnSpLocks noChangeShapeType="1"/>
            <a:stCxn id="14356" idx="5"/>
          </p:cNvCxnSpPr>
          <p:nvPr/>
        </p:nvCxnSpPr>
        <p:spPr bwMode="auto">
          <a:xfrm>
            <a:off x="2138363" y="4413250"/>
            <a:ext cx="130175" cy="236538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358" name="AutoShape 22"/>
          <p:cNvCxnSpPr>
            <a:cxnSpLocks noChangeShapeType="1"/>
            <a:stCxn id="14356" idx="3"/>
          </p:cNvCxnSpPr>
          <p:nvPr/>
        </p:nvCxnSpPr>
        <p:spPr bwMode="auto">
          <a:xfrm flipH="1">
            <a:off x="1797050" y="4413250"/>
            <a:ext cx="138113" cy="236538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1589088" y="3886200"/>
            <a:ext cx="382587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solidFill>
                  <a:srgbClr val="BE2D00"/>
                </a:solidFill>
                <a:latin typeface="Times New Roman" charset="0"/>
              </a:rPr>
              <a:t>w</a:t>
            </a:r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6237288" y="3810000"/>
            <a:ext cx="285750" cy="2857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</a:rPr>
              <a:t>4</a:t>
            </a:r>
          </a:p>
        </p:txBody>
      </p:sp>
      <p:cxnSp>
        <p:nvCxnSpPr>
          <p:cNvPr id="14362" name="AutoShape 26"/>
          <p:cNvCxnSpPr>
            <a:cxnSpLocks noChangeShapeType="1"/>
            <a:stCxn id="14361" idx="5"/>
            <a:endCxn id="14367" idx="1"/>
          </p:cNvCxnSpPr>
          <p:nvPr/>
        </p:nvCxnSpPr>
        <p:spPr bwMode="auto">
          <a:xfrm>
            <a:off x="6481763" y="4054475"/>
            <a:ext cx="566737" cy="131763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363" name="AutoShape 27"/>
          <p:cNvCxnSpPr>
            <a:cxnSpLocks noChangeShapeType="1"/>
            <a:stCxn id="14367" idx="3"/>
            <a:endCxn id="14364" idx="0"/>
          </p:cNvCxnSpPr>
          <p:nvPr/>
        </p:nvCxnSpPr>
        <p:spPr bwMode="auto">
          <a:xfrm flipH="1">
            <a:off x="6761163" y="4387850"/>
            <a:ext cx="285750" cy="138113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6618288" y="4524375"/>
            <a:ext cx="285750" cy="2857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</a:rPr>
              <a:t>6</a:t>
            </a:r>
          </a:p>
        </p:txBody>
      </p:sp>
      <p:cxnSp>
        <p:nvCxnSpPr>
          <p:cNvPr id="14365" name="AutoShape 29"/>
          <p:cNvCxnSpPr>
            <a:cxnSpLocks noChangeShapeType="1"/>
            <a:stCxn id="14364" idx="5"/>
          </p:cNvCxnSpPr>
          <p:nvPr/>
        </p:nvCxnSpPr>
        <p:spPr bwMode="auto">
          <a:xfrm>
            <a:off x="6862763" y="4768850"/>
            <a:ext cx="134937" cy="24447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366" name="AutoShape 30"/>
          <p:cNvCxnSpPr>
            <a:cxnSpLocks noChangeShapeType="1"/>
            <a:stCxn id="14364" idx="3"/>
          </p:cNvCxnSpPr>
          <p:nvPr/>
        </p:nvCxnSpPr>
        <p:spPr bwMode="auto">
          <a:xfrm flipH="1">
            <a:off x="6521450" y="4768850"/>
            <a:ext cx="138113" cy="24447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7005638" y="4143375"/>
            <a:ext cx="285750" cy="285750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/>
              <a:t>7</a:t>
            </a:r>
          </a:p>
        </p:txBody>
      </p:sp>
      <p:cxnSp>
        <p:nvCxnSpPr>
          <p:cNvPr id="14368" name="AutoShape 32"/>
          <p:cNvCxnSpPr>
            <a:cxnSpLocks noChangeShapeType="1"/>
            <a:stCxn id="14367" idx="5"/>
          </p:cNvCxnSpPr>
          <p:nvPr/>
        </p:nvCxnSpPr>
        <p:spPr bwMode="auto">
          <a:xfrm>
            <a:off x="7250113" y="4387850"/>
            <a:ext cx="206375" cy="1968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6359525" y="4251325"/>
            <a:ext cx="33496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solidFill>
                  <a:srgbClr val="BE2D00"/>
                </a:solidFill>
                <a:latin typeface="Times New Roman" charset="0"/>
              </a:rPr>
              <a:t>z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7231063" y="3870325"/>
            <a:ext cx="306387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solidFill>
                  <a:srgbClr val="BE2D00"/>
                </a:solidFill>
                <a:latin typeface="Times New Roman" charset="0"/>
              </a:rPr>
              <a:t>v</a:t>
            </a:r>
          </a:p>
        </p:txBody>
      </p:sp>
      <p:cxnSp>
        <p:nvCxnSpPr>
          <p:cNvPr id="14376" name="AutoShape 40"/>
          <p:cNvCxnSpPr>
            <a:cxnSpLocks noChangeShapeType="1"/>
            <a:stCxn id="14361" idx="3"/>
            <a:endCxn id="14377" idx="0"/>
          </p:cNvCxnSpPr>
          <p:nvPr/>
        </p:nvCxnSpPr>
        <p:spPr bwMode="auto">
          <a:xfrm flipH="1">
            <a:off x="5846763" y="4054475"/>
            <a:ext cx="431800" cy="115888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77" name="Oval 41"/>
          <p:cNvSpPr>
            <a:spLocks noChangeArrowheads="1"/>
          </p:cNvSpPr>
          <p:nvPr/>
        </p:nvSpPr>
        <p:spPr bwMode="auto">
          <a:xfrm>
            <a:off x="5703888" y="4168775"/>
            <a:ext cx="285750" cy="285750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/>
              <a:t>2</a:t>
            </a:r>
          </a:p>
        </p:txBody>
      </p:sp>
      <p:cxnSp>
        <p:nvCxnSpPr>
          <p:cNvPr id="14378" name="AutoShape 42"/>
          <p:cNvCxnSpPr>
            <a:cxnSpLocks noChangeShapeType="1"/>
            <a:stCxn id="14377" idx="5"/>
          </p:cNvCxnSpPr>
          <p:nvPr/>
        </p:nvCxnSpPr>
        <p:spPr bwMode="auto">
          <a:xfrm>
            <a:off x="5948363" y="4413250"/>
            <a:ext cx="134937" cy="252413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379" name="AutoShape 43"/>
          <p:cNvCxnSpPr>
            <a:cxnSpLocks noChangeShapeType="1"/>
            <a:stCxn id="14377" idx="3"/>
          </p:cNvCxnSpPr>
          <p:nvPr/>
        </p:nvCxnSpPr>
        <p:spPr bwMode="auto">
          <a:xfrm flipH="1">
            <a:off x="5607050" y="4413250"/>
            <a:ext cx="138113" cy="252413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2686050" y="3614738"/>
            <a:ext cx="382588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latin typeface="Times New Roman" charset="0"/>
              </a:rPr>
              <a:t>u</a:t>
            </a:r>
          </a:p>
        </p:txBody>
      </p:sp>
      <p:sp>
        <p:nvSpPr>
          <p:cNvPr id="14382" name="Freeform 46"/>
          <p:cNvSpPr>
            <a:spLocks noChangeArrowheads="1"/>
          </p:cNvSpPr>
          <p:nvPr/>
        </p:nvSpPr>
        <p:spPr bwMode="auto">
          <a:xfrm>
            <a:off x="1430338" y="3676650"/>
            <a:ext cx="2339975" cy="1258888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120 0 0"/>
              <a:gd name="G8" fmla="+- 1 0 0"/>
              <a:gd name="G9" fmla="+- 1 0 0"/>
              <a:gd name="G10" fmla="+- 1 0 0"/>
              <a:gd name="G11" fmla="+- 479 0 0"/>
              <a:gd name="G12" fmla="+- 1 0 0"/>
              <a:gd name="G13" fmla="*/ 1 24577 2"/>
              <a:gd name="G14" fmla="+- 1 0 0"/>
              <a:gd name="G15" fmla="+- 1 0 0"/>
              <a:gd name="G16" fmla="+- 8 0 0"/>
              <a:gd name="G17" fmla="sin 12 G16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+- 1 0 0"/>
              <a:gd name="T0" fmla="*/ 1915318909 w 1474"/>
              <a:gd name="T1" fmla="*/ 15120945 h 793"/>
              <a:gd name="T2" fmla="*/ 569555322 w 1474"/>
              <a:gd name="T3" fmla="*/ 347781693 h 793"/>
              <a:gd name="T4" fmla="*/ 206652794 w 1474"/>
              <a:gd name="T5" fmla="*/ 1285280199 h 793"/>
              <a:gd name="T6" fmla="*/ 1809472382 w 1474"/>
              <a:gd name="T7" fmla="*/ 1330643016 h 793"/>
              <a:gd name="T8" fmla="*/ 1990923572 w 1474"/>
              <a:gd name="T9" fmla="*/ 1905239089 h 793"/>
              <a:gd name="T10" fmla="*/ 2147483647 w 1474"/>
              <a:gd name="T11" fmla="*/ 1890118150 h 793"/>
              <a:gd name="T12" fmla="*/ 2147483647 w 1474"/>
              <a:gd name="T13" fmla="*/ 1376005832 h 793"/>
              <a:gd name="T14" fmla="*/ 2147483647 w 1474"/>
              <a:gd name="T15" fmla="*/ 438507425 h 793"/>
              <a:gd name="T16" fmla="*/ 1915318909 w 1474"/>
              <a:gd name="T17" fmla="*/ 15120945 h 793"/>
              <a:gd name="T18" fmla="*/ 0 w 1474"/>
              <a:gd name="T19" fmla="*/ 0 h 793"/>
              <a:gd name="T20" fmla="*/ 1474 w 1474"/>
              <a:gd name="T21" fmla="*/ 793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1474" h="793">
                <a:moveTo>
                  <a:pt x="760" y="6"/>
                </a:moveTo>
                <a:cubicBezTo>
                  <a:pt x="646" y="0"/>
                  <a:pt x="339" y="54"/>
                  <a:pt x="226" y="138"/>
                </a:cubicBezTo>
                <a:cubicBezTo>
                  <a:pt x="113" y="222"/>
                  <a:pt x="0" y="445"/>
                  <a:pt x="82" y="510"/>
                </a:cubicBezTo>
                <a:cubicBezTo>
                  <a:pt x="164" y="575"/>
                  <a:pt x="600" y="487"/>
                  <a:pt x="718" y="528"/>
                </a:cubicBezTo>
                <a:cubicBezTo>
                  <a:pt x="836" y="569"/>
                  <a:pt x="723" y="719"/>
                  <a:pt x="790" y="756"/>
                </a:cubicBezTo>
                <a:cubicBezTo>
                  <a:pt x="857" y="793"/>
                  <a:pt x="1029" y="785"/>
                  <a:pt x="1120" y="750"/>
                </a:cubicBezTo>
                <a:cubicBezTo>
                  <a:pt x="1211" y="715"/>
                  <a:pt x="1293" y="642"/>
                  <a:pt x="1336" y="546"/>
                </a:cubicBezTo>
                <a:cubicBezTo>
                  <a:pt x="1379" y="450"/>
                  <a:pt x="1474" y="264"/>
                  <a:pt x="1378" y="174"/>
                </a:cubicBezTo>
                <a:cubicBezTo>
                  <a:pt x="1282" y="84"/>
                  <a:pt x="874" y="12"/>
                  <a:pt x="760" y="6"/>
                </a:cubicBezTo>
                <a:close/>
              </a:path>
            </a:pathLst>
          </a:custGeom>
          <a:noFill/>
          <a:ln w="9360" cap="flat">
            <a:solidFill>
              <a:srgbClr val="40458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Freeform 47"/>
          <p:cNvSpPr>
            <a:spLocks noChangeArrowheads="1"/>
          </p:cNvSpPr>
          <p:nvPr/>
        </p:nvSpPr>
        <p:spPr bwMode="auto">
          <a:xfrm>
            <a:off x="6297613" y="3867150"/>
            <a:ext cx="1349375" cy="1104900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*/ 1 24577 2"/>
              <a:gd name="G8" fmla="+- 1 0 0"/>
              <a:gd name="G9" fmla="+- 8 0 0"/>
              <a:gd name="G10" fmla="+- 1 0 0"/>
              <a:gd name="G11" fmla="+- 1 0 0"/>
              <a:gd name="G12" fmla="+- 1 0 0"/>
              <a:gd name="T0" fmla="*/ 133569086 w 850"/>
              <a:gd name="T1" fmla="*/ 967740057 h 696"/>
              <a:gd name="T2" fmla="*/ 768648428 w 850"/>
              <a:gd name="T3" fmla="*/ 1708666132 h 696"/>
              <a:gd name="T4" fmla="*/ 2008565542 w 850"/>
              <a:gd name="T5" fmla="*/ 695563079 h 696"/>
              <a:gd name="T6" fmla="*/ 1570058083 w 850"/>
              <a:gd name="T7" fmla="*/ 45362809 h 696"/>
              <a:gd name="T8" fmla="*/ 133569086 w 850"/>
              <a:gd name="T9" fmla="*/ 967740057 h 696"/>
              <a:gd name="T10" fmla="*/ 0 w 850"/>
              <a:gd name="T11" fmla="*/ 0 h 696"/>
              <a:gd name="T12" fmla="*/ 850 w 850"/>
              <a:gd name="T13" fmla="*/ 696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850" h="696">
                <a:moveTo>
                  <a:pt x="53" y="384"/>
                </a:moveTo>
                <a:cubicBezTo>
                  <a:pt x="0" y="494"/>
                  <a:pt x="181" y="696"/>
                  <a:pt x="305" y="678"/>
                </a:cubicBezTo>
                <a:cubicBezTo>
                  <a:pt x="428" y="665"/>
                  <a:pt x="744" y="386"/>
                  <a:pt x="797" y="276"/>
                </a:cubicBezTo>
                <a:cubicBezTo>
                  <a:pt x="850" y="166"/>
                  <a:pt x="747" y="0"/>
                  <a:pt x="623" y="18"/>
                </a:cubicBezTo>
                <a:cubicBezTo>
                  <a:pt x="499" y="36"/>
                  <a:pt x="106" y="274"/>
                  <a:pt x="53" y="384"/>
                </a:cubicBezTo>
                <a:close/>
              </a:path>
            </a:pathLst>
          </a:custGeom>
          <a:noFill/>
          <a:ln w="9360" cap="flat">
            <a:solidFill>
              <a:srgbClr val="40458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Freeform 48"/>
          <p:cNvSpPr>
            <a:spLocks noChangeArrowheads="1"/>
          </p:cNvSpPr>
          <p:nvPr/>
        </p:nvSpPr>
        <p:spPr bwMode="auto">
          <a:xfrm>
            <a:off x="6061075" y="3657600"/>
            <a:ext cx="796925" cy="554038"/>
          </a:xfrm>
          <a:custGeom>
            <a:avLst/>
            <a:gdLst>
              <a:gd name="G0" fmla="+- 9 0 0"/>
              <a:gd name="G1" fmla="sin 0 G0"/>
              <a:gd name="G2" fmla="+- 14 0 0"/>
              <a:gd name="G3" fmla="+- 1 0 0"/>
              <a:gd name="G4" fmla="+- 1 0 0"/>
              <a:gd name="G5" fmla="+- 1 0 0"/>
              <a:gd name="G6" fmla="+- 8 0 0"/>
              <a:gd name="G7" fmla="+- 1 0 0"/>
              <a:gd name="G8" fmla="+- 4 0 0"/>
              <a:gd name="G9" fmla="+- 1 0 0"/>
              <a:gd name="G10" fmla="+- 1 0 0"/>
              <a:gd name="T0" fmla="*/ 22682199 w 408"/>
              <a:gd name="T1" fmla="*/ 0 h 319"/>
              <a:gd name="T2" fmla="*/ 143648119 w 408"/>
              <a:gd name="T3" fmla="*/ 695563744 h 319"/>
              <a:gd name="T4" fmla="*/ 884575770 w 408"/>
              <a:gd name="T5" fmla="*/ 652721856 h 319"/>
              <a:gd name="T6" fmla="*/ 1005543234 w 408"/>
              <a:gd name="T7" fmla="*/ 45362852 h 319"/>
              <a:gd name="T8" fmla="*/ 0 w 408"/>
              <a:gd name="T9" fmla="*/ 0 h 319"/>
              <a:gd name="T10" fmla="*/ 408 w 408"/>
              <a:gd name="T11" fmla="*/ 319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408" h="319">
                <a:moveTo>
                  <a:pt x="9" y="0"/>
                </a:moveTo>
                <a:cubicBezTo>
                  <a:pt x="9" y="84"/>
                  <a:pt x="0" y="233"/>
                  <a:pt x="57" y="276"/>
                </a:cubicBezTo>
                <a:cubicBezTo>
                  <a:pt x="114" y="319"/>
                  <a:pt x="294" y="302"/>
                  <a:pt x="351" y="259"/>
                </a:cubicBezTo>
                <a:cubicBezTo>
                  <a:pt x="408" y="216"/>
                  <a:pt x="389" y="68"/>
                  <a:pt x="399" y="18"/>
                </a:cubicBezTo>
              </a:path>
            </a:pathLst>
          </a:custGeom>
          <a:noFill/>
          <a:ln w="9360" cap="flat">
            <a:solidFill>
              <a:srgbClr val="40458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5" name="Freeform 49"/>
          <p:cNvSpPr>
            <a:spLocks noChangeArrowheads="1"/>
          </p:cNvSpPr>
          <p:nvPr/>
        </p:nvSpPr>
        <p:spPr bwMode="auto">
          <a:xfrm>
            <a:off x="5294313" y="3894138"/>
            <a:ext cx="847725" cy="677862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*/ 1 29471 25600"/>
              <a:gd name="G6" fmla="+- 1 0 0"/>
              <a:gd name="G7" fmla="*/ 1 24577 2"/>
              <a:gd name="G8" fmla="+- 1 0 0"/>
              <a:gd name="G9" fmla="+- 8 0 0"/>
              <a:gd name="G10" fmla="+- 1 0 0"/>
              <a:gd name="G11" fmla="+- 1 0 0"/>
              <a:gd name="G12" fmla="+- 17689 0 0"/>
              <a:gd name="G13" fmla="cos 5859 G12"/>
              <a:gd name="G14" fmla="+- 17689 0 0"/>
              <a:gd name="G15" fmla="sin 61696 G14"/>
              <a:gd name="G16" fmla="+- G13 G15 0"/>
              <a:gd name="G17" fmla="+- G16 10800 0"/>
              <a:gd name="T0" fmla="*/ 1270158566 w 534"/>
              <a:gd name="T1" fmla="*/ 471268141 h 427"/>
              <a:gd name="T2" fmla="*/ 932457783 w 534"/>
              <a:gd name="T3" fmla="*/ 1073585861 h 427"/>
              <a:gd name="T4" fmla="*/ 75604678 w 534"/>
              <a:gd name="T5" fmla="*/ 456147219 h 427"/>
              <a:gd name="T6" fmla="*/ 483869977 w 534"/>
              <a:gd name="T7" fmla="*/ 2519361 h 427"/>
              <a:gd name="T8" fmla="*/ 1270158566 w 534"/>
              <a:gd name="T9" fmla="*/ 471268141 h 427"/>
              <a:gd name="T10" fmla="*/ 0 w 534"/>
              <a:gd name="T11" fmla="*/ 0 h 427"/>
              <a:gd name="T12" fmla="*/ 534 w 534"/>
              <a:gd name="T13" fmla="*/ 427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534" h="427">
                <a:moveTo>
                  <a:pt x="504" y="187"/>
                </a:moveTo>
                <a:cubicBezTo>
                  <a:pt x="534" y="258"/>
                  <a:pt x="449" y="427"/>
                  <a:pt x="370" y="426"/>
                </a:cubicBezTo>
                <a:cubicBezTo>
                  <a:pt x="289" y="420"/>
                  <a:pt x="60" y="252"/>
                  <a:pt x="30" y="181"/>
                </a:cubicBezTo>
                <a:cubicBezTo>
                  <a:pt x="0" y="110"/>
                  <a:pt x="113" y="0"/>
                  <a:pt x="192" y="1"/>
                </a:cubicBezTo>
                <a:cubicBezTo>
                  <a:pt x="271" y="2"/>
                  <a:pt x="474" y="116"/>
                  <a:pt x="504" y="187"/>
                </a:cubicBezTo>
                <a:close/>
              </a:path>
            </a:pathLst>
          </a:custGeom>
          <a:noFill/>
          <a:ln w="9360" cap="flat">
            <a:solidFill>
              <a:srgbClr val="40458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AutoShape 54"/>
          <p:cNvSpPr>
            <a:spLocks noChangeArrowheads="1"/>
          </p:cNvSpPr>
          <p:nvPr/>
        </p:nvSpPr>
        <p:spPr bwMode="auto">
          <a:xfrm>
            <a:off x="4332288" y="43434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 w="1908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3424238" y="3916363"/>
            <a:ext cx="306387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solidFill>
                  <a:srgbClr val="BE2D00"/>
                </a:solidFill>
                <a:latin typeface="Times New Roman" charset="0"/>
              </a:rPr>
              <a:t>v</a:t>
            </a: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5402263" y="3932238"/>
            <a:ext cx="382587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latin typeface="Times New Roman" charset="0"/>
              </a:rPr>
              <a:t>w</a:t>
            </a:r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6521450" y="3619500"/>
            <a:ext cx="306388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solidFill>
                  <a:srgbClr val="BE2D00"/>
                </a:solidFill>
                <a:latin typeface="Times New Roman" charset="0"/>
              </a:rPr>
              <a:t>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Red-Black Trees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fld id="{40A6DE50-A22E-EF46-9A16-264C25F2F60E}" type="slidenum">
              <a:rPr lang="en-US" altLang="en-US" sz="1400"/>
              <a:pPr algn="r"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4400">
                <a:solidFill>
                  <a:srgbClr val="BE2D00"/>
                </a:solidFill>
              </a:rPr>
              <a:t>Analysis of Insertion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800600" y="1600200"/>
            <a:ext cx="3886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17500" indent="-317500"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717550" indent="-260350"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spcBef>
                <a:spcPts val="500"/>
              </a:spcBef>
              <a:buClr>
                <a:srgbClr val="6F89F7"/>
              </a:buClr>
              <a:buSzPct val="176000"/>
              <a:buFont typeface="Times New Roman" charset="0"/>
              <a:buBlip>
                <a:blip r:embed="rId3"/>
              </a:buBlip>
            </a:pPr>
            <a:r>
              <a:rPr lang="en-US" altLang="en-US" sz="2000"/>
              <a:t>A red-black tree has </a:t>
            </a:r>
            <a:r>
              <a:rPr lang="en-US" altLang="en-US" sz="2000" b="1" i="1">
                <a:latin typeface="Times New Roman" charset="0"/>
              </a:rPr>
              <a:t>O</a:t>
            </a:r>
            <a:r>
              <a:rPr lang="en-US" altLang="en-US" sz="2000">
                <a:latin typeface="Times New Roman" charset="0"/>
              </a:rPr>
              <a:t>(log </a:t>
            </a:r>
            <a:r>
              <a:rPr lang="en-US" altLang="en-US" sz="2000" b="1" i="1">
                <a:latin typeface="Times New Roman" charset="0"/>
              </a:rPr>
              <a:t>n</a:t>
            </a:r>
            <a:r>
              <a:rPr lang="en-US" altLang="en-US" sz="2000">
                <a:latin typeface="Times New Roman" charset="0"/>
              </a:rPr>
              <a:t>)</a:t>
            </a:r>
            <a:r>
              <a:rPr lang="en-US" altLang="en-US" sz="2000"/>
              <a:t> height.</a:t>
            </a:r>
          </a:p>
          <a:p>
            <a:pPr algn="l">
              <a:spcBef>
                <a:spcPts val="500"/>
              </a:spcBef>
              <a:buClr>
                <a:srgbClr val="6F89F7"/>
              </a:buClr>
              <a:buSzPct val="176000"/>
              <a:buFont typeface="Times New Roman" charset="0"/>
              <a:buBlip>
                <a:blip r:embed="rId3"/>
              </a:buBlip>
            </a:pPr>
            <a:r>
              <a:rPr lang="en-US" altLang="en-US" sz="2000"/>
              <a:t>Step 1 takes </a:t>
            </a:r>
            <a:r>
              <a:rPr lang="en-US" altLang="en-US" sz="2000" b="1" i="1">
                <a:latin typeface="Times New Roman" charset="0"/>
              </a:rPr>
              <a:t>O</a:t>
            </a:r>
            <a:r>
              <a:rPr lang="en-US" altLang="en-US" sz="2000">
                <a:latin typeface="Times New Roman" charset="0"/>
              </a:rPr>
              <a:t>(log </a:t>
            </a:r>
            <a:r>
              <a:rPr lang="en-US" altLang="en-US" sz="2000" b="1" i="1">
                <a:latin typeface="Times New Roman" charset="0"/>
              </a:rPr>
              <a:t>n</a:t>
            </a:r>
            <a:r>
              <a:rPr lang="en-US" altLang="en-US" sz="2000">
                <a:latin typeface="Times New Roman" charset="0"/>
              </a:rPr>
              <a:t>)</a:t>
            </a:r>
            <a:r>
              <a:rPr lang="en-US" altLang="en-US" sz="2000"/>
              <a:t> time because it visits </a:t>
            </a:r>
            <a:r>
              <a:rPr lang="en-US" altLang="en-US" sz="2000" b="1" i="1">
                <a:latin typeface="Times New Roman" charset="0"/>
              </a:rPr>
              <a:t>O</a:t>
            </a:r>
            <a:r>
              <a:rPr lang="en-US" altLang="en-US" sz="2000">
                <a:latin typeface="Times New Roman" charset="0"/>
              </a:rPr>
              <a:t>(log </a:t>
            </a:r>
            <a:r>
              <a:rPr lang="en-US" altLang="en-US" sz="2000" b="1" i="1">
                <a:latin typeface="Times New Roman" charset="0"/>
              </a:rPr>
              <a:t>n</a:t>
            </a:r>
            <a:r>
              <a:rPr lang="en-US" altLang="en-US" sz="2000">
                <a:latin typeface="Times New Roman" charset="0"/>
              </a:rPr>
              <a:t>)</a:t>
            </a:r>
            <a:r>
              <a:rPr lang="en-US" altLang="en-US" sz="2000"/>
              <a:t> nodes.</a:t>
            </a:r>
          </a:p>
          <a:p>
            <a:pPr algn="l">
              <a:spcBef>
                <a:spcPts val="500"/>
              </a:spcBef>
              <a:buClr>
                <a:srgbClr val="6F89F7"/>
              </a:buClr>
              <a:buSzPct val="176000"/>
              <a:buFont typeface="Times New Roman" charset="0"/>
              <a:buBlip>
                <a:blip r:embed="rId3"/>
              </a:buBlip>
            </a:pPr>
            <a:r>
              <a:rPr lang="en-US" altLang="en-US" sz="2000"/>
              <a:t>Step 2 takes </a:t>
            </a:r>
            <a:r>
              <a:rPr lang="en-US" altLang="en-US" sz="2000" b="1" i="1">
                <a:latin typeface="Times New Roman" charset="0"/>
              </a:rPr>
              <a:t>O</a:t>
            </a:r>
            <a:r>
              <a:rPr lang="en-US" altLang="en-US" sz="2000">
                <a:latin typeface="Times New Roman" charset="0"/>
              </a:rPr>
              <a:t>(1)</a:t>
            </a:r>
            <a:r>
              <a:rPr lang="en-US" altLang="en-US" sz="2000"/>
              <a:t> time.</a:t>
            </a:r>
          </a:p>
          <a:p>
            <a:pPr algn="l">
              <a:spcBef>
                <a:spcPts val="500"/>
              </a:spcBef>
              <a:buClr>
                <a:srgbClr val="6F89F7"/>
              </a:buClr>
              <a:buSzPct val="176000"/>
              <a:buFont typeface="Times New Roman" charset="0"/>
              <a:buBlip>
                <a:blip r:embed="rId3"/>
              </a:buBlip>
            </a:pPr>
            <a:r>
              <a:rPr lang="en-US" altLang="en-US" sz="2000"/>
              <a:t>Step 3 takes </a:t>
            </a:r>
            <a:r>
              <a:rPr lang="en-US" altLang="en-US" sz="2000" b="1" i="1">
                <a:latin typeface="Times New Roman" charset="0"/>
              </a:rPr>
              <a:t>O</a:t>
            </a:r>
            <a:r>
              <a:rPr lang="en-US" altLang="en-US" sz="2000">
                <a:latin typeface="Times New Roman" charset="0"/>
              </a:rPr>
              <a:t>(log </a:t>
            </a:r>
            <a:r>
              <a:rPr lang="en-US" altLang="en-US" sz="2000" b="1" i="1">
                <a:latin typeface="Times New Roman" charset="0"/>
              </a:rPr>
              <a:t>n</a:t>
            </a:r>
            <a:r>
              <a:rPr lang="en-US" altLang="en-US" sz="2000">
                <a:latin typeface="Times New Roman" charset="0"/>
              </a:rPr>
              <a:t>)</a:t>
            </a:r>
            <a:r>
              <a:rPr lang="en-US" altLang="en-US" sz="2000"/>
              <a:t> time because it performs</a:t>
            </a:r>
          </a:p>
          <a:p>
            <a:pPr lvl="1" algn="l">
              <a:spcBef>
                <a:spcPts val="45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1800" b="1" i="1">
                <a:latin typeface="Times New Roman" charset="0"/>
              </a:rPr>
              <a:t>O</a:t>
            </a:r>
            <a:r>
              <a:rPr lang="en-US" altLang="en-US" sz="1800">
                <a:latin typeface="Times New Roman" charset="0"/>
              </a:rPr>
              <a:t>(log </a:t>
            </a:r>
            <a:r>
              <a:rPr lang="en-US" altLang="en-US" sz="1800" b="1" i="1">
                <a:latin typeface="Times New Roman" charset="0"/>
              </a:rPr>
              <a:t>n</a:t>
            </a:r>
            <a:r>
              <a:rPr lang="en-US" altLang="en-US" sz="1800">
                <a:latin typeface="Times New Roman" charset="0"/>
              </a:rPr>
              <a:t>) </a:t>
            </a:r>
            <a:r>
              <a:rPr lang="en-US" altLang="en-US" sz="1800"/>
              <a:t>recolorings, each taking </a:t>
            </a:r>
            <a:r>
              <a:rPr lang="en-US" altLang="en-US" sz="1800" b="1" i="1">
                <a:latin typeface="Times New Roman" charset="0"/>
              </a:rPr>
              <a:t>O</a:t>
            </a:r>
            <a:r>
              <a:rPr lang="en-US" altLang="en-US" sz="1800">
                <a:latin typeface="Times New Roman" charset="0"/>
              </a:rPr>
              <a:t>(1)</a:t>
            </a:r>
            <a:r>
              <a:rPr lang="en-US" altLang="en-US" sz="1800"/>
              <a:t> time, and</a:t>
            </a:r>
          </a:p>
          <a:p>
            <a:pPr lvl="1" algn="l">
              <a:spcBef>
                <a:spcPts val="45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1800"/>
              <a:t>at most one restructuring taking </a:t>
            </a:r>
            <a:r>
              <a:rPr lang="en-US" altLang="en-US" sz="1800" b="1" i="1">
                <a:latin typeface="Times New Roman" charset="0"/>
              </a:rPr>
              <a:t>O</a:t>
            </a:r>
            <a:r>
              <a:rPr lang="en-US" altLang="en-US" sz="1800">
                <a:latin typeface="Times New Roman" charset="0"/>
              </a:rPr>
              <a:t>(1)</a:t>
            </a:r>
            <a:r>
              <a:rPr lang="en-US" altLang="en-US" sz="1800"/>
              <a:t> time.</a:t>
            </a:r>
          </a:p>
          <a:p>
            <a:pPr algn="l">
              <a:spcBef>
                <a:spcPts val="500"/>
              </a:spcBef>
              <a:buClr>
                <a:srgbClr val="6F89F7"/>
              </a:buClr>
              <a:buSzPct val="176000"/>
              <a:buFont typeface="Wingdings" charset="2"/>
              <a:buBlip>
                <a:blip r:embed="rId3"/>
              </a:buBlip>
            </a:pPr>
            <a:r>
              <a:rPr lang="en-US" altLang="en-US" sz="2000"/>
              <a:t>Thus, insertion in a red-black tree takes </a:t>
            </a:r>
            <a:r>
              <a:rPr lang="en-US" altLang="en-US" sz="2000" b="1" i="1">
                <a:latin typeface="Times New Roman" charset="0"/>
              </a:rPr>
              <a:t>O</a:t>
            </a:r>
            <a:r>
              <a:rPr lang="en-US" altLang="en-US" sz="2000">
                <a:latin typeface="Times New Roman" charset="0"/>
              </a:rPr>
              <a:t>(log </a:t>
            </a:r>
            <a:r>
              <a:rPr lang="en-US" altLang="en-US" sz="2000" b="1" i="1">
                <a:latin typeface="Times New Roman" charset="0"/>
              </a:rPr>
              <a:t>n</a:t>
            </a:r>
            <a:r>
              <a:rPr lang="en-US" altLang="en-US" sz="2000">
                <a:latin typeface="Times New Roman" charset="0"/>
              </a:rPr>
              <a:t>)</a:t>
            </a:r>
            <a:r>
              <a:rPr lang="en-US" altLang="en-US" sz="2000"/>
              <a:t> time.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71525" y="1600200"/>
            <a:ext cx="3876675" cy="4724400"/>
          </a:xfrm>
          <a:prstGeom prst="rect">
            <a:avLst/>
          </a:prstGeom>
          <a:noFill/>
          <a:ln w="93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1750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 indent="-2603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500"/>
              </a:spcBef>
              <a:buClrTx/>
              <a:buSzPct val="110000"/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altLang="en-US" sz="2000" dirty="0">
                <a:solidFill>
                  <a:srgbClr val="BE2D00"/>
                </a:solidFill>
                <a:latin typeface="Times New Roman" charset="0"/>
              </a:rPr>
              <a:t> </a:t>
            </a:r>
            <a:r>
              <a:rPr lang="en-US" altLang="en-US" sz="2000" b="1" i="1" dirty="0">
                <a:solidFill>
                  <a:srgbClr val="BE2D00"/>
                </a:solidFill>
                <a:latin typeface="Times New Roman" charset="0"/>
              </a:rPr>
              <a:t>insert</a:t>
            </a:r>
            <a:r>
              <a:rPr lang="en-US" altLang="en-US" sz="2000" dirty="0">
                <a:solidFill>
                  <a:srgbClr val="BE2D00"/>
                </a:solidFill>
                <a:latin typeface="Times New Roman" charset="0"/>
              </a:rPr>
              <a:t>(</a:t>
            </a:r>
            <a:r>
              <a:rPr lang="en-US" altLang="en-US" sz="2000" b="1" i="1" dirty="0">
                <a:solidFill>
                  <a:srgbClr val="BE2D00"/>
                </a:solidFill>
                <a:latin typeface="Times New Roman" charset="0"/>
              </a:rPr>
              <a:t>k</a:t>
            </a:r>
            <a:r>
              <a:rPr lang="en-US" altLang="en-US" sz="2000" dirty="0">
                <a:solidFill>
                  <a:srgbClr val="BE2D00"/>
                </a:solidFill>
                <a:latin typeface="Times New Roman" charset="0"/>
              </a:rPr>
              <a:t>, </a:t>
            </a:r>
            <a:r>
              <a:rPr lang="en-US" altLang="en-US" sz="2000" b="1" i="1" dirty="0">
                <a:solidFill>
                  <a:srgbClr val="BE2D00"/>
                </a:solidFill>
                <a:latin typeface="Times New Roman" charset="0"/>
              </a:rPr>
              <a:t>o</a:t>
            </a:r>
            <a:r>
              <a:rPr lang="en-US" altLang="en-US" sz="2000" dirty="0">
                <a:solidFill>
                  <a:srgbClr val="BE2D00"/>
                </a:solidFill>
                <a:latin typeface="Times New Roman" charset="0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500"/>
              </a:spcBef>
              <a:buClrTx/>
              <a:buSzPct val="110000"/>
              <a:buFontTx/>
              <a:buNone/>
            </a:pPr>
            <a:endParaRPr lang="en-US" altLang="en-US" sz="2000" dirty="0">
              <a:latin typeface="Times New Roman" charset="0"/>
            </a:endParaRPr>
          </a:p>
          <a:p>
            <a:pPr algn="l">
              <a:lnSpc>
                <a:spcPct val="90000"/>
              </a:lnSpc>
              <a:spcBef>
                <a:spcPts val="500"/>
              </a:spcBef>
              <a:buClrTx/>
              <a:buSzPct val="110000"/>
              <a:buFontTx/>
              <a:buNone/>
            </a:pPr>
            <a:r>
              <a:rPr lang="en-US" altLang="en-US" sz="2000" dirty="0">
                <a:latin typeface="Times New Roman" charset="0"/>
              </a:rPr>
              <a:t>1.	Search for key </a:t>
            </a:r>
            <a:r>
              <a:rPr lang="en-US" altLang="en-US" sz="2000" b="1" i="1" dirty="0">
                <a:latin typeface="Times New Roman" charset="0"/>
              </a:rPr>
              <a:t>k</a:t>
            </a:r>
            <a:r>
              <a:rPr lang="en-US" altLang="en-US" sz="2000" dirty="0">
                <a:latin typeface="Times New Roman" charset="0"/>
              </a:rPr>
              <a:t> to locate the insertion node </a:t>
            </a:r>
            <a:r>
              <a:rPr lang="en-US" altLang="en-US" sz="2000" b="1" i="1" dirty="0">
                <a:latin typeface="Times New Roman" charset="0"/>
              </a:rPr>
              <a:t>z</a:t>
            </a:r>
          </a:p>
          <a:p>
            <a:pPr algn="l">
              <a:lnSpc>
                <a:spcPct val="90000"/>
              </a:lnSpc>
              <a:spcBef>
                <a:spcPts val="500"/>
              </a:spcBef>
              <a:buClrTx/>
              <a:buSzPct val="110000"/>
              <a:buFontTx/>
              <a:buNone/>
            </a:pPr>
            <a:endParaRPr lang="en-US" altLang="en-US" sz="2000" dirty="0">
              <a:latin typeface="Times New Roman" charset="0"/>
            </a:endParaRPr>
          </a:p>
          <a:p>
            <a:pPr algn="l">
              <a:lnSpc>
                <a:spcPct val="90000"/>
              </a:lnSpc>
              <a:spcBef>
                <a:spcPts val="500"/>
              </a:spcBef>
              <a:buClrTx/>
              <a:buSzPct val="110000"/>
              <a:buFontTx/>
              <a:buNone/>
            </a:pPr>
            <a:r>
              <a:rPr lang="en-US" altLang="en-US" sz="2000" dirty="0">
                <a:latin typeface="Times New Roman" charset="0"/>
              </a:rPr>
              <a:t>2.	Add the new entry (</a:t>
            </a:r>
            <a:r>
              <a:rPr lang="en-US" altLang="en-US" sz="2000" b="1" i="1" dirty="0">
                <a:latin typeface="Times New Roman" charset="0"/>
              </a:rPr>
              <a:t>k</a:t>
            </a:r>
            <a:r>
              <a:rPr lang="en-US" altLang="en-US" sz="2000" dirty="0">
                <a:latin typeface="Times New Roman" charset="0"/>
              </a:rPr>
              <a:t>, </a:t>
            </a:r>
            <a:r>
              <a:rPr lang="en-US" altLang="en-US" sz="2000" b="1" i="1" dirty="0">
                <a:latin typeface="Times New Roman" charset="0"/>
              </a:rPr>
              <a:t>o</a:t>
            </a:r>
            <a:r>
              <a:rPr lang="en-US" altLang="en-US" sz="2000" dirty="0">
                <a:latin typeface="Times New Roman" charset="0"/>
              </a:rPr>
              <a:t>) at node </a:t>
            </a:r>
            <a:r>
              <a:rPr lang="en-US" altLang="en-US" sz="2000" b="1" i="1" dirty="0">
                <a:latin typeface="Times New Roman" charset="0"/>
              </a:rPr>
              <a:t>z </a:t>
            </a:r>
            <a:r>
              <a:rPr lang="en-US" altLang="en-US" sz="2000" dirty="0">
                <a:latin typeface="Times New Roman" charset="0"/>
              </a:rPr>
              <a:t>and color </a:t>
            </a:r>
            <a:r>
              <a:rPr lang="en-US" altLang="en-US" sz="2000" b="1" i="1" dirty="0">
                <a:latin typeface="Times New Roman" charset="0"/>
              </a:rPr>
              <a:t>z</a:t>
            </a:r>
            <a:r>
              <a:rPr lang="en-US" altLang="en-US" sz="2000" dirty="0">
                <a:latin typeface="Times New Roman" charset="0"/>
              </a:rPr>
              <a:t> red </a:t>
            </a:r>
          </a:p>
          <a:p>
            <a:pPr algn="l">
              <a:lnSpc>
                <a:spcPct val="90000"/>
              </a:lnSpc>
              <a:spcBef>
                <a:spcPts val="500"/>
              </a:spcBef>
              <a:buClrTx/>
              <a:buSzPct val="110000"/>
              <a:buFontTx/>
              <a:buNone/>
            </a:pPr>
            <a:endParaRPr lang="en-US" altLang="en-US" sz="2000" dirty="0">
              <a:latin typeface="Times New Roman" charset="0"/>
            </a:endParaRPr>
          </a:p>
          <a:p>
            <a:pPr algn="l">
              <a:lnSpc>
                <a:spcPct val="90000"/>
              </a:lnSpc>
              <a:spcBef>
                <a:spcPts val="500"/>
              </a:spcBef>
              <a:buClrTx/>
              <a:buSzPct val="110000"/>
              <a:buFontTx/>
              <a:buNone/>
            </a:pPr>
            <a:r>
              <a:rPr lang="en-US" altLang="en-US" sz="2000" dirty="0">
                <a:latin typeface="Times New Roman" charset="0"/>
              </a:rPr>
              <a:t>3. </a:t>
            </a:r>
            <a:r>
              <a:rPr lang="en-US" altLang="en-US" sz="2000" b="1" dirty="0">
                <a:solidFill>
                  <a:srgbClr val="000000"/>
                </a:solidFill>
                <a:latin typeface="Times New Roman" charset="0"/>
              </a:rPr>
              <a:t>while</a:t>
            </a:r>
            <a:r>
              <a:rPr lang="en-US" altLang="en-US" sz="2000" dirty="0">
                <a:latin typeface="Times New Roman" charset="0"/>
              </a:rPr>
              <a:t> </a:t>
            </a:r>
            <a:r>
              <a:rPr lang="en-US" altLang="en-US" sz="2000" b="1" i="1" dirty="0" err="1">
                <a:latin typeface="Times New Roman" charset="0"/>
              </a:rPr>
              <a:t>doubleRed</a:t>
            </a:r>
            <a:r>
              <a:rPr lang="en-US" altLang="en-US" sz="2000" dirty="0">
                <a:latin typeface="Times New Roman" charset="0"/>
              </a:rPr>
              <a:t>(</a:t>
            </a:r>
            <a:r>
              <a:rPr lang="en-US" altLang="en-US" sz="2000" b="1" i="1" dirty="0">
                <a:latin typeface="Times New Roman" charset="0"/>
              </a:rPr>
              <a:t>z</a:t>
            </a:r>
            <a:r>
              <a:rPr lang="en-US" altLang="en-US" sz="2000" dirty="0">
                <a:latin typeface="Times New Roman" charset="0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500"/>
              </a:spcBef>
              <a:buClrTx/>
              <a:buSzPct val="110000"/>
              <a:buFontTx/>
              <a:buNone/>
            </a:pPr>
            <a:r>
              <a:rPr lang="en-US" altLang="en-US" sz="2000" b="1" i="1" dirty="0">
                <a:latin typeface="Times New Roman" charset="0"/>
              </a:rPr>
              <a:t>	</a:t>
            </a:r>
            <a:r>
              <a:rPr lang="en-US" altLang="en-US" sz="2000" b="1" dirty="0">
                <a:solidFill>
                  <a:srgbClr val="000000"/>
                </a:solidFill>
                <a:latin typeface="Times New Roman" charset="0"/>
              </a:rPr>
              <a:t>if </a:t>
            </a:r>
            <a:r>
              <a:rPr lang="en-US" altLang="en-US" sz="2000" b="1" i="1" dirty="0" err="1">
                <a:latin typeface="Times New Roman" charset="0"/>
              </a:rPr>
              <a:t>isBlack</a:t>
            </a:r>
            <a:r>
              <a:rPr lang="en-US" altLang="en-US" sz="2000" dirty="0">
                <a:latin typeface="Times New Roman" charset="0"/>
              </a:rPr>
              <a:t>(</a:t>
            </a:r>
            <a:r>
              <a:rPr lang="en-US" altLang="en-US" sz="2000" b="1" i="1" dirty="0">
                <a:latin typeface="Times New Roman" charset="0"/>
              </a:rPr>
              <a:t>sibling</a:t>
            </a:r>
            <a:r>
              <a:rPr lang="en-US" altLang="en-US" sz="2000" dirty="0">
                <a:latin typeface="Times New Roman" charset="0"/>
              </a:rPr>
              <a:t>(</a:t>
            </a:r>
            <a:r>
              <a:rPr lang="en-US" altLang="en-US" sz="2000" b="1" i="1" dirty="0">
                <a:latin typeface="Times New Roman" charset="0"/>
              </a:rPr>
              <a:t>parent</a:t>
            </a:r>
            <a:r>
              <a:rPr lang="en-US" altLang="en-US" sz="2000" dirty="0">
                <a:latin typeface="Times New Roman" charset="0"/>
              </a:rPr>
              <a:t>(</a:t>
            </a:r>
            <a:r>
              <a:rPr lang="en-US" altLang="en-US" sz="2000" b="1" i="1" dirty="0">
                <a:latin typeface="Times New Roman" charset="0"/>
              </a:rPr>
              <a:t>z</a:t>
            </a:r>
            <a:r>
              <a:rPr lang="en-US" altLang="en-US" sz="2000" dirty="0">
                <a:latin typeface="Times New Roman" charset="0"/>
              </a:rPr>
              <a:t>)))</a:t>
            </a:r>
          </a:p>
          <a:p>
            <a:pPr lvl="1" algn="l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</a:pPr>
            <a:r>
              <a:rPr lang="en-US" altLang="en-US" sz="2000" b="1" i="1" dirty="0">
                <a:latin typeface="Times New Roman" charset="0"/>
              </a:rPr>
              <a:t>	 z </a:t>
            </a:r>
            <a:r>
              <a:rPr lang="en-US" altLang="en-US" sz="2000" dirty="0">
                <a:latin typeface="Symbol" charset="2"/>
                <a:ea typeface="Symbol" charset="2"/>
                <a:cs typeface="Symbol" charset="2"/>
              </a:rPr>
              <a:t></a:t>
            </a:r>
            <a:r>
              <a:rPr lang="en-US" altLang="en-US" sz="2000" b="1" i="1" dirty="0">
                <a:latin typeface="Times New Roman" charset="0"/>
              </a:rPr>
              <a:t> restructure</a:t>
            </a:r>
            <a:r>
              <a:rPr lang="en-US" altLang="en-US" sz="2000" dirty="0">
                <a:latin typeface="Times New Roman" charset="0"/>
              </a:rPr>
              <a:t>(</a:t>
            </a:r>
            <a:r>
              <a:rPr lang="en-US" altLang="en-US" sz="2000" b="1" i="1" dirty="0">
                <a:latin typeface="Times New Roman" charset="0"/>
              </a:rPr>
              <a:t>z</a:t>
            </a:r>
            <a:r>
              <a:rPr lang="en-US" altLang="en-US" sz="2000" dirty="0">
                <a:latin typeface="Times New Roman" charset="0"/>
              </a:rPr>
              <a:t>)</a:t>
            </a:r>
          </a:p>
          <a:p>
            <a:pPr lvl="1" algn="l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Times New Roman" charset="0"/>
              </a:rPr>
              <a:t>	return</a:t>
            </a:r>
          </a:p>
          <a:p>
            <a:pPr algn="l">
              <a:lnSpc>
                <a:spcPct val="90000"/>
              </a:lnSpc>
              <a:spcBef>
                <a:spcPts val="500"/>
              </a:spcBef>
              <a:buClrTx/>
              <a:buSzPct val="110000"/>
              <a:buFontTx/>
              <a:buNone/>
            </a:pPr>
            <a:r>
              <a:rPr lang="en-US" altLang="en-US" sz="2000" b="1" i="1" dirty="0">
                <a:latin typeface="Times New Roman" charset="0"/>
              </a:rPr>
              <a:t>	</a:t>
            </a:r>
            <a:r>
              <a:rPr lang="en-US" altLang="en-US" sz="2000" b="1" dirty="0">
                <a:solidFill>
                  <a:srgbClr val="000000"/>
                </a:solidFill>
                <a:latin typeface="Times New Roman" charset="0"/>
              </a:rPr>
              <a:t>else </a:t>
            </a:r>
            <a:r>
              <a:rPr lang="en-US" altLang="en-US" sz="2000" dirty="0">
                <a:latin typeface="Times New Roman" charset="0"/>
              </a:rPr>
              <a:t>{</a:t>
            </a:r>
            <a:r>
              <a:rPr lang="en-US" altLang="en-US" sz="2000" b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en-US" sz="2000" b="1" i="1" dirty="0">
                <a:latin typeface="Times New Roman" charset="0"/>
              </a:rPr>
              <a:t>sibling</a:t>
            </a:r>
            <a:r>
              <a:rPr lang="en-US" altLang="en-US" sz="2000" dirty="0">
                <a:latin typeface="Times New Roman" charset="0"/>
              </a:rPr>
              <a:t>(</a:t>
            </a:r>
            <a:r>
              <a:rPr lang="en-US" altLang="en-US" sz="2000" b="1" i="1" dirty="0">
                <a:latin typeface="Times New Roman" charset="0"/>
              </a:rPr>
              <a:t>parent</a:t>
            </a:r>
            <a:r>
              <a:rPr lang="en-US" altLang="en-US" sz="2000" dirty="0">
                <a:latin typeface="Times New Roman" charset="0"/>
              </a:rPr>
              <a:t>(</a:t>
            </a:r>
            <a:r>
              <a:rPr lang="en-US" altLang="en-US" sz="2000" b="1" i="1" dirty="0">
                <a:latin typeface="Times New Roman" charset="0"/>
              </a:rPr>
              <a:t>z</a:t>
            </a:r>
            <a:r>
              <a:rPr lang="en-US" altLang="en-US" sz="2000" dirty="0">
                <a:latin typeface="Times New Roman" charset="0"/>
              </a:rPr>
              <a:t>) is red }</a:t>
            </a:r>
          </a:p>
          <a:p>
            <a:pPr lvl="1" algn="l">
              <a:lnSpc>
                <a:spcPct val="90000"/>
              </a:lnSpc>
              <a:spcBef>
                <a:spcPts val="500"/>
              </a:spcBef>
              <a:buClrTx/>
              <a:buSzPct val="60000"/>
              <a:buFontTx/>
              <a:buNone/>
            </a:pPr>
            <a:r>
              <a:rPr lang="en-US" altLang="en-US" sz="2000" dirty="0">
                <a:latin typeface="Times New Roman" charset="0"/>
              </a:rPr>
              <a:t>	 </a:t>
            </a:r>
            <a:r>
              <a:rPr lang="en-US" altLang="en-US" sz="2000" b="1" i="1" dirty="0">
                <a:latin typeface="Times New Roman" charset="0"/>
              </a:rPr>
              <a:t>z </a:t>
            </a:r>
            <a:r>
              <a:rPr lang="en-US" altLang="en-US" sz="2000" dirty="0">
                <a:latin typeface="Symbol" charset="2"/>
                <a:ea typeface="Symbol" charset="2"/>
                <a:cs typeface="Symbol" charset="2"/>
              </a:rPr>
              <a:t></a:t>
            </a:r>
            <a:r>
              <a:rPr lang="en-US" altLang="en-US" sz="2000" b="1" i="1" dirty="0">
                <a:latin typeface="Times New Roman" charset="0"/>
              </a:rPr>
              <a:t> recolor</a:t>
            </a:r>
            <a:r>
              <a:rPr lang="en-US" altLang="en-US" sz="2000" dirty="0">
                <a:latin typeface="Times New Roman" charset="0"/>
              </a:rPr>
              <a:t>(</a:t>
            </a:r>
            <a:r>
              <a:rPr lang="en-US" altLang="en-US" sz="2000" b="1" i="1" dirty="0">
                <a:latin typeface="Times New Roman" charset="0"/>
              </a:rPr>
              <a:t>z</a:t>
            </a:r>
            <a:r>
              <a:rPr lang="en-US" altLang="en-US" sz="2000" dirty="0">
                <a:latin typeface="Times New Roman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85" name="AutoShape 1"/>
          <p:cNvCxnSpPr>
            <a:cxnSpLocks noChangeShapeType="1"/>
            <a:stCxn id="16416" idx="0"/>
            <a:endCxn id="16411" idx="5"/>
          </p:cNvCxnSpPr>
          <p:nvPr/>
        </p:nvCxnSpPr>
        <p:spPr bwMode="auto">
          <a:xfrm flipH="1" flipV="1">
            <a:off x="7497763" y="4695825"/>
            <a:ext cx="542925" cy="300038"/>
          </a:xfrm>
          <a:prstGeom prst="straightConnector1">
            <a:avLst/>
          </a:prstGeom>
          <a:noFill/>
          <a:ln w="10152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Red-Black Trees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fld id="{9F7772F1-C70B-6B4C-8210-D9F2422284AD}" type="slidenum">
              <a:rPr lang="en-US" altLang="en-US" sz="1400"/>
              <a:pPr algn="r"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4400">
                <a:solidFill>
                  <a:srgbClr val="BE2D00"/>
                </a:solidFill>
              </a:rPr>
              <a:t>Deletion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23900" y="1571625"/>
            <a:ext cx="80010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17500" indent="-317500"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717550" indent="-260350"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spcBef>
                <a:spcPts val="500"/>
              </a:spcBef>
              <a:buClr>
                <a:srgbClr val="6F89F7"/>
              </a:buClr>
              <a:buSzPct val="176000"/>
              <a:buFont typeface="Times New Roman" charset="0"/>
              <a:buBlip>
                <a:blip r:embed="rId3"/>
              </a:buBlip>
            </a:pPr>
            <a:r>
              <a:rPr lang="en-US" altLang="en-US" sz="2000" dirty="0"/>
              <a:t>To delete </a:t>
            </a:r>
            <a:r>
              <a:rPr lang="en-US" altLang="en-US" sz="2000" b="1" i="1" dirty="0">
                <a:latin typeface="Times New Roman" charset="0"/>
              </a:rPr>
              <a:t>k</a:t>
            </a:r>
            <a:r>
              <a:rPr lang="en-US" altLang="en-US" sz="2000" dirty="0"/>
              <a:t>, first execute binary search tree deletion.</a:t>
            </a:r>
          </a:p>
          <a:p>
            <a:pPr algn="l">
              <a:spcBef>
                <a:spcPts val="500"/>
              </a:spcBef>
              <a:buClr>
                <a:srgbClr val="6F89F7"/>
              </a:buClr>
              <a:buSzPct val="176000"/>
              <a:buFont typeface="Times New Roman" charset="0"/>
              <a:buBlip>
                <a:blip r:embed="rId3"/>
              </a:buBlip>
            </a:pPr>
            <a:r>
              <a:rPr lang="en-US" altLang="en-US" sz="2000" dirty="0"/>
              <a:t>Let </a:t>
            </a:r>
            <a:r>
              <a:rPr lang="en-US" altLang="en-US" sz="2000" b="1" i="1" dirty="0">
                <a:latin typeface="Times New Roman" charset="0"/>
              </a:rPr>
              <a:t>v</a:t>
            </a:r>
            <a:r>
              <a:rPr lang="en-US" altLang="en-US" sz="2000" dirty="0"/>
              <a:t> be the internal node removed, </a:t>
            </a:r>
            <a:r>
              <a:rPr lang="en-US" altLang="en-US" sz="2000" b="1" i="1" dirty="0">
                <a:latin typeface="Times New Roman" charset="0"/>
              </a:rPr>
              <a:t>w</a:t>
            </a:r>
            <a:r>
              <a:rPr lang="en-US" altLang="en-US" sz="2000" dirty="0"/>
              <a:t> the external node removed, and </a:t>
            </a:r>
            <a:r>
              <a:rPr lang="en-US" altLang="en-US" sz="2000" b="1" i="1" dirty="0">
                <a:latin typeface="Times New Roman" charset="0"/>
              </a:rPr>
              <a:t>r</a:t>
            </a:r>
            <a:r>
              <a:rPr lang="en-US" altLang="en-US" sz="2000" dirty="0"/>
              <a:t> the sibling of </a:t>
            </a:r>
            <a:r>
              <a:rPr lang="en-US" altLang="en-US" sz="2000" b="1" i="1" dirty="0">
                <a:latin typeface="Times New Roman" charset="0"/>
              </a:rPr>
              <a:t>w.</a:t>
            </a:r>
          </a:p>
          <a:p>
            <a:pPr lvl="1" algn="l">
              <a:spcBef>
                <a:spcPts val="45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1800" dirty="0"/>
              <a:t>If either </a:t>
            </a:r>
            <a:r>
              <a:rPr lang="en-US" altLang="en-US" sz="1800" b="1" i="1" dirty="0">
                <a:latin typeface="Times New Roman" charset="0"/>
              </a:rPr>
              <a:t>v</a:t>
            </a:r>
            <a:r>
              <a:rPr lang="en-US" altLang="en-US" sz="1800" dirty="0"/>
              <a:t> or </a:t>
            </a:r>
            <a:r>
              <a:rPr lang="en-US" altLang="en-US" sz="1800" b="1" i="1" dirty="0">
                <a:latin typeface="Times New Roman" charset="0"/>
              </a:rPr>
              <a:t>r</a:t>
            </a:r>
            <a:r>
              <a:rPr lang="en-US" altLang="en-US" sz="1800" dirty="0"/>
              <a:t> was red, color </a:t>
            </a:r>
            <a:r>
              <a:rPr lang="en-US" altLang="en-US" sz="1800" b="1" i="1" dirty="0">
                <a:latin typeface="Times New Roman" charset="0"/>
              </a:rPr>
              <a:t>r</a:t>
            </a:r>
            <a:r>
              <a:rPr lang="en-US" altLang="en-US" sz="1800" dirty="0"/>
              <a:t> black and we are done.</a:t>
            </a:r>
          </a:p>
          <a:p>
            <a:pPr lvl="1" algn="l">
              <a:spcBef>
                <a:spcPts val="45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1800" dirty="0"/>
              <a:t>Else color </a:t>
            </a:r>
            <a:r>
              <a:rPr lang="en-US" altLang="en-US" sz="1800" b="1" i="1" dirty="0">
                <a:latin typeface="Times New Roman" charset="0"/>
              </a:rPr>
              <a:t>r</a:t>
            </a:r>
            <a:r>
              <a:rPr lang="en-US" altLang="en-US" sz="1800" dirty="0"/>
              <a:t> </a:t>
            </a:r>
            <a:r>
              <a:rPr lang="en-US" altLang="en-US" sz="1800" b="1" i="1" dirty="0"/>
              <a:t>double black</a:t>
            </a:r>
            <a:r>
              <a:rPr lang="en-US" altLang="en-US" sz="1800" dirty="0"/>
              <a:t>, which is a violation of the depth property requiring a reorganization of the tree.</a:t>
            </a:r>
          </a:p>
          <a:p>
            <a:pPr algn="l">
              <a:spcBef>
                <a:spcPts val="500"/>
              </a:spcBef>
              <a:buClr>
                <a:srgbClr val="6F89F7"/>
              </a:buClr>
              <a:buSzPct val="176000"/>
              <a:buFont typeface="Wingdings" charset="2"/>
              <a:buBlip>
                <a:blip r:embed="rId3"/>
              </a:buBlip>
            </a:pPr>
            <a:r>
              <a:rPr lang="en-US" altLang="en-US" sz="2000" dirty="0"/>
              <a:t>Example where the deletion of  8 causes a double black: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806700" y="4419600"/>
            <a:ext cx="319088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6</a:t>
            </a:r>
          </a:p>
        </p:txBody>
      </p:sp>
      <p:cxnSp>
        <p:nvCxnSpPr>
          <p:cNvPr id="16391" name="AutoShape 7"/>
          <p:cNvCxnSpPr>
            <a:cxnSpLocks noChangeShapeType="1"/>
            <a:stCxn id="16396" idx="0"/>
            <a:endCxn id="16390" idx="5"/>
          </p:cNvCxnSpPr>
          <p:nvPr/>
        </p:nvCxnSpPr>
        <p:spPr bwMode="auto">
          <a:xfrm flipH="1" flipV="1">
            <a:off x="3079750" y="4692650"/>
            <a:ext cx="703263" cy="201613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6392" name="AutoShape 8"/>
          <p:cNvCxnSpPr>
            <a:cxnSpLocks noChangeShapeType="1"/>
            <a:stCxn id="16393" idx="7"/>
            <a:endCxn id="16390" idx="3"/>
          </p:cNvCxnSpPr>
          <p:nvPr/>
        </p:nvCxnSpPr>
        <p:spPr bwMode="auto">
          <a:xfrm flipV="1">
            <a:off x="2162175" y="4692650"/>
            <a:ext cx="690563" cy="268288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889125" y="4914900"/>
            <a:ext cx="320675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3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24000" y="549116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395" name="AutoShape 11"/>
          <p:cNvCxnSpPr>
            <a:cxnSpLocks noChangeShapeType="1"/>
            <a:stCxn id="16394" idx="0"/>
            <a:endCxn id="16393" idx="3"/>
          </p:cNvCxnSpPr>
          <p:nvPr/>
        </p:nvCxnSpPr>
        <p:spPr bwMode="auto">
          <a:xfrm flipV="1">
            <a:off x="1638300" y="5187950"/>
            <a:ext cx="296863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3622675" y="4895850"/>
            <a:ext cx="319088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8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3373438" y="5472113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3960813" y="5472113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399" name="AutoShape 15"/>
          <p:cNvCxnSpPr>
            <a:cxnSpLocks noChangeShapeType="1"/>
            <a:stCxn id="16398" idx="0"/>
            <a:endCxn id="16396" idx="5"/>
          </p:cNvCxnSpPr>
          <p:nvPr/>
        </p:nvCxnSpPr>
        <p:spPr bwMode="auto">
          <a:xfrm flipH="1" flipV="1">
            <a:off x="3895725" y="5168900"/>
            <a:ext cx="18097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6400" name="AutoShape 16"/>
          <p:cNvCxnSpPr>
            <a:cxnSpLocks noChangeShapeType="1"/>
            <a:stCxn id="16397" idx="0"/>
            <a:endCxn id="16396" idx="3"/>
          </p:cNvCxnSpPr>
          <p:nvPr/>
        </p:nvCxnSpPr>
        <p:spPr bwMode="auto">
          <a:xfrm flipV="1">
            <a:off x="3487738" y="5168900"/>
            <a:ext cx="18097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2308225" y="5486400"/>
            <a:ext cx="319088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4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2058988" y="6062663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2705100" y="606266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04" name="AutoShape 20"/>
          <p:cNvCxnSpPr>
            <a:cxnSpLocks noChangeShapeType="1"/>
            <a:stCxn id="16403" idx="0"/>
            <a:endCxn id="16401" idx="5"/>
          </p:cNvCxnSpPr>
          <p:nvPr/>
        </p:nvCxnSpPr>
        <p:spPr bwMode="auto">
          <a:xfrm flipH="1" flipV="1">
            <a:off x="2581275" y="5761038"/>
            <a:ext cx="239713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6405" name="AutoShape 21"/>
          <p:cNvCxnSpPr>
            <a:cxnSpLocks noChangeShapeType="1"/>
            <a:stCxn id="16402" idx="0"/>
            <a:endCxn id="16401" idx="3"/>
          </p:cNvCxnSpPr>
          <p:nvPr/>
        </p:nvCxnSpPr>
        <p:spPr bwMode="auto">
          <a:xfrm flipV="1">
            <a:off x="2173288" y="5761038"/>
            <a:ext cx="18097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6406" name="AutoShape 22"/>
          <p:cNvCxnSpPr>
            <a:cxnSpLocks noChangeShapeType="1"/>
            <a:stCxn id="16401" idx="0"/>
            <a:endCxn id="16393" idx="5"/>
          </p:cNvCxnSpPr>
          <p:nvPr/>
        </p:nvCxnSpPr>
        <p:spPr bwMode="auto">
          <a:xfrm flipH="1" flipV="1">
            <a:off x="2162175" y="5187950"/>
            <a:ext cx="304800" cy="296863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810000" y="4572000"/>
            <a:ext cx="311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v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117850" y="5105400"/>
            <a:ext cx="311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r</a:t>
            </a:r>
          </a:p>
        </p:txBody>
      </p:sp>
      <p:sp>
        <p:nvSpPr>
          <p:cNvPr id="16409" name="AutoShape 25"/>
          <p:cNvSpPr>
            <a:spLocks noChangeArrowheads="1"/>
          </p:cNvSpPr>
          <p:nvPr/>
        </p:nvSpPr>
        <p:spPr bwMode="auto">
          <a:xfrm>
            <a:off x="4876800" y="484505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 w="1908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4114800" y="5105400"/>
            <a:ext cx="381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w</a:t>
            </a:r>
          </a:p>
        </p:txBody>
      </p: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7224713" y="4421188"/>
            <a:ext cx="319087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6</a:t>
            </a:r>
          </a:p>
        </p:txBody>
      </p:sp>
      <p:cxnSp>
        <p:nvCxnSpPr>
          <p:cNvPr id="16412" name="AutoShape 28"/>
          <p:cNvCxnSpPr>
            <a:cxnSpLocks noChangeShapeType="1"/>
            <a:stCxn id="16413" idx="7"/>
            <a:endCxn id="16411" idx="3"/>
          </p:cNvCxnSpPr>
          <p:nvPr/>
        </p:nvCxnSpPr>
        <p:spPr bwMode="auto">
          <a:xfrm flipV="1">
            <a:off x="6745288" y="4695825"/>
            <a:ext cx="525462" cy="268288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6413" name="Oval 29"/>
          <p:cNvSpPr>
            <a:spLocks noChangeArrowheads="1"/>
          </p:cNvSpPr>
          <p:nvPr/>
        </p:nvSpPr>
        <p:spPr bwMode="auto">
          <a:xfrm>
            <a:off x="6472238" y="4916488"/>
            <a:ext cx="320675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3</a:t>
            </a: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6107113" y="5492750"/>
            <a:ext cx="230187" cy="230188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15" name="AutoShape 31"/>
          <p:cNvCxnSpPr>
            <a:cxnSpLocks noChangeShapeType="1"/>
            <a:stCxn id="16414" idx="0"/>
            <a:endCxn id="16413" idx="3"/>
          </p:cNvCxnSpPr>
          <p:nvPr/>
        </p:nvCxnSpPr>
        <p:spPr bwMode="auto">
          <a:xfrm flipV="1">
            <a:off x="6223000" y="5191125"/>
            <a:ext cx="296863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7924800" y="499586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6891338" y="5487988"/>
            <a:ext cx="319087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4</a:t>
            </a: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6642100" y="6064250"/>
            <a:ext cx="230188" cy="230188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7288213" y="6064250"/>
            <a:ext cx="230187" cy="230188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20" name="AutoShape 36"/>
          <p:cNvCxnSpPr>
            <a:cxnSpLocks noChangeShapeType="1"/>
            <a:stCxn id="16419" idx="0"/>
            <a:endCxn id="16417" idx="5"/>
          </p:cNvCxnSpPr>
          <p:nvPr/>
        </p:nvCxnSpPr>
        <p:spPr bwMode="auto">
          <a:xfrm flipH="1" flipV="1">
            <a:off x="7164388" y="5761038"/>
            <a:ext cx="23812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6421" name="AutoShape 37"/>
          <p:cNvCxnSpPr>
            <a:cxnSpLocks noChangeShapeType="1"/>
            <a:stCxn id="16418" idx="0"/>
            <a:endCxn id="16417" idx="3"/>
          </p:cNvCxnSpPr>
          <p:nvPr/>
        </p:nvCxnSpPr>
        <p:spPr bwMode="auto">
          <a:xfrm flipV="1">
            <a:off x="6757988" y="5761038"/>
            <a:ext cx="18097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6422" name="AutoShape 38"/>
          <p:cNvCxnSpPr>
            <a:cxnSpLocks noChangeShapeType="1"/>
            <a:stCxn id="16417" idx="0"/>
            <a:endCxn id="16413" idx="5"/>
          </p:cNvCxnSpPr>
          <p:nvPr/>
        </p:nvCxnSpPr>
        <p:spPr bwMode="auto">
          <a:xfrm flipH="1" flipV="1">
            <a:off x="6745288" y="5191125"/>
            <a:ext cx="304800" cy="296863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8077200" y="4616450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Line 1"/>
          <p:cNvSpPr>
            <a:spLocks noChangeShapeType="1"/>
          </p:cNvSpPr>
          <p:nvPr/>
        </p:nvSpPr>
        <p:spPr bwMode="auto">
          <a:xfrm>
            <a:off x="6326188" y="4222750"/>
            <a:ext cx="623887" cy="349250"/>
          </a:xfrm>
          <a:prstGeom prst="line">
            <a:avLst/>
          </a:prstGeom>
          <a:noFill/>
          <a:ln w="38160" cap="flat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0" name="Line 2"/>
          <p:cNvSpPr>
            <a:spLocks noChangeShapeType="1"/>
          </p:cNvSpPr>
          <p:nvPr/>
        </p:nvSpPr>
        <p:spPr bwMode="auto">
          <a:xfrm flipV="1">
            <a:off x="5578475" y="4184650"/>
            <a:ext cx="549275" cy="409575"/>
          </a:xfrm>
          <a:prstGeom prst="line">
            <a:avLst/>
          </a:prstGeom>
          <a:noFill/>
          <a:ln w="38160" cap="flat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7411" name="AutoShape 3"/>
          <p:cNvCxnSpPr>
            <a:cxnSpLocks noChangeShapeType="1"/>
            <a:stCxn id="17426" idx="0"/>
            <a:endCxn id="17424" idx="5"/>
          </p:cNvCxnSpPr>
          <p:nvPr/>
        </p:nvCxnSpPr>
        <p:spPr bwMode="auto">
          <a:xfrm flipH="1" flipV="1">
            <a:off x="2336800" y="5319713"/>
            <a:ext cx="23812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7412" name="AutoShape 4"/>
          <p:cNvCxnSpPr>
            <a:cxnSpLocks noChangeShapeType="1"/>
            <a:stCxn id="17425" idx="0"/>
            <a:endCxn id="17424" idx="3"/>
          </p:cNvCxnSpPr>
          <p:nvPr/>
        </p:nvCxnSpPr>
        <p:spPr bwMode="auto">
          <a:xfrm flipV="1">
            <a:off x="1928813" y="5319713"/>
            <a:ext cx="18097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Red-Black Trees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fld id="{C6202FA4-F8FB-9D45-893E-F19BA88A393F}" type="slidenum">
              <a:rPr lang="en-US" altLang="en-US" sz="1400"/>
              <a:pPr algn="r">
                <a:buClr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4400">
                <a:solidFill>
                  <a:srgbClr val="BE2D00"/>
                </a:solidFill>
              </a:rPr>
              <a:t>Remedying a Double Black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838200" y="173672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719138" indent="-261938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2000" dirty="0"/>
              <a:t>The repair algorithm for a double black node </a:t>
            </a:r>
            <a:r>
              <a:rPr lang="en-US" altLang="en-US" sz="2000" b="1" i="1" dirty="0">
                <a:latin typeface="Times New Roman" charset="0"/>
              </a:rPr>
              <a:t>r</a:t>
            </a:r>
            <a:r>
              <a:rPr lang="en-US" altLang="en-US" sz="2000" dirty="0"/>
              <a:t> with sibling </a:t>
            </a:r>
            <a:r>
              <a:rPr lang="en-US" altLang="en-US" sz="2000" b="1" i="1" dirty="0">
                <a:latin typeface="Times New Roman" charset="0"/>
              </a:rPr>
              <a:t>y </a:t>
            </a:r>
            <a:r>
              <a:rPr lang="en-US" altLang="en-US" sz="2000" dirty="0"/>
              <a:t>has three cases.</a:t>
            </a:r>
          </a:p>
          <a:p>
            <a:pPr algn="l">
              <a:buClrTx/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solidFill>
                  <a:srgbClr val="BE2D00"/>
                </a:solidFill>
              </a:rPr>
              <a:t>Case 1</a:t>
            </a:r>
            <a:r>
              <a:rPr lang="en-US" altLang="en-US" sz="2000" dirty="0"/>
              <a:t>: </a:t>
            </a:r>
            <a:r>
              <a:rPr lang="en-US" altLang="en-US" sz="2000" b="1" i="1" dirty="0">
                <a:latin typeface="Times New Roman" charset="0"/>
              </a:rPr>
              <a:t>y</a:t>
            </a:r>
            <a:r>
              <a:rPr lang="en-US" altLang="en-US" sz="2000" dirty="0"/>
              <a:t> is black and has a red child </a:t>
            </a:r>
            <a:r>
              <a:rPr lang="en-US" altLang="en-US" sz="2000" b="1" i="1" dirty="0"/>
              <a:t>z.</a:t>
            </a:r>
          </a:p>
          <a:p>
            <a:pPr lvl="1" algn="l">
              <a:buFont typeface="Times New Roman" charset="0"/>
              <a:buChar char="–"/>
            </a:pPr>
            <a:r>
              <a:rPr lang="en-US" altLang="en-US" sz="1800" dirty="0"/>
              <a:t>Perform a </a:t>
            </a:r>
            <a:r>
              <a:rPr lang="en-US" altLang="en-US" sz="1800" dirty="0">
                <a:solidFill>
                  <a:srgbClr val="BE2D00"/>
                </a:solidFill>
              </a:rPr>
              <a:t>restructuring</a:t>
            </a:r>
            <a:endParaRPr lang="en-US" altLang="en-US" sz="1800" dirty="0"/>
          </a:p>
          <a:p>
            <a:pPr lvl="1" algn="l">
              <a:buFont typeface="Times New Roman" charset="0"/>
              <a:buChar char="–"/>
            </a:pPr>
            <a:r>
              <a:rPr lang="en-US" altLang="en-US" sz="1800" dirty="0"/>
              <a:t>Color the new root</a:t>
            </a:r>
            <a:r>
              <a:rPr lang="en-US" altLang="en-US" sz="1800" b="1" i="1" dirty="0"/>
              <a:t> </a:t>
            </a:r>
            <a:r>
              <a:rPr lang="en-US" altLang="en-US" sz="1800" dirty="0"/>
              <a:t>the color of </a:t>
            </a:r>
            <a:r>
              <a:rPr lang="en-US" altLang="en-US" sz="1800" b="1" i="1" dirty="0"/>
              <a:t>x, </a:t>
            </a:r>
            <a:r>
              <a:rPr lang="en-US" altLang="en-US" sz="1800" dirty="0"/>
              <a:t>and the other nodes black.</a:t>
            </a:r>
          </a:p>
          <a:p>
            <a:pPr>
              <a:buClrTx/>
              <a:buFontTx/>
              <a:buNone/>
            </a:pPr>
            <a:r>
              <a:rPr lang="en-US" altLang="en-US" sz="2000" dirty="0"/>
              <a:t>	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397125" y="3979863"/>
            <a:ext cx="319088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6</a:t>
            </a:r>
          </a:p>
        </p:txBody>
      </p:sp>
      <p:cxnSp>
        <p:nvCxnSpPr>
          <p:cNvPr id="17418" name="AutoShape 10"/>
          <p:cNvCxnSpPr>
            <a:cxnSpLocks noChangeShapeType="1"/>
            <a:stCxn id="17423" idx="0"/>
          </p:cNvCxnSpPr>
          <p:nvPr/>
        </p:nvCxnSpPr>
        <p:spPr bwMode="auto">
          <a:xfrm flipH="1" flipV="1">
            <a:off x="2714625" y="4273550"/>
            <a:ext cx="496888" cy="279400"/>
          </a:xfrm>
          <a:prstGeom prst="straightConnector1">
            <a:avLst/>
          </a:prstGeom>
          <a:noFill/>
          <a:ln w="10152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7419" name="AutoShape 11"/>
          <p:cNvCxnSpPr>
            <a:cxnSpLocks noChangeShapeType="1"/>
            <a:stCxn id="17420" idx="7"/>
            <a:endCxn id="17417" idx="3"/>
          </p:cNvCxnSpPr>
          <p:nvPr/>
        </p:nvCxnSpPr>
        <p:spPr bwMode="auto">
          <a:xfrm flipV="1">
            <a:off x="1917700" y="4254500"/>
            <a:ext cx="525463" cy="268288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1644650" y="4475163"/>
            <a:ext cx="320675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3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279525" y="505301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22" name="AutoShape 14"/>
          <p:cNvCxnSpPr>
            <a:cxnSpLocks noChangeShapeType="1"/>
            <a:stCxn id="17421" idx="0"/>
            <a:endCxn id="17420" idx="3"/>
          </p:cNvCxnSpPr>
          <p:nvPr/>
        </p:nvCxnSpPr>
        <p:spPr bwMode="auto">
          <a:xfrm flipV="1">
            <a:off x="1395413" y="4749800"/>
            <a:ext cx="296862" cy="303213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3097213" y="4552950"/>
            <a:ext cx="230187" cy="230188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2063750" y="5045075"/>
            <a:ext cx="319088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4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1814513" y="5621338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2460625" y="5621338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27" name="AutoShape 19"/>
          <p:cNvCxnSpPr>
            <a:cxnSpLocks noChangeShapeType="1"/>
            <a:stCxn id="17424" idx="0"/>
            <a:endCxn id="17420" idx="5"/>
          </p:cNvCxnSpPr>
          <p:nvPr/>
        </p:nvCxnSpPr>
        <p:spPr bwMode="auto">
          <a:xfrm flipH="1" flipV="1">
            <a:off x="1917700" y="4749800"/>
            <a:ext cx="304800" cy="295275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336800" y="4856163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z</a:t>
            </a:r>
          </a:p>
        </p:txBody>
      </p:sp>
      <p:sp>
        <p:nvSpPr>
          <p:cNvPr id="17429" name="Oval 21"/>
          <p:cNvSpPr>
            <a:spLocks noChangeArrowheads="1"/>
          </p:cNvSpPr>
          <p:nvPr/>
        </p:nvSpPr>
        <p:spPr bwMode="auto">
          <a:xfrm>
            <a:off x="1644650" y="4475163"/>
            <a:ext cx="320675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670175" y="3792538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x</a:t>
            </a:r>
          </a:p>
        </p:txBody>
      </p:sp>
      <p:sp>
        <p:nvSpPr>
          <p:cNvPr id="17431" name="AutoShape 23"/>
          <p:cNvSpPr>
            <a:spLocks noChangeArrowheads="1"/>
          </p:cNvSpPr>
          <p:nvPr/>
        </p:nvSpPr>
        <p:spPr bwMode="auto">
          <a:xfrm>
            <a:off x="3948113" y="475615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 w="1908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259138" y="4279900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r</a:t>
            </a:r>
          </a:p>
        </p:txBody>
      </p:sp>
      <p:sp>
        <p:nvSpPr>
          <p:cNvPr id="17433" name="Oval 25"/>
          <p:cNvSpPr>
            <a:spLocks noChangeArrowheads="1"/>
          </p:cNvSpPr>
          <p:nvPr/>
        </p:nvSpPr>
        <p:spPr bwMode="auto">
          <a:xfrm>
            <a:off x="6813550" y="4433888"/>
            <a:ext cx="319088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6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6081713" y="3932238"/>
            <a:ext cx="319087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360" tIns="9360" rIns="9360" bIns="5616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/>
              <a:t>4</a:t>
            </a:r>
          </a:p>
        </p:txBody>
      </p:sp>
      <p:sp>
        <p:nvSpPr>
          <p:cNvPr id="17435" name="Oval 27"/>
          <p:cNvSpPr>
            <a:spLocks noChangeArrowheads="1"/>
          </p:cNvSpPr>
          <p:nvPr/>
        </p:nvSpPr>
        <p:spPr bwMode="auto">
          <a:xfrm>
            <a:off x="5348288" y="4433888"/>
            <a:ext cx="320675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/>
              <a:t>3</a:t>
            </a:r>
          </a:p>
        </p:txBody>
      </p:sp>
      <p:cxnSp>
        <p:nvCxnSpPr>
          <p:cNvPr id="17436" name="AutoShape 28"/>
          <p:cNvCxnSpPr>
            <a:cxnSpLocks noChangeShapeType="1"/>
            <a:stCxn id="17439" idx="0"/>
          </p:cNvCxnSpPr>
          <p:nvPr/>
        </p:nvCxnSpPr>
        <p:spPr bwMode="auto">
          <a:xfrm flipH="1" flipV="1">
            <a:off x="2336800" y="5316538"/>
            <a:ext cx="23812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7437" name="AutoShape 29"/>
          <p:cNvCxnSpPr>
            <a:cxnSpLocks noChangeShapeType="1"/>
            <a:stCxn id="17438" idx="0"/>
          </p:cNvCxnSpPr>
          <p:nvPr/>
        </p:nvCxnSpPr>
        <p:spPr bwMode="auto">
          <a:xfrm flipV="1">
            <a:off x="1928813" y="5316538"/>
            <a:ext cx="182562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1814513" y="5618163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2460625" y="561816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40" name="AutoShape 32"/>
          <p:cNvCxnSpPr>
            <a:cxnSpLocks noChangeShapeType="1"/>
            <a:stCxn id="17443" idx="0"/>
          </p:cNvCxnSpPr>
          <p:nvPr/>
        </p:nvCxnSpPr>
        <p:spPr bwMode="auto">
          <a:xfrm flipH="1" flipV="1">
            <a:off x="2336800" y="5316538"/>
            <a:ext cx="23812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7441" name="AutoShape 33"/>
          <p:cNvCxnSpPr>
            <a:cxnSpLocks noChangeShapeType="1"/>
            <a:stCxn id="17442" idx="0"/>
          </p:cNvCxnSpPr>
          <p:nvPr/>
        </p:nvCxnSpPr>
        <p:spPr bwMode="auto">
          <a:xfrm flipV="1">
            <a:off x="1928813" y="5316538"/>
            <a:ext cx="182562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1814513" y="5618163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2460625" y="561816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44" name="AutoShape 36"/>
          <p:cNvCxnSpPr>
            <a:cxnSpLocks noChangeShapeType="1"/>
            <a:stCxn id="17447" idx="0"/>
          </p:cNvCxnSpPr>
          <p:nvPr/>
        </p:nvCxnSpPr>
        <p:spPr bwMode="auto">
          <a:xfrm flipH="1" flipV="1">
            <a:off x="2336800" y="5311775"/>
            <a:ext cx="238125" cy="303213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7445" name="AutoShape 37"/>
          <p:cNvCxnSpPr>
            <a:cxnSpLocks noChangeShapeType="1"/>
            <a:stCxn id="17446" idx="0"/>
          </p:cNvCxnSpPr>
          <p:nvPr/>
        </p:nvCxnSpPr>
        <p:spPr bwMode="auto">
          <a:xfrm flipV="1">
            <a:off x="1928813" y="5311775"/>
            <a:ext cx="182562" cy="303213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1814513" y="5614988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2460625" y="5614988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Oval 40"/>
          <p:cNvSpPr>
            <a:spLocks noChangeArrowheads="1"/>
          </p:cNvSpPr>
          <p:nvPr/>
        </p:nvSpPr>
        <p:spPr bwMode="auto">
          <a:xfrm>
            <a:off x="2063750" y="5045075"/>
            <a:ext cx="319088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4</a:t>
            </a:r>
          </a:p>
        </p:txBody>
      </p:sp>
      <p:cxnSp>
        <p:nvCxnSpPr>
          <p:cNvPr id="17449" name="AutoShape 41"/>
          <p:cNvCxnSpPr>
            <a:cxnSpLocks noChangeShapeType="1"/>
          </p:cNvCxnSpPr>
          <p:nvPr/>
        </p:nvCxnSpPr>
        <p:spPr bwMode="auto">
          <a:xfrm flipH="1" flipV="1">
            <a:off x="5594350" y="4749800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5006975" y="5038725"/>
            <a:ext cx="230188" cy="230188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1" name="AutoShape 43"/>
          <p:cNvSpPr>
            <a:spLocks noChangeArrowheads="1"/>
          </p:cNvSpPr>
          <p:nvPr/>
        </p:nvSpPr>
        <p:spPr bwMode="auto">
          <a:xfrm>
            <a:off x="5732463" y="5048250"/>
            <a:ext cx="230187" cy="230188"/>
          </a:xfrm>
          <a:prstGeom prst="roundRect">
            <a:avLst>
              <a:gd name="adj" fmla="val 694"/>
            </a:avLst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52" name="AutoShape 44"/>
          <p:cNvCxnSpPr>
            <a:cxnSpLocks noChangeShapeType="1"/>
          </p:cNvCxnSpPr>
          <p:nvPr/>
        </p:nvCxnSpPr>
        <p:spPr bwMode="auto">
          <a:xfrm flipH="1" flipV="1">
            <a:off x="5594350" y="4746625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5006975" y="503396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4" name="AutoShape 46"/>
          <p:cNvSpPr>
            <a:spLocks noChangeArrowheads="1"/>
          </p:cNvSpPr>
          <p:nvPr/>
        </p:nvSpPr>
        <p:spPr bwMode="auto">
          <a:xfrm>
            <a:off x="5732463" y="5045075"/>
            <a:ext cx="230187" cy="230188"/>
          </a:xfrm>
          <a:prstGeom prst="roundRect">
            <a:avLst>
              <a:gd name="adj" fmla="val 694"/>
            </a:avLst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55" name="AutoShape 47"/>
          <p:cNvCxnSpPr>
            <a:cxnSpLocks noChangeShapeType="1"/>
          </p:cNvCxnSpPr>
          <p:nvPr/>
        </p:nvCxnSpPr>
        <p:spPr bwMode="auto">
          <a:xfrm flipH="1" flipV="1">
            <a:off x="5594350" y="4746625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5006975" y="503396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AutoShape 49"/>
          <p:cNvSpPr>
            <a:spLocks noChangeArrowheads="1"/>
          </p:cNvSpPr>
          <p:nvPr/>
        </p:nvSpPr>
        <p:spPr bwMode="auto">
          <a:xfrm>
            <a:off x="5732463" y="5045075"/>
            <a:ext cx="230187" cy="230188"/>
          </a:xfrm>
          <a:prstGeom prst="roundRect">
            <a:avLst>
              <a:gd name="adj" fmla="val 694"/>
            </a:avLst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58" name="AutoShape 50"/>
          <p:cNvCxnSpPr>
            <a:cxnSpLocks noChangeShapeType="1"/>
          </p:cNvCxnSpPr>
          <p:nvPr/>
        </p:nvCxnSpPr>
        <p:spPr bwMode="auto">
          <a:xfrm flipH="1" flipV="1">
            <a:off x="5594350" y="4741863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7459" name="AutoShape 51"/>
          <p:cNvCxnSpPr>
            <a:cxnSpLocks noChangeShapeType="1"/>
            <a:stCxn id="17460" idx="0"/>
            <a:endCxn id="17435" idx="3"/>
          </p:cNvCxnSpPr>
          <p:nvPr/>
        </p:nvCxnSpPr>
        <p:spPr bwMode="auto">
          <a:xfrm flipV="1">
            <a:off x="5122863" y="4706938"/>
            <a:ext cx="273050" cy="322262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60" name="Rectangle 52"/>
          <p:cNvSpPr>
            <a:spLocks noChangeArrowheads="1"/>
          </p:cNvSpPr>
          <p:nvPr/>
        </p:nvSpPr>
        <p:spPr bwMode="auto">
          <a:xfrm>
            <a:off x="5006975" y="5030788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1" name="AutoShape 53"/>
          <p:cNvSpPr>
            <a:spLocks noChangeArrowheads="1"/>
          </p:cNvSpPr>
          <p:nvPr/>
        </p:nvSpPr>
        <p:spPr bwMode="auto">
          <a:xfrm>
            <a:off x="5732463" y="5040313"/>
            <a:ext cx="230187" cy="230187"/>
          </a:xfrm>
          <a:prstGeom prst="roundRect">
            <a:avLst>
              <a:gd name="adj" fmla="val 694"/>
            </a:avLst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62" name="AutoShape 54"/>
          <p:cNvCxnSpPr>
            <a:cxnSpLocks noChangeShapeType="1"/>
          </p:cNvCxnSpPr>
          <p:nvPr/>
        </p:nvCxnSpPr>
        <p:spPr bwMode="auto">
          <a:xfrm flipH="1" flipV="1">
            <a:off x="5594350" y="4746625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63" name="Rectangle 55"/>
          <p:cNvSpPr>
            <a:spLocks noChangeArrowheads="1"/>
          </p:cNvSpPr>
          <p:nvPr/>
        </p:nvSpPr>
        <p:spPr bwMode="auto">
          <a:xfrm>
            <a:off x="5006975" y="503396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4" name="AutoShape 56"/>
          <p:cNvSpPr>
            <a:spLocks noChangeArrowheads="1"/>
          </p:cNvSpPr>
          <p:nvPr/>
        </p:nvSpPr>
        <p:spPr bwMode="auto">
          <a:xfrm>
            <a:off x="5732463" y="5045075"/>
            <a:ext cx="230187" cy="230188"/>
          </a:xfrm>
          <a:prstGeom prst="roundRect">
            <a:avLst>
              <a:gd name="adj" fmla="val 694"/>
            </a:avLst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65" name="AutoShape 57"/>
          <p:cNvCxnSpPr>
            <a:cxnSpLocks noChangeShapeType="1"/>
          </p:cNvCxnSpPr>
          <p:nvPr/>
        </p:nvCxnSpPr>
        <p:spPr bwMode="auto">
          <a:xfrm flipH="1" flipV="1">
            <a:off x="5594350" y="4741863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66" name="Rectangle 58"/>
          <p:cNvSpPr>
            <a:spLocks noChangeArrowheads="1"/>
          </p:cNvSpPr>
          <p:nvPr/>
        </p:nvSpPr>
        <p:spPr bwMode="auto">
          <a:xfrm>
            <a:off x="5006975" y="5030788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7" name="AutoShape 59"/>
          <p:cNvSpPr>
            <a:spLocks noChangeArrowheads="1"/>
          </p:cNvSpPr>
          <p:nvPr/>
        </p:nvSpPr>
        <p:spPr bwMode="auto">
          <a:xfrm>
            <a:off x="5732463" y="5040313"/>
            <a:ext cx="230187" cy="230187"/>
          </a:xfrm>
          <a:prstGeom prst="roundRect">
            <a:avLst>
              <a:gd name="adj" fmla="val 694"/>
            </a:avLst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68" name="AutoShape 60"/>
          <p:cNvCxnSpPr>
            <a:cxnSpLocks noChangeShapeType="1"/>
          </p:cNvCxnSpPr>
          <p:nvPr/>
        </p:nvCxnSpPr>
        <p:spPr bwMode="auto">
          <a:xfrm flipH="1" flipV="1">
            <a:off x="5594350" y="4741863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5006975" y="5030788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AutoShape 62"/>
          <p:cNvSpPr>
            <a:spLocks noChangeArrowheads="1"/>
          </p:cNvSpPr>
          <p:nvPr/>
        </p:nvSpPr>
        <p:spPr bwMode="auto">
          <a:xfrm>
            <a:off x="5732463" y="5040313"/>
            <a:ext cx="230187" cy="230187"/>
          </a:xfrm>
          <a:prstGeom prst="roundRect">
            <a:avLst>
              <a:gd name="adj" fmla="val 694"/>
            </a:avLst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71" name="AutoShape 63"/>
          <p:cNvCxnSpPr>
            <a:cxnSpLocks noChangeShapeType="1"/>
          </p:cNvCxnSpPr>
          <p:nvPr/>
        </p:nvCxnSpPr>
        <p:spPr bwMode="auto">
          <a:xfrm flipH="1" flipV="1">
            <a:off x="5594350" y="4738688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7472" name="AutoShape 64"/>
          <p:cNvCxnSpPr>
            <a:cxnSpLocks noChangeShapeType="1"/>
            <a:stCxn id="17473" idx="0"/>
          </p:cNvCxnSpPr>
          <p:nvPr/>
        </p:nvCxnSpPr>
        <p:spPr bwMode="auto">
          <a:xfrm flipV="1">
            <a:off x="5122863" y="4703763"/>
            <a:ext cx="293687" cy="322262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73" name="Rectangle 65"/>
          <p:cNvSpPr>
            <a:spLocks noChangeArrowheads="1"/>
          </p:cNvSpPr>
          <p:nvPr/>
        </p:nvSpPr>
        <p:spPr bwMode="auto">
          <a:xfrm>
            <a:off x="5006975" y="5026025"/>
            <a:ext cx="230188" cy="230188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4" name="AutoShape 66"/>
          <p:cNvSpPr>
            <a:spLocks noChangeArrowheads="1"/>
          </p:cNvSpPr>
          <p:nvPr/>
        </p:nvSpPr>
        <p:spPr bwMode="auto">
          <a:xfrm>
            <a:off x="5732463" y="5037138"/>
            <a:ext cx="230187" cy="230187"/>
          </a:xfrm>
          <a:prstGeom prst="roundRect">
            <a:avLst>
              <a:gd name="adj" fmla="val 694"/>
            </a:avLst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75" name="AutoShape 67"/>
          <p:cNvCxnSpPr>
            <a:cxnSpLocks noChangeShapeType="1"/>
          </p:cNvCxnSpPr>
          <p:nvPr/>
        </p:nvCxnSpPr>
        <p:spPr bwMode="auto">
          <a:xfrm flipH="1" flipV="1">
            <a:off x="7078663" y="4773613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76" name="Rectangle 68"/>
          <p:cNvSpPr>
            <a:spLocks noChangeArrowheads="1"/>
          </p:cNvSpPr>
          <p:nvPr/>
        </p:nvSpPr>
        <p:spPr bwMode="auto">
          <a:xfrm>
            <a:off x="6492875" y="5060950"/>
            <a:ext cx="230188" cy="230188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7" name="AutoShape 69"/>
          <p:cNvSpPr>
            <a:spLocks noChangeArrowheads="1"/>
          </p:cNvSpPr>
          <p:nvPr/>
        </p:nvSpPr>
        <p:spPr bwMode="auto">
          <a:xfrm>
            <a:off x="7216775" y="5072063"/>
            <a:ext cx="230188" cy="230187"/>
          </a:xfrm>
          <a:prstGeom prst="roundRect">
            <a:avLst>
              <a:gd name="adj" fmla="val 694"/>
            </a:avLst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78" name="AutoShape 70"/>
          <p:cNvCxnSpPr>
            <a:cxnSpLocks noChangeShapeType="1"/>
          </p:cNvCxnSpPr>
          <p:nvPr/>
        </p:nvCxnSpPr>
        <p:spPr bwMode="auto">
          <a:xfrm flipH="1" flipV="1">
            <a:off x="7078663" y="4768850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79" name="Rectangle 71"/>
          <p:cNvSpPr>
            <a:spLocks noChangeArrowheads="1"/>
          </p:cNvSpPr>
          <p:nvPr/>
        </p:nvSpPr>
        <p:spPr bwMode="auto">
          <a:xfrm>
            <a:off x="6492875" y="5057775"/>
            <a:ext cx="230188" cy="230188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0" name="AutoShape 72"/>
          <p:cNvSpPr>
            <a:spLocks noChangeArrowheads="1"/>
          </p:cNvSpPr>
          <p:nvPr/>
        </p:nvSpPr>
        <p:spPr bwMode="auto">
          <a:xfrm>
            <a:off x="7216775" y="5067300"/>
            <a:ext cx="230188" cy="230188"/>
          </a:xfrm>
          <a:prstGeom prst="roundRect">
            <a:avLst>
              <a:gd name="adj" fmla="val 694"/>
            </a:avLst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81" name="AutoShape 73"/>
          <p:cNvCxnSpPr>
            <a:cxnSpLocks noChangeShapeType="1"/>
          </p:cNvCxnSpPr>
          <p:nvPr/>
        </p:nvCxnSpPr>
        <p:spPr bwMode="auto">
          <a:xfrm flipH="1" flipV="1">
            <a:off x="7078663" y="4768850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82" name="Rectangle 74"/>
          <p:cNvSpPr>
            <a:spLocks noChangeArrowheads="1"/>
          </p:cNvSpPr>
          <p:nvPr/>
        </p:nvSpPr>
        <p:spPr bwMode="auto">
          <a:xfrm>
            <a:off x="6492875" y="5057775"/>
            <a:ext cx="230188" cy="230188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3" name="AutoShape 75"/>
          <p:cNvSpPr>
            <a:spLocks noChangeArrowheads="1"/>
          </p:cNvSpPr>
          <p:nvPr/>
        </p:nvSpPr>
        <p:spPr bwMode="auto">
          <a:xfrm>
            <a:off x="7216775" y="5067300"/>
            <a:ext cx="230188" cy="230188"/>
          </a:xfrm>
          <a:prstGeom prst="roundRect">
            <a:avLst>
              <a:gd name="adj" fmla="val 694"/>
            </a:avLst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84" name="AutoShape 76"/>
          <p:cNvCxnSpPr>
            <a:cxnSpLocks noChangeShapeType="1"/>
          </p:cNvCxnSpPr>
          <p:nvPr/>
        </p:nvCxnSpPr>
        <p:spPr bwMode="auto">
          <a:xfrm flipH="1" flipV="1">
            <a:off x="7078663" y="4765675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7485" name="AutoShape 77"/>
          <p:cNvCxnSpPr>
            <a:cxnSpLocks noChangeShapeType="1"/>
            <a:stCxn id="17486" idx="0"/>
          </p:cNvCxnSpPr>
          <p:nvPr/>
        </p:nvCxnSpPr>
        <p:spPr bwMode="auto">
          <a:xfrm flipV="1">
            <a:off x="6607175" y="4730750"/>
            <a:ext cx="273050" cy="322263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86" name="Rectangle 78"/>
          <p:cNvSpPr>
            <a:spLocks noChangeArrowheads="1"/>
          </p:cNvSpPr>
          <p:nvPr/>
        </p:nvSpPr>
        <p:spPr bwMode="auto">
          <a:xfrm>
            <a:off x="6492875" y="505301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87" name="AutoShape 79"/>
          <p:cNvSpPr>
            <a:spLocks noChangeArrowheads="1"/>
          </p:cNvSpPr>
          <p:nvPr/>
        </p:nvSpPr>
        <p:spPr bwMode="auto">
          <a:xfrm>
            <a:off x="7216775" y="5064125"/>
            <a:ext cx="230188" cy="230188"/>
          </a:xfrm>
          <a:prstGeom prst="roundRect">
            <a:avLst>
              <a:gd name="adj" fmla="val 694"/>
            </a:avLst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88" name="AutoShape 80"/>
          <p:cNvCxnSpPr>
            <a:cxnSpLocks noChangeShapeType="1"/>
          </p:cNvCxnSpPr>
          <p:nvPr/>
        </p:nvCxnSpPr>
        <p:spPr bwMode="auto">
          <a:xfrm flipH="1" flipV="1">
            <a:off x="7078663" y="4768850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89" name="Rectangle 81"/>
          <p:cNvSpPr>
            <a:spLocks noChangeArrowheads="1"/>
          </p:cNvSpPr>
          <p:nvPr/>
        </p:nvSpPr>
        <p:spPr bwMode="auto">
          <a:xfrm>
            <a:off x="6492875" y="5057775"/>
            <a:ext cx="230188" cy="230188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0" name="AutoShape 82"/>
          <p:cNvSpPr>
            <a:spLocks noChangeArrowheads="1"/>
          </p:cNvSpPr>
          <p:nvPr/>
        </p:nvSpPr>
        <p:spPr bwMode="auto">
          <a:xfrm>
            <a:off x="7216775" y="5067300"/>
            <a:ext cx="230188" cy="230188"/>
          </a:xfrm>
          <a:prstGeom prst="roundRect">
            <a:avLst>
              <a:gd name="adj" fmla="val 694"/>
            </a:avLst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91" name="AutoShape 83"/>
          <p:cNvCxnSpPr>
            <a:cxnSpLocks noChangeShapeType="1"/>
          </p:cNvCxnSpPr>
          <p:nvPr/>
        </p:nvCxnSpPr>
        <p:spPr bwMode="auto">
          <a:xfrm flipH="1" flipV="1">
            <a:off x="7078663" y="4765675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92" name="Rectangle 84"/>
          <p:cNvSpPr>
            <a:spLocks noChangeArrowheads="1"/>
          </p:cNvSpPr>
          <p:nvPr/>
        </p:nvSpPr>
        <p:spPr bwMode="auto">
          <a:xfrm>
            <a:off x="6492875" y="505301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3" name="AutoShape 85"/>
          <p:cNvSpPr>
            <a:spLocks noChangeArrowheads="1"/>
          </p:cNvSpPr>
          <p:nvPr/>
        </p:nvSpPr>
        <p:spPr bwMode="auto">
          <a:xfrm>
            <a:off x="7216775" y="5064125"/>
            <a:ext cx="230188" cy="230188"/>
          </a:xfrm>
          <a:prstGeom prst="roundRect">
            <a:avLst>
              <a:gd name="adj" fmla="val 694"/>
            </a:avLst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94" name="AutoShape 86"/>
          <p:cNvCxnSpPr>
            <a:cxnSpLocks noChangeShapeType="1"/>
          </p:cNvCxnSpPr>
          <p:nvPr/>
        </p:nvCxnSpPr>
        <p:spPr bwMode="auto">
          <a:xfrm flipH="1" flipV="1">
            <a:off x="7078663" y="4765675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6492875" y="505301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6" name="AutoShape 88"/>
          <p:cNvSpPr>
            <a:spLocks noChangeArrowheads="1"/>
          </p:cNvSpPr>
          <p:nvPr/>
        </p:nvSpPr>
        <p:spPr bwMode="auto">
          <a:xfrm>
            <a:off x="7216775" y="5064125"/>
            <a:ext cx="230188" cy="230188"/>
          </a:xfrm>
          <a:prstGeom prst="roundRect">
            <a:avLst>
              <a:gd name="adj" fmla="val 694"/>
            </a:avLst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97" name="AutoShape 89"/>
          <p:cNvCxnSpPr>
            <a:cxnSpLocks noChangeShapeType="1"/>
          </p:cNvCxnSpPr>
          <p:nvPr/>
        </p:nvCxnSpPr>
        <p:spPr bwMode="auto">
          <a:xfrm flipH="1" flipV="1">
            <a:off x="7078663" y="4760913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7498" name="AutoShape 90"/>
          <p:cNvCxnSpPr>
            <a:cxnSpLocks noChangeShapeType="1"/>
            <a:stCxn id="17499" idx="0"/>
          </p:cNvCxnSpPr>
          <p:nvPr/>
        </p:nvCxnSpPr>
        <p:spPr bwMode="auto">
          <a:xfrm flipV="1">
            <a:off x="6607175" y="4727575"/>
            <a:ext cx="273050" cy="322263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7499" name="Rectangle 91"/>
          <p:cNvSpPr>
            <a:spLocks noChangeArrowheads="1"/>
          </p:cNvSpPr>
          <p:nvPr/>
        </p:nvSpPr>
        <p:spPr bwMode="auto">
          <a:xfrm>
            <a:off x="6492875" y="5049838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0" name="AutoShape 92"/>
          <p:cNvSpPr>
            <a:spLocks noChangeArrowheads="1"/>
          </p:cNvSpPr>
          <p:nvPr/>
        </p:nvSpPr>
        <p:spPr bwMode="auto">
          <a:xfrm>
            <a:off x="7216775" y="5059363"/>
            <a:ext cx="230188" cy="230187"/>
          </a:xfrm>
          <a:prstGeom prst="roundRect">
            <a:avLst>
              <a:gd name="adj" fmla="val 694"/>
            </a:avLst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01" name="Text Box 93"/>
          <p:cNvSpPr txBox="1">
            <a:spLocks noChangeArrowheads="1"/>
          </p:cNvSpPr>
          <p:nvPr/>
        </p:nvSpPr>
        <p:spPr bwMode="auto">
          <a:xfrm>
            <a:off x="7416800" y="4837113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r</a:t>
            </a:r>
          </a:p>
        </p:txBody>
      </p:sp>
      <p:sp>
        <p:nvSpPr>
          <p:cNvPr id="17502" name="Text Box 94"/>
          <p:cNvSpPr txBox="1">
            <a:spLocks noChangeArrowheads="1"/>
          </p:cNvSpPr>
          <p:nvPr/>
        </p:nvSpPr>
        <p:spPr bwMode="auto">
          <a:xfrm>
            <a:off x="1265238" y="4200525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433" name="AutoShape 1"/>
          <p:cNvCxnSpPr>
            <a:cxnSpLocks noChangeShapeType="1"/>
            <a:stCxn id="18452" idx="7"/>
            <a:endCxn id="18450" idx="3"/>
          </p:cNvCxnSpPr>
          <p:nvPr/>
        </p:nvCxnSpPr>
        <p:spPr bwMode="auto">
          <a:xfrm flipV="1">
            <a:off x="5626100" y="4327525"/>
            <a:ext cx="527050" cy="269875"/>
          </a:xfrm>
          <a:prstGeom prst="straightConnector1">
            <a:avLst/>
          </a:prstGeom>
          <a:noFill/>
          <a:ln w="38160" cap="sq">
            <a:solidFill>
              <a:srgbClr val="FF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8434" name="AutoShape 2"/>
          <p:cNvCxnSpPr>
            <a:cxnSpLocks noChangeShapeType="1"/>
            <a:stCxn id="18443" idx="0"/>
            <a:endCxn id="18439" idx="5"/>
          </p:cNvCxnSpPr>
          <p:nvPr/>
        </p:nvCxnSpPr>
        <p:spPr bwMode="auto">
          <a:xfrm flipH="1" flipV="1">
            <a:off x="2667000" y="4346575"/>
            <a:ext cx="542925" cy="300038"/>
          </a:xfrm>
          <a:prstGeom prst="straightConnector1">
            <a:avLst/>
          </a:prstGeom>
          <a:noFill/>
          <a:ln w="10152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Red-Black Trees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fld id="{3742896E-30DD-5540-8AC4-3382535DF9F0}" type="slidenum">
              <a:rPr lang="en-US" altLang="en-US" sz="1400"/>
              <a:pPr algn="r">
                <a:buClr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4400">
                <a:solidFill>
                  <a:srgbClr val="BE2D00"/>
                </a:solidFill>
              </a:rPr>
              <a:t>Remedying a Double Black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18820" y="177850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34963" indent="-31750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717550" indent="-26035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500"/>
              </a:spcBef>
              <a:buClrTx/>
              <a:buSzPct val="176000"/>
              <a:buFontTx/>
              <a:buNone/>
            </a:pPr>
            <a:endParaRPr lang="en-US" altLang="en-US" sz="2000" dirty="0"/>
          </a:p>
          <a:p>
            <a:pPr marL="342900" algn="l"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solidFill>
                  <a:srgbClr val="BE2D00"/>
                </a:solidFill>
              </a:rPr>
              <a:t>Case 2</a:t>
            </a:r>
            <a:r>
              <a:rPr lang="en-US" altLang="en-US" sz="2000" dirty="0"/>
              <a:t>: </a:t>
            </a:r>
            <a:r>
              <a:rPr lang="en-US" altLang="en-US" sz="2000" b="1" i="1" dirty="0"/>
              <a:t>y</a:t>
            </a:r>
            <a:r>
              <a:rPr lang="en-US" altLang="en-US" sz="2000" dirty="0"/>
              <a:t> is black and its children are both black.</a:t>
            </a:r>
          </a:p>
          <a:p>
            <a:pPr lvl="1" algn="l">
              <a:lnSpc>
                <a:spcPct val="90000"/>
              </a:lnSpc>
              <a:spcBef>
                <a:spcPts val="45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1800" dirty="0"/>
              <a:t>Perform a </a:t>
            </a:r>
            <a:r>
              <a:rPr lang="en-US" altLang="en-US" sz="1800" dirty="0">
                <a:solidFill>
                  <a:srgbClr val="BE2D00"/>
                </a:solidFill>
              </a:rPr>
              <a:t>recoloring</a:t>
            </a:r>
          </a:p>
          <a:p>
            <a:pPr lvl="1" algn="l">
              <a:lnSpc>
                <a:spcPct val="90000"/>
              </a:lnSpc>
              <a:spcBef>
                <a:spcPts val="45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1800" dirty="0">
                <a:solidFill>
                  <a:srgbClr val="280099"/>
                </a:solidFill>
              </a:rPr>
              <a:t>Color </a:t>
            </a:r>
            <a:r>
              <a:rPr lang="en-US" altLang="en-US" sz="1800" b="1" i="1" dirty="0">
                <a:solidFill>
                  <a:srgbClr val="280099"/>
                </a:solidFill>
              </a:rPr>
              <a:t>y </a:t>
            </a:r>
            <a:r>
              <a:rPr lang="en-US" altLang="en-US" sz="1800" dirty="0">
                <a:solidFill>
                  <a:srgbClr val="280099"/>
                </a:solidFill>
              </a:rPr>
              <a:t>red and </a:t>
            </a:r>
            <a:r>
              <a:rPr lang="en-US" altLang="en-US" sz="1800" b="1" i="1" dirty="0">
                <a:solidFill>
                  <a:srgbClr val="280099"/>
                </a:solidFill>
              </a:rPr>
              <a:t>r</a:t>
            </a:r>
            <a:r>
              <a:rPr lang="en-US" altLang="en-US" sz="1800" dirty="0">
                <a:solidFill>
                  <a:srgbClr val="280099"/>
                </a:solidFill>
              </a:rPr>
              <a:t> black.</a:t>
            </a:r>
          </a:p>
          <a:p>
            <a:pPr lvl="1" algn="l">
              <a:lnSpc>
                <a:spcPct val="90000"/>
              </a:lnSpc>
              <a:spcBef>
                <a:spcPts val="45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1800" dirty="0">
                <a:solidFill>
                  <a:srgbClr val="280099"/>
                </a:solidFill>
              </a:rPr>
              <a:t>If </a:t>
            </a:r>
            <a:r>
              <a:rPr lang="en-US" altLang="en-US" sz="1800" b="1" i="1" dirty="0">
                <a:solidFill>
                  <a:srgbClr val="280099"/>
                </a:solidFill>
              </a:rPr>
              <a:t>x </a:t>
            </a:r>
            <a:r>
              <a:rPr lang="en-US" altLang="en-US" sz="1800" dirty="0">
                <a:solidFill>
                  <a:srgbClr val="280099"/>
                </a:solidFill>
              </a:rPr>
              <a:t>is red, color it black and we are done.</a:t>
            </a:r>
          </a:p>
          <a:p>
            <a:pPr lvl="1" algn="l">
              <a:lnSpc>
                <a:spcPct val="90000"/>
              </a:lnSpc>
              <a:spcBef>
                <a:spcPts val="45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1800" dirty="0"/>
              <a:t>If </a:t>
            </a:r>
            <a:r>
              <a:rPr lang="en-US" altLang="en-US" sz="1800" b="1" i="1" dirty="0"/>
              <a:t>x</a:t>
            </a:r>
            <a:r>
              <a:rPr lang="en-US" altLang="en-US" sz="1800" dirty="0"/>
              <a:t> is black, color it double black and </a:t>
            </a:r>
            <a:r>
              <a:rPr lang="en-US" altLang="en-US" sz="1800" dirty="0" err="1"/>
              <a:t>recurse</a:t>
            </a:r>
            <a:r>
              <a:rPr lang="en-US" altLang="en-US" sz="1800" dirty="0"/>
              <a:t>.</a:t>
            </a: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2393950" y="4071938"/>
            <a:ext cx="319088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FF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FF3333"/>
                </a:solidFill>
                <a:latin typeface="Times New Roman" charset="0"/>
              </a:rPr>
              <a:t>6</a:t>
            </a:r>
          </a:p>
        </p:txBody>
      </p:sp>
      <p:cxnSp>
        <p:nvCxnSpPr>
          <p:cNvPr id="18440" name="AutoShape 8"/>
          <p:cNvCxnSpPr>
            <a:cxnSpLocks noChangeShapeType="1"/>
            <a:stCxn id="18441" idx="7"/>
            <a:endCxn id="18439" idx="3"/>
          </p:cNvCxnSpPr>
          <p:nvPr/>
        </p:nvCxnSpPr>
        <p:spPr bwMode="auto">
          <a:xfrm flipV="1">
            <a:off x="1914525" y="4346575"/>
            <a:ext cx="525463" cy="26987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1641475" y="4568825"/>
            <a:ext cx="320675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3</a:t>
            </a:r>
          </a:p>
        </p:txBody>
      </p:sp>
      <p:cxnSp>
        <p:nvCxnSpPr>
          <p:cNvPr id="18442" name="AutoShape 10"/>
          <p:cNvCxnSpPr>
            <a:cxnSpLocks noChangeShapeType="1"/>
            <a:endCxn id="18441" idx="3"/>
          </p:cNvCxnSpPr>
          <p:nvPr/>
        </p:nvCxnSpPr>
        <p:spPr bwMode="auto">
          <a:xfrm flipV="1">
            <a:off x="1390650" y="4843463"/>
            <a:ext cx="298450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3094038" y="4646613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44" name="AutoShape 12"/>
          <p:cNvCxnSpPr>
            <a:cxnSpLocks noChangeShapeType="1"/>
            <a:endCxn id="18441" idx="5"/>
          </p:cNvCxnSpPr>
          <p:nvPr/>
        </p:nvCxnSpPr>
        <p:spPr bwMode="auto">
          <a:xfrm flipH="1" flipV="1">
            <a:off x="1914525" y="4843463"/>
            <a:ext cx="295275" cy="295275"/>
          </a:xfrm>
          <a:prstGeom prst="straightConnector1">
            <a:avLst/>
          </a:prstGeom>
          <a:noFill/>
          <a:ln w="36720" cap="sq">
            <a:solidFill>
              <a:srgbClr val="28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276350" y="4208463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y</a:t>
            </a:r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1641475" y="4568825"/>
            <a:ext cx="320675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3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667000" y="3886200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solidFill>
                  <a:srgbClr val="FF3366"/>
                </a:solidFill>
                <a:latin typeface="Times New Roman" charset="0"/>
              </a:rPr>
              <a:t>x</a:t>
            </a:r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3944938" y="4848225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 w="1908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3255963" y="4371975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r</a:t>
            </a:r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6107113" y="4052888"/>
            <a:ext cx="319087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6</a:t>
            </a:r>
          </a:p>
        </p:txBody>
      </p:sp>
      <p:cxnSp>
        <p:nvCxnSpPr>
          <p:cNvPr id="18451" name="AutoShape 19"/>
          <p:cNvCxnSpPr>
            <a:cxnSpLocks noChangeShapeType="1"/>
            <a:stCxn id="18454" idx="0"/>
            <a:endCxn id="18450" idx="5"/>
          </p:cNvCxnSpPr>
          <p:nvPr/>
        </p:nvCxnSpPr>
        <p:spPr bwMode="auto">
          <a:xfrm flipH="1" flipV="1">
            <a:off x="6380163" y="4327525"/>
            <a:ext cx="541337" cy="300038"/>
          </a:xfrm>
          <a:prstGeom prst="straightConnector1">
            <a:avLst/>
          </a:prstGeom>
          <a:noFill/>
          <a:ln w="3672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5353050" y="4549775"/>
            <a:ext cx="320675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3</a:t>
            </a:r>
          </a:p>
        </p:txBody>
      </p:sp>
      <p:cxnSp>
        <p:nvCxnSpPr>
          <p:cNvPr id="18453" name="AutoShape 21"/>
          <p:cNvCxnSpPr>
            <a:cxnSpLocks noChangeShapeType="1"/>
            <a:endCxn id="18452" idx="3"/>
          </p:cNvCxnSpPr>
          <p:nvPr/>
        </p:nvCxnSpPr>
        <p:spPr bwMode="auto">
          <a:xfrm flipV="1">
            <a:off x="5102225" y="4824413"/>
            <a:ext cx="298450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6805613" y="4627563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55" name="AutoShape 23"/>
          <p:cNvCxnSpPr>
            <a:cxnSpLocks noChangeShapeType="1"/>
            <a:endCxn id="18452" idx="5"/>
          </p:cNvCxnSpPr>
          <p:nvPr/>
        </p:nvCxnSpPr>
        <p:spPr bwMode="auto">
          <a:xfrm flipH="1" flipV="1">
            <a:off x="5626100" y="4824413"/>
            <a:ext cx="296863" cy="295275"/>
          </a:xfrm>
          <a:prstGeom prst="straightConnector1">
            <a:avLst/>
          </a:prstGeom>
          <a:noFill/>
          <a:ln w="36720" cap="sq">
            <a:solidFill>
              <a:srgbClr val="28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4987925" y="4189413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y</a:t>
            </a:r>
          </a:p>
        </p:txBody>
      </p:sp>
      <p:sp>
        <p:nvSpPr>
          <p:cNvPr id="18457" name="Oval 25"/>
          <p:cNvSpPr>
            <a:spLocks noChangeArrowheads="1"/>
          </p:cNvSpPr>
          <p:nvPr/>
        </p:nvSpPr>
        <p:spPr bwMode="auto">
          <a:xfrm>
            <a:off x="5353050" y="4549775"/>
            <a:ext cx="320675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FF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FF3366"/>
                </a:solidFill>
                <a:latin typeface="Times New Roman" charset="0"/>
              </a:rPr>
              <a:t>3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6378575" y="3867150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x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6967538" y="4352925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r</a:t>
            </a: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279525" y="5164138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2103438" y="5164138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4981575" y="5121275"/>
            <a:ext cx="230188" cy="230188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5803900" y="5121275"/>
            <a:ext cx="230188" cy="230188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Red-Black Trees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fld id="{8F0DD3E5-2D57-744E-A852-10CEBE4C5F39}" type="slidenum">
              <a:rPr lang="en-US" altLang="en-US" sz="1400"/>
              <a:pPr algn="r">
                <a:buClr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4400">
                <a:solidFill>
                  <a:srgbClr val="BE2D00"/>
                </a:solidFill>
              </a:rPr>
              <a:t>Remedying a Double Black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36550" indent="-3302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730250" indent="-2730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500"/>
              </a:spcBef>
              <a:buClrTx/>
              <a:buSzPct val="176000"/>
              <a:buFontTx/>
              <a:buNone/>
            </a:pPr>
            <a:endParaRPr lang="en-US" altLang="en-US" sz="2000" dirty="0"/>
          </a:p>
          <a:p>
            <a:pPr marL="342900" algn="l">
              <a:lnSpc>
                <a:spcPct val="90000"/>
              </a:lnSpc>
              <a:spcBef>
                <a:spcPts val="500"/>
              </a:spcBef>
              <a:buClrTx/>
              <a:buSzPct val="110000"/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solidFill>
                  <a:srgbClr val="BE2D00"/>
                </a:solidFill>
              </a:rPr>
              <a:t>Case 3</a:t>
            </a:r>
            <a:r>
              <a:rPr lang="en-US" altLang="en-US" sz="2000" dirty="0"/>
              <a:t>: </a:t>
            </a:r>
            <a:r>
              <a:rPr lang="en-US" altLang="en-US" sz="2000" b="1" i="1" dirty="0">
                <a:latin typeface="Times New Roman" charset="0"/>
              </a:rPr>
              <a:t>y</a:t>
            </a:r>
            <a:r>
              <a:rPr lang="en-US" altLang="en-US" sz="2000" dirty="0"/>
              <a:t> is red.</a:t>
            </a:r>
          </a:p>
          <a:p>
            <a:pPr lvl="1" algn="l">
              <a:lnSpc>
                <a:spcPct val="90000"/>
              </a:lnSpc>
              <a:spcBef>
                <a:spcPts val="45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1800" dirty="0"/>
              <a:t>Perform an </a:t>
            </a:r>
            <a:r>
              <a:rPr lang="en-US" altLang="en-US" sz="1800" dirty="0">
                <a:solidFill>
                  <a:srgbClr val="BE2D00"/>
                </a:solidFill>
              </a:rPr>
              <a:t>adjustment</a:t>
            </a:r>
          </a:p>
          <a:p>
            <a:pPr lvl="1" algn="l">
              <a:lnSpc>
                <a:spcPct val="90000"/>
              </a:lnSpc>
              <a:spcBef>
                <a:spcPts val="45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1800" dirty="0"/>
              <a:t>Color </a:t>
            </a:r>
            <a:r>
              <a:rPr lang="en-US" altLang="en-US" sz="1800" b="1" i="1" dirty="0"/>
              <a:t>y </a:t>
            </a:r>
            <a:r>
              <a:rPr lang="en-US" altLang="en-US" sz="1800" dirty="0"/>
              <a:t>black and </a:t>
            </a:r>
            <a:r>
              <a:rPr lang="en-US" altLang="en-US" sz="1800" b="1" i="1" dirty="0"/>
              <a:t>x </a:t>
            </a:r>
            <a:r>
              <a:rPr lang="en-US" altLang="en-US" sz="1800" dirty="0"/>
              <a:t>red.</a:t>
            </a:r>
          </a:p>
          <a:p>
            <a:pPr lvl="1" algn="l">
              <a:lnSpc>
                <a:spcPct val="90000"/>
              </a:lnSpc>
              <a:spcBef>
                <a:spcPts val="45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1800" dirty="0"/>
              <a:t>Either case 1 applies, or case 2 applies and the parent of</a:t>
            </a:r>
            <a:r>
              <a:rPr lang="en-US" altLang="en-US" sz="1800" b="1" dirty="0"/>
              <a:t> </a:t>
            </a:r>
            <a:r>
              <a:rPr lang="en-US" altLang="en-US" sz="1800" b="1" i="1" dirty="0"/>
              <a:t>r</a:t>
            </a:r>
            <a:r>
              <a:rPr lang="en-US" altLang="en-US" sz="1800" b="1" dirty="0"/>
              <a:t> </a:t>
            </a:r>
            <a:r>
              <a:rPr lang="en-US" altLang="en-US" sz="1800" dirty="0"/>
              <a:t>is red.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6423025" y="4457700"/>
            <a:ext cx="623888" cy="349250"/>
          </a:xfrm>
          <a:prstGeom prst="line">
            <a:avLst/>
          </a:prstGeom>
          <a:noFill/>
          <a:ln w="38160" cap="flat">
            <a:solidFill>
              <a:srgbClr val="DC2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5675313" y="4432300"/>
            <a:ext cx="549275" cy="384175"/>
          </a:xfrm>
          <a:prstGeom prst="line">
            <a:avLst/>
          </a:prstGeom>
          <a:noFill/>
          <a:ln w="38160" cap="flat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2495550" y="4213225"/>
            <a:ext cx="319088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6</a:t>
            </a:r>
          </a:p>
        </p:txBody>
      </p:sp>
      <p:cxnSp>
        <p:nvCxnSpPr>
          <p:cNvPr id="19464" name="AutoShape 8"/>
          <p:cNvCxnSpPr>
            <a:cxnSpLocks noChangeShapeType="1"/>
          </p:cNvCxnSpPr>
          <p:nvPr/>
        </p:nvCxnSpPr>
        <p:spPr bwMode="auto">
          <a:xfrm flipH="1" flipV="1">
            <a:off x="2813050" y="4508500"/>
            <a:ext cx="495300" cy="279400"/>
          </a:xfrm>
          <a:prstGeom prst="straightConnector1">
            <a:avLst/>
          </a:prstGeom>
          <a:noFill/>
          <a:ln w="10152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65" name="AutoShape 9"/>
          <p:cNvCxnSpPr>
            <a:cxnSpLocks noChangeShapeType="1"/>
            <a:endCxn id="19463" idx="3"/>
          </p:cNvCxnSpPr>
          <p:nvPr/>
        </p:nvCxnSpPr>
        <p:spPr bwMode="auto">
          <a:xfrm flipV="1">
            <a:off x="2016125" y="4486275"/>
            <a:ext cx="527050" cy="263525"/>
          </a:xfrm>
          <a:prstGeom prst="straightConnector1">
            <a:avLst/>
          </a:prstGeom>
          <a:noFill/>
          <a:ln w="38160" cap="sq">
            <a:solidFill>
              <a:srgbClr val="B847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767013" y="4027488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x</a:t>
            </a:r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4044950" y="49911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 w="1908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475038" y="4479925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r</a:t>
            </a: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6910388" y="4668838"/>
            <a:ext cx="319087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DC2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6</a:t>
            </a: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6178550" y="4165600"/>
            <a:ext cx="319088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360" tIns="9360" rIns="9360" bIns="5616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/>
              <a:t>4</a:t>
            </a:r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5445125" y="4668838"/>
            <a:ext cx="320675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/>
              <a:t>3</a:t>
            </a:r>
          </a:p>
        </p:txBody>
      </p:sp>
      <p:cxnSp>
        <p:nvCxnSpPr>
          <p:cNvPr id="19472" name="AutoShape 16"/>
          <p:cNvCxnSpPr>
            <a:cxnSpLocks noChangeShapeType="1"/>
          </p:cNvCxnSpPr>
          <p:nvPr/>
        </p:nvCxnSpPr>
        <p:spPr bwMode="auto">
          <a:xfrm flipH="1" flipV="1">
            <a:off x="5691188" y="4984750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73" name="AutoShape 17"/>
          <p:cNvCxnSpPr>
            <a:cxnSpLocks noChangeShapeType="1"/>
          </p:cNvCxnSpPr>
          <p:nvPr/>
        </p:nvCxnSpPr>
        <p:spPr bwMode="auto">
          <a:xfrm flipH="1" flipV="1">
            <a:off x="5691188" y="4981575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74" name="AutoShape 18"/>
          <p:cNvCxnSpPr>
            <a:cxnSpLocks noChangeShapeType="1"/>
          </p:cNvCxnSpPr>
          <p:nvPr/>
        </p:nvCxnSpPr>
        <p:spPr bwMode="auto">
          <a:xfrm flipH="1" flipV="1">
            <a:off x="5691188" y="4981575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75" name="AutoShape 19"/>
          <p:cNvCxnSpPr>
            <a:cxnSpLocks noChangeShapeType="1"/>
          </p:cNvCxnSpPr>
          <p:nvPr/>
        </p:nvCxnSpPr>
        <p:spPr bwMode="auto">
          <a:xfrm flipH="1" flipV="1">
            <a:off x="5691188" y="4976813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76" name="AutoShape 20"/>
          <p:cNvCxnSpPr>
            <a:cxnSpLocks noChangeShapeType="1"/>
            <a:endCxn id="19471" idx="3"/>
          </p:cNvCxnSpPr>
          <p:nvPr/>
        </p:nvCxnSpPr>
        <p:spPr bwMode="auto">
          <a:xfrm flipV="1">
            <a:off x="5219700" y="4943475"/>
            <a:ext cx="273050" cy="322263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77" name="AutoShape 21"/>
          <p:cNvCxnSpPr>
            <a:cxnSpLocks noChangeShapeType="1"/>
          </p:cNvCxnSpPr>
          <p:nvPr/>
        </p:nvCxnSpPr>
        <p:spPr bwMode="auto">
          <a:xfrm flipH="1" flipV="1">
            <a:off x="5691188" y="4981575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78" name="AutoShape 22"/>
          <p:cNvCxnSpPr>
            <a:cxnSpLocks noChangeShapeType="1"/>
          </p:cNvCxnSpPr>
          <p:nvPr/>
        </p:nvCxnSpPr>
        <p:spPr bwMode="auto">
          <a:xfrm flipH="1" flipV="1">
            <a:off x="5691188" y="4976813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79" name="AutoShape 23"/>
          <p:cNvCxnSpPr>
            <a:cxnSpLocks noChangeShapeType="1"/>
          </p:cNvCxnSpPr>
          <p:nvPr/>
        </p:nvCxnSpPr>
        <p:spPr bwMode="auto">
          <a:xfrm flipH="1" flipV="1">
            <a:off x="5691188" y="4976813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80" name="AutoShape 24"/>
          <p:cNvCxnSpPr>
            <a:cxnSpLocks noChangeShapeType="1"/>
          </p:cNvCxnSpPr>
          <p:nvPr/>
        </p:nvCxnSpPr>
        <p:spPr bwMode="auto">
          <a:xfrm flipH="1" flipV="1">
            <a:off x="5691188" y="4973638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81" name="AutoShape 25"/>
          <p:cNvCxnSpPr>
            <a:cxnSpLocks noChangeShapeType="1"/>
          </p:cNvCxnSpPr>
          <p:nvPr/>
        </p:nvCxnSpPr>
        <p:spPr bwMode="auto">
          <a:xfrm flipV="1">
            <a:off x="5219700" y="4938713"/>
            <a:ext cx="274638" cy="322262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82" name="AutoShape 26"/>
          <p:cNvCxnSpPr>
            <a:cxnSpLocks noChangeShapeType="1"/>
          </p:cNvCxnSpPr>
          <p:nvPr/>
        </p:nvCxnSpPr>
        <p:spPr bwMode="auto">
          <a:xfrm flipH="1" flipV="1">
            <a:off x="7175500" y="5005388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83" name="AutoShape 27"/>
          <p:cNvCxnSpPr>
            <a:cxnSpLocks noChangeShapeType="1"/>
          </p:cNvCxnSpPr>
          <p:nvPr/>
        </p:nvCxnSpPr>
        <p:spPr bwMode="auto">
          <a:xfrm flipH="1" flipV="1">
            <a:off x="7175500" y="5002213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84" name="AutoShape 28"/>
          <p:cNvCxnSpPr>
            <a:cxnSpLocks noChangeShapeType="1"/>
          </p:cNvCxnSpPr>
          <p:nvPr/>
        </p:nvCxnSpPr>
        <p:spPr bwMode="auto">
          <a:xfrm flipH="1" flipV="1">
            <a:off x="7175500" y="5002213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85" name="AutoShape 29"/>
          <p:cNvCxnSpPr>
            <a:cxnSpLocks noChangeShapeType="1"/>
          </p:cNvCxnSpPr>
          <p:nvPr/>
        </p:nvCxnSpPr>
        <p:spPr bwMode="auto">
          <a:xfrm flipH="1" flipV="1">
            <a:off x="7175500" y="4997450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86" name="AutoShape 30"/>
          <p:cNvCxnSpPr>
            <a:cxnSpLocks noChangeShapeType="1"/>
          </p:cNvCxnSpPr>
          <p:nvPr/>
        </p:nvCxnSpPr>
        <p:spPr bwMode="auto">
          <a:xfrm flipV="1">
            <a:off x="6704013" y="4965700"/>
            <a:ext cx="274637" cy="322263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87" name="AutoShape 31"/>
          <p:cNvCxnSpPr>
            <a:cxnSpLocks noChangeShapeType="1"/>
          </p:cNvCxnSpPr>
          <p:nvPr/>
        </p:nvCxnSpPr>
        <p:spPr bwMode="auto">
          <a:xfrm flipH="1" flipV="1">
            <a:off x="7175500" y="5002213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88" name="AutoShape 32"/>
          <p:cNvCxnSpPr>
            <a:cxnSpLocks noChangeShapeType="1"/>
          </p:cNvCxnSpPr>
          <p:nvPr/>
        </p:nvCxnSpPr>
        <p:spPr bwMode="auto">
          <a:xfrm flipH="1" flipV="1">
            <a:off x="7175500" y="4997450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89" name="AutoShape 33"/>
          <p:cNvCxnSpPr>
            <a:cxnSpLocks noChangeShapeType="1"/>
          </p:cNvCxnSpPr>
          <p:nvPr/>
        </p:nvCxnSpPr>
        <p:spPr bwMode="auto">
          <a:xfrm flipH="1" flipV="1">
            <a:off x="7175500" y="4997450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90" name="AutoShape 34"/>
          <p:cNvCxnSpPr>
            <a:cxnSpLocks noChangeShapeType="1"/>
          </p:cNvCxnSpPr>
          <p:nvPr/>
        </p:nvCxnSpPr>
        <p:spPr bwMode="auto">
          <a:xfrm flipH="1" flipV="1">
            <a:off x="7175500" y="4994275"/>
            <a:ext cx="250825" cy="298450"/>
          </a:xfrm>
          <a:prstGeom prst="straightConnector1">
            <a:avLst/>
          </a:prstGeom>
          <a:noFill/>
          <a:ln w="29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91" name="AutoShape 35"/>
          <p:cNvCxnSpPr>
            <a:cxnSpLocks noChangeShapeType="1"/>
          </p:cNvCxnSpPr>
          <p:nvPr/>
        </p:nvCxnSpPr>
        <p:spPr bwMode="auto">
          <a:xfrm flipV="1">
            <a:off x="6704013" y="4960938"/>
            <a:ext cx="274637" cy="322262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7627938" y="5022850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r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1362075" y="4435475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y</a:t>
            </a:r>
          </a:p>
        </p:txBody>
      </p:sp>
      <p:sp>
        <p:nvSpPr>
          <p:cNvPr id="19494" name="Oval 38"/>
          <p:cNvSpPr>
            <a:spLocks noChangeArrowheads="1"/>
          </p:cNvSpPr>
          <p:nvPr/>
        </p:nvSpPr>
        <p:spPr bwMode="auto">
          <a:xfrm>
            <a:off x="1736725" y="4708525"/>
            <a:ext cx="319088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3</a:t>
            </a:r>
          </a:p>
        </p:txBody>
      </p:sp>
      <p:sp>
        <p:nvSpPr>
          <p:cNvPr id="19495" name="Oval 39"/>
          <p:cNvSpPr>
            <a:spLocks noChangeArrowheads="1"/>
          </p:cNvSpPr>
          <p:nvPr/>
        </p:nvSpPr>
        <p:spPr bwMode="auto">
          <a:xfrm>
            <a:off x="1327150" y="5257800"/>
            <a:ext cx="319088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28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360" tIns="9360" rIns="9360" bIns="5616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3</a:t>
            </a:r>
          </a:p>
        </p:txBody>
      </p:sp>
      <p:cxnSp>
        <p:nvCxnSpPr>
          <p:cNvPr id="19496" name="AutoShape 40"/>
          <p:cNvCxnSpPr>
            <a:cxnSpLocks noChangeShapeType="1"/>
          </p:cNvCxnSpPr>
          <p:nvPr/>
        </p:nvCxnSpPr>
        <p:spPr bwMode="auto">
          <a:xfrm flipV="1">
            <a:off x="1189038" y="5549900"/>
            <a:ext cx="182562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497" name="AutoShape 41"/>
          <p:cNvCxnSpPr>
            <a:cxnSpLocks noChangeShapeType="1"/>
          </p:cNvCxnSpPr>
          <p:nvPr/>
        </p:nvCxnSpPr>
        <p:spPr bwMode="auto">
          <a:xfrm flipH="1" flipV="1">
            <a:off x="1589088" y="5548313"/>
            <a:ext cx="238125" cy="303212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1006475" y="5121275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z</a:t>
            </a:r>
          </a:p>
        </p:txBody>
      </p:sp>
      <p:cxnSp>
        <p:nvCxnSpPr>
          <p:cNvPr id="19499" name="AutoShape 43"/>
          <p:cNvCxnSpPr>
            <a:cxnSpLocks noChangeShapeType="1"/>
          </p:cNvCxnSpPr>
          <p:nvPr/>
        </p:nvCxnSpPr>
        <p:spPr bwMode="auto">
          <a:xfrm flipV="1">
            <a:off x="1555750" y="4954588"/>
            <a:ext cx="182563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9500" name="Oval 44"/>
          <p:cNvSpPr>
            <a:spLocks noChangeArrowheads="1"/>
          </p:cNvSpPr>
          <p:nvPr/>
        </p:nvSpPr>
        <p:spPr bwMode="auto">
          <a:xfrm>
            <a:off x="1736725" y="4708525"/>
            <a:ext cx="319088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360" tIns="9360" rIns="9360" bIns="5616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4</a:t>
            </a:r>
          </a:p>
        </p:txBody>
      </p:sp>
      <p:sp>
        <p:nvSpPr>
          <p:cNvPr id="19501" name="Oval 45"/>
          <p:cNvSpPr>
            <a:spLocks noChangeArrowheads="1"/>
          </p:cNvSpPr>
          <p:nvPr/>
        </p:nvSpPr>
        <p:spPr bwMode="auto">
          <a:xfrm>
            <a:off x="3200400" y="4708525"/>
            <a:ext cx="319088" cy="320675"/>
          </a:xfrm>
          <a:prstGeom prst="ellipse">
            <a:avLst/>
          </a:prstGeom>
          <a:solidFill>
            <a:srgbClr val="ECD882"/>
          </a:solidFill>
          <a:ln w="76320" cap="sq">
            <a:solidFill>
              <a:srgbClr val="00458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8080" tIns="28080" rIns="28080" bIns="7488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2323DC"/>
                </a:solidFill>
                <a:latin typeface="Times New Roman" charset="0"/>
              </a:rPr>
              <a:t>7</a:t>
            </a:r>
          </a:p>
        </p:txBody>
      </p:sp>
      <p:sp>
        <p:nvSpPr>
          <p:cNvPr id="19502" name="Oval 46"/>
          <p:cNvSpPr>
            <a:spLocks noChangeArrowheads="1"/>
          </p:cNvSpPr>
          <p:nvPr/>
        </p:nvSpPr>
        <p:spPr bwMode="auto">
          <a:xfrm>
            <a:off x="7361238" y="5294313"/>
            <a:ext cx="319087" cy="320675"/>
          </a:xfrm>
          <a:prstGeom prst="ellipse">
            <a:avLst/>
          </a:prstGeom>
          <a:solidFill>
            <a:srgbClr val="ECD882"/>
          </a:solidFill>
          <a:ln w="76320" cap="sq">
            <a:solidFill>
              <a:srgbClr val="00458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28080" tIns="28080" rIns="28080" bIns="7488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2323DC"/>
                </a:solidFill>
                <a:latin typeface="Times New Roman" charset="0"/>
              </a:rPr>
              <a:t>7</a:t>
            </a:r>
          </a:p>
        </p:txBody>
      </p:sp>
      <p:cxnSp>
        <p:nvCxnSpPr>
          <p:cNvPr id="19503" name="AutoShape 47"/>
          <p:cNvCxnSpPr>
            <a:cxnSpLocks noChangeShapeType="1"/>
          </p:cNvCxnSpPr>
          <p:nvPr/>
        </p:nvCxnSpPr>
        <p:spPr bwMode="auto">
          <a:xfrm flipH="1" flipV="1">
            <a:off x="2011363" y="5029200"/>
            <a:ext cx="250825" cy="2984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Red-Black Trees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fld id="{AA7506B1-FCCD-DA49-B4D0-D5F0524E8C3E}" type="slidenum">
              <a:rPr lang="en-US" altLang="en-US" sz="1400"/>
              <a:pPr algn="r"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4400">
                <a:solidFill>
                  <a:srgbClr val="BE2D00"/>
                </a:solidFill>
              </a:rPr>
              <a:t>Red-Black Trees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7848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17500" indent="-317500"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717550" indent="-260350"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600"/>
              </a:spcBef>
              <a:buClr>
                <a:srgbClr val="6F89F7"/>
              </a:buClr>
              <a:buSzPct val="147000"/>
              <a:buFont typeface="Times New Roman" charset="0"/>
              <a:buBlip>
                <a:blip r:embed="rId3"/>
              </a:buBlip>
            </a:pPr>
            <a:r>
              <a:rPr lang="en-US" altLang="en-US"/>
              <a:t>A red-black tree is a binary search tree that satisfies four properties.</a:t>
            </a:r>
          </a:p>
          <a:p>
            <a:pPr lvl="1" algn="l">
              <a:lnSpc>
                <a:spcPct val="90000"/>
              </a:lnSpc>
              <a:spcBef>
                <a:spcPts val="50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2000">
                <a:solidFill>
                  <a:srgbClr val="BE2D00"/>
                </a:solidFill>
              </a:rPr>
              <a:t>Root Property</a:t>
            </a:r>
            <a:r>
              <a:rPr lang="en-US" altLang="en-US" sz="2000"/>
              <a:t>: the root is black.</a:t>
            </a:r>
          </a:p>
          <a:p>
            <a:pPr lvl="1" algn="l">
              <a:lnSpc>
                <a:spcPct val="90000"/>
              </a:lnSpc>
              <a:spcBef>
                <a:spcPts val="50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2000">
                <a:solidFill>
                  <a:srgbClr val="BE2D00"/>
                </a:solidFill>
              </a:rPr>
              <a:t>External Property</a:t>
            </a:r>
            <a:r>
              <a:rPr lang="en-US" altLang="en-US" sz="2000"/>
              <a:t>: every leaf is black.</a:t>
            </a:r>
          </a:p>
          <a:p>
            <a:pPr lvl="1" algn="l">
              <a:lnSpc>
                <a:spcPct val="90000"/>
              </a:lnSpc>
              <a:spcBef>
                <a:spcPts val="50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2000">
                <a:solidFill>
                  <a:srgbClr val="BE2D00"/>
                </a:solidFill>
              </a:rPr>
              <a:t>Internal Property</a:t>
            </a:r>
            <a:r>
              <a:rPr lang="en-US" altLang="en-US" sz="2000"/>
              <a:t>: the children of a red node are black.</a:t>
            </a:r>
          </a:p>
          <a:p>
            <a:pPr lvl="1" algn="l">
              <a:lnSpc>
                <a:spcPct val="90000"/>
              </a:lnSpc>
              <a:spcBef>
                <a:spcPts val="50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2000">
                <a:solidFill>
                  <a:srgbClr val="BE2D00"/>
                </a:solidFill>
              </a:rPr>
              <a:t>Depth Property</a:t>
            </a:r>
            <a:r>
              <a:rPr lang="en-US" altLang="en-US" sz="2000"/>
              <a:t>: all the leaves have the same black depth.</a:t>
            </a: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4403725" y="3917950"/>
            <a:ext cx="320675" cy="319088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9</a:t>
            </a: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5910263" y="4429125"/>
            <a:ext cx="319087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15</a:t>
            </a: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3046413" y="4429125"/>
            <a:ext cx="319087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4</a:t>
            </a: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3633788" y="4924425"/>
            <a:ext cx="320675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6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386138" y="5500688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30" name="AutoShape 10"/>
          <p:cNvCxnSpPr>
            <a:cxnSpLocks noChangeShapeType="1"/>
            <a:stCxn id="5125" idx="3"/>
            <a:endCxn id="5127" idx="7"/>
          </p:cNvCxnSpPr>
          <p:nvPr/>
        </p:nvCxnSpPr>
        <p:spPr bwMode="auto">
          <a:xfrm flipH="1">
            <a:off x="3319463" y="4191000"/>
            <a:ext cx="1131887" cy="285750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31" name="AutoShape 11"/>
          <p:cNvCxnSpPr>
            <a:cxnSpLocks noChangeShapeType="1"/>
            <a:stCxn id="5126" idx="1"/>
            <a:endCxn id="5125" idx="5"/>
          </p:cNvCxnSpPr>
          <p:nvPr/>
        </p:nvCxnSpPr>
        <p:spPr bwMode="auto">
          <a:xfrm flipH="1" flipV="1">
            <a:off x="4676775" y="4191000"/>
            <a:ext cx="1279525" cy="2857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32" name="AutoShape 12"/>
          <p:cNvCxnSpPr>
            <a:cxnSpLocks noChangeShapeType="1"/>
            <a:stCxn id="5153" idx="0"/>
            <a:endCxn id="5126" idx="5"/>
          </p:cNvCxnSpPr>
          <p:nvPr/>
        </p:nvCxnSpPr>
        <p:spPr bwMode="auto">
          <a:xfrm flipH="1" flipV="1">
            <a:off x="6183313" y="4703763"/>
            <a:ext cx="536575" cy="201612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33" name="AutoShape 13"/>
          <p:cNvCxnSpPr>
            <a:cxnSpLocks noChangeShapeType="1"/>
            <a:stCxn id="5143" idx="7"/>
            <a:endCxn id="5126" idx="3"/>
          </p:cNvCxnSpPr>
          <p:nvPr/>
        </p:nvCxnSpPr>
        <p:spPr bwMode="auto">
          <a:xfrm flipV="1">
            <a:off x="5537200" y="4703763"/>
            <a:ext cx="419100" cy="268287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34" name="AutoShape 14"/>
          <p:cNvCxnSpPr>
            <a:cxnSpLocks noChangeShapeType="1"/>
            <a:stCxn id="5148" idx="1"/>
            <a:endCxn id="5128" idx="5"/>
          </p:cNvCxnSpPr>
          <p:nvPr/>
        </p:nvCxnSpPr>
        <p:spPr bwMode="auto">
          <a:xfrm flipH="1" flipV="1">
            <a:off x="3908425" y="5199063"/>
            <a:ext cx="196850" cy="290512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35" name="AutoShape 15"/>
          <p:cNvCxnSpPr>
            <a:cxnSpLocks noChangeShapeType="1"/>
            <a:stCxn id="5129" idx="0"/>
            <a:endCxn id="5128" idx="3"/>
          </p:cNvCxnSpPr>
          <p:nvPr/>
        </p:nvCxnSpPr>
        <p:spPr bwMode="auto">
          <a:xfrm flipV="1">
            <a:off x="3500438" y="5199063"/>
            <a:ext cx="179387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36" name="AutoShape 16"/>
          <p:cNvCxnSpPr>
            <a:cxnSpLocks noChangeShapeType="1"/>
            <a:stCxn id="5138" idx="7"/>
            <a:endCxn id="5127" idx="3"/>
          </p:cNvCxnSpPr>
          <p:nvPr/>
        </p:nvCxnSpPr>
        <p:spPr bwMode="auto">
          <a:xfrm flipV="1">
            <a:off x="2732088" y="4703763"/>
            <a:ext cx="361950" cy="268287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37" name="AutoShape 17"/>
          <p:cNvCxnSpPr>
            <a:cxnSpLocks noChangeShapeType="1"/>
            <a:stCxn id="5128" idx="1"/>
            <a:endCxn id="5127" idx="5"/>
          </p:cNvCxnSpPr>
          <p:nvPr/>
        </p:nvCxnSpPr>
        <p:spPr bwMode="auto">
          <a:xfrm flipH="1" flipV="1">
            <a:off x="3319463" y="4703763"/>
            <a:ext cx="361950" cy="268287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2459038" y="4924425"/>
            <a:ext cx="319087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2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2209800" y="5500688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2797175" y="5500688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41" name="AutoShape 21"/>
          <p:cNvCxnSpPr>
            <a:cxnSpLocks noChangeShapeType="1"/>
            <a:stCxn id="5140" idx="0"/>
            <a:endCxn id="5138" idx="5"/>
          </p:cNvCxnSpPr>
          <p:nvPr/>
        </p:nvCxnSpPr>
        <p:spPr bwMode="auto">
          <a:xfrm flipH="1" flipV="1">
            <a:off x="2732088" y="5199063"/>
            <a:ext cx="179387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42" name="AutoShape 22"/>
          <p:cNvCxnSpPr>
            <a:cxnSpLocks noChangeShapeType="1"/>
            <a:stCxn id="5139" idx="0"/>
            <a:endCxn id="5138" idx="3"/>
          </p:cNvCxnSpPr>
          <p:nvPr/>
        </p:nvCxnSpPr>
        <p:spPr bwMode="auto">
          <a:xfrm flipV="1">
            <a:off x="2324100" y="5199063"/>
            <a:ext cx="18097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143" name="Oval 23"/>
          <p:cNvSpPr>
            <a:spLocks noChangeArrowheads="1"/>
          </p:cNvSpPr>
          <p:nvPr/>
        </p:nvSpPr>
        <p:spPr bwMode="auto">
          <a:xfrm>
            <a:off x="5264150" y="4924425"/>
            <a:ext cx="320675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12</a:t>
            </a: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5016500" y="5500688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5602288" y="5500688"/>
            <a:ext cx="231775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46" name="AutoShape 26"/>
          <p:cNvCxnSpPr>
            <a:cxnSpLocks noChangeShapeType="1"/>
            <a:stCxn id="5145" idx="0"/>
            <a:endCxn id="5143" idx="5"/>
          </p:cNvCxnSpPr>
          <p:nvPr/>
        </p:nvCxnSpPr>
        <p:spPr bwMode="auto">
          <a:xfrm flipH="1" flipV="1">
            <a:off x="5537200" y="5199063"/>
            <a:ext cx="179388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47" name="AutoShape 27"/>
          <p:cNvCxnSpPr>
            <a:cxnSpLocks noChangeShapeType="1"/>
            <a:stCxn id="5144" idx="0"/>
            <a:endCxn id="5143" idx="3"/>
          </p:cNvCxnSpPr>
          <p:nvPr/>
        </p:nvCxnSpPr>
        <p:spPr bwMode="auto">
          <a:xfrm flipV="1">
            <a:off x="5130800" y="5199063"/>
            <a:ext cx="179388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148" name="Oval 28"/>
          <p:cNvSpPr>
            <a:spLocks noChangeArrowheads="1"/>
          </p:cNvSpPr>
          <p:nvPr/>
        </p:nvSpPr>
        <p:spPr bwMode="auto">
          <a:xfrm>
            <a:off x="4057650" y="5441950"/>
            <a:ext cx="320675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7</a:t>
            </a:r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3810000" y="601821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4395788" y="6018213"/>
            <a:ext cx="231775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51" name="AutoShape 31"/>
          <p:cNvCxnSpPr>
            <a:cxnSpLocks noChangeShapeType="1"/>
            <a:stCxn id="5150" idx="0"/>
            <a:endCxn id="5148" idx="5"/>
          </p:cNvCxnSpPr>
          <p:nvPr/>
        </p:nvCxnSpPr>
        <p:spPr bwMode="auto">
          <a:xfrm flipH="1" flipV="1">
            <a:off x="4332288" y="5715000"/>
            <a:ext cx="179387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52" name="AutoShape 32"/>
          <p:cNvCxnSpPr>
            <a:cxnSpLocks noChangeShapeType="1"/>
            <a:stCxn id="5149" idx="0"/>
            <a:endCxn id="5148" idx="3"/>
          </p:cNvCxnSpPr>
          <p:nvPr/>
        </p:nvCxnSpPr>
        <p:spPr bwMode="auto">
          <a:xfrm flipV="1">
            <a:off x="3924300" y="5715000"/>
            <a:ext cx="179388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153" name="Oval 33"/>
          <p:cNvSpPr>
            <a:spLocks noChangeArrowheads="1"/>
          </p:cNvSpPr>
          <p:nvPr/>
        </p:nvSpPr>
        <p:spPr bwMode="auto">
          <a:xfrm>
            <a:off x="6559550" y="4905375"/>
            <a:ext cx="319088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21</a:t>
            </a: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6310313" y="5481638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6897688" y="5481638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56" name="AutoShape 36"/>
          <p:cNvCxnSpPr>
            <a:cxnSpLocks noChangeShapeType="1"/>
            <a:stCxn id="5155" idx="0"/>
            <a:endCxn id="5153" idx="5"/>
          </p:cNvCxnSpPr>
          <p:nvPr/>
        </p:nvCxnSpPr>
        <p:spPr bwMode="auto">
          <a:xfrm flipH="1" flipV="1">
            <a:off x="6832600" y="5180013"/>
            <a:ext cx="18097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57" name="AutoShape 37"/>
          <p:cNvCxnSpPr>
            <a:cxnSpLocks noChangeShapeType="1"/>
            <a:stCxn id="5154" idx="0"/>
            <a:endCxn id="5153" idx="3"/>
          </p:cNvCxnSpPr>
          <p:nvPr/>
        </p:nvCxnSpPr>
        <p:spPr bwMode="auto">
          <a:xfrm flipV="1">
            <a:off x="6424613" y="5180013"/>
            <a:ext cx="18097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Red-Black Trees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fld id="{B41C5B85-959E-304A-A7E3-5AF1C35FD693}" type="slidenum">
              <a:rPr lang="en-US" altLang="en-US" sz="1400"/>
              <a:pPr algn="r"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4400">
                <a:solidFill>
                  <a:srgbClr val="BE2D00"/>
                </a:solidFill>
              </a:rPr>
              <a:t>Height of a Red-Black Tree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17500" indent="-317500"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717550" indent="-260350"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spcBef>
                <a:spcPts val="600"/>
              </a:spcBef>
              <a:buClr>
                <a:srgbClr val="6F89F7"/>
              </a:buClr>
              <a:buSzPct val="147000"/>
              <a:buFont typeface="Times New Roman" charset="0"/>
              <a:buBlip>
                <a:blip r:embed="rId3"/>
              </a:buBlip>
            </a:pPr>
            <a:r>
              <a:rPr lang="en-US" altLang="en-US" dirty="0">
                <a:solidFill>
                  <a:srgbClr val="BE2D00"/>
                </a:solidFill>
              </a:rPr>
              <a:t>Theorem:</a:t>
            </a:r>
            <a:r>
              <a:rPr lang="en-US" altLang="en-US" dirty="0"/>
              <a:t> A red-black tree storing </a:t>
            </a:r>
            <a:r>
              <a:rPr lang="en-US" altLang="en-US" b="1" i="1" dirty="0">
                <a:latin typeface="Times New Roman" charset="0"/>
              </a:rPr>
              <a:t>n</a:t>
            </a:r>
            <a:r>
              <a:rPr lang="en-US" altLang="en-US" dirty="0">
                <a:latin typeface="Times New Roman" charset="0"/>
              </a:rPr>
              <a:t> </a:t>
            </a:r>
            <a:r>
              <a:rPr lang="en-US" altLang="en-US" dirty="0"/>
              <a:t>entries has height </a:t>
            </a:r>
            <a:r>
              <a:rPr lang="en-US" altLang="en-US" b="1" i="1" dirty="0">
                <a:latin typeface="Times New Roman" charset="0"/>
              </a:rPr>
              <a:t>O</a:t>
            </a:r>
            <a:r>
              <a:rPr lang="en-US" altLang="en-US" dirty="0">
                <a:latin typeface="Times New Roman" charset="0"/>
              </a:rPr>
              <a:t>(log </a:t>
            </a:r>
            <a:r>
              <a:rPr lang="en-US" altLang="en-US" b="1" i="1" dirty="0">
                <a:latin typeface="Times New Roman" charset="0"/>
              </a:rPr>
              <a:t>n</a:t>
            </a:r>
            <a:r>
              <a:rPr lang="en-US" altLang="en-US" dirty="0">
                <a:latin typeface="Times New Roman" charset="0"/>
              </a:rPr>
              <a:t>).</a:t>
            </a:r>
          </a:p>
          <a:p>
            <a:pPr algn="l">
              <a:spcBef>
                <a:spcPts val="600"/>
              </a:spcBef>
              <a:buClr>
                <a:srgbClr val="6F89F7"/>
              </a:buClr>
              <a:buSzPct val="147000"/>
              <a:buFont typeface="Times New Roman" charset="0"/>
              <a:buBlip>
                <a:blip r:embed="rId3"/>
              </a:buBlip>
            </a:pPr>
            <a:r>
              <a:rPr lang="en-US" altLang="en-US" dirty="0"/>
              <a:t>The search algorithm for a red-black tree is the same as that for a binary search tree.</a:t>
            </a:r>
          </a:p>
          <a:p>
            <a:pPr algn="l">
              <a:spcBef>
                <a:spcPts val="600"/>
              </a:spcBef>
              <a:buClr>
                <a:srgbClr val="6F89F7"/>
              </a:buClr>
              <a:buSzPct val="147000"/>
              <a:buFont typeface="Wingdings" charset="2"/>
              <a:buBlip>
                <a:blip r:embed="rId3"/>
              </a:buBlip>
            </a:pPr>
            <a:r>
              <a:rPr lang="en-US" altLang="en-US" dirty="0"/>
              <a:t>By the above theorem, searching in a red-black tree takes </a:t>
            </a:r>
            <a:r>
              <a:rPr lang="en-US" altLang="en-US" b="1" i="1" dirty="0">
                <a:latin typeface="Times New Roman" charset="0"/>
              </a:rPr>
              <a:t>O</a:t>
            </a:r>
            <a:r>
              <a:rPr lang="en-US" altLang="en-US" dirty="0">
                <a:latin typeface="Times New Roman" charset="0"/>
              </a:rPr>
              <a:t>(log </a:t>
            </a:r>
            <a:r>
              <a:rPr lang="en-US" altLang="en-US" b="1" i="1" dirty="0">
                <a:latin typeface="Times New Roman" charset="0"/>
              </a:rPr>
              <a:t>n</a:t>
            </a:r>
            <a:r>
              <a:rPr lang="en-US" altLang="en-US" dirty="0">
                <a:latin typeface="Times New Roman" charset="0"/>
              </a:rPr>
              <a:t>)</a:t>
            </a:r>
            <a:r>
              <a:rPr lang="en-US" altLang="en-US" dirty="0"/>
              <a:t> time.</a:t>
            </a:r>
          </a:p>
          <a:p>
            <a:pPr marL="341313" algn="l">
              <a:spcBef>
                <a:spcPts val="600"/>
              </a:spcBef>
              <a:buClrTx/>
              <a:buSzPct val="147000"/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Red-Black Trees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fld id="{3A8FBFDF-529D-8147-A16B-344F7D008E77}" type="slidenum">
              <a:rPr lang="en-US" altLang="en-US" sz="1400"/>
              <a:pPr algn="r"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4400">
                <a:solidFill>
                  <a:srgbClr val="BE2D00"/>
                </a:solidFill>
              </a:rPr>
              <a:t>Insertion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80772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17500" indent="-317500"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717550" indent="-260350"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500"/>
              </a:spcBef>
              <a:buClr>
                <a:srgbClr val="6F89F7"/>
              </a:buClr>
              <a:buSzPct val="176000"/>
              <a:buFont typeface="Times New Roman" charset="0"/>
              <a:buBlip>
                <a:blip r:embed="rId3"/>
              </a:buBlip>
            </a:pPr>
            <a:r>
              <a:rPr lang="en-US" altLang="en-US" sz="2000" dirty="0"/>
              <a:t>To insert </a:t>
            </a:r>
            <a:r>
              <a:rPr lang="en-US" altLang="en-US" sz="2000" b="1" i="1" dirty="0">
                <a:latin typeface="Times New Roman" charset="0"/>
              </a:rPr>
              <a:t>k</a:t>
            </a:r>
            <a:r>
              <a:rPr lang="en-US" altLang="en-US" sz="2000" dirty="0"/>
              <a:t>, first execute the insertion algorithm for binary search trees and color </a:t>
            </a:r>
            <a:r>
              <a:rPr lang="en-US" altLang="en-US" sz="2000" dirty="0">
                <a:solidFill>
                  <a:srgbClr val="BE2D00"/>
                </a:solidFill>
              </a:rPr>
              <a:t>red</a:t>
            </a:r>
            <a:r>
              <a:rPr lang="en-US" altLang="en-US" sz="2000" dirty="0"/>
              <a:t> the newly inserted node </a:t>
            </a:r>
            <a:r>
              <a:rPr lang="en-US" altLang="en-US" sz="2000" b="1" i="1" dirty="0">
                <a:latin typeface="Times New Roman" charset="0"/>
              </a:rPr>
              <a:t>z </a:t>
            </a:r>
            <a:r>
              <a:rPr lang="en-US" altLang="en-US" sz="2000" dirty="0"/>
              <a:t>unless it is the root.</a:t>
            </a:r>
          </a:p>
          <a:p>
            <a:pPr lvl="1" algn="l">
              <a:lnSpc>
                <a:spcPct val="90000"/>
              </a:lnSpc>
              <a:spcBef>
                <a:spcPts val="45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1800" dirty="0"/>
              <a:t>The root, external, and depth properties persist.</a:t>
            </a:r>
          </a:p>
          <a:p>
            <a:pPr lvl="1" algn="l">
              <a:lnSpc>
                <a:spcPct val="90000"/>
              </a:lnSpc>
              <a:spcBef>
                <a:spcPts val="45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1800" dirty="0"/>
              <a:t>If the parent </a:t>
            </a:r>
            <a:r>
              <a:rPr lang="en-US" altLang="en-US" sz="1800" b="1" i="1" dirty="0">
                <a:latin typeface="Times New Roman" charset="0"/>
              </a:rPr>
              <a:t>v</a:t>
            </a:r>
            <a:r>
              <a:rPr lang="en-US" altLang="en-US" sz="1800" dirty="0"/>
              <a:t> of </a:t>
            </a:r>
            <a:r>
              <a:rPr lang="en-US" altLang="en-US" sz="1800" b="1" i="1" dirty="0">
                <a:latin typeface="Times New Roman" charset="0"/>
              </a:rPr>
              <a:t>z</a:t>
            </a:r>
            <a:r>
              <a:rPr lang="en-US" altLang="en-US" sz="1800" dirty="0"/>
              <a:t> is black, the internal property persists and we are done. </a:t>
            </a:r>
          </a:p>
          <a:p>
            <a:pPr lvl="1" algn="l">
              <a:lnSpc>
                <a:spcPct val="90000"/>
              </a:lnSpc>
              <a:spcBef>
                <a:spcPts val="45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1800" dirty="0"/>
              <a:t>Else a </a:t>
            </a:r>
            <a:r>
              <a:rPr lang="en-US" altLang="en-US" sz="1800" dirty="0">
                <a:solidFill>
                  <a:srgbClr val="BE2D00"/>
                </a:solidFill>
              </a:rPr>
              <a:t>double red</a:t>
            </a:r>
            <a:r>
              <a:rPr lang="en-US" altLang="en-US" sz="1800" dirty="0"/>
              <a:t> (a violation of the internal property) occurs, which requires a reorganization of the tree.</a:t>
            </a:r>
          </a:p>
          <a:p>
            <a:pPr algn="l">
              <a:lnSpc>
                <a:spcPct val="90000"/>
              </a:lnSpc>
              <a:spcBef>
                <a:spcPts val="500"/>
              </a:spcBef>
              <a:buClr>
                <a:srgbClr val="6F89F7"/>
              </a:buClr>
              <a:buSzPct val="176000"/>
              <a:buFont typeface="Wingdings" charset="2"/>
              <a:buBlip>
                <a:blip r:embed="rId3"/>
              </a:buBlip>
            </a:pPr>
            <a:r>
              <a:rPr lang="en-US" altLang="en-US" sz="2000" dirty="0"/>
              <a:t>Example where the insertion of  4 causes a double red: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516188" y="4495800"/>
            <a:ext cx="319087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6</a:t>
            </a:r>
          </a:p>
        </p:txBody>
      </p:sp>
      <p:cxnSp>
        <p:nvCxnSpPr>
          <p:cNvPr id="8198" name="AutoShape 6"/>
          <p:cNvCxnSpPr>
            <a:cxnSpLocks noChangeShapeType="1"/>
            <a:stCxn id="8205" idx="0"/>
            <a:endCxn id="8197" idx="5"/>
          </p:cNvCxnSpPr>
          <p:nvPr/>
        </p:nvCxnSpPr>
        <p:spPr bwMode="auto">
          <a:xfrm flipH="1" flipV="1">
            <a:off x="2789238" y="4768850"/>
            <a:ext cx="536575" cy="201613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199" name="AutoShape 7"/>
          <p:cNvCxnSpPr>
            <a:cxnSpLocks noChangeShapeType="1"/>
            <a:stCxn id="8200" idx="7"/>
            <a:endCxn id="8197" idx="3"/>
          </p:cNvCxnSpPr>
          <p:nvPr/>
        </p:nvCxnSpPr>
        <p:spPr bwMode="auto">
          <a:xfrm flipV="1">
            <a:off x="2143125" y="4768850"/>
            <a:ext cx="419100" cy="268288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1870075" y="4991100"/>
            <a:ext cx="320675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3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622425" y="556736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208213" y="5567363"/>
            <a:ext cx="231775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03" name="AutoShape 11"/>
          <p:cNvCxnSpPr>
            <a:cxnSpLocks noChangeShapeType="1"/>
            <a:stCxn id="8202" idx="0"/>
            <a:endCxn id="8200" idx="5"/>
          </p:cNvCxnSpPr>
          <p:nvPr/>
        </p:nvCxnSpPr>
        <p:spPr bwMode="auto">
          <a:xfrm flipH="1" flipV="1">
            <a:off x="2143125" y="5265738"/>
            <a:ext cx="179388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204" name="AutoShape 12"/>
          <p:cNvCxnSpPr>
            <a:cxnSpLocks noChangeShapeType="1"/>
            <a:stCxn id="8201" idx="0"/>
            <a:endCxn id="8200" idx="3"/>
          </p:cNvCxnSpPr>
          <p:nvPr/>
        </p:nvCxnSpPr>
        <p:spPr bwMode="auto">
          <a:xfrm flipV="1">
            <a:off x="1736725" y="5265738"/>
            <a:ext cx="179388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3165475" y="4972050"/>
            <a:ext cx="319088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8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2916238" y="5548313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503613" y="5548313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08" name="AutoShape 16"/>
          <p:cNvCxnSpPr>
            <a:cxnSpLocks noChangeShapeType="1"/>
            <a:stCxn id="8207" idx="0"/>
            <a:endCxn id="8205" idx="5"/>
          </p:cNvCxnSpPr>
          <p:nvPr/>
        </p:nvCxnSpPr>
        <p:spPr bwMode="auto">
          <a:xfrm flipH="1" flipV="1">
            <a:off x="3438525" y="5246688"/>
            <a:ext cx="18097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209" name="AutoShape 17"/>
          <p:cNvCxnSpPr>
            <a:cxnSpLocks noChangeShapeType="1"/>
            <a:stCxn id="8206" idx="0"/>
            <a:endCxn id="8205" idx="3"/>
          </p:cNvCxnSpPr>
          <p:nvPr/>
        </p:nvCxnSpPr>
        <p:spPr bwMode="auto">
          <a:xfrm flipV="1">
            <a:off x="3030538" y="5246688"/>
            <a:ext cx="18097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6616700" y="4495800"/>
            <a:ext cx="319088" cy="320675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latin typeface="Times New Roman" charset="0"/>
              </a:rPr>
              <a:t>6</a:t>
            </a:r>
          </a:p>
        </p:txBody>
      </p:sp>
      <p:cxnSp>
        <p:nvCxnSpPr>
          <p:cNvPr id="8211" name="AutoShape 19"/>
          <p:cNvCxnSpPr>
            <a:cxnSpLocks noChangeShapeType="1"/>
            <a:stCxn id="8216" idx="0"/>
            <a:endCxn id="8210" idx="5"/>
          </p:cNvCxnSpPr>
          <p:nvPr/>
        </p:nvCxnSpPr>
        <p:spPr bwMode="auto">
          <a:xfrm flipH="1" flipV="1">
            <a:off x="6889750" y="4768850"/>
            <a:ext cx="703263" cy="201613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212" name="AutoShape 20"/>
          <p:cNvCxnSpPr>
            <a:cxnSpLocks noChangeShapeType="1"/>
            <a:stCxn id="8213" idx="7"/>
            <a:endCxn id="8210" idx="3"/>
          </p:cNvCxnSpPr>
          <p:nvPr/>
        </p:nvCxnSpPr>
        <p:spPr bwMode="auto">
          <a:xfrm flipV="1">
            <a:off x="5973763" y="4768850"/>
            <a:ext cx="690562" cy="268288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5699125" y="4991100"/>
            <a:ext cx="320675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3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5334000" y="556736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15" name="AutoShape 23"/>
          <p:cNvCxnSpPr>
            <a:cxnSpLocks noChangeShapeType="1"/>
            <a:stCxn id="8214" idx="0"/>
            <a:endCxn id="8213" idx="3"/>
          </p:cNvCxnSpPr>
          <p:nvPr/>
        </p:nvCxnSpPr>
        <p:spPr bwMode="auto">
          <a:xfrm flipV="1">
            <a:off x="5448300" y="5265738"/>
            <a:ext cx="296863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7432675" y="4972050"/>
            <a:ext cx="319088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8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7183438" y="5548313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7770813" y="5548313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19" name="AutoShape 27"/>
          <p:cNvCxnSpPr>
            <a:cxnSpLocks noChangeShapeType="1"/>
            <a:stCxn id="8218" idx="0"/>
            <a:endCxn id="8216" idx="5"/>
          </p:cNvCxnSpPr>
          <p:nvPr/>
        </p:nvCxnSpPr>
        <p:spPr bwMode="auto">
          <a:xfrm flipH="1" flipV="1">
            <a:off x="7705725" y="5246688"/>
            <a:ext cx="18097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220" name="AutoShape 28"/>
          <p:cNvCxnSpPr>
            <a:cxnSpLocks noChangeShapeType="1"/>
            <a:stCxn id="8217" idx="0"/>
            <a:endCxn id="8216" idx="3"/>
          </p:cNvCxnSpPr>
          <p:nvPr/>
        </p:nvCxnSpPr>
        <p:spPr bwMode="auto">
          <a:xfrm flipV="1">
            <a:off x="7297738" y="5246688"/>
            <a:ext cx="18097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221" name="Oval 29"/>
          <p:cNvSpPr>
            <a:spLocks noChangeArrowheads="1"/>
          </p:cNvSpPr>
          <p:nvPr/>
        </p:nvSpPr>
        <p:spPr bwMode="auto">
          <a:xfrm>
            <a:off x="6118225" y="5562600"/>
            <a:ext cx="319088" cy="320675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46800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  <a:latin typeface="Times New Roman" charset="0"/>
              </a:rPr>
              <a:t>4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5868988" y="6138863"/>
            <a:ext cx="230187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6515100" y="6138863"/>
            <a:ext cx="230188" cy="230187"/>
          </a:xfrm>
          <a:prstGeom prst="rect">
            <a:avLst/>
          </a:prstGeom>
          <a:solidFill>
            <a:srgbClr val="CFDBFD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24" name="AutoShape 32"/>
          <p:cNvCxnSpPr>
            <a:cxnSpLocks noChangeShapeType="1"/>
            <a:stCxn id="8223" idx="0"/>
            <a:endCxn id="8221" idx="5"/>
          </p:cNvCxnSpPr>
          <p:nvPr/>
        </p:nvCxnSpPr>
        <p:spPr bwMode="auto">
          <a:xfrm flipH="1" flipV="1">
            <a:off x="6391275" y="5835650"/>
            <a:ext cx="239713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225" name="AutoShape 33"/>
          <p:cNvCxnSpPr>
            <a:cxnSpLocks noChangeShapeType="1"/>
            <a:stCxn id="8222" idx="0"/>
            <a:endCxn id="8221" idx="3"/>
          </p:cNvCxnSpPr>
          <p:nvPr/>
        </p:nvCxnSpPr>
        <p:spPr bwMode="auto">
          <a:xfrm flipV="1">
            <a:off x="5983288" y="5835650"/>
            <a:ext cx="180975" cy="3016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226" name="AutoShape 34"/>
          <p:cNvCxnSpPr>
            <a:cxnSpLocks noChangeShapeType="1"/>
            <a:stCxn id="8221" idx="0"/>
            <a:endCxn id="8213" idx="5"/>
          </p:cNvCxnSpPr>
          <p:nvPr/>
        </p:nvCxnSpPr>
        <p:spPr bwMode="auto">
          <a:xfrm flipH="1" flipV="1">
            <a:off x="5973763" y="5265738"/>
            <a:ext cx="304800" cy="296862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2363788" y="5181600"/>
            <a:ext cx="311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latin typeface="Times New Roman" charset="0"/>
              </a:rPr>
              <a:t>z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1677988" y="4648200"/>
            <a:ext cx="311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solidFill>
                  <a:srgbClr val="BE2D00"/>
                </a:solidFill>
                <a:latin typeface="Times New Roman" charset="0"/>
              </a:rPr>
              <a:t>v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486400" y="4648200"/>
            <a:ext cx="311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solidFill>
                  <a:srgbClr val="BE2D00"/>
                </a:solidFill>
                <a:latin typeface="Times New Roman" charset="0"/>
              </a:rPr>
              <a:t>v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324600" y="5181600"/>
            <a:ext cx="311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b="1" i="1">
                <a:solidFill>
                  <a:srgbClr val="BE2D00"/>
                </a:solidFill>
                <a:latin typeface="Times New Roman" charset="0"/>
              </a:rPr>
              <a:t>z</a:t>
            </a:r>
          </a:p>
        </p:txBody>
      </p:sp>
      <p:sp>
        <p:nvSpPr>
          <p:cNvPr id="8231" name="AutoShape 39"/>
          <p:cNvSpPr>
            <a:spLocks noChangeArrowheads="1"/>
          </p:cNvSpPr>
          <p:nvPr/>
        </p:nvSpPr>
        <p:spPr bwMode="auto">
          <a:xfrm>
            <a:off x="4267200" y="50292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 w="1908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Red-Black Trees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fld id="{5C3B192F-ED27-6C40-804B-F5526226D463}" type="slidenum">
              <a:rPr lang="en-US" altLang="en-US" sz="1400"/>
              <a:pPr algn="r"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4400">
                <a:solidFill>
                  <a:srgbClr val="BE2D00"/>
                </a:solidFill>
              </a:rPr>
              <a:t>Remedying a Double Red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5800" y="1533525"/>
            <a:ext cx="769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17500" indent="-317500"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spcBef>
                <a:spcPts val="500"/>
              </a:spcBef>
              <a:buClr>
                <a:srgbClr val="6F89F7"/>
              </a:buClr>
              <a:buSzPct val="176000"/>
              <a:buFont typeface="Times New Roman" charset="0"/>
              <a:buBlip>
                <a:blip r:embed="rId3"/>
              </a:buBlip>
            </a:pPr>
            <a:r>
              <a:rPr lang="en-US" altLang="en-US" sz="2000" dirty="0"/>
              <a:t>Consider a double red with child </a:t>
            </a:r>
            <a:r>
              <a:rPr lang="en-US" altLang="en-US" sz="2000" b="1" i="1" dirty="0">
                <a:latin typeface="Times New Roman" charset="0"/>
              </a:rPr>
              <a:t>z </a:t>
            </a:r>
            <a:r>
              <a:rPr lang="en-US" altLang="en-US" sz="2000" dirty="0"/>
              <a:t>and parent </a:t>
            </a:r>
            <a:r>
              <a:rPr lang="en-US" altLang="en-US" sz="2000" b="1" i="1" dirty="0">
                <a:latin typeface="Times New Roman" charset="0"/>
              </a:rPr>
              <a:t>v</a:t>
            </a:r>
            <a:r>
              <a:rPr lang="en-US" altLang="en-US" sz="2000" dirty="0"/>
              <a:t>, and let </a:t>
            </a:r>
            <a:r>
              <a:rPr lang="en-US" altLang="en-US" sz="2000" b="1" i="1" dirty="0">
                <a:latin typeface="Times New Roman" charset="0"/>
              </a:rPr>
              <a:t>w</a:t>
            </a:r>
            <a:r>
              <a:rPr lang="en-US" altLang="en-US" sz="2000" dirty="0"/>
              <a:t> be the sibling of </a:t>
            </a:r>
            <a:r>
              <a:rPr lang="en-US" altLang="en-US" sz="2000" b="1" i="1" dirty="0">
                <a:latin typeface="Times New Roman" charset="0"/>
              </a:rPr>
              <a:t>v.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357438" y="4038600"/>
            <a:ext cx="285750" cy="285750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/>
              <a:t>4</a:t>
            </a:r>
          </a:p>
        </p:txBody>
      </p:sp>
      <p:cxnSp>
        <p:nvCxnSpPr>
          <p:cNvPr id="9222" name="AutoShape 6"/>
          <p:cNvCxnSpPr>
            <a:cxnSpLocks noChangeShapeType="1"/>
            <a:stCxn id="9221" idx="5"/>
            <a:endCxn id="9227" idx="1"/>
          </p:cNvCxnSpPr>
          <p:nvPr/>
        </p:nvCxnSpPr>
        <p:spPr bwMode="auto">
          <a:xfrm>
            <a:off x="2601913" y="4283075"/>
            <a:ext cx="566737" cy="131763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223" name="AutoShape 7"/>
          <p:cNvCxnSpPr>
            <a:cxnSpLocks noChangeShapeType="1"/>
            <a:stCxn id="9227" idx="3"/>
            <a:endCxn id="9224" idx="0"/>
          </p:cNvCxnSpPr>
          <p:nvPr/>
        </p:nvCxnSpPr>
        <p:spPr bwMode="auto">
          <a:xfrm flipH="1">
            <a:off x="2881313" y="4616450"/>
            <a:ext cx="285750" cy="138113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2738438" y="4752975"/>
            <a:ext cx="285750" cy="2857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</a:rPr>
              <a:t>6</a:t>
            </a:r>
          </a:p>
        </p:txBody>
      </p:sp>
      <p:cxnSp>
        <p:nvCxnSpPr>
          <p:cNvPr id="9225" name="AutoShape 9"/>
          <p:cNvCxnSpPr>
            <a:cxnSpLocks noChangeShapeType="1"/>
            <a:stCxn id="9224" idx="5"/>
          </p:cNvCxnSpPr>
          <p:nvPr/>
        </p:nvCxnSpPr>
        <p:spPr bwMode="auto">
          <a:xfrm>
            <a:off x="2982913" y="4997450"/>
            <a:ext cx="130175" cy="24447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226" name="AutoShape 10"/>
          <p:cNvCxnSpPr>
            <a:cxnSpLocks noChangeShapeType="1"/>
            <a:stCxn id="9224" idx="3"/>
          </p:cNvCxnSpPr>
          <p:nvPr/>
        </p:nvCxnSpPr>
        <p:spPr bwMode="auto">
          <a:xfrm flipH="1">
            <a:off x="2641600" y="4997450"/>
            <a:ext cx="138113" cy="24447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3125788" y="4371975"/>
            <a:ext cx="285750" cy="2857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</a:rPr>
              <a:t>7</a:t>
            </a:r>
          </a:p>
        </p:txBody>
      </p:sp>
      <p:cxnSp>
        <p:nvCxnSpPr>
          <p:cNvPr id="9228" name="AutoShape 12"/>
          <p:cNvCxnSpPr>
            <a:cxnSpLocks noChangeShapeType="1"/>
            <a:stCxn id="9227" idx="5"/>
          </p:cNvCxnSpPr>
          <p:nvPr/>
        </p:nvCxnSpPr>
        <p:spPr bwMode="auto">
          <a:xfrm>
            <a:off x="3370263" y="4616450"/>
            <a:ext cx="236537" cy="1968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229" name="AutoShape 13"/>
          <p:cNvCxnSpPr>
            <a:cxnSpLocks noChangeShapeType="1"/>
            <a:stCxn id="9221" idx="3"/>
            <a:endCxn id="9233" idx="7"/>
          </p:cNvCxnSpPr>
          <p:nvPr/>
        </p:nvCxnSpPr>
        <p:spPr bwMode="auto">
          <a:xfrm flipH="1">
            <a:off x="2081213" y="4283075"/>
            <a:ext cx="317500" cy="1365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479675" y="4479925"/>
            <a:ext cx="33496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solidFill>
                  <a:srgbClr val="BE2D00"/>
                </a:solidFill>
                <a:latin typeface="Times New Roman" charset="0"/>
              </a:rPr>
              <a:t>z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351213" y="4098925"/>
            <a:ext cx="306387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solidFill>
                  <a:srgbClr val="BE2D00"/>
                </a:solidFill>
                <a:latin typeface="Times New Roman" charset="0"/>
              </a:rPr>
              <a:t>v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524000" y="4098925"/>
            <a:ext cx="3810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latin typeface="Times New Roman" charset="0"/>
              </a:rPr>
              <a:t>w</a:t>
            </a:r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1836738" y="4376738"/>
            <a:ext cx="285750" cy="284162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762000" y="2286000"/>
            <a:ext cx="4114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1750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717550" indent="-2603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spcBef>
                <a:spcPts val="500"/>
              </a:spcBef>
              <a:buClrTx/>
              <a:buSzPct val="110000"/>
              <a:buFontTx/>
              <a:buNone/>
            </a:pPr>
            <a:r>
              <a:rPr lang="en-US" altLang="en-US" sz="2000" dirty="0">
                <a:solidFill>
                  <a:srgbClr val="BE2D00"/>
                </a:solidFill>
              </a:rPr>
              <a:t>Case 1</a:t>
            </a:r>
            <a:r>
              <a:rPr lang="en-US" altLang="en-US" sz="2000" dirty="0"/>
              <a:t>: </a:t>
            </a:r>
            <a:r>
              <a:rPr lang="en-US" altLang="en-US" sz="2000" b="1" i="1" dirty="0">
                <a:latin typeface="Times New Roman" charset="0"/>
              </a:rPr>
              <a:t>w</a:t>
            </a:r>
            <a:r>
              <a:rPr lang="en-US" altLang="en-US" sz="2000" dirty="0"/>
              <a:t> is black.</a:t>
            </a:r>
          </a:p>
          <a:p>
            <a:pPr lvl="1" algn="l">
              <a:spcBef>
                <a:spcPts val="45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1800" dirty="0">
                <a:solidFill>
                  <a:srgbClr val="BE2D00"/>
                </a:solidFill>
              </a:rPr>
              <a:t>Restructuring</a:t>
            </a:r>
            <a:r>
              <a:rPr lang="en-US" altLang="en-US" sz="1800" dirty="0"/>
              <a:t>: fix the order of these nodes and their subtrees via rotation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953000" y="2286000"/>
            <a:ext cx="38862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1750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717550" indent="-2603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spcBef>
                <a:spcPts val="500"/>
              </a:spcBef>
              <a:buClrTx/>
              <a:buSzPct val="110000"/>
              <a:buFontTx/>
              <a:buNone/>
            </a:pPr>
            <a:r>
              <a:rPr lang="en-US" altLang="en-US" sz="2000" dirty="0">
                <a:solidFill>
                  <a:srgbClr val="BE2D00"/>
                </a:solidFill>
              </a:rPr>
              <a:t>Case 2</a:t>
            </a:r>
            <a:r>
              <a:rPr lang="en-US" altLang="en-US" sz="2000" dirty="0"/>
              <a:t>: </a:t>
            </a:r>
            <a:r>
              <a:rPr lang="en-US" altLang="en-US" sz="2000" b="1" i="1" dirty="0">
                <a:latin typeface="Times New Roman" charset="0"/>
              </a:rPr>
              <a:t>w</a:t>
            </a:r>
            <a:r>
              <a:rPr lang="en-US" altLang="en-US" sz="2000" dirty="0"/>
              <a:t> is red.</a:t>
            </a:r>
          </a:p>
          <a:p>
            <a:pPr lvl="1" algn="l">
              <a:spcBef>
                <a:spcPts val="450"/>
              </a:spcBef>
              <a:buClr>
                <a:srgbClr val="40458C"/>
              </a:buClr>
              <a:buSzPct val="60000"/>
              <a:buFont typeface="Wingdings" charset="2"/>
              <a:buChar char=""/>
            </a:pPr>
            <a:r>
              <a:rPr lang="en-US" altLang="en-US" sz="1800" dirty="0">
                <a:solidFill>
                  <a:srgbClr val="BE2D00"/>
                </a:solidFill>
              </a:rPr>
              <a:t>Recoloring</a:t>
            </a:r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6477000" y="4038600"/>
            <a:ext cx="285750" cy="285750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/>
              <a:t>4</a:t>
            </a:r>
          </a:p>
        </p:txBody>
      </p:sp>
      <p:cxnSp>
        <p:nvCxnSpPr>
          <p:cNvPr id="9243" name="AutoShape 27"/>
          <p:cNvCxnSpPr>
            <a:cxnSpLocks noChangeShapeType="1"/>
            <a:stCxn id="9242" idx="5"/>
            <a:endCxn id="9248" idx="1"/>
          </p:cNvCxnSpPr>
          <p:nvPr/>
        </p:nvCxnSpPr>
        <p:spPr bwMode="auto">
          <a:xfrm>
            <a:off x="6721475" y="4283075"/>
            <a:ext cx="566738" cy="131763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244" name="AutoShape 28"/>
          <p:cNvCxnSpPr>
            <a:cxnSpLocks noChangeShapeType="1"/>
            <a:stCxn id="9248" idx="3"/>
            <a:endCxn id="9245" idx="0"/>
          </p:cNvCxnSpPr>
          <p:nvPr/>
        </p:nvCxnSpPr>
        <p:spPr bwMode="auto">
          <a:xfrm flipH="1">
            <a:off x="7000875" y="4616450"/>
            <a:ext cx="285750" cy="138113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9245" name="Oval 29"/>
          <p:cNvSpPr>
            <a:spLocks noChangeArrowheads="1"/>
          </p:cNvSpPr>
          <p:nvPr/>
        </p:nvSpPr>
        <p:spPr bwMode="auto">
          <a:xfrm>
            <a:off x="6858000" y="4752975"/>
            <a:ext cx="285750" cy="2857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</a:rPr>
              <a:t>6</a:t>
            </a:r>
          </a:p>
        </p:txBody>
      </p:sp>
      <p:cxnSp>
        <p:nvCxnSpPr>
          <p:cNvPr id="9246" name="AutoShape 30"/>
          <p:cNvCxnSpPr>
            <a:cxnSpLocks noChangeShapeType="1"/>
            <a:stCxn id="9245" idx="5"/>
          </p:cNvCxnSpPr>
          <p:nvPr/>
        </p:nvCxnSpPr>
        <p:spPr bwMode="auto">
          <a:xfrm>
            <a:off x="7102475" y="4997450"/>
            <a:ext cx="134938" cy="24447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247" name="AutoShape 31"/>
          <p:cNvCxnSpPr>
            <a:cxnSpLocks noChangeShapeType="1"/>
            <a:stCxn id="9245" idx="3"/>
          </p:cNvCxnSpPr>
          <p:nvPr/>
        </p:nvCxnSpPr>
        <p:spPr bwMode="auto">
          <a:xfrm flipH="1">
            <a:off x="6761163" y="4997450"/>
            <a:ext cx="138112" cy="24447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9248" name="Oval 32"/>
          <p:cNvSpPr>
            <a:spLocks noChangeArrowheads="1"/>
          </p:cNvSpPr>
          <p:nvPr/>
        </p:nvSpPr>
        <p:spPr bwMode="auto">
          <a:xfrm>
            <a:off x="7245350" y="4371975"/>
            <a:ext cx="285750" cy="2857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</a:rPr>
              <a:t>7</a:t>
            </a:r>
          </a:p>
        </p:txBody>
      </p:sp>
      <p:cxnSp>
        <p:nvCxnSpPr>
          <p:cNvPr id="9249" name="AutoShape 33"/>
          <p:cNvCxnSpPr>
            <a:cxnSpLocks noChangeShapeType="1"/>
            <a:stCxn id="9248" idx="5"/>
          </p:cNvCxnSpPr>
          <p:nvPr/>
        </p:nvCxnSpPr>
        <p:spPr bwMode="auto">
          <a:xfrm>
            <a:off x="7489825" y="4616450"/>
            <a:ext cx="206375" cy="19685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599238" y="4479925"/>
            <a:ext cx="33496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solidFill>
                  <a:srgbClr val="BE2D00"/>
                </a:solidFill>
                <a:latin typeface="Times New Roman" charset="0"/>
              </a:rPr>
              <a:t>z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7470775" y="4098925"/>
            <a:ext cx="306388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solidFill>
                  <a:srgbClr val="BE2D00"/>
                </a:solidFill>
                <a:latin typeface="Times New Roman" charset="0"/>
              </a:rPr>
              <a:t>v</a:t>
            </a:r>
          </a:p>
        </p:txBody>
      </p:sp>
      <p:cxnSp>
        <p:nvCxnSpPr>
          <p:cNvPr id="9257" name="AutoShape 41"/>
          <p:cNvCxnSpPr>
            <a:cxnSpLocks noChangeShapeType="1"/>
            <a:stCxn id="9242" idx="3"/>
            <a:endCxn id="9258" idx="0"/>
          </p:cNvCxnSpPr>
          <p:nvPr/>
        </p:nvCxnSpPr>
        <p:spPr bwMode="auto">
          <a:xfrm flipH="1">
            <a:off x="6086475" y="4283075"/>
            <a:ext cx="431800" cy="115888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9258" name="Oval 42"/>
          <p:cNvSpPr>
            <a:spLocks noChangeArrowheads="1"/>
          </p:cNvSpPr>
          <p:nvPr/>
        </p:nvSpPr>
        <p:spPr bwMode="auto">
          <a:xfrm>
            <a:off x="5943600" y="4397375"/>
            <a:ext cx="285750" cy="2857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</a:rPr>
              <a:t>2</a:t>
            </a:r>
          </a:p>
        </p:txBody>
      </p:sp>
      <p:cxnSp>
        <p:nvCxnSpPr>
          <p:cNvPr id="9259" name="AutoShape 43"/>
          <p:cNvCxnSpPr>
            <a:cxnSpLocks noChangeShapeType="1"/>
            <a:stCxn id="9258" idx="5"/>
          </p:cNvCxnSpPr>
          <p:nvPr/>
        </p:nvCxnSpPr>
        <p:spPr bwMode="auto">
          <a:xfrm>
            <a:off x="6188075" y="4641850"/>
            <a:ext cx="134938" cy="236538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260" name="AutoShape 44"/>
          <p:cNvCxnSpPr>
            <a:cxnSpLocks noChangeShapeType="1"/>
            <a:stCxn id="9258" idx="3"/>
          </p:cNvCxnSpPr>
          <p:nvPr/>
        </p:nvCxnSpPr>
        <p:spPr bwMode="auto">
          <a:xfrm flipH="1">
            <a:off x="5846763" y="4641850"/>
            <a:ext cx="138112" cy="236538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5638800" y="4114800"/>
            <a:ext cx="382588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solidFill>
                  <a:srgbClr val="BE2D00"/>
                </a:solidFill>
                <a:latin typeface="Times New Roman" charset="0"/>
              </a:rPr>
              <a:t>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Red-Black Trees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fld id="{6F1530E0-BA92-5449-A383-96E949C2502C}" type="slidenum">
              <a:rPr lang="en-US" altLang="en-US" sz="1400"/>
              <a:pPr algn="r"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4400">
                <a:solidFill>
                  <a:srgbClr val="BE2D00"/>
                </a:solidFill>
              </a:rPr>
              <a:t>Restructuring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38200" y="1600200"/>
            <a:ext cx="7772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17500" indent="-317500"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spcBef>
                <a:spcPts val="500"/>
              </a:spcBef>
              <a:buClr>
                <a:srgbClr val="6F89F7"/>
              </a:buClr>
              <a:buSzPct val="176000"/>
              <a:buFont typeface="Times New Roman" charset="0"/>
              <a:buBlip>
                <a:blip r:embed="rId3"/>
              </a:buBlip>
            </a:pPr>
            <a:r>
              <a:rPr lang="en-US" altLang="en-US" sz="2000" dirty="0"/>
              <a:t>A restructuring remedies a double red where the parent red node has a black sibling.</a:t>
            </a:r>
          </a:p>
          <a:p>
            <a:pPr algn="l">
              <a:spcBef>
                <a:spcPts val="500"/>
              </a:spcBef>
              <a:buClr>
                <a:srgbClr val="6F89F7"/>
              </a:buClr>
              <a:buSzPct val="176000"/>
              <a:buFont typeface="Times New Roman" charset="0"/>
              <a:buBlip>
                <a:blip r:embed="rId3"/>
              </a:buBlip>
            </a:pPr>
            <a:r>
              <a:rPr lang="en-US" altLang="en-US" sz="2000" dirty="0"/>
              <a:t>Internal property is restored and the other properties persist.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2414588" y="3436938"/>
            <a:ext cx="374650" cy="374650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/>
              <a:t>4</a:t>
            </a:r>
          </a:p>
        </p:txBody>
      </p:sp>
      <p:cxnSp>
        <p:nvCxnSpPr>
          <p:cNvPr id="10246" name="AutoShape 6"/>
          <p:cNvCxnSpPr>
            <a:cxnSpLocks noChangeShapeType="1"/>
            <a:stCxn id="10245" idx="5"/>
            <a:endCxn id="10251" idx="1"/>
          </p:cNvCxnSpPr>
          <p:nvPr/>
        </p:nvCxnSpPr>
        <p:spPr bwMode="auto">
          <a:xfrm>
            <a:off x="2735263" y="3757613"/>
            <a:ext cx="741362" cy="171450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47" name="AutoShape 7"/>
          <p:cNvCxnSpPr>
            <a:cxnSpLocks noChangeShapeType="1"/>
            <a:stCxn id="10251" idx="3"/>
            <a:endCxn id="10248" idx="0"/>
          </p:cNvCxnSpPr>
          <p:nvPr/>
        </p:nvCxnSpPr>
        <p:spPr bwMode="auto">
          <a:xfrm flipH="1">
            <a:off x="3100388" y="4192588"/>
            <a:ext cx="374650" cy="180975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2913063" y="4373563"/>
            <a:ext cx="374650" cy="3746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>
                <a:solidFill>
                  <a:srgbClr val="BE2D00"/>
                </a:solidFill>
              </a:rPr>
              <a:t>6</a:t>
            </a:r>
          </a:p>
        </p:txBody>
      </p:sp>
      <p:cxnSp>
        <p:nvCxnSpPr>
          <p:cNvPr id="10249" name="AutoShape 9"/>
          <p:cNvCxnSpPr>
            <a:cxnSpLocks noChangeShapeType="1"/>
            <a:stCxn id="10248" idx="5"/>
          </p:cNvCxnSpPr>
          <p:nvPr/>
        </p:nvCxnSpPr>
        <p:spPr bwMode="auto">
          <a:xfrm>
            <a:off x="3233738" y="4692650"/>
            <a:ext cx="177800" cy="306388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50" name="AutoShape 10"/>
          <p:cNvCxnSpPr>
            <a:cxnSpLocks noChangeShapeType="1"/>
            <a:stCxn id="10248" idx="3"/>
          </p:cNvCxnSpPr>
          <p:nvPr/>
        </p:nvCxnSpPr>
        <p:spPr bwMode="auto">
          <a:xfrm flipH="1">
            <a:off x="2786063" y="4692650"/>
            <a:ext cx="182562" cy="306388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3421063" y="3873500"/>
            <a:ext cx="374650" cy="3746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>
                <a:solidFill>
                  <a:srgbClr val="BE2D00"/>
                </a:solidFill>
              </a:rPr>
              <a:t>7</a:t>
            </a:r>
          </a:p>
        </p:txBody>
      </p:sp>
      <p:cxnSp>
        <p:nvCxnSpPr>
          <p:cNvPr id="10252" name="AutoShape 12"/>
          <p:cNvCxnSpPr>
            <a:cxnSpLocks noChangeShapeType="1"/>
            <a:stCxn id="10251" idx="5"/>
          </p:cNvCxnSpPr>
          <p:nvPr/>
        </p:nvCxnSpPr>
        <p:spPr bwMode="auto">
          <a:xfrm>
            <a:off x="3741738" y="4192588"/>
            <a:ext cx="284162" cy="2381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53" name="AutoShape 13"/>
          <p:cNvCxnSpPr>
            <a:cxnSpLocks noChangeShapeType="1"/>
            <a:stCxn id="10245" idx="3"/>
            <a:endCxn id="10257" idx="7"/>
          </p:cNvCxnSpPr>
          <p:nvPr/>
        </p:nvCxnSpPr>
        <p:spPr bwMode="auto">
          <a:xfrm flipH="1">
            <a:off x="2052638" y="3757613"/>
            <a:ext cx="417512" cy="17780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636838" y="4108450"/>
            <a:ext cx="43815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solidFill>
                  <a:srgbClr val="BE2D00"/>
                </a:solidFill>
                <a:latin typeface="Times New Roman" charset="0"/>
              </a:rPr>
              <a:t>z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660775" y="3589338"/>
            <a:ext cx="401638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solidFill>
                  <a:srgbClr val="BE2D00"/>
                </a:solidFill>
                <a:latin typeface="Times New Roman" charset="0"/>
              </a:rPr>
              <a:t>v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384300" y="3609975"/>
            <a:ext cx="49847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latin typeface="Times New Roman" charset="0"/>
              </a:rPr>
              <a:t>w</a:t>
            </a:r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1731963" y="3879850"/>
            <a:ext cx="374650" cy="373063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/>
              <a:t>2</a:t>
            </a:r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6248400" y="3908425"/>
            <a:ext cx="374650" cy="3746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>
                <a:solidFill>
                  <a:srgbClr val="BE2D00"/>
                </a:solidFill>
              </a:rPr>
              <a:t>4</a:t>
            </a:r>
          </a:p>
        </p:txBody>
      </p:sp>
      <p:cxnSp>
        <p:nvCxnSpPr>
          <p:cNvPr id="10265" name="AutoShape 25"/>
          <p:cNvCxnSpPr>
            <a:cxnSpLocks noChangeShapeType="1"/>
            <a:stCxn id="10264" idx="0"/>
            <a:endCxn id="10267" idx="3"/>
          </p:cNvCxnSpPr>
          <p:nvPr/>
        </p:nvCxnSpPr>
        <p:spPr bwMode="auto">
          <a:xfrm flipV="1">
            <a:off x="6435725" y="3754438"/>
            <a:ext cx="477838" cy="152400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66" name="AutoShape 26"/>
          <p:cNvCxnSpPr>
            <a:cxnSpLocks noChangeShapeType="1"/>
            <a:stCxn id="10270" idx="0"/>
            <a:endCxn id="10267" idx="5"/>
          </p:cNvCxnSpPr>
          <p:nvPr/>
        </p:nvCxnSpPr>
        <p:spPr bwMode="auto">
          <a:xfrm flipH="1" flipV="1">
            <a:off x="7178675" y="3754438"/>
            <a:ext cx="520700" cy="117475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267" name="Oval 27"/>
          <p:cNvSpPr>
            <a:spLocks noChangeArrowheads="1"/>
          </p:cNvSpPr>
          <p:nvPr/>
        </p:nvSpPr>
        <p:spPr bwMode="auto">
          <a:xfrm>
            <a:off x="6858000" y="3435350"/>
            <a:ext cx="374650" cy="374650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/>
              <a:t>6</a:t>
            </a:r>
          </a:p>
        </p:txBody>
      </p:sp>
      <p:cxnSp>
        <p:nvCxnSpPr>
          <p:cNvPr id="10268" name="AutoShape 28"/>
          <p:cNvCxnSpPr>
            <a:cxnSpLocks noChangeShapeType="1"/>
            <a:stCxn id="10264" idx="5"/>
          </p:cNvCxnSpPr>
          <p:nvPr/>
        </p:nvCxnSpPr>
        <p:spPr bwMode="auto">
          <a:xfrm>
            <a:off x="6567488" y="4227513"/>
            <a:ext cx="204787" cy="2508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69" name="AutoShape 29"/>
          <p:cNvCxnSpPr>
            <a:cxnSpLocks noChangeShapeType="1"/>
            <a:stCxn id="10270" idx="3"/>
          </p:cNvCxnSpPr>
          <p:nvPr/>
        </p:nvCxnSpPr>
        <p:spPr bwMode="auto">
          <a:xfrm flipH="1">
            <a:off x="7315200" y="4192588"/>
            <a:ext cx="252413" cy="303212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270" name="Oval 30"/>
          <p:cNvSpPr>
            <a:spLocks noChangeArrowheads="1"/>
          </p:cNvSpPr>
          <p:nvPr/>
        </p:nvSpPr>
        <p:spPr bwMode="auto">
          <a:xfrm>
            <a:off x="7512050" y="3873500"/>
            <a:ext cx="374650" cy="3746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>
                <a:solidFill>
                  <a:srgbClr val="BE2D00"/>
                </a:solidFill>
              </a:rPr>
              <a:t>7</a:t>
            </a:r>
          </a:p>
        </p:txBody>
      </p:sp>
      <p:cxnSp>
        <p:nvCxnSpPr>
          <p:cNvPr id="10271" name="AutoShape 31"/>
          <p:cNvCxnSpPr>
            <a:cxnSpLocks noChangeShapeType="1"/>
            <a:stCxn id="10270" idx="5"/>
          </p:cNvCxnSpPr>
          <p:nvPr/>
        </p:nvCxnSpPr>
        <p:spPr bwMode="auto">
          <a:xfrm>
            <a:off x="7832725" y="4192588"/>
            <a:ext cx="284163" cy="2381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72" name="AutoShape 32"/>
          <p:cNvCxnSpPr>
            <a:cxnSpLocks noChangeShapeType="1"/>
            <a:stCxn id="10264" idx="3"/>
            <a:endCxn id="10276" idx="7"/>
          </p:cNvCxnSpPr>
          <p:nvPr/>
        </p:nvCxnSpPr>
        <p:spPr bwMode="auto">
          <a:xfrm flipH="1">
            <a:off x="6143625" y="4227513"/>
            <a:ext cx="160338" cy="17780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7016750" y="3124200"/>
            <a:ext cx="43815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latin typeface="Times New Roman" charset="0"/>
              </a:rPr>
              <a:t>z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7751763" y="3589338"/>
            <a:ext cx="401637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solidFill>
                  <a:srgbClr val="BE2D00"/>
                </a:solidFill>
                <a:latin typeface="Times New Roman" charset="0"/>
              </a:rPr>
              <a:t>v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5486400" y="4114800"/>
            <a:ext cx="49847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latin typeface="Times New Roman" charset="0"/>
              </a:rPr>
              <a:t>w</a:t>
            </a:r>
          </a:p>
        </p:txBody>
      </p:sp>
      <p:sp>
        <p:nvSpPr>
          <p:cNvPr id="10276" name="Oval 36"/>
          <p:cNvSpPr>
            <a:spLocks noChangeArrowheads="1"/>
          </p:cNvSpPr>
          <p:nvPr/>
        </p:nvSpPr>
        <p:spPr bwMode="auto">
          <a:xfrm>
            <a:off x="5822950" y="4351338"/>
            <a:ext cx="374650" cy="373062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/>
              <a:t>2</a:t>
            </a:r>
          </a:p>
        </p:txBody>
      </p:sp>
      <p:sp>
        <p:nvSpPr>
          <p:cNvPr id="10283" name="Freeform 43"/>
          <p:cNvSpPr>
            <a:spLocks noChangeArrowheads="1"/>
          </p:cNvSpPr>
          <p:nvPr/>
        </p:nvSpPr>
        <p:spPr bwMode="auto">
          <a:xfrm>
            <a:off x="2227263" y="3267075"/>
            <a:ext cx="1851025" cy="1692275"/>
          </a:xfrm>
          <a:custGeom>
            <a:avLst/>
            <a:gdLst>
              <a:gd name="G0" fmla="+- 1 0 0"/>
              <a:gd name="G1" fmla="+- 1 0 0"/>
              <a:gd name="G2" fmla="+- 6543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*/ 1 54517 5120"/>
              <a:gd name="G15" fmla="+- 1 0 0"/>
              <a:gd name="G16" fmla="+- 1 0 0"/>
              <a:gd name="G17" fmla="+- 1 0 0"/>
              <a:gd name="G18" fmla="*/ 1 64765 1024"/>
              <a:gd name="G19" fmla="+- 1 0 0"/>
              <a:gd name="G20" fmla="+- 5652 0 0"/>
              <a:gd name="G21" fmla="cos 61850 G20"/>
              <a:gd name="G22" fmla="+- 5652 0 0"/>
              <a:gd name="G23" fmla="sin 41847 G22"/>
              <a:gd name="G24" fmla="+- G21 G23 0"/>
              <a:gd name="G25" fmla="+- G24 10800 0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T0" fmla="*/ 688003360 w 1166"/>
              <a:gd name="T1" fmla="*/ 27720925 h 1066"/>
              <a:gd name="T2" fmla="*/ 52922490 w 1166"/>
              <a:gd name="T3" fmla="*/ 466228097 h 1066"/>
              <a:gd name="T4" fmla="*/ 370462119 w 1166"/>
              <a:gd name="T5" fmla="*/ 1192032963 h 1066"/>
              <a:gd name="T6" fmla="*/ 1504532254 w 1166"/>
              <a:gd name="T7" fmla="*/ 1297881065 h 1066"/>
              <a:gd name="T8" fmla="*/ 476308736 w 1166"/>
              <a:gd name="T9" fmla="*/ 1781749653 h 1066"/>
              <a:gd name="T10" fmla="*/ 1353324530 w 1166"/>
              <a:gd name="T11" fmla="*/ 2147483647 h 1066"/>
              <a:gd name="T12" fmla="*/ 2147483647 w 1166"/>
              <a:gd name="T13" fmla="*/ 1948079889 h 1066"/>
              <a:gd name="T14" fmla="*/ 2147483647 w 1166"/>
              <a:gd name="T15" fmla="*/ 1237395755 h 1066"/>
              <a:gd name="T16" fmla="*/ 2147483647 w 1166"/>
              <a:gd name="T17" fmla="*/ 541832750 h 1066"/>
              <a:gd name="T18" fmla="*/ 688003360 w 1166"/>
              <a:gd name="T19" fmla="*/ 27720925 h 1066"/>
              <a:gd name="T20" fmla="*/ 0 w 1166"/>
              <a:gd name="T21" fmla="*/ 0 h 1066"/>
              <a:gd name="T22" fmla="*/ 1166 w 1166"/>
              <a:gd name="T23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1166" h="1066">
                <a:moveTo>
                  <a:pt x="273" y="11"/>
                </a:moveTo>
                <a:cubicBezTo>
                  <a:pt x="113" y="22"/>
                  <a:pt x="42" y="108"/>
                  <a:pt x="21" y="185"/>
                </a:cubicBezTo>
                <a:cubicBezTo>
                  <a:pt x="0" y="262"/>
                  <a:pt x="51" y="418"/>
                  <a:pt x="147" y="473"/>
                </a:cubicBezTo>
                <a:cubicBezTo>
                  <a:pt x="243" y="528"/>
                  <a:pt x="590" y="476"/>
                  <a:pt x="597" y="515"/>
                </a:cubicBezTo>
                <a:cubicBezTo>
                  <a:pt x="604" y="554"/>
                  <a:pt x="199" y="617"/>
                  <a:pt x="189" y="707"/>
                </a:cubicBezTo>
                <a:cubicBezTo>
                  <a:pt x="179" y="797"/>
                  <a:pt x="425" y="1044"/>
                  <a:pt x="537" y="1055"/>
                </a:cubicBezTo>
                <a:cubicBezTo>
                  <a:pt x="649" y="1066"/>
                  <a:pt x="760" y="867"/>
                  <a:pt x="861" y="773"/>
                </a:cubicBezTo>
                <a:cubicBezTo>
                  <a:pt x="962" y="679"/>
                  <a:pt x="1120" y="584"/>
                  <a:pt x="1143" y="491"/>
                </a:cubicBezTo>
                <a:cubicBezTo>
                  <a:pt x="1166" y="398"/>
                  <a:pt x="1144" y="295"/>
                  <a:pt x="999" y="215"/>
                </a:cubicBezTo>
                <a:cubicBezTo>
                  <a:pt x="854" y="135"/>
                  <a:pt x="433" y="0"/>
                  <a:pt x="273" y="11"/>
                </a:cubicBezTo>
                <a:close/>
              </a:path>
            </a:pathLst>
          </a:custGeom>
          <a:noFill/>
          <a:ln w="9360" cap="flat">
            <a:solidFill>
              <a:srgbClr val="40458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AutoShape 44"/>
          <p:cNvSpPr>
            <a:spLocks noChangeArrowheads="1"/>
          </p:cNvSpPr>
          <p:nvPr/>
        </p:nvSpPr>
        <p:spPr bwMode="auto">
          <a:xfrm>
            <a:off x="4572000" y="41148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noFill/>
          <a:ln w="1908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Freeform 45"/>
          <p:cNvSpPr>
            <a:spLocks noChangeArrowheads="1"/>
          </p:cNvSpPr>
          <p:nvPr/>
        </p:nvSpPr>
        <p:spPr bwMode="auto">
          <a:xfrm>
            <a:off x="5965825" y="3152775"/>
            <a:ext cx="2286000" cy="1293813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*/ 1 24577 2"/>
              <a:gd name="G14" fmla="+- 1 0 0"/>
              <a:gd name="G15" fmla="+- 1 0 0"/>
              <a:gd name="G16" fmla="+- 8 0 0"/>
              <a:gd name="G17" fmla="sin 12 G16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+- 1 0 0"/>
              <a:gd name="T0" fmla="*/ 1658262647 w 1440"/>
              <a:gd name="T1" fmla="*/ 0 h 815"/>
              <a:gd name="T2" fmla="*/ 478829724 w 1440"/>
              <a:gd name="T3" fmla="*/ 559474935 h 815"/>
              <a:gd name="T4" fmla="*/ 55443444 w 1440"/>
              <a:gd name="T5" fmla="*/ 1542336156 h 815"/>
              <a:gd name="T6" fmla="*/ 811490236 w 1440"/>
              <a:gd name="T7" fmla="*/ 2026206595 h 815"/>
              <a:gd name="T8" fmla="*/ 1764109571 w 1440"/>
              <a:gd name="T9" fmla="*/ 1376005829 h 815"/>
              <a:gd name="T10" fmla="*/ 2147483647 w 1440"/>
              <a:gd name="T11" fmla="*/ 2026206595 h 815"/>
              <a:gd name="T12" fmla="*/ 2147483647 w 1440"/>
              <a:gd name="T13" fmla="*/ 1315522074 h 815"/>
              <a:gd name="T14" fmla="*/ 2147483647 w 1440"/>
              <a:gd name="T15" fmla="*/ 544353996 h 815"/>
              <a:gd name="T16" fmla="*/ 1658262647 w 1440"/>
              <a:gd name="T17" fmla="*/ 0 h 815"/>
              <a:gd name="T18" fmla="*/ 0 w 1440"/>
              <a:gd name="T19" fmla="*/ 0 h 815"/>
              <a:gd name="T20" fmla="*/ 1440 w 1440"/>
              <a:gd name="T21" fmla="*/ 815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1440" h="815">
                <a:moveTo>
                  <a:pt x="658" y="0"/>
                </a:moveTo>
                <a:cubicBezTo>
                  <a:pt x="490" y="0"/>
                  <a:pt x="296" y="120"/>
                  <a:pt x="190" y="222"/>
                </a:cubicBezTo>
                <a:cubicBezTo>
                  <a:pt x="84" y="324"/>
                  <a:pt x="0" y="515"/>
                  <a:pt x="22" y="612"/>
                </a:cubicBezTo>
                <a:cubicBezTo>
                  <a:pt x="44" y="709"/>
                  <a:pt x="209" y="815"/>
                  <a:pt x="322" y="804"/>
                </a:cubicBezTo>
                <a:cubicBezTo>
                  <a:pt x="435" y="793"/>
                  <a:pt x="572" y="546"/>
                  <a:pt x="700" y="546"/>
                </a:cubicBezTo>
                <a:cubicBezTo>
                  <a:pt x="828" y="546"/>
                  <a:pt x="969" y="808"/>
                  <a:pt x="1090" y="804"/>
                </a:cubicBezTo>
                <a:cubicBezTo>
                  <a:pt x="1211" y="800"/>
                  <a:pt x="1412" y="620"/>
                  <a:pt x="1426" y="522"/>
                </a:cubicBezTo>
                <a:cubicBezTo>
                  <a:pt x="1440" y="424"/>
                  <a:pt x="1302" y="303"/>
                  <a:pt x="1174" y="216"/>
                </a:cubicBezTo>
                <a:cubicBezTo>
                  <a:pt x="1046" y="129"/>
                  <a:pt x="826" y="0"/>
                  <a:pt x="658" y="0"/>
                </a:cubicBezTo>
                <a:close/>
              </a:path>
            </a:pathLst>
          </a:custGeom>
          <a:noFill/>
          <a:ln w="9360" cap="flat">
            <a:solidFill>
              <a:srgbClr val="40458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2713038" y="3201988"/>
            <a:ext cx="45720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solidFill>
                  <a:srgbClr val="DC2300"/>
                </a:solidFill>
                <a:latin typeface="Times New Roman" charset="0"/>
              </a:rPr>
              <a:t>u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6078538" y="3627438"/>
            <a:ext cx="322262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000" b="1" i="1">
                <a:solidFill>
                  <a:srgbClr val="DC2300"/>
                </a:solidFill>
                <a:latin typeface="Times New Roman" charset="0"/>
              </a:rPr>
              <a:t>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Red-Black Trees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fld id="{127B2F6D-98DE-F745-A9DD-B4FAFACBCC5E}" type="slidenum">
              <a:rPr lang="en-US" altLang="en-US" sz="1400"/>
              <a:pPr algn="r"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4400">
                <a:solidFill>
                  <a:srgbClr val="BE2D00"/>
                </a:solidFill>
              </a:rPr>
              <a:t>Restructuring (cont.)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17500" indent="-317500"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spcBef>
                <a:spcPts val="500"/>
              </a:spcBef>
              <a:buClr>
                <a:srgbClr val="6F89F7"/>
              </a:buClr>
              <a:buSzPct val="176000"/>
              <a:buFont typeface="Times New Roman" charset="0"/>
              <a:buBlip>
                <a:blip r:embed="rId3"/>
              </a:buBlip>
            </a:pPr>
            <a:r>
              <a:rPr lang="en-US" altLang="en-US" sz="2000"/>
              <a:t>There are four restructuring configurations depending on whether the double red nodes are left or right children.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1285875" y="2884488"/>
            <a:ext cx="311150" cy="311150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/>
              <a:t>2</a:t>
            </a:r>
          </a:p>
        </p:txBody>
      </p:sp>
      <p:cxnSp>
        <p:nvCxnSpPr>
          <p:cNvPr id="11270" name="AutoShape 6"/>
          <p:cNvCxnSpPr>
            <a:cxnSpLocks noChangeShapeType="1"/>
            <a:stCxn id="11269" idx="5"/>
            <a:endCxn id="11275" idx="1"/>
          </p:cNvCxnSpPr>
          <p:nvPr/>
        </p:nvCxnSpPr>
        <p:spPr bwMode="auto">
          <a:xfrm>
            <a:off x="1550988" y="3149600"/>
            <a:ext cx="614362" cy="141288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71" name="AutoShape 7"/>
          <p:cNvCxnSpPr>
            <a:cxnSpLocks noChangeShapeType="1"/>
            <a:stCxn id="11275" idx="3"/>
            <a:endCxn id="11272" idx="0"/>
          </p:cNvCxnSpPr>
          <p:nvPr/>
        </p:nvCxnSpPr>
        <p:spPr bwMode="auto">
          <a:xfrm flipH="1">
            <a:off x="1855788" y="3511550"/>
            <a:ext cx="309562" cy="150813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1700213" y="3662363"/>
            <a:ext cx="311150" cy="3111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</a:rPr>
              <a:t>4</a:t>
            </a:r>
          </a:p>
        </p:txBody>
      </p:sp>
      <p:cxnSp>
        <p:nvCxnSpPr>
          <p:cNvPr id="11273" name="AutoShape 9"/>
          <p:cNvCxnSpPr>
            <a:cxnSpLocks noChangeShapeType="1"/>
            <a:stCxn id="11272" idx="5"/>
          </p:cNvCxnSpPr>
          <p:nvPr/>
        </p:nvCxnSpPr>
        <p:spPr bwMode="auto">
          <a:xfrm>
            <a:off x="1965325" y="3929063"/>
            <a:ext cx="141288" cy="26670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74" name="AutoShape 10"/>
          <p:cNvCxnSpPr>
            <a:cxnSpLocks noChangeShapeType="1"/>
            <a:stCxn id="11272" idx="3"/>
          </p:cNvCxnSpPr>
          <p:nvPr/>
        </p:nvCxnSpPr>
        <p:spPr bwMode="auto">
          <a:xfrm flipH="1">
            <a:off x="1595438" y="3929063"/>
            <a:ext cx="150812" cy="266700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2120900" y="3246438"/>
            <a:ext cx="311150" cy="3111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</a:rPr>
              <a:t>6</a:t>
            </a:r>
          </a:p>
        </p:txBody>
      </p:sp>
      <p:cxnSp>
        <p:nvCxnSpPr>
          <p:cNvPr id="11276" name="AutoShape 12"/>
          <p:cNvCxnSpPr>
            <a:cxnSpLocks noChangeShapeType="1"/>
            <a:stCxn id="11275" idx="5"/>
          </p:cNvCxnSpPr>
          <p:nvPr/>
        </p:nvCxnSpPr>
        <p:spPr bwMode="auto">
          <a:xfrm>
            <a:off x="2386013" y="3511550"/>
            <a:ext cx="230187" cy="2000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77" name="AutoShape 13"/>
          <p:cNvCxnSpPr>
            <a:cxnSpLocks noChangeShapeType="1"/>
            <a:stCxn id="11269" idx="3"/>
          </p:cNvCxnSpPr>
          <p:nvPr/>
        </p:nvCxnSpPr>
        <p:spPr bwMode="auto">
          <a:xfrm flipH="1">
            <a:off x="984250" y="3149600"/>
            <a:ext cx="347663" cy="136525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78" name="Freeform 14"/>
          <p:cNvSpPr>
            <a:spLocks noChangeArrowheads="1"/>
          </p:cNvSpPr>
          <p:nvPr/>
        </p:nvSpPr>
        <p:spPr bwMode="auto">
          <a:xfrm>
            <a:off x="1130300" y="2743200"/>
            <a:ext cx="1536700" cy="1404938"/>
          </a:xfrm>
          <a:custGeom>
            <a:avLst/>
            <a:gdLst>
              <a:gd name="G0" fmla="+- 1 0 0"/>
              <a:gd name="G1" fmla="+- 1 0 0"/>
              <a:gd name="G2" fmla="+- 6543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*/ 1 54517 5120"/>
              <a:gd name="G15" fmla="+- 1 0 0"/>
              <a:gd name="G16" fmla="+- 1 0 0"/>
              <a:gd name="G17" fmla="+- 1 0 0"/>
              <a:gd name="G18" fmla="*/ 1 4153 1024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+- 1 0 0"/>
              <a:gd name="G26" fmla="+- 1 0 0"/>
              <a:gd name="G27" fmla="+- 1 0 0"/>
              <a:gd name="T0" fmla="*/ 474179986 w 1166"/>
              <a:gd name="T1" fmla="*/ 19106362 h 1066"/>
              <a:gd name="T2" fmla="*/ 36474874 w 1166"/>
              <a:gd name="T3" fmla="*/ 321344577 h 1066"/>
              <a:gd name="T4" fmla="*/ 255328084 w 1166"/>
              <a:gd name="T5" fmla="*/ 821601369 h 1066"/>
              <a:gd name="T6" fmla="*/ 1036944232 w 1166"/>
              <a:gd name="T7" fmla="*/ 894555312 h 1066"/>
              <a:gd name="T8" fmla="*/ 328279130 w 1166"/>
              <a:gd name="T9" fmla="*/ 1228059236 h 1066"/>
              <a:gd name="T10" fmla="*/ 932728076 w 1166"/>
              <a:gd name="T11" fmla="*/ 1832535840 h 1066"/>
              <a:gd name="T12" fmla="*/ 1495492486 w 1166"/>
              <a:gd name="T13" fmla="*/ 1342701333 h 1066"/>
              <a:gd name="T14" fmla="*/ 1985305522 w 1166"/>
              <a:gd name="T15" fmla="*/ 852867156 h 1066"/>
              <a:gd name="T16" fmla="*/ 1735187274 w 1166"/>
              <a:gd name="T17" fmla="*/ 373455183 h 1066"/>
              <a:gd name="T18" fmla="*/ 474179986 w 1166"/>
              <a:gd name="T19" fmla="*/ 19106362 h 1066"/>
              <a:gd name="T20" fmla="*/ 0 w 1166"/>
              <a:gd name="T21" fmla="*/ 0 h 1066"/>
              <a:gd name="T22" fmla="*/ 1166 w 1166"/>
              <a:gd name="T23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1166" h="1066">
                <a:moveTo>
                  <a:pt x="273" y="11"/>
                </a:moveTo>
                <a:cubicBezTo>
                  <a:pt x="113" y="22"/>
                  <a:pt x="42" y="108"/>
                  <a:pt x="21" y="185"/>
                </a:cubicBezTo>
                <a:cubicBezTo>
                  <a:pt x="0" y="262"/>
                  <a:pt x="51" y="418"/>
                  <a:pt x="147" y="473"/>
                </a:cubicBezTo>
                <a:cubicBezTo>
                  <a:pt x="243" y="528"/>
                  <a:pt x="590" y="476"/>
                  <a:pt x="597" y="515"/>
                </a:cubicBezTo>
                <a:cubicBezTo>
                  <a:pt x="604" y="554"/>
                  <a:pt x="199" y="617"/>
                  <a:pt x="189" y="707"/>
                </a:cubicBezTo>
                <a:cubicBezTo>
                  <a:pt x="179" y="797"/>
                  <a:pt x="425" y="1044"/>
                  <a:pt x="537" y="1055"/>
                </a:cubicBezTo>
                <a:cubicBezTo>
                  <a:pt x="649" y="1066"/>
                  <a:pt x="760" y="867"/>
                  <a:pt x="861" y="773"/>
                </a:cubicBezTo>
                <a:cubicBezTo>
                  <a:pt x="962" y="679"/>
                  <a:pt x="1120" y="584"/>
                  <a:pt x="1143" y="491"/>
                </a:cubicBezTo>
                <a:cubicBezTo>
                  <a:pt x="1166" y="398"/>
                  <a:pt x="1144" y="295"/>
                  <a:pt x="999" y="215"/>
                </a:cubicBezTo>
                <a:cubicBezTo>
                  <a:pt x="854" y="135"/>
                  <a:pt x="433" y="0"/>
                  <a:pt x="273" y="11"/>
                </a:cubicBezTo>
                <a:close/>
              </a:path>
            </a:pathLst>
          </a:custGeom>
          <a:noFill/>
          <a:ln w="9360" cap="flat">
            <a:solidFill>
              <a:srgbClr val="40458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4794250" y="2743200"/>
            <a:ext cx="1733550" cy="1428750"/>
            <a:chOff x="3020" y="1728"/>
            <a:chExt cx="1092" cy="900"/>
          </a:xfrm>
        </p:grpSpPr>
        <p:sp>
          <p:nvSpPr>
            <p:cNvPr id="11280" name="Oval 16"/>
            <p:cNvSpPr>
              <a:spLocks noChangeArrowheads="1"/>
            </p:cNvSpPr>
            <p:nvPr/>
          </p:nvSpPr>
          <p:spPr bwMode="auto">
            <a:xfrm flipH="1">
              <a:off x="3736" y="1826"/>
              <a:ext cx="180" cy="179"/>
            </a:xfrm>
            <a:prstGeom prst="ellipse">
              <a:avLst/>
            </a:prstGeom>
            <a:solidFill>
              <a:srgbClr val="ECD882"/>
            </a:solidFill>
            <a:ln w="38160" cap="sq">
              <a:solidFill>
                <a:srgbClr val="40458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5pPr>
              <a:lvl6pPr marL="25146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6pPr>
              <a:lvl7pPr marL="29718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7pPr>
              <a:lvl8pPr marL="34290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8pPr>
              <a:lvl9pPr marL="38862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cxnSp>
          <p:nvCxnSpPr>
            <p:cNvPr id="11281" name="AutoShape 17"/>
            <p:cNvCxnSpPr>
              <a:cxnSpLocks noChangeShapeType="1"/>
              <a:stCxn id="11280" idx="5"/>
              <a:endCxn id="11286" idx="0"/>
            </p:cNvCxnSpPr>
            <p:nvPr/>
          </p:nvCxnSpPr>
          <p:spPr bwMode="auto">
            <a:xfrm flipH="1">
              <a:off x="3519" y="1979"/>
              <a:ext cx="242" cy="74"/>
            </a:xfrm>
            <a:prstGeom prst="straightConnector1">
              <a:avLst/>
            </a:prstGeom>
            <a:noFill/>
            <a:ln w="19080" cap="sq">
              <a:solidFill>
                <a:srgbClr val="BE2D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282" name="AutoShape 18"/>
            <p:cNvCxnSpPr>
              <a:cxnSpLocks noChangeShapeType="1"/>
              <a:stCxn id="11286" idx="3"/>
              <a:endCxn id="11283" idx="0"/>
            </p:cNvCxnSpPr>
            <p:nvPr/>
          </p:nvCxnSpPr>
          <p:spPr bwMode="auto">
            <a:xfrm flipH="1">
              <a:off x="3255" y="2206"/>
              <a:ext cx="198" cy="103"/>
            </a:xfrm>
            <a:prstGeom prst="straightConnector1">
              <a:avLst/>
            </a:prstGeom>
            <a:noFill/>
            <a:ln w="19080" cap="sq">
              <a:solidFill>
                <a:srgbClr val="BE2D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1283" name="Oval 19"/>
            <p:cNvSpPr>
              <a:spLocks noChangeArrowheads="1"/>
            </p:cNvSpPr>
            <p:nvPr/>
          </p:nvSpPr>
          <p:spPr bwMode="auto">
            <a:xfrm>
              <a:off x="3165" y="2310"/>
              <a:ext cx="180" cy="178"/>
            </a:xfrm>
            <a:prstGeom prst="ellipse">
              <a:avLst/>
            </a:prstGeom>
            <a:solidFill>
              <a:srgbClr val="ECD882"/>
            </a:solidFill>
            <a:ln w="19080" cap="sq">
              <a:solidFill>
                <a:srgbClr val="BE2D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5pPr>
              <a:lvl6pPr marL="25146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6pPr>
              <a:lvl7pPr marL="29718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7pPr>
              <a:lvl8pPr marL="34290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8pPr>
              <a:lvl9pPr marL="38862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800">
                  <a:solidFill>
                    <a:srgbClr val="BE2D00"/>
                  </a:solidFill>
                </a:rPr>
                <a:t>2</a:t>
              </a:r>
            </a:p>
          </p:txBody>
        </p:sp>
        <p:cxnSp>
          <p:nvCxnSpPr>
            <p:cNvPr id="11284" name="AutoShape 20"/>
            <p:cNvCxnSpPr>
              <a:cxnSpLocks noChangeShapeType="1"/>
              <a:stCxn id="11283" idx="5"/>
            </p:cNvCxnSpPr>
            <p:nvPr/>
          </p:nvCxnSpPr>
          <p:spPr bwMode="auto">
            <a:xfrm>
              <a:off x="3319" y="2463"/>
              <a:ext cx="86" cy="165"/>
            </a:xfrm>
            <a:prstGeom prst="straightConnector1">
              <a:avLst/>
            </a:prstGeom>
            <a:noFill/>
            <a:ln w="38160" cap="sq">
              <a:solidFill>
                <a:srgbClr val="40458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285" name="AutoShape 21"/>
            <p:cNvCxnSpPr>
              <a:cxnSpLocks noChangeShapeType="1"/>
              <a:stCxn id="11283" idx="3"/>
            </p:cNvCxnSpPr>
            <p:nvPr/>
          </p:nvCxnSpPr>
          <p:spPr bwMode="auto">
            <a:xfrm flipH="1">
              <a:off x="3097" y="2463"/>
              <a:ext cx="93" cy="165"/>
            </a:xfrm>
            <a:prstGeom prst="straightConnector1">
              <a:avLst/>
            </a:prstGeom>
            <a:noFill/>
            <a:ln w="38160" cap="sq">
              <a:solidFill>
                <a:srgbClr val="40458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1286" name="Oval 22"/>
            <p:cNvSpPr>
              <a:spLocks noChangeArrowheads="1"/>
            </p:cNvSpPr>
            <p:nvPr/>
          </p:nvSpPr>
          <p:spPr bwMode="auto">
            <a:xfrm>
              <a:off x="3429" y="2054"/>
              <a:ext cx="180" cy="178"/>
            </a:xfrm>
            <a:prstGeom prst="ellipse">
              <a:avLst/>
            </a:prstGeom>
            <a:solidFill>
              <a:srgbClr val="ECD882"/>
            </a:solidFill>
            <a:ln w="19080" cap="sq">
              <a:solidFill>
                <a:srgbClr val="BE2D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5pPr>
              <a:lvl6pPr marL="25146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6pPr>
              <a:lvl7pPr marL="29718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7pPr>
              <a:lvl8pPr marL="34290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8pPr>
              <a:lvl9pPr marL="38862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800">
                  <a:solidFill>
                    <a:srgbClr val="BE2D00"/>
                  </a:solidFill>
                </a:rPr>
                <a:t>4</a:t>
              </a:r>
            </a:p>
          </p:txBody>
        </p:sp>
        <p:cxnSp>
          <p:nvCxnSpPr>
            <p:cNvPr id="11287" name="AutoShape 23"/>
            <p:cNvCxnSpPr>
              <a:cxnSpLocks noChangeShapeType="1"/>
              <a:stCxn id="11286" idx="5"/>
            </p:cNvCxnSpPr>
            <p:nvPr/>
          </p:nvCxnSpPr>
          <p:spPr bwMode="auto">
            <a:xfrm>
              <a:off x="3583" y="2206"/>
              <a:ext cx="143" cy="127"/>
            </a:xfrm>
            <a:prstGeom prst="straightConnector1">
              <a:avLst/>
            </a:prstGeom>
            <a:noFill/>
            <a:ln w="38160" cap="sq">
              <a:solidFill>
                <a:srgbClr val="40458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288" name="AutoShape 24"/>
            <p:cNvCxnSpPr>
              <a:cxnSpLocks noChangeShapeType="1"/>
              <a:stCxn id="11280" idx="3"/>
            </p:cNvCxnSpPr>
            <p:nvPr/>
          </p:nvCxnSpPr>
          <p:spPr bwMode="auto">
            <a:xfrm>
              <a:off x="3890" y="1979"/>
              <a:ext cx="221" cy="82"/>
            </a:xfrm>
            <a:prstGeom prst="straightConnector1">
              <a:avLst/>
            </a:prstGeom>
            <a:noFill/>
            <a:ln w="38160" cap="sq">
              <a:solidFill>
                <a:srgbClr val="40458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1289" name="Freeform 25"/>
            <p:cNvSpPr>
              <a:spLocks noChangeArrowheads="1"/>
            </p:cNvSpPr>
            <p:nvPr/>
          </p:nvSpPr>
          <p:spPr bwMode="auto">
            <a:xfrm>
              <a:off x="3020" y="1728"/>
              <a:ext cx="1050" cy="843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*/ 1 24577 2"/>
                <a:gd name="G11" fmla="+- 1 0 0"/>
                <a:gd name="G12" fmla="+- 1 0 0"/>
                <a:gd name="G13" fmla="*/ 1 65287 512"/>
                <a:gd name="G14" fmla="*/ G13 1 180"/>
                <a:gd name="G15" fmla="*/ 0 1 G14"/>
                <a:gd name="G16" fmla="+- 811 0 0"/>
                <a:gd name="G17" fmla="+- 91 0 0"/>
                <a:gd name="G18" fmla="+- 65159 0 0"/>
                <a:gd name="G19" fmla="+- 64775 0 0"/>
                <a:gd name="G20" fmla="+- 55 0 0"/>
                <a:gd name="T0" fmla="*/ 808 w 1071"/>
                <a:gd name="T1" fmla="*/ 9 h 865"/>
                <a:gd name="T2" fmla="*/ 1042 w 1071"/>
                <a:gd name="T3" fmla="*/ 231 h 865"/>
                <a:gd name="T4" fmla="*/ 634 w 1071"/>
                <a:gd name="T5" fmla="*/ 543 h 865"/>
                <a:gd name="T6" fmla="*/ 436 w 1071"/>
                <a:gd name="T7" fmla="*/ 813 h 865"/>
                <a:gd name="T8" fmla="*/ 16 w 1071"/>
                <a:gd name="T9" fmla="*/ 777 h 865"/>
                <a:gd name="T10" fmla="*/ 340 w 1071"/>
                <a:gd name="T11" fmla="*/ 285 h 865"/>
                <a:gd name="T12" fmla="*/ 808 w 1071"/>
                <a:gd name="T13" fmla="*/ 9 h 865"/>
                <a:gd name="T14" fmla="*/ 0 w 1071"/>
                <a:gd name="T15" fmla="*/ 0 h 865"/>
                <a:gd name="T16" fmla="*/ 1071 w 1071"/>
                <a:gd name="T17" fmla="*/ 865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071" h="865">
                  <a:moveTo>
                    <a:pt x="808" y="9"/>
                  </a:moveTo>
                  <a:cubicBezTo>
                    <a:pt x="925" y="0"/>
                    <a:pt x="1071" y="142"/>
                    <a:pt x="1042" y="231"/>
                  </a:cubicBezTo>
                  <a:cubicBezTo>
                    <a:pt x="1013" y="320"/>
                    <a:pt x="735" y="446"/>
                    <a:pt x="634" y="543"/>
                  </a:cubicBezTo>
                  <a:cubicBezTo>
                    <a:pt x="533" y="640"/>
                    <a:pt x="539" y="774"/>
                    <a:pt x="436" y="813"/>
                  </a:cubicBezTo>
                  <a:cubicBezTo>
                    <a:pt x="333" y="852"/>
                    <a:pt x="32" y="865"/>
                    <a:pt x="16" y="777"/>
                  </a:cubicBezTo>
                  <a:cubicBezTo>
                    <a:pt x="0" y="689"/>
                    <a:pt x="208" y="413"/>
                    <a:pt x="340" y="285"/>
                  </a:cubicBezTo>
                  <a:cubicBezTo>
                    <a:pt x="472" y="157"/>
                    <a:pt x="691" y="18"/>
                    <a:pt x="808" y="9"/>
                  </a:cubicBezTo>
                  <a:close/>
                </a:path>
              </a:pathLst>
            </a:custGeom>
            <a:noFill/>
            <a:ln w="9360" cap="flat">
              <a:solidFill>
                <a:srgbClr val="40458C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90" name="Group 26"/>
          <p:cNvGrpSpPr>
            <a:grpSpLocks/>
          </p:cNvGrpSpPr>
          <p:nvPr/>
        </p:nvGrpSpPr>
        <p:grpSpPr bwMode="auto">
          <a:xfrm>
            <a:off x="2889250" y="2743200"/>
            <a:ext cx="1657350" cy="1412875"/>
            <a:chOff x="1820" y="1728"/>
            <a:chExt cx="1044" cy="890"/>
          </a:xfrm>
        </p:grpSpPr>
        <p:sp>
          <p:nvSpPr>
            <p:cNvPr id="11291" name="Oval 27"/>
            <p:cNvSpPr>
              <a:spLocks noChangeArrowheads="1"/>
            </p:cNvSpPr>
            <p:nvPr/>
          </p:nvSpPr>
          <p:spPr bwMode="auto">
            <a:xfrm flipH="1">
              <a:off x="2488" y="1817"/>
              <a:ext cx="180" cy="180"/>
            </a:xfrm>
            <a:prstGeom prst="ellipse">
              <a:avLst/>
            </a:prstGeom>
            <a:solidFill>
              <a:srgbClr val="ECD882"/>
            </a:solidFill>
            <a:ln w="38160" cap="sq">
              <a:solidFill>
                <a:srgbClr val="40458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5pPr>
              <a:lvl6pPr marL="25146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6pPr>
              <a:lvl7pPr marL="29718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7pPr>
              <a:lvl8pPr marL="34290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8pPr>
              <a:lvl9pPr marL="38862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cxnSp>
          <p:nvCxnSpPr>
            <p:cNvPr id="11292" name="AutoShape 28"/>
            <p:cNvCxnSpPr>
              <a:cxnSpLocks noChangeShapeType="1"/>
              <a:stCxn id="11291" idx="5"/>
              <a:endCxn id="11297" idx="1"/>
            </p:cNvCxnSpPr>
            <p:nvPr/>
          </p:nvCxnSpPr>
          <p:spPr bwMode="auto">
            <a:xfrm flipH="1">
              <a:off x="2120" y="1972"/>
              <a:ext cx="393" cy="99"/>
            </a:xfrm>
            <a:prstGeom prst="straightConnector1">
              <a:avLst/>
            </a:prstGeom>
            <a:noFill/>
            <a:ln w="19080" cap="sq">
              <a:solidFill>
                <a:srgbClr val="BE2D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293" name="AutoShape 29"/>
            <p:cNvCxnSpPr>
              <a:cxnSpLocks noChangeShapeType="1"/>
              <a:stCxn id="11297" idx="3"/>
              <a:endCxn id="11294" idx="0"/>
            </p:cNvCxnSpPr>
            <p:nvPr/>
          </p:nvCxnSpPr>
          <p:spPr bwMode="auto">
            <a:xfrm>
              <a:off x="2120" y="2199"/>
              <a:ext cx="199" cy="106"/>
            </a:xfrm>
            <a:prstGeom prst="straightConnector1">
              <a:avLst/>
            </a:prstGeom>
            <a:noFill/>
            <a:ln w="19080" cap="sq">
              <a:solidFill>
                <a:srgbClr val="BE2D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1294" name="Oval 30"/>
            <p:cNvSpPr>
              <a:spLocks noChangeArrowheads="1"/>
            </p:cNvSpPr>
            <p:nvPr/>
          </p:nvSpPr>
          <p:spPr bwMode="auto">
            <a:xfrm flipH="1">
              <a:off x="2229" y="2306"/>
              <a:ext cx="180" cy="180"/>
            </a:xfrm>
            <a:prstGeom prst="ellipse">
              <a:avLst/>
            </a:prstGeom>
            <a:solidFill>
              <a:srgbClr val="ECD882"/>
            </a:solidFill>
            <a:ln w="19080" cap="sq">
              <a:solidFill>
                <a:srgbClr val="BE2D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5pPr>
              <a:lvl6pPr marL="25146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6pPr>
              <a:lvl7pPr marL="29718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7pPr>
              <a:lvl8pPr marL="34290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8pPr>
              <a:lvl9pPr marL="38862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800">
                  <a:solidFill>
                    <a:srgbClr val="BE2D00"/>
                  </a:solidFill>
                </a:rPr>
                <a:t>4</a:t>
              </a:r>
            </a:p>
          </p:txBody>
        </p:sp>
        <p:cxnSp>
          <p:nvCxnSpPr>
            <p:cNvPr id="11295" name="AutoShape 31"/>
            <p:cNvCxnSpPr>
              <a:cxnSpLocks noChangeShapeType="1"/>
              <a:stCxn id="11294" idx="5"/>
            </p:cNvCxnSpPr>
            <p:nvPr/>
          </p:nvCxnSpPr>
          <p:spPr bwMode="auto">
            <a:xfrm flipH="1">
              <a:off x="2167" y="2460"/>
              <a:ext cx="88" cy="158"/>
            </a:xfrm>
            <a:prstGeom prst="straightConnector1">
              <a:avLst/>
            </a:prstGeom>
            <a:noFill/>
            <a:ln w="38160" cap="sq">
              <a:solidFill>
                <a:srgbClr val="40458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296" name="AutoShape 32"/>
            <p:cNvCxnSpPr>
              <a:cxnSpLocks noChangeShapeType="1"/>
              <a:stCxn id="11294" idx="3"/>
            </p:cNvCxnSpPr>
            <p:nvPr/>
          </p:nvCxnSpPr>
          <p:spPr bwMode="auto">
            <a:xfrm>
              <a:off x="2384" y="2460"/>
              <a:ext cx="94" cy="158"/>
            </a:xfrm>
            <a:prstGeom prst="straightConnector1">
              <a:avLst/>
            </a:prstGeom>
            <a:noFill/>
            <a:ln w="38160" cap="sq">
              <a:solidFill>
                <a:srgbClr val="40458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1297" name="Oval 33"/>
            <p:cNvSpPr>
              <a:spLocks noChangeArrowheads="1"/>
            </p:cNvSpPr>
            <p:nvPr/>
          </p:nvSpPr>
          <p:spPr bwMode="auto">
            <a:xfrm flipH="1">
              <a:off x="1965" y="2045"/>
              <a:ext cx="180" cy="180"/>
            </a:xfrm>
            <a:prstGeom prst="ellipse">
              <a:avLst/>
            </a:prstGeom>
            <a:solidFill>
              <a:srgbClr val="ECD882"/>
            </a:solidFill>
            <a:ln w="19080" cap="sq">
              <a:solidFill>
                <a:srgbClr val="BE2D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5pPr>
              <a:lvl6pPr marL="25146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6pPr>
              <a:lvl7pPr marL="29718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7pPr>
              <a:lvl8pPr marL="34290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8pPr>
              <a:lvl9pPr marL="38862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800">
                  <a:solidFill>
                    <a:srgbClr val="BE2D00"/>
                  </a:solidFill>
                </a:rPr>
                <a:t>2</a:t>
              </a:r>
            </a:p>
          </p:txBody>
        </p:sp>
        <p:cxnSp>
          <p:nvCxnSpPr>
            <p:cNvPr id="11298" name="AutoShape 34"/>
            <p:cNvCxnSpPr>
              <a:cxnSpLocks noChangeShapeType="1"/>
              <a:stCxn id="11297" idx="5"/>
            </p:cNvCxnSpPr>
            <p:nvPr/>
          </p:nvCxnSpPr>
          <p:spPr bwMode="auto">
            <a:xfrm flipH="1">
              <a:off x="1849" y="2199"/>
              <a:ext cx="142" cy="123"/>
            </a:xfrm>
            <a:prstGeom prst="straightConnector1">
              <a:avLst/>
            </a:prstGeom>
            <a:noFill/>
            <a:ln w="38160" cap="sq">
              <a:solidFill>
                <a:srgbClr val="40458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299" name="AutoShape 35"/>
            <p:cNvCxnSpPr>
              <a:cxnSpLocks noChangeShapeType="1"/>
              <a:stCxn id="11291" idx="3"/>
            </p:cNvCxnSpPr>
            <p:nvPr/>
          </p:nvCxnSpPr>
          <p:spPr bwMode="auto">
            <a:xfrm>
              <a:off x="2643" y="1972"/>
              <a:ext cx="221" cy="81"/>
            </a:xfrm>
            <a:prstGeom prst="straightConnector1">
              <a:avLst/>
            </a:prstGeom>
            <a:noFill/>
            <a:ln w="38160" cap="sq">
              <a:solidFill>
                <a:srgbClr val="40458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1300" name="Freeform 36"/>
            <p:cNvSpPr>
              <a:spLocks noChangeArrowheads="1"/>
            </p:cNvSpPr>
            <p:nvPr/>
          </p:nvSpPr>
          <p:spPr bwMode="auto">
            <a:xfrm flipH="1">
              <a:off x="1820" y="1728"/>
              <a:ext cx="946" cy="868"/>
            </a:xfrm>
            <a:custGeom>
              <a:avLst/>
              <a:gdLst>
                <a:gd name="G0" fmla="+- 1 0 0"/>
                <a:gd name="G1" fmla="+- 1 0 0"/>
                <a:gd name="G2" fmla="+- 6543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*/ 1 54517 5120"/>
                <a:gd name="G15" fmla="+- 1 0 0"/>
                <a:gd name="G16" fmla="+- 1 0 0"/>
                <a:gd name="G17" fmla="+- 1 0 0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143 0 0"/>
                <a:gd name="G26" fmla="+- 1 0 0"/>
                <a:gd name="G27" fmla="+- 1 0 0"/>
                <a:gd name="T0" fmla="*/ 273 w 1166"/>
                <a:gd name="T1" fmla="*/ 11 h 1066"/>
                <a:gd name="T2" fmla="*/ 21 w 1166"/>
                <a:gd name="T3" fmla="*/ 185 h 1066"/>
                <a:gd name="T4" fmla="*/ 147 w 1166"/>
                <a:gd name="T5" fmla="*/ 473 h 1066"/>
                <a:gd name="T6" fmla="*/ 597 w 1166"/>
                <a:gd name="T7" fmla="*/ 515 h 1066"/>
                <a:gd name="T8" fmla="*/ 189 w 1166"/>
                <a:gd name="T9" fmla="*/ 707 h 1066"/>
                <a:gd name="T10" fmla="*/ 537 w 1166"/>
                <a:gd name="T11" fmla="*/ 1055 h 1066"/>
                <a:gd name="T12" fmla="*/ 861 w 1166"/>
                <a:gd name="T13" fmla="*/ 773 h 1066"/>
                <a:gd name="T14" fmla="*/ 1143 w 1166"/>
                <a:gd name="T15" fmla="*/ 491 h 1066"/>
                <a:gd name="T16" fmla="*/ 999 w 1166"/>
                <a:gd name="T17" fmla="*/ 215 h 1066"/>
                <a:gd name="T18" fmla="*/ 273 w 1166"/>
                <a:gd name="T19" fmla="*/ 11 h 1066"/>
                <a:gd name="T20" fmla="*/ 0 w 1166"/>
                <a:gd name="T21" fmla="*/ 0 h 1066"/>
                <a:gd name="T22" fmla="*/ 1166 w 1166"/>
                <a:gd name="T23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166" h="1066">
                  <a:moveTo>
                    <a:pt x="273" y="11"/>
                  </a:moveTo>
                  <a:cubicBezTo>
                    <a:pt x="113" y="22"/>
                    <a:pt x="42" y="108"/>
                    <a:pt x="21" y="185"/>
                  </a:cubicBezTo>
                  <a:cubicBezTo>
                    <a:pt x="0" y="262"/>
                    <a:pt x="51" y="418"/>
                    <a:pt x="147" y="473"/>
                  </a:cubicBezTo>
                  <a:cubicBezTo>
                    <a:pt x="243" y="528"/>
                    <a:pt x="590" y="476"/>
                    <a:pt x="597" y="515"/>
                  </a:cubicBezTo>
                  <a:cubicBezTo>
                    <a:pt x="604" y="554"/>
                    <a:pt x="199" y="617"/>
                    <a:pt x="189" y="707"/>
                  </a:cubicBezTo>
                  <a:cubicBezTo>
                    <a:pt x="179" y="797"/>
                    <a:pt x="425" y="1044"/>
                    <a:pt x="537" y="1055"/>
                  </a:cubicBezTo>
                  <a:cubicBezTo>
                    <a:pt x="649" y="1066"/>
                    <a:pt x="760" y="867"/>
                    <a:pt x="861" y="773"/>
                  </a:cubicBezTo>
                  <a:cubicBezTo>
                    <a:pt x="962" y="679"/>
                    <a:pt x="1120" y="584"/>
                    <a:pt x="1143" y="491"/>
                  </a:cubicBezTo>
                  <a:cubicBezTo>
                    <a:pt x="1166" y="398"/>
                    <a:pt x="1144" y="295"/>
                    <a:pt x="999" y="215"/>
                  </a:cubicBezTo>
                  <a:cubicBezTo>
                    <a:pt x="854" y="135"/>
                    <a:pt x="433" y="0"/>
                    <a:pt x="273" y="11"/>
                  </a:cubicBezTo>
                  <a:close/>
                </a:path>
              </a:pathLst>
            </a:custGeom>
            <a:noFill/>
            <a:ln w="9360" cap="flat">
              <a:solidFill>
                <a:srgbClr val="40458C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01" name="Group 37"/>
          <p:cNvGrpSpPr>
            <a:grpSpLocks/>
          </p:cNvGrpSpPr>
          <p:nvPr/>
        </p:nvGrpSpPr>
        <p:grpSpPr bwMode="auto">
          <a:xfrm>
            <a:off x="6775450" y="2743200"/>
            <a:ext cx="1733550" cy="1428750"/>
            <a:chOff x="4268" y="1728"/>
            <a:chExt cx="1092" cy="900"/>
          </a:xfrm>
        </p:grpSpPr>
        <p:sp>
          <p:nvSpPr>
            <p:cNvPr id="11302" name="Oval 38"/>
            <p:cNvSpPr>
              <a:spLocks noChangeArrowheads="1"/>
            </p:cNvSpPr>
            <p:nvPr/>
          </p:nvSpPr>
          <p:spPr bwMode="auto">
            <a:xfrm>
              <a:off x="4458" y="1826"/>
              <a:ext cx="180" cy="179"/>
            </a:xfrm>
            <a:prstGeom prst="ellipse">
              <a:avLst/>
            </a:prstGeom>
            <a:solidFill>
              <a:srgbClr val="ECD882"/>
            </a:solidFill>
            <a:ln w="38160" cap="sq">
              <a:solidFill>
                <a:srgbClr val="40458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5pPr>
              <a:lvl6pPr marL="25146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6pPr>
              <a:lvl7pPr marL="29718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7pPr>
              <a:lvl8pPr marL="34290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8pPr>
              <a:lvl9pPr marL="38862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cxnSp>
          <p:nvCxnSpPr>
            <p:cNvPr id="11303" name="AutoShape 39"/>
            <p:cNvCxnSpPr>
              <a:cxnSpLocks noChangeShapeType="1"/>
              <a:stCxn id="11302" idx="5"/>
              <a:endCxn id="11308" idx="0"/>
            </p:cNvCxnSpPr>
            <p:nvPr/>
          </p:nvCxnSpPr>
          <p:spPr bwMode="auto">
            <a:xfrm>
              <a:off x="4613" y="1979"/>
              <a:ext cx="246" cy="74"/>
            </a:xfrm>
            <a:prstGeom prst="straightConnector1">
              <a:avLst/>
            </a:prstGeom>
            <a:noFill/>
            <a:ln w="19080" cap="sq">
              <a:solidFill>
                <a:srgbClr val="BE2D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304" name="AutoShape 40"/>
            <p:cNvCxnSpPr>
              <a:cxnSpLocks noChangeShapeType="1"/>
              <a:stCxn id="11308" idx="3"/>
              <a:endCxn id="11305" idx="0"/>
            </p:cNvCxnSpPr>
            <p:nvPr/>
          </p:nvCxnSpPr>
          <p:spPr bwMode="auto">
            <a:xfrm>
              <a:off x="4924" y="2206"/>
              <a:ext cx="201" cy="103"/>
            </a:xfrm>
            <a:prstGeom prst="straightConnector1">
              <a:avLst/>
            </a:prstGeom>
            <a:noFill/>
            <a:ln w="19080" cap="sq">
              <a:solidFill>
                <a:srgbClr val="BE2D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1305" name="Oval 41"/>
            <p:cNvSpPr>
              <a:spLocks noChangeArrowheads="1"/>
            </p:cNvSpPr>
            <p:nvPr/>
          </p:nvSpPr>
          <p:spPr bwMode="auto">
            <a:xfrm flipH="1">
              <a:off x="5035" y="2310"/>
              <a:ext cx="180" cy="178"/>
            </a:xfrm>
            <a:prstGeom prst="ellipse">
              <a:avLst/>
            </a:prstGeom>
            <a:solidFill>
              <a:srgbClr val="ECD882"/>
            </a:solidFill>
            <a:ln w="19080" cap="sq">
              <a:solidFill>
                <a:srgbClr val="BE2D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5pPr>
              <a:lvl6pPr marL="25146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6pPr>
              <a:lvl7pPr marL="29718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7pPr>
              <a:lvl8pPr marL="34290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8pPr>
              <a:lvl9pPr marL="38862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800">
                  <a:solidFill>
                    <a:srgbClr val="BE2D00"/>
                  </a:solidFill>
                </a:rPr>
                <a:t>6</a:t>
              </a:r>
            </a:p>
          </p:txBody>
        </p:sp>
        <p:cxnSp>
          <p:nvCxnSpPr>
            <p:cNvPr id="11306" name="AutoShape 42"/>
            <p:cNvCxnSpPr>
              <a:cxnSpLocks noChangeShapeType="1"/>
              <a:stCxn id="11305" idx="5"/>
            </p:cNvCxnSpPr>
            <p:nvPr/>
          </p:nvCxnSpPr>
          <p:spPr bwMode="auto">
            <a:xfrm flipH="1">
              <a:off x="4975" y="2463"/>
              <a:ext cx="86" cy="165"/>
            </a:xfrm>
            <a:prstGeom prst="straightConnector1">
              <a:avLst/>
            </a:prstGeom>
            <a:noFill/>
            <a:ln w="38160" cap="sq">
              <a:solidFill>
                <a:srgbClr val="40458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307" name="AutoShape 43"/>
            <p:cNvCxnSpPr>
              <a:cxnSpLocks noChangeShapeType="1"/>
              <a:stCxn id="11305" idx="3"/>
            </p:cNvCxnSpPr>
            <p:nvPr/>
          </p:nvCxnSpPr>
          <p:spPr bwMode="auto">
            <a:xfrm>
              <a:off x="5190" y="2463"/>
              <a:ext cx="99" cy="165"/>
            </a:xfrm>
            <a:prstGeom prst="straightConnector1">
              <a:avLst/>
            </a:prstGeom>
            <a:noFill/>
            <a:ln w="38160" cap="sq">
              <a:solidFill>
                <a:srgbClr val="40458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1308" name="Oval 44"/>
            <p:cNvSpPr>
              <a:spLocks noChangeArrowheads="1"/>
            </p:cNvSpPr>
            <p:nvPr/>
          </p:nvSpPr>
          <p:spPr bwMode="auto">
            <a:xfrm flipH="1">
              <a:off x="4769" y="2054"/>
              <a:ext cx="180" cy="178"/>
            </a:xfrm>
            <a:prstGeom prst="ellipse">
              <a:avLst/>
            </a:prstGeom>
            <a:solidFill>
              <a:srgbClr val="ECD882"/>
            </a:solidFill>
            <a:ln w="19080" cap="sq">
              <a:solidFill>
                <a:srgbClr val="BE2D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5pPr>
              <a:lvl6pPr marL="25146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6pPr>
              <a:lvl7pPr marL="29718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7pPr>
              <a:lvl8pPr marL="34290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8pPr>
              <a:lvl9pPr marL="3886200" indent="-228600" algn="ctr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40458C"/>
                  </a:solidFill>
                  <a:latin typeface="Tahoma" charset="0"/>
                  <a:ea typeface="Tahoma" charset="0"/>
                  <a:cs typeface="Tahoma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1800">
                  <a:solidFill>
                    <a:srgbClr val="BE2D00"/>
                  </a:solidFill>
                </a:rPr>
                <a:t>4</a:t>
              </a:r>
            </a:p>
          </p:txBody>
        </p:sp>
        <p:cxnSp>
          <p:nvCxnSpPr>
            <p:cNvPr id="11309" name="AutoShape 45"/>
            <p:cNvCxnSpPr>
              <a:cxnSpLocks noChangeShapeType="1"/>
              <a:stCxn id="11308" idx="5"/>
            </p:cNvCxnSpPr>
            <p:nvPr/>
          </p:nvCxnSpPr>
          <p:spPr bwMode="auto">
            <a:xfrm flipH="1">
              <a:off x="4654" y="2206"/>
              <a:ext cx="141" cy="127"/>
            </a:xfrm>
            <a:prstGeom prst="straightConnector1">
              <a:avLst/>
            </a:prstGeom>
            <a:noFill/>
            <a:ln w="38160" cap="sq">
              <a:solidFill>
                <a:srgbClr val="40458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310" name="AutoShape 46"/>
            <p:cNvCxnSpPr>
              <a:cxnSpLocks noChangeShapeType="1"/>
              <a:stCxn id="11302" idx="3"/>
            </p:cNvCxnSpPr>
            <p:nvPr/>
          </p:nvCxnSpPr>
          <p:spPr bwMode="auto">
            <a:xfrm flipH="1">
              <a:off x="4268" y="1979"/>
              <a:ext cx="216" cy="82"/>
            </a:xfrm>
            <a:prstGeom prst="straightConnector1">
              <a:avLst/>
            </a:prstGeom>
            <a:noFill/>
            <a:ln w="38160" cap="sq">
              <a:solidFill>
                <a:srgbClr val="40458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1311" name="Freeform 47"/>
            <p:cNvSpPr>
              <a:spLocks noChangeArrowheads="1"/>
            </p:cNvSpPr>
            <p:nvPr/>
          </p:nvSpPr>
          <p:spPr bwMode="auto">
            <a:xfrm flipH="1">
              <a:off x="4305" y="1728"/>
              <a:ext cx="1055" cy="843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*/ 1 24577 2"/>
                <a:gd name="G11" fmla="+- 1 0 0"/>
                <a:gd name="G12" fmla="+- 1 0 0"/>
                <a:gd name="G13" fmla="*/ 1 65287 512"/>
                <a:gd name="G14" fmla="*/ G13 1 180"/>
                <a:gd name="G15" fmla="*/ 0 1 G14"/>
                <a:gd name="G16" fmla="+- 811 0 0"/>
                <a:gd name="G17" fmla="+- 91 0 0"/>
                <a:gd name="G18" fmla="+- 65159 0 0"/>
                <a:gd name="G19" fmla="+- 64775 0 0"/>
                <a:gd name="G20" fmla="+- 55 0 0"/>
                <a:gd name="T0" fmla="*/ 808 w 1071"/>
                <a:gd name="T1" fmla="*/ 9 h 865"/>
                <a:gd name="T2" fmla="*/ 1042 w 1071"/>
                <a:gd name="T3" fmla="*/ 231 h 865"/>
                <a:gd name="T4" fmla="*/ 634 w 1071"/>
                <a:gd name="T5" fmla="*/ 543 h 865"/>
                <a:gd name="T6" fmla="*/ 436 w 1071"/>
                <a:gd name="T7" fmla="*/ 813 h 865"/>
                <a:gd name="T8" fmla="*/ 16 w 1071"/>
                <a:gd name="T9" fmla="*/ 777 h 865"/>
                <a:gd name="T10" fmla="*/ 340 w 1071"/>
                <a:gd name="T11" fmla="*/ 285 h 865"/>
                <a:gd name="T12" fmla="*/ 808 w 1071"/>
                <a:gd name="T13" fmla="*/ 9 h 865"/>
                <a:gd name="T14" fmla="*/ 0 w 1071"/>
                <a:gd name="T15" fmla="*/ 0 h 865"/>
                <a:gd name="T16" fmla="*/ 1071 w 1071"/>
                <a:gd name="T17" fmla="*/ 865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071" h="865">
                  <a:moveTo>
                    <a:pt x="808" y="9"/>
                  </a:moveTo>
                  <a:cubicBezTo>
                    <a:pt x="925" y="0"/>
                    <a:pt x="1071" y="142"/>
                    <a:pt x="1042" y="231"/>
                  </a:cubicBezTo>
                  <a:cubicBezTo>
                    <a:pt x="1013" y="320"/>
                    <a:pt x="735" y="446"/>
                    <a:pt x="634" y="543"/>
                  </a:cubicBezTo>
                  <a:cubicBezTo>
                    <a:pt x="533" y="640"/>
                    <a:pt x="539" y="774"/>
                    <a:pt x="436" y="813"/>
                  </a:cubicBezTo>
                  <a:cubicBezTo>
                    <a:pt x="333" y="852"/>
                    <a:pt x="32" y="865"/>
                    <a:pt x="16" y="777"/>
                  </a:cubicBezTo>
                  <a:cubicBezTo>
                    <a:pt x="0" y="689"/>
                    <a:pt x="208" y="413"/>
                    <a:pt x="340" y="285"/>
                  </a:cubicBezTo>
                  <a:cubicBezTo>
                    <a:pt x="472" y="157"/>
                    <a:pt x="691" y="18"/>
                    <a:pt x="808" y="9"/>
                  </a:cubicBezTo>
                  <a:close/>
                </a:path>
              </a:pathLst>
            </a:custGeom>
            <a:noFill/>
            <a:ln w="9360" cap="flat">
              <a:solidFill>
                <a:srgbClr val="40458C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2" name="Oval 48"/>
          <p:cNvSpPr>
            <a:spLocks noChangeArrowheads="1"/>
          </p:cNvSpPr>
          <p:nvPr/>
        </p:nvSpPr>
        <p:spPr bwMode="auto">
          <a:xfrm>
            <a:off x="3959225" y="5575300"/>
            <a:ext cx="311150" cy="3111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</a:rPr>
              <a:t>2</a:t>
            </a:r>
          </a:p>
        </p:txBody>
      </p:sp>
      <p:cxnSp>
        <p:nvCxnSpPr>
          <p:cNvPr id="11313" name="AutoShape 49"/>
          <p:cNvCxnSpPr>
            <a:cxnSpLocks noChangeShapeType="1"/>
            <a:stCxn id="11312" idx="0"/>
            <a:endCxn id="11318" idx="5"/>
          </p:cNvCxnSpPr>
          <p:nvPr/>
        </p:nvCxnSpPr>
        <p:spPr bwMode="auto">
          <a:xfrm flipV="1">
            <a:off x="4114800" y="5383213"/>
            <a:ext cx="425450" cy="190500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314" name="AutoShape 50"/>
          <p:cNvCxnSpPr>
            <a:cxnSpLocks noChangeShapeType="1"/>
            <a:stCxn id="11318" idx="3"/>
            <a:endCxn id="11315" idx="0"/>
          </p:cNvCxnSpPr>
          <p:nvPr/>
        </p:nvCxnSpPr>
        <p:spPr bwMode="auto">
          <a:xfrm>
            <a:off x="4760913" y="5383213"/>
            <a:ext cx="423862" cy="211137"/>
          </a:xfrm>
          <a:prstGeom prst="straightConnector1">
            <a:avLst/>
          </a:prstGeom>
          <a:noFill/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315" name="Oval 51"/>
          <p:cNvSpPr>
            <a:spLocks noChangeArrowheads="1"/>
          </p:cNvSpPr>
          <p:nvPr/>
        </p:nvSpPr>
        <p:spPr bwMode="auto">
          <a:xfrm flipH="1">
            <a:off x="5027613" y="5594350"/>
            <a:ext cx="311150" cy="311150"/>
          </a:xfrm>
          <a:prstGeom prst="ellipse">
            <a:avLst/>
          </a:prstGeom>
          <a:solidFill>
            <a:srgbClr val="ECD882"/>
          </a:solidFill>
          <a:ln w="19080" cap="sq">
            <a:solidFill>
              <a:srgbClr val="BE2D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</a:rPr>
              <a:t>6</a:t>
            </a:r>
          </a:p>
        </p:txBody>
      </p:sp>
      <p:cxnSp>
        <p:nvCxnSpPr>
          <p:cNvPr id="11316" name="AutoShape 52"/>
          <p:cNvCxnSpPr>
            <a:cxnSpLocks noChangeShapeType="1"/>
            <a:stCxn id="11315" idx="5"/>
          </p:cNvCxnSpPr>
          <p:nvPr/>
        </p:nvCxnSpPr>
        <p:spPr bwMode="auto">
          <a:xfrm flipH="1">
            <a:off x="4876800" y="5859463"/>
            <a:ext cx="196850" cy="173037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317" name="AutoShape 53"/>
          <p:cNvCxnSpPr>
            <a:cxnSpLocks noChangeShapeType="1"/>
            <a:stCxn id="11315" idx="3"/>
          </p:cNvCxnSpPr>
          <p:nvPr/>
        </p:nvCxnSpPr>
        <p:spPr bwMode="auto">
          <a:xfrm>
            <a:off x="5294313" y="5859463"/>
            <a:ext cx="196850" cy="173037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318" name="Oval 54"/>
          <p:cNvSpPr>
            <a:spLocks noChangeArrowheads="1"/>
          </p:cNvSpPr>
          <p:nvPr/>
        </p:nvSpPr>
        <p:spPr bwMode="auto">
          <a:xfrm flipH="1">
            <a:off x="4494213" y="5118100"/>
            <a:ext cx="311150" cy="311150"/>
          </a:xfrm>
          <a:prstGeom prst="ellipse">
            <a:avLst/>
          </a:prstGeom>
          <a:solidFill>
            <a:srgbClr val="ECD882"/>
          </a:solidFill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800">
                <a:solidFill>
                  <a:srgbClr val="BE2D00"/>
                </a:solidFill>
              </a:rPr>
              <a:t>4</a:t>
            </a:r>
          </a:p>
        </p:txBody>
      </p:sp>
      <p:cxnSp>
        <p:nvCxnSpPr>
          <p:cNvPr id="11319" name="AutoShape 55"/>
          <p:cNvCxnSpPr>
            <a:cxnSpLocks noChangeShapeType="1"/>
            <a:endCxn id="11312" idx="5"/>
          </p:cNvCxnSpPr>
          <p:nvPr/>
        </p:nvCxnSpPr>
        <p:spPr bwMode="auto">
          <a:xfrm flipH="1" flipV="1">
            <a:off x="4224338" y="5840413"/>
            <a:ext cx="169862" cy="157162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320" name="AutoShape 56"/>
          <p:cNvCxnSpPr>
            <a:cxnSpLocks noChangeShapeType="1"/>
            <a:stCxn id="11312" idx="3"/>
          </p:cNvCxnSpPr>
          <p:nvPr/>
        </p:nvCxnSpPr>
        <p:spPr bwMode="auto">
          <a:xfrm flipH="1">
            <a:off x="3808413" y="5840413"/>
            <a:ext cx="196850" cy="182562"/>
          </a:xfrm>
          <a:prstGeom prst="straightConnector1">
            <a:avLst/>
          </a:prstGeom>
          <a:noFill/>
          <a:ln w="3816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321" name="Freeform 57"/>
          <p:cNvSpPr>
            <a:spLocks noChangeArrowheads="1"/>
          </p:cNvSpPr>
          <p:nvPr/>
        </p:nvSpPr>
        <p:spPr bwMode="auto">
          <a:xfrm>
            <a:off x="3771900" y="4984750"/>
            <a:ext cx="1828800" cy="1111250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*/ 1 24577 2"/>
              <a:gd name="G14" fmla="+- 1 0 0"/>
              <a:gd name="G15" fmla="+- 1 0 0"/>
              <a:gd name="G16" fmla="+- 8 0 0"/>
              <a:gd name="G17" fmla="sin 12 G16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+- 1 0 0"/>
              <a:gd name="T0" fmla="*/ 1061288158 w 1440"/>
              <a:gd name="T1" fmla="*/ 0 h 815"/>
              <a:gd name="T2" fmla="*/ 306450975 w 1440"/>
              <a:gd name="T3" fmla="*/ 412725114 h 815"/>
              <a:gd name="T4" fmla="*/ 35483798 w 1440"/>
              <a:gd name="T5" fmla="*/ 1137783650 h 815"/>
              <a:gd name="T6" fmla="*/ 519353783 w 1440"/>
              <a:gd name="T7" fmla="*/ 1494736473 h 815"/>
              <a:gd name="T8" fmla="*/ 1129029935 w 1440"/>
              <a:gd name="T9" fmla="*/ 1015081235 h 815"/>
              <a:gd name="T10" fmla="*/ 1758061039 w 1440"/>
              <a:gd name="T11" fmla="*/ 1494736473 h 815"/>
              <a:gd name="T12" fmla="*/ 2147483647 w 1440"/>
              <a:gd name="T13" fmla="*/ 970463538 h 815"/>
              <a:gd name="T14" fmla="*/ 1893544593 w 1440"/>
              <a:gd name="T15" fmla="*/ 401570349 h 815"/>
              <a:gd name="T16" fmla="*/ 1061288158 w 1440"/>
              <a:gd name="T17" fmla="*/ 0 h 815"/>
              <a:gd name="T18" fmla="*/ 0 w 1440"/>
              <a:gd name="T19" fmla="*/ 0 h 815"/>
              <a:gd name="T20" fmla="*/ 1440 w 1440"/>
              <a:gd name="T21" fmla="*/ 815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1440" h="815">
                <a:moveTo>
                  <a:pt x="658" y="0"/>
                </a:moveTo>
                <a:cubicBezTo>
                  <a:pt x="490" y="0"/>
                  <a:pt x="296" y="120"/>
                  <a:pt x="190" y="222"/>
                </a:cubicBezTo>
                <a:cubicBezTo>
                  <a:pt x="84" y="324"/>
                  <a:pt x="0" y="515"/>
                  <a:pt x="22" y="612"/>
                </a:cubicBezTo>
                <a:cubicBezTo>
                  <a:pt x="44" y="709"/>
                  <a:pt x="209" y="815"/>
                  <a:pt x="322" y="804"/>
                </a:cubicBezTo>
                <a:cubicBezTo>
                  <a:pt x="435" y="793"/>
                  <a:pt x="572" y="546"/>
                  <a:pt x="700" y="546"/>
                </a:cubicBezTo>
                <a:cubicBezTo>
                  <a:pt x="828" y="546"/>
                  <a:pt x="969" y="808"/>
                  <a:pt x="1090" y="804"/>
                </a:cubicBezTo>
                <a:cubicBezTo>
                  <a:pt x="1211" y="800"/>
                  <a:pt x="1412" y="620"/>
                  <a:pt x="1426" y="522"/>
                </a:cubicBezTo>
                <a:cubicBezTo>
                  <a:pt x="1440" y="424"/>
                  <a:pt x="1302" y="303"/>
                  <a:pt x="1174" y="216"/>
                </a:cubicBezTo>
                <a:cubicBezTo>
                  <a:pt x="1046" y="129"/>
                  <a:pt x="826" y="0"/>
                  <a:pt x="658" y="0"/>
                </a:cubicBezTo>
                <a:close/>
              </a:path>
            </a:pathLst>
          </a:custGeom>
          <a:noFill/>
          <a:ln w="9360" cap="flat">
            <a:solidFill>
              <a:srgbClr val="40458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AutoShape 58"/>
          <p:cNvSpPr>
            <a:spLocks noChangeArrowheads="1"/>
          </p:cNvSpPr>
          <p:nvPr/>
        </p:nvSpPr>
        <p:spPr bwMode="auto">
          <a:xfrm rot="19800000">
            <a:off x="3708400" y="43815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8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AutoShape 59"/>
          <p:cNvSpPr>
            <a:spLocks noChangeArrowheads="1"/>
          </p:cNvSpPr>
          <p:nvPr/>
        </p:nvSpPr>
        <p:spPr bwMode="auto">
          <a:xfrm rot="2940000">
            <a:off x="6654800" y="43815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8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4" name="AutoShape 60"/>
          <p:cNvSpPr>
            <a:spLocks noChangeArrowheads="1"/>
          </p:cNvSpPr>
          <p:nvPr/>
        </p:nvSpPr>
        <p:spPr bwMode="auto">
          <a:xfrm rot="1800000" flipH="1">
            <a:off x="5080000" y="43815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8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" name="AutoShape 61"/>
          <p:cNvSpPr>
            <a:spLocks noChangeArrowheads="1"/>
          </p:cNvSpPr>
          <p:nvPr/>
        </p:nvSpPr>
        <p:spPr bwMode="auto">
          <a:xfrm rot="18660000" flipH="1">
            <a:off x="2136775" y="43815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80" cap="sq">
            <a:solidFill>
              <a:srgbClr val="404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Red-Black Trees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fld id="{541C35A1-46A8-6044-A0EE-55EC7EF049B0}" type="slidenum">
              <a:rPr lang="en-US" altLang="en-US" sz="1400"/>
              <a:pPr algn="r"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85800" y="3048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4400">
                <a:solidFill>
                  <a:srgbClr val="BE2D00"/>
                </a:solidFill>
              </a:rPr>
              <a:t>Restructuring 1 and 2</a:t>
            </a:r>
          </a:p>
        </p:txBody>
      </p:sp>
      <p:sp>
        <p:nvSpPr>
          <p:cNvPr id="12292" name="Freeform 4"/>
          <p:cNvSpPr>
            <a:spLocks noChangeArrowheads="1"/>
          </p:cNvSpPr>
          <p:nvPr/>
        </p:nvSpPr>
        <p:spPr bwMode="auto">
          <a:xfrm>
            <a:off x="3387725" y="4295775"/>
            <a:ext cx="25400" cy="38100"/>
          </a:xfrm>
          <a:custGeom>
            <a:avLst/>
            <a:gdLst>
              <a:gd name="T0" fmla="*/ 36 w 72"/>
              <a:gd name="T1" fmla="*/ 0 h 106"/>
              <a:gd name="T2" fmla="*/ 0 w 72"/>
              <a:gd name="T3" fmla="*/ 35 h 106"/>
              <a:gd name="T4" fmla="*/ 36 w 72"/>
              <a:gd name="T5" fmla="*/ 105 h 106"/>
              <a:gd name="T6" fmla="*/ 71 w 72"/>
              <a:gd name="T7" fmla="*/ 71 h 106"/>
              <a:gd name="T8" fmla="*/ 36 w 72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36" y="0"/>
                </a:moveTo>
                <a:lnTo>
                  <a:pt x="0" y="35"/>
                </a:lnTo>
                <a:lnTo>
                  <a:pt x="36" y="105"/>
                </a:lnTo>
                <a:lnTo>
                  <a:pt x="71" y="71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Freeform 5"/>
          <p:cNvSpPr>
            <a:spLocks noChangeArrowheads="1"/>
          </p:cNvSpPr>
          <p:nvPr/>
        </p:nvSpPr>
        <p:spPr bwMode="auto">
          <a:xfrm>
            <a:off x="3387725" y="4295775"/>
            <a:ext cx="25400" cy="38100"/>
          </a:xfrm>
          <a:custGeom>
            <a:avLst/>
            <a:gdLst>
              <a:gd name="T0" fmla="*/ 36 w 72"/>
              <a:gd name="T1" fmla="*/ 0 h 106"/>
              <a:gd name="T2" fmla="*/ 0 w 72"/>
              <a:gd name="T3" fmla="*/ 35 h 106"/>
              <a:gd name="T4" fmla="*/ 36 w 72"/>
              <a:gd name="T5" fmla="*/ 105 h 106"/>
              <a:gd name="T6" fmla="*/ 71 w 72"/>
              <a:gd name="T7" fmla="*/ 71 h 106"/>
              <a:gd name="T8" fmla="*/ 36 w 72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36" y="0"/>
                </a:moveTo>
                <a:lnTo>
                  <a:pt x="0" y="35"/>
                </a:lnTo>
                <a:lnTo>
                  <a:pt x="36" y="105"/>
                </a:lnTo>
                <a:lnTo>
                  <a:pt x="71" y="71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Freeform 6"/>
          <p:cNvSpPr>
            <a:spLocks noChangeArrowheads="1"/>
          </p:cNvSpPr>
          <p:nvPr/>
        </p:nvSpPr>
        <p:spPr bwMode="auto">
          <a:xfrm>
            <a:off x="3946525" y="3952875"/>
            <a:ext cx="25400" cy="25400"/>
          </a:xfrm>
          <a:custGeom>
            <a:avLst/>
            <a:gdLst>
              <a:gd name="T0" fmla="*/ 0 w 70"/>
              <a:gd name="T1" fmla="*/ 0 h 71"/>
              <a:gd name="T2" fmla="*/ 34 w 70"/>
              <a:gd name="T3" fmla="*/ 0 h 71"/>
              <a:gd name="T4" fmla="*/ 69 w 70"/>
              <a:gd name="T5" fmla="*/ 70 h 71"/>
              <a:gd name="T6" fmla="*/ 34 w 70"/>
              <a:gd name="T7" fmla="*/ 70 h 71"/>
              <a:gd name="T8" fmla="*/ 0 w 70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71">
                <a:moveTo>
                  <a:pt x="0" y="0"/>
                </a:moveTo>
                <a:lnTo>
                  <a:pt x="34" y="0"/>
                </a:lnTo>
                <a:lnTo>
                  <a:pt x="69" y="70"/>
                </a:lnTo>
                <a:lnTo>
                  <a:pt x="34" y="7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Freeform 7"/>
          <p:cNvSpPr>
            <a:spLocks noChangeArrowheads="1"/>
          </p:cNvSpPr>
          <p:nvPr/>
        </p:nvSpPr>
        <p:spPr bwMode="auto">
          <a:xfrm>
            <a:off x="3946525" y="3952875"/>
            <a:ext cx="25400" cy="25400"/>
          </a:xfrm>
          <a:custGeom>
            <a:avLst/>
            <a:gdLst>
              <a:gd name="T0" fmla="*/ 0 w 70"/>
              <a:gd name="T1" fmla="*/ 0 h 71"/>
              <a:gd name="T2" fmla="*/ 34 w 70"/>
              <a:gd name="T3" fmla="*/ 0 h 71"/>
              <a:gd name="T4" fmla="*/ 69 w 70"/>
              <a:gd name="T5" fmla="*/ 70 h 71"/>
              <a:gd name="T6" fmla="*/ 34 w 70"/>
              <a:gd name="T7" fmla="*/ 70 h 71"/>
              <a:gd name="T8" fmla="*/ 0 w 70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71">
                <a:moveTo>
                  <a:pt x="0" y="0"/>
                </a:moveTo>
                <a:lnTo>
                  <a:pt x="34" y="0"/>
                </a:lnTo>
                <a:lnTo>
                  <a:pt x="69" y="70"/>
                </a:lnTo>
                <a:lnTo>
                  <a:pt x="34" y="7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Freeform 8"/>
          <p:cNvSpPr>
            <a:spLocks noChangeArrowheads="1"/>
          </p:cNvSpPr>
          <p:nvPr/>
        </p:nvSpPr>
        <p:spPr bwMode="auto">
          <a:xfrm>
            <a:off x="3400425" y="3952875"/>
            <a:ext cx="558800" cy="368300"/>
          </a:xfrm>
          <a:custGeom>
            <a:avLst/>
            <a:gdLst>
              <a:gd name="T0" fmla="*/ 0 w 1553"/>
              <a:gd name="T1" fmla="*/ 953 h 1025"/>
              <a:gd name="T2" fmla="*/ 35 w 1553"/>
              <a:gd name="T3" fmla="*/ 1024 h 1025"/>
              <a:gd name="T4" fmla="*/ 1552 w 1553"/>
              <a:gd name="T5" fmla="*/ 70 h 1025"/>
              <a:gd name="T6" fmla="*/ 1518 w 1553"/>
              <a:gd name="T7" fmla="*/ 0 h 1025"/>
              <a:gd name="T8" fmla="*/ 0 w 1553"/>
              <a:gd name="T9" fmla="*/ 953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53" h="1025">
                <a:moveTo>
                  <a:pt x="0" y="953"/>
                </a:moveTo>
                <a:lnTo>
                  <a:pt x="35" y="1024"/>
                </a:lnTo>
                <a:lnTo>
                  <a:pt x="1552" y="70"/>
                </a:lnTo>
                <a:lnTo>
                  <a:pt x="1518" y="0"/>
                </a:lnTo>
                <a:lnTo>
                  <a:pt x="0" y="953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Freeform 9"/>
          <p:cNvSpPr>
            <a:spLocks noChangeArrowheads="1"/>
          </p:cNvSpPr>
          <p:nvPr/>
        </p:nvSpPr>
        <p:spPr bwMode="auto">
          <a:xfrm>
            <a:off x="3400425" y="3952875"/>
            <a:ext cx="558800" cy="368300"/>
          </a:xfrm>
          <a:custGeom>
            <a:avLst/>
            <a:gdLst>
              <a:gd name="T0" fmla="*/ 0 w 1553"/>
              <a:gd name="T1" fmla="*/ 953 h 1025"/>
              <a:gd name="T2" fmla="*/ 35 w 1553"/>
              <a:gd name="T3" fmla="*/ 1024 h 1025"/>
              <a:gd name="T4" fmla="*/ 1552 w 1553"/>
              <a:gd name="T5" fmla="*/ 70 h 1025"/>
              <a:gd name="T6" fmla="*/ 1518 w 1553"/>
              <a:gd name="T7" fmla="*/ 0 h 1025"/>
              <a:gd name="T8" fmla="*/ 0 w 1553"/>
              <a:gd name="T9" fmla="*/ 953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53" h="1025">
                <a:moveTo>
                  <a:pt x="0" y="953"/>
                </a:moveTo>
                <a:lnTo>
                  <a:pt x="35" y="1024"/>
                </a:lnTo>
                <a:lnTo>
                  <a:pt x="1552" y="70"/>
                </a:lnTo>
                <a:lnTo>
                  <a:pt x="1518" y="0"/>
                </a:lnTo>
                <a:lnTo>
                  <a:pt x="0" y="953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Freeform 10"/>
          <p:cNvSpPr>
            <a:spLocks noChangeArrowheads="1"/>
          </p:cNvSpPr>
          <p:nvPr/>
        </p:nvSpPr>
        <p:spPr bwMode="auto">
          <a:xfrm>
            <a:off x="3578225" y="4549775"/>
            <a:ext cx="369888" cy="698500"/>
          </a:xfrm>
          <a:custGeom>
            <a:avLst/>
            <a:gdLst>
              <a:gd name="T0" fmla="*/ 530 w 1026"/>
              <a:gd name="T1" fmla="*/ 0 h 1940"/>
              <a:gd name="T2" fmla="*/ 1025 w 1026"/>
              <a:gd name="T3" fmla="*/ 1939 h 1940"/>
              <a:gd name="T4" fmla="*/ 0 w 1026"/>
              <a:gd name="T5" fmla="*/ 1939 h 1940"/>
              <a:gd name="T6" fmla="*/ 530 w 1026"/>
              <a:gd name="T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6" h="1940">
                <a:moveTo>
                  <a:pt x="530" y="0"/>
                </a:moveTo>
                <a:lnTo>
                  <a:pt x="1025" y="1939"/>
                </a:lnTo>
                <a:lnTo>
                  <a:pt x="0" y="1939"/>
                </a:lnTo>
                <a:lnTo>
                  <a:pt x="53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Freeform 11"/>
          <p:cNvSpPr>
            <a:spLocks noChangeArrowheads="1"/>
          </p:cNvSpPr>
          <p:nvPr/>
        </p:nvSpPr>
        <p:spPr bwMode="auto">
          <a:xfrm>
            <a:off x="3578225" y="4549775"/>
            <a:ext cx="369888" cy="698500"/>
          </a:xfrm>
          <a:custGeom>
            <a:avLst/>
            <a:gdLst>
              <a:gd name="T0" fmla="*/ 530 w 1026"/>
              <a:gd name="T1" fmla="*/ 0 h 1940"/>
              <a:gd name="T2" fmla="*/ 1025 w 1026"/>
              <a:gd name="T3" fmla="*/ 1939 h 1940"/>
              <a:gd name="T4" fmla="*/ 0 w 1026"/>
              <a:gd name="T5" fmla="*/ 1939 h 1940"/>
              <a:gd name="T6" fmla="*/ 530 w 1026"/>
              <a:gd name="T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6" h="1940">
                <a:moveTo>
                  <a:pt x="530" y="0"/>
                </a:moveTo>
                <a:lnTo>
                  <a:pt x="1025" y="1939"/>
                </a:lnTo>
                <a:lnTo>
                  <a:pt x="0" y="1939"/>
                </a:lnTo>
                <a:lnTo>
                  <a:pt x="53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Freeform 12"/>
          <p:cNvSpPr>
            <a:spLocks noChangeArrowheads="1"/>
          </p:cNvSpPr>
          <p:nvPr/>
        </p:nvSpPr>
        <p:spPr bwMode="auto">
          <a:xfrm>
            <a:off x="3756025" y="4537075"/>
            <a:ext cx="215900" cy="711200"/>
          </a:xfrm>
          <a:custGeom>
            <a:avLst/>
            <a:gdLst>
              <a:gd name="T0" fmla="*/ 71 w 600"/>
              <a:gd name="T1" fmla="*/ 0 h 1975"/>
              <a:gd name="T2" fmla="*/ 0 w 600"/>
              <a:gd name="T3" fmla="*/ 35 h 1975"/>
              <a:gd name="T4" fmla="*/ 494 w 600"/>
              <a:gd name="T5" fmla="*/ 1974 h 1975"/>
              <a:gd name="T6" fmla="*/ 530 w 600"/>
              <a:gd name="T7" fmla="*/ 1974 h 1975"/>
              <a:gd name="T8" fmla="*/ 599 w 600"/>
              <a:gd name="T9" fmla="*/ 1974 h 1975"/>
              <a:gd name="T10" fmla="*/ 564 w 600"/>
              <a:gd name="T11" fmla="*/ 1939 h 1975"/>
              <a:gd name="T12" fmla="*/ 71 w 600"/>
              <a:gd name="T13" fmla="*/ 0 h 1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0" h="1975">
                <a:moveTo>
                  <a:pt x="71" y="0"/>
                </a:moveTo>
                <a:lnTo>
                  <a:pt x="0" y="35"/>
                </a:lnTo>
                <a:lnTo>
                  <a:pt x="494" y="1974"/>
                </a:lnTo>
                <a:lnTo>
                  <a:pt x="530" y="1974"/>
                </a:lnTo>
                <a:lnTo>
                  <a:pt x="599" y="1974"/>
                </a:lnTo>
                <a:lnTo>
                  <a:pt x="564" y="1939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Freeform 13"/>
          <p:cNvSpPr>
            <a:spLocks noChangeArrowheads="1"/>
          </p:cNvSpPr>
          <p:nvPr/>
        </p:nvSpPr>
        <p:spPr bwMode="auto">
          <a:xfrm>
            <a:off x="3756025" y="4537075"/>
            <a:ext cx="215900" cy="711200"/>
          </a:xfrm>
          <a:custGeom>
            <a:avLst/>
            <a:gdLst>
              <a:gd name="T0" fmla="*/ 71 w 600"/>
              <a:gd name="T1" fmla="*/ 0 h 1975"/>
              <a:gd name="T2" fmla="*/ 0 w 600"/>
              <a:gd name="T3" fmla="*/ 35 h 1975"/>
              <a:gd name="T4" fmla="*/ 494 w 600"/>
              <a:gd name="T5" fmla="*/ 1974 h 1975"/>
              <a:gd name="T6" fmla="*/ 530 w 600"/>
              <a:gd name="T7" fmla="*/ 1974 h 1975"/>
              <a:gd name="T8" fmla="*/ 599 w 600"/>
              <a:gd name="T9" fmla="*/ 1974 h 1975"/>
              <a:gd name="T10" fmla="*/ 564 w 600"/>
              <a:gd name="T11" fmla="*/ 1939 h 1975"/>
              <a:gd name="T12" fmla="*/ 71 w 600"/>
              <a:gd name="T13" fmla="*/ 0 h 1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0" h="1975">
                <a:moveTo>
                  <a:pt x="71" y="0"/>
                </a:moveTo>
                <a:lnTo>
                  <a:pt x="0" y="35"/>
                </a:lnTo>
                <a:lnTo>
                  <a:pt x="494" y="1974"/>
                </a:lnTo>
                <a:lnTo>
                  <a:pt x="530" y="1974"/>
                </a:lnTo>
                <a:lnTo>
                  <a:pt x="599" y="1974"/>
                </a:lnTo>
                <a:lnTo>
                  <a:pt x="564" y="1939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Freeform 14"/>
          <p:cNvSpPr>
            <a:spLocks noChangeArrowheads="1"/>
          </p:cNvSpPr>
          <p:nvPr/>
        </p:nvSpPr>
        <p:spPr bwMode="auto">
          <a:xfrm>
            <a:off x="3565525" y="5222875"/>
            <a:ext cx="381000" cy="25400"/>
          </a:xfrm>
          <a:custGeom>
            <a:avLst/>
            <a:gdLst>
              <a:gd name="T0" fmla="*/ 1059 w 1060"/>
              <a:gd name="T1" fmla="*/ 70 h 71"/>
              <a:gd name="T2" fmla="*/ 1059 w 1060"/>
              <a:gd name="T3" fmla="*/ 0 h 71"/>
              <a:gd name="T4" fmla="*/ 34 w 1060"/>
              <a:gd name="T5" fmla="*/ 0 h 71"/>
              <a:gd name="T6" fmla="*/ 0 w 1060"/>
              <a:gd name="T7" fmla="*/ 35 h 71"/>
              <a:gd name="T8" fmla="*/ 0 w 1060"/>
              <a:gd name="T9" fmla="*/ 70 h 71"/>
              <a:gd name="T10" fmla="*/ 34 w 1060"/>
              <a:gd name="T11" fmla="*/ 70 h 71"/>
              <a:gd name="T12" fmla="*/ 1059 w 1060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0" h="71">
                <a:moveTo>
                  <a:pt x="1059" y="70"/>
                </a:moveTo>
                <a:lnTo>
                  <a:pt x="1059" y="0"/>
                </a:lnTo>
                <a:lnTo>
                  <a:pt x="34" y="0"/>
                </a:lnTo>
                <a:lnTo>
                  <a:pt x="0" y="35"/>
                </a:lnTo>
                <a:lnTo>
                  <a:pt x="0" y="70"/>
                </a:lnTo>
                <a:lnTo>
                  <a:pt x="34" y="70"/>
                </a:lnTo>
                <a:lnTo>
                  <a:pt x="1059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Freeform 15"/>
          <p:cNvSpPr>
            <a:spLocks noChangeArrowheads="1"/>
          </p:cNvSpPr>
          <p:nvPr/>
        </p:nvSpPr>
        <p:spPr bwMode="auto">
          <a:xfrm>
            <a:off x="3565525" y="5222875"/>
            <a:ext cx="381000" cy="25400"/>
          </a:xfrm>
          <a:custGeom>
            <a:avLst/>
            <a:gdLst>
              <a:gd name="T0" fmla="*/ 1059 w 1060"/>
              <a:gd name="T1" fmla="*/ 70 h 71"/>
              <a:gd name="T2" fmla="*/ 1059 w 1060"/>
              <a:gd name="T3" fmla="*/ 0 h 71"/>
              <a:gd name="T4" fmla="*/ 34 w 1060"/>
              <a:gd name="T5" fmla="*/ 0 h 71"/>
              <a:gd name="T6" fmla="*/ 0 w 1060"/>
              <a:gd name="T7" fmla="*/ 35 h 71"/>
              <a:gd name="T8" fmla="*/ 0 w 1060"/>
              <a:gd name="T9" fmla="*/ 70 h 71"/>
              <a:gd name="T10" fmla="*/ 34 w 1060"/>
              <a:gd name="T11" fmla="*/ 70 h 71"/>
              <a:gd name="T12" fmla="*/ 1059 w 1060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0" h="71">
                <a:moveTo>
                  <a:pt x="1059" y="70"/>
                </a:moveTo>
                <a:lnTo>
                  <a:pt x="1059" y="0"/>
                </a:lnTo>
                <a:lnTo>
                  <a:pt x="34" y="0"/>
                </a:lnTo>
                <a:lnTo>
                  <a:pt x="0" y="35"/>
                </a:lnTo>
                <a:lnTo>
                  <a:pt x="0" y="70"/>
                </a:lnTo>
                <a:lnTo>
                  <a:pt x="34" y="70"/>
                </a:lnTo>
                <a:lnTo>
                  <a:pt x="1059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Freeform 16"/>
          <p:cNvSpPr>
            <a:spLocks noChangeArrowheads="1"/>
          </p:cNvSpPr>
          <p:nvPr/>
        </p:nvSpPr>
        <p:spPr bwMode="auto">
          <a:xfrm>
            <a:off x="3565525" y="4537075"/>
            <a:ext cx="215900" cy="711200"/>
          </a:xfrm>
          <a:custGeom>
            <a:avLst/>
            <a:gdLst>
              <a:gd name="T0" fmla="*/ 0 w 601"/>
              <a:gd name="T1" fmla="*/ 1939 h 1975"/>
              <a:gd name="T2" fmla="*/ 70 w 601"/>
              <a:gd name="T3" fmla="*/ 1974 h 1975"/>
              <a:gd name="T4" fmla="*/ 600 w 601"/>
              <a:gd name="T5" fmla="*/ 35 h 1975"/>
              <a:gd name="T6" fmla="*/ 529 w 601"/>
              <a:gd name="T7" fmla="*/ 35 h 1975"/>
              <a:gd name="T8" fmla="*/ 600 w 601"/>
              <a:gd name="T9" fmla="*/ 0 h 1975"/>
              <a:gd name="T10" fmla="*/ 529 w 601"/>
              <a:gd name="T11" fmla="*/ 0 h 1975"/>
              <a:gd name="T12" fmla="*/ 0 w 601"/>
              <a:gd name="T13" fmla="*/ 1939 h 1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1975">
                <a:moveTo>
                  <a:pt x="0" y="1939"/>
                </a:moveTo>
                <a:lnTo>
                  <a:pt x="70" y="1974"/>
                </a:lnTo>
                <a:lnTo>
                  <a:pt x="600" y="35"/>
                </a:lnTo>
                <a:lnTo>
                  <a:pt x="529" y="35"/>
                </a:lnTo>
                <a:lnTo>
                  <a:pt x="600" y="0"/>
                </a:lnTo>
                <a:lnTo>
                  <a:pt x="529" y="0"/>
                </a:lnTo>
                <a:lnTo>
                  <a:pt x="0" y="193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Freeform 17"/>
          <p:cNvSpPr>
            <a:spLocks noChangeArrowheads="1"/>
          </p:cNvSpPr>
          <p:nvPr/>
        </p:nvSpPr>
        <p:spPr bwMode="auto">
          <a:xfrm>
            <a:off x="3565525" y="4537075"/>
            <a:ext cx="215900" cy="711200"/>
          </a:xfrm>
          <a:custGeom>
            <a:avLst/>
            <a:gdLst>
              <a:gd name="T0" fmla="*/ 0 w 601"/>
              <a:gd name="T1" fmla="*/ 1939 h 1975"/>
              <a:gd name="T2" fmla="*/ 70 w 601"/>
              <a:gd name="T3" fmla="*/ 1974 h 1975"/>
              <a:gd name="T4" fmla="*/ 600 w 601"/>
              <a:gd name="T5" fmla="*/ 35 h 1975"/>
              <a:gd name="T6" fmla="*/ 529 w 601"/>
              <a:gd name="T7" fmla="*/ 35 h 1975"/>
              <a:gd name="T8" fmla="*/ 600 w 601"/>
              <a:gd name="T9" fmla="*/ 0 h 1975"/>
              <a:gd name="T10" fmla="*/ 529 w 601"/>
              <a:gd name="T11" fmla="*/ 0 h 1975"/>
              <a:gd name="T12" fmla="*/ 0 w 601"/>
              <a:gd name="T13" fmla="*/ 1939 h 1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1975">
                <a:moveTo>
                  <a:pt x="0" y="1939"/>
                </a:moveTo>
                <a:lnTo>
                  <a:pt x="70" y="1974"/>
                </a:lnTo>
                <a:lnTo>
                  <a:pt x="600" y="35"/>
                </a:lnTo>
                <a:lnTo>
                  <a:pt x="529" y="35"/>
                </a:lnTo>
                <a:lnTo>
                  <a:pt x="600" y="0"/>
                </a:lnTo>
                <a:lnTo>
                  <a:pt x="529" y="0"/>
                </a:lnTo>
                <a:lnTo>
                  <a:pt x="0" y="193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Freeform 18"/>
          <p:cNvSpPr>
            <a:spLocks noChangeArrowheads="1"/>
          </p:cNvSpPr>
          <p:nvPr/>
        </p:nvSpPr>
        <p:spPr bwMode="auto">
          <a:xfrm>
            <a:off x="2841625" y="4778375"/>
            <a:ext cx="368300" cy="698500"/>
          </a:xfrm>
          <a:custGeom>
            <a:avLst/>
            <a:gdLst>
              <a:gd name="T0" fmla="*/ 529 w 1024"/>
              <a:gd name="T1" fmla="*/ 0 h 1942"/>
              <a:gd name="T2" fmla="*/ 1023 w 1024"/>
              <a:gd name="T3" fmla="*/ 1941 h 1942"/>
              <a:gd name="T4" fmla="*/ 0 w 1024"/>
              <a:gd name="T5" fmla="*/ 1941 h 1942"/>
              <a:gd name="T6" fmla="*/ 529 w 1024"/>
              <a:gd name="T7" fmla="*/ 0 h 1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942">
                <a:moveTo>
                  <a:pt x="529" y="0"/>
                </a:moveTo>
                <a:lnTo>
                  <a:pt x="1023" y="1941"/>
                </a:lnTo>
                <a:lnTo>
                  <a:pt x="0" y="1941"/>
                </a:lnTo>
                <a:lnTo>
                  <a:pt x="529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Freeform 19"/>
          <p:cNvSpPr>
            <a:spLocks noChangeArrowheads="1"/>
          </p:cNvSpPr>
          <p:nvPr/>
        </p:nvSpPr>
        <p:spPr bwMode="auto">
          <a:xfrm>
            <a:off x="2841625" y="4778375"/>
            <a:ext cx="368300" cy="698500"/>
          </a:xfrm>
          <a:custGeom>
            <a:avLst/>
            <a:gdLst>
              <a:gd name="T0" fmla="*/ 529 w 1024"/>
              <a:gd name="T1" fmla="*/ 0 h 1942"/>
              <a:gd name="T2" fmla="*/ 1023 w 1024"/>
              <a:gd name="T3" fmla="*/ 1941 h 1942"/>
              <a:gd name="T4" fmla="*/ 0 w 1024"/>
              <a:gd name="T5" fmla="*/ 1941 h 1942"/>
              <a:gd name="T6" fmla="*/ 529 w 1024"/>
              <a:gd name="T7" fmla="*/ 0 h 1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942">
                <a:moveTo>
                  <a:pt x="529" y="0"/>
                </a:moveTo>
                <a:lnTo>
                  <a:pt x="1023" y="1941"/>
                </a:lnTo>
                <a:lnTo>
                  <a:pt x="0" y="1941"/>
                </a:lnTo>
                <a:lnTo>
                  <a:pt x="529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Freeform 20"/>
          <p:cNvSpPr>
            <a:spLocks noChangeArrowheads="1"/>
          </p:cNvSpPr>
          <p:nvPr/>
        </p:nvSpPr>
        <p:spPr bwMode="auto">
          <a:xfrm>
            <a:off x="3006725" y="4778375"/>
            <a:ext cx="228600" cy="711200"/>
          </a:xfrm>
          <a:custGeom>
            <a:avLst/>
            <a:gdLst>
              <a:gd name="T0" fmla="*/ 70 w 635"/>
              <a:gd name="T1" fmla="*/ 0 h 1976"/>
              <a:gd name="T2" fmla="*/ 0 w 635"/>
              <a:gd name="T3" fmla="*/ 36 h 1976"/>
              <a:gd name="T4" fmla="*/ 529 w 635"/>
              <a:gd name="T5" fmla="*/ 1975 h 1976"/>
              <a:gd name="T6" fmla="*/ 564 w 635"/>
              <a:gd name="T7" fmla="*/ 1975 h 1976"/>
              <a:gd name="T8" fmla="*/ 634 w 635"/>
              <a:gd name="T9" fmla="*/ 1975 h 1976"/>
              <a:gd name="T10" fmla="*/ 598 w 635"/>
              <a:gd name="T11" fmla="*/ 1941 h 1976"/>
              <a:gd name="T12" fmla="*/ 70 w 635"/>
              <a:gd name="T13" fmla="*/ 0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5" h="1976">
                <a:moveTo>
                  <a:pt x="70" y="0"/>
                </a:moveTo>
                <a:lnTo>
                  <a:pt x="0" y="36"/>
                </a:lnTo>
                <a:lnTo>
                  <a:pt x="529" y="1975"/>
                </a:lnTo>
                <a:lnTo>
                  <a:pt x="564" y="1975"/>
                </a:lnTo>
                <a:lnTo>
                  <a:pt x="634" y="1975"/>
                </a:lnTo>
                <a:lnTo>
                  <a:pt x="598" y="1941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Freeform 21"/>
          <p:cNvSpPr>
            <a:spLocks noChangeArrowheads="1"/>
          </p:cNvSpPr>
          <p:nvPr/>
        </p:nvSpPr>
        <p:spPr bwMode="auto">
          <a:xfrm>
            <a:off x="3006725" y="4778375"/>
            <a:ext cx="228600" cy="711200"/>
          </a:xfrm>
          <a:custGeom>
            <a:avLst/>
            <a:gdLst>
              <a:gd name="T0" fmla="*/ 70 w 635"/>
              <a:gd name="T1" fmla="*/ 0 h 1976"/>
              <a:gd name="T2" fmla="*/ 0 w 635"/>
              <a:gd name="T3" fmla="*/ 36 h 1976"/>
              <a:gd name="T4" fmla="*/ 529 w 635"/>
              <a:gd name="T5" fmla="*/ 1975 h 1976"/>
              <a:gd name="T6" fmla="*/ 564 w 635"/>
              <a:gd name="T7" fmla="*/ 1975 h 1976"/>
              <a:gd name="T8" fmla="*/ 634 w 635"/>
              <a:gd name="T9" fmla="*/ 1975 h 1976"/>
              <a:gd name="T10" fmla="*/ 598 w 635"/>
              <a:gd name="T11" fmla="*/ 1941 h 1976"/>
              <a:gd name="T12" fmla="*/ 70 w 635"/>
              <a:gd name="T13" fmla="*/ 0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5" h="1976">
                <a:moveTo>
                  <a:pt x="70" y="0"/>
                </a:moveTo>
                <a:lnTo>
                  <a:pt x="0" y="36"/>
                </a:lnTo>
                <a:lnTo>
                  <a:pt x="529" y="1975"/>
                </a:lnTo>
                <a:lnTo>
                  <a:pt x="564" y="1975"/>
                </a:lnTo>
                <a:lnTo>
                  <a:pt x="634" y="1975"/>
                </a:lnTo>
                <a:lnTo>
                  <a:pt x="598" y="1941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Freeform 22"/>
          <p:cNvSpPr>
            <a:spLocks noChangeArrowheads="1"/>
          </p:cNvSpPr>
          <p:nvPr/>
        </p:nvSpPr>
        <p:spPr bwMode="auto">
          <a:xfrm>
            <a:off x="2828925" y="5464175"/>
            <a:ext cx="381000" cy="25400"/>
          </a:xfrm>
          <a:custGeom>
            <a:avLst/>
            <a:gdLst>
              <a:gd name="T0" fmla="*/ 1059 w 1060"/>
              <a:gd name="T1" fmla="*/ 70 h 71"/>
              <a:gd name="T2" fmla="*/ 1059 w 1060"/>
              <a:gd name="T3" fmla="*/ 0 h 71"/>
              <a:gd name="T4" fmla="*/ 36 w 1060"/>
              <a:gd name="T5" fmla="*/ 0 h 71"/>
              <a:gd name="T6" fmla="*/ 0 w 1060"/>
              <a:gd name="T7" fmla="*/ 36 h 71"/>
              <a:gd name="T8" fmla="*/ 0 w 1060"/>
              <a:gd name="T9" fmla="*/ 70 h 71"/>
              <a:gd name="T10" fmla="*/ 36 w 1060"/>
              <a:gd name="T11" fmla="*/ 70 h 71"/>
              <a:gd name="T12" fmla="*/ 1059 w 1060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0" h="71">
                <a:moveTo>
                  <a:pt x="1059" y="70"/>
                </a:moveTo>
                <a:lnTo>
                  <a:pt x="1059" y="0"/>
                </a:lnTo>
                <a:lnTo>
                  <a:pt x="36" y="0"/>
                </a:lnTo>
                <a:lnTo>
                  <a:pt x="0" y="36"/>
                </a:lnTo>
                <a:lnTo>
                  <a:pt x="0" y="70"/>
                </a:lnTo>
                <a:lnTo>
                  <a:pt x="36" y="70"/>
                </a:lnTo>
                <a:lnTo>
                  <a:pt x="1059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Freeform 23"/>
          <p:cNvSpPr>
            <a:spLocks noChangeArrowheads="1"/>
          </p:cNvSpPr>
          <p:nvPr/>
        </p:nvSpPr>
        <p:spPr bwMode="auto">
          <a:xfrm>
            <a:off x="2828925" y="5464175"/>
            <a:ext cx="381000" cy="25400"/>
          </a:xfrm>
          <a:custGeom>
            <a:avLst/>
            <a:gdLst>
              <a:gd name="T0" fmla="*/ 1059 w 1060"/>
              <a:gd name="T1" fmla="*/ 70 h 71"/>
              <a:gd name="T2" fmla="*/ 1059 w 1060"/>
              <a:gd name="T3" fmla="*/ 0 h 71"/>
              <a:gd name="T4" fmla="*/ 36 w 1060"/>
              <a:gd name="T5" fmla="*/ 0 h 71"/>
              <a:gd name="T6" fmla="*/ 0 w 1060"/>
              <a:gd name="T7" fmla="*/ 36 h 71"/>
              <a:gd name="T8" fmla="*/ 0 w 1060"/>
              <a:gd name="T9" fmla="*/ 70 h 71"/>
              <a:gd name="T10" fmla="*/ 36 w 1060"/>
              <a:gd name="T11" fmla="*/ 70 h 71"/>
              <a:gd name="T12" fmla="*/ 1059 w 1060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0" h="71">
                <a:moveTo>
                  <a:pt x="1059" y="70"/>
                </a:moveTo>
                <a:lnTo>
                  <a:pt x="1059" y="0"/>
                </a:lnTo>
                <a:lnTo>
                  <a:pt x="36" y="0"/>
                </a:lnTo>
                <a:lnTo>
                  <a:pt x="0" y="36"/>
                </a:lnTo>
                <a:lnTo>
                  <a:pt x="0" y="70"/>
                </a:lnTo>
                <a:lnTo>
                  <a:pt x="36" y="70"/>
                </a:lnTo>
                <a:lnTo>
                  <a:pt x="1059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Freeform 24"/>
          <p:cNvSpPr>
            <a:spLocks noChangeArrowheads="1"/>
          </p:cNvSpPr>
          <p:nvPr/>
        </p:nvSpPr>
        <p:spPr bwMode="auto">
          <a:xfrm>
            <a:off x="2828925" y="4778375"/>
            <a:ext cx="203200" cy="711200"/>
          </a:xfrm>
          <a:custGeom>
            <a:avLst/>
            <a:gdLst>
              <a:gd name="T0" fmla="*/ 0 w 566"/>
              <a:gd name="T1" fmla="*/ 1941 h 1976"/>
              <a:gd name="T2" fmla="*/ 71 w 566"/>
              <a:gd name="T3" fmla="*/ 1975 h 1976"/>
              <a:gd name="T4" fmla="*/ 565 w 566"/>
              <a:gd name="T5" fmla="*/ 36 h 1976"/>
              <a:gd name="T6" fmla="*/ 495 w 566"/>
              <a:gd name="T7" fmla="*/ 36 h 1976"/>
              <a:gd name="T8" fmla="*/ 565 w 566"/>
              <a:gd name="T9" fmla="*/ 0 h 1976"/>
              <a:gd name="T10" fmla="*/ 495 w 566"/>
              <a:gd name="T11" fmla="*/ 0 h 1976"/>
              <a:gd name="T12" fmla="*/ 0 w 566"/>
              <a:gd name="T13" fmla="*/ 1941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6" h="1976">
                <a:moveTo>
                  <a:pt x="0" y="1941"/>
                </a:moveTo>
                <a:lnTo>
                  <a:pt x="71" y="1975"/>
                </a:lnTo>
                <a:lnTo>
                  <a:pt x="565" y="36"/>
                </a:lnTo>
                <a:lnTo>
                  <a:pt x="495" y="36"/>
                </a:lnTo>
                <a:lnTo>
                  <a:pt x="565" y="0"/>
                </a:lnTo>
                <a:lnTo>
                  <a:pt x="495" y="0"/>
                </a:lnTo>
                <a:lnTo>
                  <a:pt x="0" y="194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Freeform 25"/>
          <p:cNvSpPr>
            <a:spLocks noChangeArrowheads="1"/>
          </p:cNvSpPr>
          <p:nvPr/>
        </p:nvSpPr>
        <p:spPr bwMode="auto">
          <a:xfrm>
            <a:off x="2828925" y="4778375"/>
            <a:ext cx="203200" cy="711200"/>
          </a:xfrm>
          <a:custGeom>
            <a:avLst/>
            <a:gdLst>
              <a:gd name="T0" fmla="*/ 0 w 566"/>
              <a:gd name="T1" fmla="*/ 1941 h 1976"/>
              <a:gd name="T2" fmla="*/ 71 w 566"/>
              <a:gd name="T3" fmla="*/ 1975 h 1976"/>
              <a:gd name="T4" fmla="*/ 565 w 566"/>
              <a:gd name="T5" fmla="*/ 36 h 1976"/>
              <a:gd name="T6" fmla="*/ 495 w 566"/>
              <a:gd name="T7" fmla="*/ 36 h 1976"/>
              <a:gd name="T8" fmla="*/ 565 w 566"/>
              <a:gd name="T9" fmla="*/ 0 h 1976"/>
              <a:gd name="T10" fmla="*/ 495 w 566"/>
              <a:gd name="T11" fmla="*/ 0 h 1976"/>
              <a:gd name="T12" fmla="*/ 0 w 566"/>
              <a:gd name="T13" fmla="*/ 1941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6" h="1976">
                <a:moveTo>
                  <a:pt x="0" y="1941"/>
                </a:moveTo>
                <a:lnTo>
                  <a:pt x="71" y="1975"/>
                </a:lnTo>
                <a:lnTo>
                  <a:pt x="565" y="36"/>
                </a:lnTo>
                <a:lnTo>
                  <a:pt x="495" y="36"/>
                </a:lnTo>
                <a:lnTo>
                  <a:pt x="565" y="0"/>
                </a:lnTo>
                <a:lnTo>
                  <a:pt x="495" y="0"/>
                </a:lnTo>
                <a:lnTo>
                  <a:pt x="0" y="194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Freeform 26"/>
          <p:cNvSpPr>
            <a:spLocks noChangeArrowheads="1"/>
          </p:cNvSpPr>
          <p:nvPr/>
        </p:nvSpPr>
        <p:spPr bwMode="auto">
          <a:xfrm>
            <a:off x="2105025" y="5006975"/>
            <a:ext cx="368300" cy="698500"/>
          </a:xfrm>
          <a:custGeom>
            <a:avLst/>
            <a:gdLst>
              <a:gd name="T0" fmla="*/ 530 w 1024"/>
              <a:gd name="T1" fmla="*/ 0 h 1942"/>
              <a:gd name="T2" fmla="*/ 1023 w 1024"/>
              <a:gd name="T3" fmla="*/ 1941 h 1942"/>
              <a:gd name="T4" fmla="*/ 0 w 1024"/>
              <a:gd name="T5" fmla="*/ 1941 h 1942"/>
              <a:gd name="T6" fmla="*/ 530 w 1024"/>
              <a:gd name="T7" fmla="*/ 0 h 1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942">
                <a:moveTo>
                  <a:pt x="530" y="0"/>
                </a:moveTo>
                <a:lnTo>
                  <a:pt x="1023" y="1941"/>
                </a:lnTo>
                <a:lnTo>
                  <a:pt x="0" y="1941"/>
                </a:lnTo>
                <a:lnTo>
                  <a:pt x="530" y="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Freeform 27"/>
          <p:cNvSpPr>
            <a:spLocks noChangeArrowheads="1"/>
          </p:cNvSpPr>
          <p:nvPr/>
        </p:nvSpPr>
        <p:spPr bwMode="auto">
          <a:xfrm>
            <a:off x="2105025" y="5006975"/>
            <a:ext cx="368300" cy="698500"/>
          </a:xfrm>
          <a:custGeom>
            <a:avLst/>
            <a:gdLst>
              <a:gd name="T0" fmla="*/ 530 w 1024"/>
              <a:gd name="T1" fmla="*/ 0 h 1942"/>
              <a:gd name="T2" fmla="*/ 1023 w 1024"/>
              <a:gd name="T3" fmla="*/ 1941 h 1942"/>
              <a:gd name="T4" fmla="*/ 0 w 1024"/>
              <a:gd name="T5" fmla="*/ 1941 h 1942"/>
              <a:gd name="T6" fmla="*/ 530 w 1024"/>
              <a:gd name="T7" fmla="*/ 0 h 1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942">
                <a:moveTo>
                  <a:pt x="530" y="0"/>
                </a:moveTo>
                <a:lnTo>
                  <a:pt x="1023" y="1941"/>
                </a:lnTo>
                <a:lnTo>
                  <a:pt x="0" y="1941"/>
                </a:lnTo>
                <a:lnTo>
                  <a:pt x="530" y="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Freeform 28"/>
          <p:cNvSpPr>
            <a:spLocks noChangeArrowheads="1"/>
          </p:cNvSpPr>
          <p:nvPr/>
        </p:nvSpPr>
        <p:spPr bwMode="auto">
          <a:xfrm>
            <a:off x="2270125" y="5006975"/>
            <a:ext cx="228600" cy="711200"/>
          </a:xfrm>
          <a:custGeom>
            <a:avLst/>
            <a:gdLst>
              <a:gd name="T0" fmla="*/ 71 w 636"/>
              <a:gd name="T1" fmla="*/ 0 h 1976"/>
              <a:gd name="T2" fmla="*/ 0 w 636"/>
              <a:gd name="T3" fmla="*/ 35 h 1976"/>
              <a:gd name="T4" fmla="*/ 529 w 636"/>
              <a:gd name="T5" fmla="*/ 1975 h 1976"/>
              <a:gd name="T6" fmla="*/ 564 w 636"/>
              <a:gd name="T7" fmla="*/ 1975 h 1976"/>
              <a:gd name="T8" fmla="*/ 635 w 636"/>
              <a:gd name="T9" fmla="*/ 1975 h 1976"/>
              <a:gd name="T10" fmla="*/ 600 w 636"/>
              <a:gd name="T11" fmla="*/ 1941 h 1976"/>
              <a:gd name="T12" fmla="*/ 71 w 636"/>
              <a:gd name="T13" fmla="*/ 0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6" h="1976">
                <a:moveTo>
                  <a:pt x="71" y="0"/>
                </a:moveTo>
                <a:lnTo>
                  <a:pt x="0" y="35"/>
                </a:lnTo>
                <a:lnTo>
                  <a:pt x="529" y="1975"/>
                </a:lnTo>
                <a:lnTo>
                  <a:pt x="564" y="1975"/>
                </a:lnTo>
                <a:lnTo>
                  <a:pt x="635" y="1975"/>
                </a:lnTo>
                <a:lnTo>
                  <a:pt x="600" y="1941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Freeform 29"/>
          <p:cNvSpPr>
            <a:spLocks noChangeArrowheads="1"/>
          </p:cNvSpPr>
          <p:nvPr/>
        </p:nvSpPr>
        <p:spPr bwMode="auto">
          <a:xfrm>
            <a:off x="2270125" y="5006975"/>
            <a:ext cx="228600" cy="711200"/>
          </a:xfrm>
          <a:custGeom>
            <a:avLst/>
            <a:gdLst>
              <a:gd name="T0" fmla="*/ 71 w 636"/>
              <a:gd name="T1" fmla="*/ 0 h 1976"/>
              <a:gd name="T2" fmla="*/ 0 w 636"/>
              <a:gd name="T3" fmla="*/ 35 h 1976"/>
              <a:gd name="T4" fmla="*/ 529 w 636"/>
              <a:gd name="T5" fmla="*/ 1975 h 1976"/>
              <a:gd name="T6" fmla="*/ 564 w 636"/>
              <a:gd name="T7" fmla="*/ 1975 h 1976"/>
              <a:gd name="T8" fmla="*/ 635 w 636"/>
              <a:gd name="T9" fmla="*/ 1975 h 1976"/>
              <a:gd name="T10" fmla="*/ 600 w 636"/>
              <a:gd name="T11" fmla="*/ 1941 h 1976"/>
              <a:gd name="T12" fmla="*/ 71 w 636"/>
              <a:gd name="T13" fmla="*/ 0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6" h="1976">
                <a:moveTo>
                  <a:pt x="71" y="0"/>
                </a:moveTo>
                <a:lnTo>
                  <a:pt x="0" y="35"/>
                </a:lnTo>
                <a:lnTo>
                  <a:pt x="529" y="1975"/>
                </a:lnTo>
                <a:lnTo>
                  <a:pt x="564" y="1975"/>
                </a:lnTo>
                <a:lnTo>
                  <a:pt x="635" y="1975"/>
                </a:lnTo>
                <a:lnTo>
                  <a:pt x="600" y="1941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Freeform 30"/>
          <p:cNvSpPr>
            <a:spLocks noChangeArrowheads="1"/>
          </p:cNvSpPr>
          <p:nvPr/>
        </p:nvSpPr>
        <p:spPr bwMode="auto">
          <a:xfrm>
            <a:off x="2092325" y="5692775"/>
            <a:ext cx="381000" cy="25400"/>
          </a:xfrm>
          <a:custGeom>
            <a:avLst/>
            <a:gdLst>
              <a:gd name="T0" fmla="*/ 1057 w 1058"/>
              <a:gd name="T1" fmla="*/ 69 h 70"/>
              <a:gd name="T2" fmla="*/ 1057 w 1058"/>
              <a:gd name="T3" fmla="*/ 0 h 70"/>
              <a:gd name="T4" fmla="*/ 34 w 1058"/>
              <a:gd name="T5" fmla="*/ 0 h 70"/>
              <a:gd name="T6" fmla="*/ 0 w 1058"/>
              <a:gd name="T7" fmla="*/ 35 h 70"/>
              <a:gd name="T8" fmla="*/ 0 w 1058"/>
              <a:gd name="T9" fmla="*/ 69 h 70"/>
              <a:gd name="T10" fmla="*/ 34 w 1058"/>
              <a:gd name="T11" fmla="*/ 69 h 70"/>
              <a:gd name="T12" fmla="*/ 1057 w 1058"/>
              <a:gd name="T13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8" h="70">
                <a:moveTo>
                  <a:pt x="1057" y="69"/>
                </a:moveTo>
                <a:lnTo>
                  <a:pt x="1057" y="0"/>
                </a:lnTo>
                <a:lnTo>
                  <a:pt x="34" y="0"/>
                </a:lnTo>
                <a:lnTo>
                  <a:pt x="0" y="35"/>
                </a:lnTo>
                <a:lnTo>
                  <a:pt x="0" y="69"/>
                </a:lnTo>
                <a:lnTo>
                  <a:pt x="34" y="69"/>
                </a:lnTo>
                <a:lnTo>
                  <a:pt x="1057" y="6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Freeform 31"/>
          <p:cNvSpPr>
            <a:spLocks noChangeArrowheads="1"/>
          </p:cNvSpPr>
          <p:nvPr/>
        </p:nvSpPr>
        <p:spPr bwMode="auto">
          <a:xfrm>
            <a:off x="2092325" y="5692775"/>
            <a:ext cx="381000" cy="25400"/>
          </a:xfrm>
          <a:custGeom>
            <a:avLst/>
            <a:gdLst>
              <a:gd name="T0" fmla="*/ 1057 w 1058"/>
              <a:gd name="T1" fmla="*/ 69 h 70"/>
              <a:gd name="T2" fmla="*/ 1057 w 1058"/>
              <a:gd name="T3" fmla="*/ 0 h 70"/>
              <a:gd name="T4" fmla="*/ 34 w 1058"/>
              <a:gd name="T5" fmla="*/ 0 h 70"/>
              <a:gd name="T6" fmla="*/ 0 w 1058"/>
              <a:gd name="T7" fmla="*/ 35 h 70"/>
              <a:gd name="T8" fmla="*/ 0 w 1058"/>
              <a:gd name="T9" fmla="*/ 69 h 70"/>
              <a:gd name="T10" fmla="*/ 34 w 1058"/>
              <a:gd name="T11" fmla="*/ 69 h 70"/>
              <a:gd name="T12" fmla="*/ 1057 w 1058"/>
              <a:gd name="T13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8" h="70">
                <a:moveTo>
                  <a:pt x="1057" y="69"/>
                </a:moveTo>
                <a:lnTo>
                  <a:pt x="1057" y="0"/>
                </a:lnTo>
                <a:lnTo>
                  <a:pt x="34" y="0"/>
                </a:lnTo>
                <a:lnTo>
                  <a:pt x="0" y="35"/>
                </a:lnTo>
                <a:lnTo>
                  <a:pt x="0" y="69"/>
                </a:lnTo>
                <a:lnTo>
                  <a:pt x="34" y="69"/>
                </a:lnTo>
                <a:lnTo>
                  <a:pt x="1057" y="6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Freeform 32"/>
          <p:cNvSpPr>
            <a:spLocks noChangeArrowheads="1"/>
          </p:cNvSpPr>
          <p:nvPr/>
        </p:nvSpPr>
        <p:spPr bwMode="auto">
          <a:xfrm>
            <a:off x="2092325" y="5006975"/>
            <a:ext cx="203200" cy="711200"/>
          </a:xfrm>
          <a:custGeom>
            <a:avLst/>
            <a:gdLst>
              <a:gd name="T0" fmla="*/ 0 w 565"/>
              <a:gd name="T1" fmla="*/ 1941 h 1976"/>
              <a:gd name="T2" fmla="*/ 70 w 565"/>
              <a:gd name="T3" fmla="*/ 1975 h 1976"/>
              <a:gd name="T4" fmla="*/ 564 w 565"/>
              <a:gd name="T5" fmla="*/ 35 h 1976"/>
              <a:gd name="T6" fmla="*/ 493 w 565"/>
              <a:gd name="T7" fmla="*/ 35 h 1976"/>
              <a:gd name="T8" fmla="*/ 564 w 565"/>
              <a:gd name="T9" fmla="*/ 0 h 1976"/>
              <a:gd name="T10" fmla="*/ 493 w 565"/>
              <a:gd name="T11" fmla="*/ 0 h 1976"/>
              <a:gd name="T12" fmla="*/ 0 w 565"/>
              <a:gd name="T13" fmla="*/ 1941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" h="1976">
                <a:moveTo>
                  <a:pt x="0" y="1941"/>
                </a:moveTo>
                <a:lnTo>
                  <a:pt x="70" y="1975"/>
                </a:lnTo>
                <a:lnTo>
                  <a:pt x="564" y="35"/>
                </a:lnTo>
                <a:lnTo>
                  <a:pt x="493" y="35"/>
                </a:lnTo>
                <a:lnTo>
                  <a:pt x="564" y="0"/>
                </a:lnTo>
                <a:lnTo>
                  <a:pt x="493" y="0"/>
                </a:lnTo>
                <a:lnTo>
                  <a:pt x="0" y="194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Freeform 33"/>
          <p:cNvSpPr>
            <a:spLocks noChangeArrowheads="1"/>
          </p:cNvSpPr>
          <p:nvPr/>
        </p:nvSpPr>
        <p:spPr bwMode="auto">
          <a:xfrm>
            <a:off x="2092325" y="5006975"/>
            <a:ext cx="203200" cy="711200"/>
          </a:xfrm>
          <a:custGeom>
            <a:avLst/>
            <a:gdLst>
              <a:gd name="T0" fmla="*/ 0 w 565"/>
              <a:gd name="T1" fmla="*/ 1941 h 1976"/>
              <a:gd name="T2" fmla="*/ 70 w 565"/>
              <a:gd name="T3" fmla="*/ 1975 h 1976"/>
              <a:gd name="T4" fmla="*/ 564 w 565"/>
              <a:gd name="T5" fmla="*/ 35 h 1976"/>
              <a:gd name="T6" fmla="*/ 493 w 565"/>
              <a:gd name="T7" fmla="*/ 35 h 1976"/>
              <a:gd name="T8" fmla="*/ 564 w 565"/>
              <a:gd name="T9" fmla="*/ 0 h 1976"/>
              <a:gd name="T10" fmla="*/ 493 w 565"/>
              <a:gd name="T11" fmla="*/ 0 h 1976"/>
              <a:gd name="T12" fmla="*/ 0 w 565"/>
              <a:gd name="T13" fmla="*/ 1941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" h="1976">
                <a:moveTo>
                  <a:pt x="0" y="1941"/>
                </a:moveTo>
                <a:lnTo>
                  <a:pt x="70" y="1975"/>
                </a:lnTo>
                <a:lnTo>
                  <a:pt x="564" y="35"/>
                </a:lnTo>
                <a:lnTo>
                  <a:pt x="493" y="35"/>
                </a:lnTo>
                <a:lnTo>
                  <a:pt x="564" y="0"/>
                </a:lnTo>
                <a:lnTo>
                  <a:pt x="493" y="0"/>
                </a:lnTo>
                <a:lnTo>
                  <a:pt x="0" y="194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Freeform 34"/>
          <p:cNvSpPr>
            <a:spLocks noChangeArrowheads="1"/>
          </p:cNvSpPr>
          <p:nvPr/>
        </p:nvSpPr>
        <p:spPr bwMode="auto">
          <a:xfrm>
            <a:off x="3400425" y="4295775"/>
            <a:ext cx="25400" cy="25400"/>
          </a:xfrm>
          <a:custGeom>
            <a:avLst/>
            <a:gdLst>
              <a:gd name="T0" fmla="*/ 35 w 72"/>
              <a:gd name="T1" fmla="*/ 71 h 72"/>
              <a:gd name="T2" fmla="*/ 71 w 72"/>
              <a:gd name="T3" fmla="*/ 71 h 72"/>
              <a:gd name="T4" fmla="*/ 35 w 72"/>
              <a:gd name="T5" fmla="*/ 0 h 72"/>
              <a:gd name="T6" fmla="*/ 0 w 72"/>
              <a:gd name="T7" fmla="*/ 0 h 72"/>
              <a:gd name="T8" fmla="*/ 35 w 72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35" y="71"/>
                </a:moveTo>
                <a:lnTo>
                  <a:pt x="71" y="71"/>
                </a:lnTo>
                <a:lnTo>
                  <a:pt x="35" y="0"/>
                </a:lnTo>
                <a:lnTo>
                  <a:pt x="0" y="0"/>
                </a:lnTo>
                <a:lnTo>
                  <a:pt x="35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Freeform 35"/>
          <p:cNvSpPr>
            <a:spLocks noChangeArrowheads="1"/>
          </p:cNvSpPr>
          <p:nvPr/>
        </p:nvSpPr>
        <p:spPr bwMode="auto">
          <a:xfrm>
            <a:off x="3400425" y="4295775"/>
            <a:ext cx="25400" cy="25400"/>
          </a:xfrm>
          <a:custGeom>
            <a:avLst/>
            <a:gdLst>
              <a:gd name="T0" fmla="*/ 35 w 72"/>
              <a:gd name="T1" fmla="*/ 71 h 72"/>
              <a:gd name="T2" fmla="*/ 71 w 72"/>
              <a:gd name="T3" fmla="*/ 71 h 72"/>
              <a:gd name="T4" fmla="*/ 35 w 72"/>
              <a:gd name="T5" fmla="*/ 0 h 72"/>
              <a:gd name="T6" fmla="*/ 0 w 72"/>
              <a:gd name="T7" fmla="*/ 0 h 72"/>
              <a:gd name="T8" fmla="*/ 35 w 72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35" y="71"/>
                </a:moveTo>
                <a:lnTo>
                  <a:pt x="71" y="71"/>
                </a:lnTo>
                <a:lnTo>
                  <a:pt x="35" y="0"/>
                </a:lnTo>
                <a:lnTo>
                  <a:pt x="0" y="0"/>
                </a:lnTo>
                <a:lnTo>
                  <a:pt x="35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Freeform 36"/>
          <p:cNvSpPr>
            <a:spLocks noChangeArrowheads="1"/>
          </p:cNvSpPr>
          <p:nvPr/>
        </p:nvSpPr>
        <p:spPr bwMode="auto">
          <a:xfrm>
            <a:off x="2638425" y="4524375"/>
            <a:ext cx="25400" cy="38100"/>
          </a:xfrm>
          <a:custGeom>
            <a:avLst/>
            <a:gdLst>
              <a:gd name="T0" fmla="*/ 70 w 71"/>
              <a:gd name="T1" fmla="*/ 71 h 108"/>
              <a:gd name="T2" fmla="*/ 36 w 71"/>
              <a:gd name="T3" fmla="*/ 107 h 108"/>
              <a:gd name="T4" fmla="*/ 0 w 71"/>
              <a:gd name="T5" fmla="*/ 36 h 108"/>
              <a:gd name="T6" fmla="*/ 36 w 71"/>
              <a:gd name="T7" fmla="*/ 0 h 108"/>
              <a:gd name="T8" fmla="*/ 70 w 71"/>
              <a:gd name="T9" fmla="*/ 71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08">
                <a:moveTo>
                  <a:pt x="70" y="71"/>
                </a:moveTo>
                <a:lnTo>
                  <a:pt x="36" y="107"/>
                </a:lnTo>
                <a:lnTo>
                  <a:pt x="0" y="36"/>
                </a:lnTo>
                <a:lnTo>
                  <a:pt x="36" y="0"/>
                </a:lnTo>
                <a:lnTo>
                  <a:pt x="70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Freeform 37"/>
          <p:cNvSpPr>
            <a:spLocks noChangeArrowheads="1"/>
          </p:cNvSpPr>
          <p:nvPr/>
        </p:nvSpPr>
        <p:spPr bwMode="auto">
          <a:xfrm>
            <a:off x="2638425" y="4524375"/>
            <a:ext cx="25400" cy="38100"/>
          </a:xfrm>
          <a:custGeom>
            <a:avLst/>
            <a:gdLst>
              <a:gd name="T0" fmla="*/ 70 w 71"/>
              <a:gd name="T1" fmla="*/ 71 h 108"/>
              <a:gd name="T2" fmla="*/ 36 w 71"/>
              <a:gd name="T3" fmla="*/ 107 h 108"/>
              <a:gd name="T4" fmla="*/ 0 w 71"/>
              <a:gd name="T5" fmla="*/ 36 h 108"/>
              <a:gd name="T6" fmla="*/ 36 w 71"/>
              <a:gd name="T7" fmla="*/ 0 h 108"/>
              <a:gd name="T8" fmla="*/ 70 w 71"/>
              <a:gd name="T9" fmla="*/ 71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08">
                <a:moveTo>
                  <a:pt x="70" y="71"/>
                </a:moveTo>
                <a:lnTo>
                  <a:pt x="36" y="107"/>
                </a:lnTo>
                <a:lnTo>
                  <a:pt x="0" y="36"/>
                </a:lnTo>
                <a:lnTo>
                  <a:pt x="36" y="0"/>
                </a:lnTo>
                <a:lnTo>
                  <a:pt x="70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Freeform 38"/>
          <p:cNvSpPr>
            <a:spLocks noChangeArrowheads="1"/>
          </p:cNvSpPr>
          <p:nvPr/>
        </p:nvSpPr>
        <p:spPr bwMode="auto">
          <a:xfrm>
            <a:off x="2651125" y="4295775"/>
            <a:ext cx="762000" cy="254000"/>
          </a:xfrm>
          <a:custGeom>
            <a:avLst/>
            <a:gdLst>
              <a:gd name="T0" fmla="*/ 2116 w 2117"/>
              <a:gd name="T1" fmla="*/ 71 h 707"/>
              <a:gd name="T2" fmla="*/ 2081 w 2117"/>
              <a:gd name="T3" fmla="*/ 0 h 707"/>
              <a:gd name="T4" fmla="*/ 0 w 2117"/>
              <a:gd name="T5" fmla="*/ 635 h 707"/>
              <a:gd name="T6" fmla="*/ 34 w 2117"/>
              <a:gd name="T7" fmla="*/ 706 h 707"/>
              <a:gd name="T8" fmla="*/ 2116 w 2117"/>
              <a:gd name="T9" fmla="*/ 71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7" h="707">
                <a:moveTo>
                  <a:pt x="2116" y="71"/>
                </a:moveTo>
                <a:lnTo>
                  <a:pt x="2081" y="0"/>
                </a:lnTo>
                <a:lnTo>
                  <a:pt x="0" y="635"/>
                </a:lnTo>
                <a:lnTo>
                  <a:pt x="34" y="706"/>
                </a:lnTo>
                <a:lnTo>
                  <a:pt x="2116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Freeform 39"/>
          <p:cNvSpPr>
            <a:spLocks noChangeArrowheads="1"/>
          </p:cNvSpPr>
          <p:nvPr/>
        </p:nvSpPr>
        <p:spPr bwMode="auto">
          <a:xfrm>
            <a:off x="2651125" y="4295775"/>
            <a:ext cx="762000" cy="254000"/>
          </a:xfrm>
          <a:custGeom>
            <a:avLst/>
            <a:gdLst>
              <a:gd name="T0" fmla="*/ 2116 w 2117"/>
              <a:gd name="T1" fmla="*/ 71 h 707"/>
              <a:gd name="T2" fmla="*/ 2081 w 2117"/>
              <a:gd name="T3" fmla="*/ 0 h 707"/>
              <a:gd name="T4" fmla="*/ 0 w 2117"/>
              <a:gd name="T5" fmla="*/ 635 h 707"/>
              <a:gd name="T6" fmla="*/ 34 w 2117"/>
              <a:gd name="T7" fmla="*/ 706 h 707"/>
              <a:gd name="T8" fmla="*/ 2116 w 2117"/>
              <a:gd name="T9" fmla="*/ 71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7" h="707">
                <a:moveTo>
                  <a:pt x="2116" y="71"/>
                </a:moveTo>
                <a:lnTo>
                  <a:pt x="2081" y="0"/>
                </a:lnTo>
                <a:lnTo>
                  <a:pt x="0" y="635"/>
                </a:lnTo>
                <a:lnTo>
                  <a:pt x="34" y="706"/>
                </a:lnTo>
                <a:lnTo>
                  <a:pt x="2116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8" name="Freeform 40"/>
          <p:cNvSpPr>
            <a:spLocks noChangeArrowheads="1"/>
          </p:cNvSpPr>
          <p:nvPr/>
        </p:nvSpPr>
        <p:spPr bwMode="auto">
          <a:xfrm>
            <a:off x="2651125" y="4524375"/>
            <a:ext cx="25400" cy="25400"/>
          </a:xfrm>
          <a:custGeom>
            <a:avLst/>
            <a:gdLst>
              <a:gd name="T0" fmla="*/ 34 w 71"/>
              <a:gd name="T1" fmla="*/ 71 h 72"/>
              <a:gd name="T2" fmla="*/ 70 w 71"/>
              <a:gd name="T3" fmla="*/ 71 h 72"/>
              <a:gd name="T4" fmla="*/ 34 w 71"/>
              <a:gd name="T5" fmla="*/ 0 h 72"/>
              <a:gd name="T6" fmla="*/ 0 w 71"/>
              <a:gd name="T7" fmla="*/ 0 h 72"/>
              <a:gd name="T8" fmla="*/ 34 w 71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2">
                <a:moveTo>
                  <a:pt x="34" y="71"/>
                </a:moveTo>
                <a:lnTo>
                  <a:pt x="70" y="71"/>
                </a:lnTo>
                <a:lnTo>
                  <a:pt x="34" y="0"/>
                </a:lnTo>
                <a:lnTo>
                  <a:pt x="0" y="0"/>
                </a:lnTo>
                <a:lnTo>
                  <a:pt x="34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Freeform 41"/>
          <p:cNvSpPr>
            <a:spLocks noChangeArrowheads="1"/>
          </p:cNvSpPr>
          <p:nvPr/>
        </p:nvSpPr>
        <p:spPr bwMode="auto">
          <a:xfrm>
            <a:off x="2651125" y="4524375"/>
            <a:ext cx="25400" cy="25400"/>
          </a:xfrm>
          <a:custGeom>
            <a:avLst/>
            <a:gdLst>
              <a:gd name="T0" fmla="*/ 34 w 71"/>
              <a:gd name="T1" fmla="*/ 71 h 72"/>
              <a:gd name="T2" fmla="*/ 70 w 71"/>
              <a:gd name="T3" fmla="*/ 71 h 72"/>
              <a:gd name="T4" fmla="*/ 34 w 71"/>
              <a:gd name="T5" fmla="*/ 0 h 72"/>
              <a:gd name="T6" fmla="*/ 0 w 71"/>
              <a:gd name="T7" fmla="*/ 0 h 72"/>
              <a:gd name="T8" fmla="*/ 34 w 71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2">
                <a:moveTo>
                  <a:pt x="34" y="71"/>
                </a:moveTo>
                <a:lnTo>
                  <a:pt x="70" y="71"/>
                </a:lnTo>
                <a:lnTo>
                  <a:pt x="34" y="0"/>
                </a:lnTo>
                <a:lnTo>
                  <a:pt x="0" y="0"/>
                </a:lnTo>
                <a:lnTo>
                  <a:pt x="34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Freeform 42"/>
          <p:cNvSpPr>
            <a:spLocks noChangeArrowheads="1"/>
          </p:cNvSpPr>
          <p:nvPr/>
        </p:nvSpPr>
        <p:spPr bwMode="auto">
          <a:xfrm>
            <a:off x="1901825" y="4765675"/>
            <a:ext cx="25400" cy="38100"/>
          </a:xfrm>
          <a:custGeom>
            <a:avLst/>
            <a:gdLst>
              <a:gd name="T0" fmla="*/ 71 w 72"/>
              <a:gd name="T1" fmla="*/ 70 h 106"/>
              <a:gd name="T2" fmla="*/ 35 w 72"/>
              <a:gd name="T3" fmla="*/ 105 h 106"/>
              <a:gd name="T4" fmla="*/ 0 w 72"/>
              <a:gd name="T5" fmla="*/ 34 h 106"/>
              <a:gd name="T6" fmla="*/ 35 w 72"/>
              <a:gd name="T7" fmla="*/ 0 h 106"/>
              <a:gd name="T8" fmla="*/ 71 w 72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71" y="70"/>
                </a:moveTo>
                <a:lnTo>
                  <a:pt x="35" y="105"/>
                </a:lnTo>
                <a:lnTo>
                  <a:pt x="0" y="34"/>
                </a:lnTo>
                <a:lnTo>
                  <a:pt x="35" y="0"/>
                </a:lnTo>
                <a:lnTo>
                  <a:pt x="71" y="7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Freeform 43"/>
          <p:cNvSpPr>
            <a:spLocks noChangeArrowheads="1"/>
          </p:cNvSpPr>
          <p:nvPr/>
        </p:nvSpPr>
        <p:spPr bwMode="auto">
          <a:xfrm>
            <a:off x="1901825" y="4765675"/>
            <a:ext cx="25400" cy="38100"/>
          </a:xfrm>
          <a:custGeom>
            <a:avLst/>
            <a:gdLst>
              <a:gd name="T0" fmla="*/ 71 w 72"/>
              <a:gd name="T1" fmla="*/ 70 h 106"/>
              <a:gd name="T2" fmla="*/ 35 w 72"/>
              <a:gd name="T3" fmla="*/ 105 h 106"/>
              <a:gd name="T4" fmla="*/ 0 w 72"/>
              <a:gd name="T5" fmla="*/ 34 h 106"/>
              <a:gd name="T6" fmla="*/ 35 w 72"/>
              <a:gd name="T7" fmla="*/ 0 h 106"/>
              <a:gd name="T8" fmla="*/ 71 w 72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71" y="70"/>
                </a:moveTo>
                <a:lnTo>
                  <a:pt x="35" y="105"/>
                </a:lnTo>
                <a:lnTo>
                  <a:pt x="0" y="34"/>
                </a:lnTo>
                <a:lnTo>
                  <a:pt x="35" y="0"/>
                </a:lnTo>
                <a:lnTo>
                  <a:pt x="71" y="7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Freeform 44"/>
          <p:cNvSpPr>
            <a:spLocks noChangeArrowheads="1"/>
          </p:cNvSpPr>
          <p:nvPr/>
        </p:nvSpPr>
        <p:spPr bwMode="auto">
          <a:xfrm>
            <a:off x="1914525" y="4524375"/>
            <a:ext cx="749300" cy="266700"/>
          </a:xfrm>
          <a:custGeom>
            <a:avLst/>
            <a:gdLst>
              <a:gd name="T0" fmla="*/ 2081 w 2082"/>
              <a:gd name="T1" fmla="*/ 71 h 742"/>
              <a:gd name="T2" fmla="*/ 2047 w 2082"/>
              <a:gd name="T3" fmla="*/ 0 h 742"/>
              <a:gd name="T4" fmla="*/ 0 w 2082"/>
              <a:gd name="T5" fmla="*/ 671 h 742"/>
              <a:gd name="T6" fmla="*/ 36 w 2082"/>
              <a:gd name="T7" fmla="*/ 741 h 742"/>
              <a:gd name="T8" fmla="*/ 2081 w 2082"/>
              <a:gd name="T9" fmla="*/ 71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2" h="742">
                <a:moveTo>
                  <a:pt x="2081" y="71"/>
                </a:moveTo>
                <a:lnTo>
                  <a:pt x="2047" y="0"/>
                </a:lnTo>
                <a:lnTo>
                  <a:pt x="0" y="671"/>
                </a:lnTo>
                <a:lnTo>
                  <a:pt x="36" y="741"/>
                </a:lnTo>
                <a:lnTo>
                  <a:pt x="2081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3" name="Freeform 45"/>
          <p:cNvSpPr>
            <a:spLocks noChangeArrowheads="1"/>
          </p:cNvSpPr>
          <p:nvPr/>
        </p:nvSpPr>
        <p:spPr bwMode="auto">
          <a:xfrm>
            <a:off x="1914525" y="4524375"/>
            <a:ext cx="749300" cy="266700"/>
          </a:xfrm>
          <a:custGeom>
            <a:avLst/>
            <a:gdLst>
              <a:gd name="T0" fmla="*/ 2081 w 2082"/>
              <a:gd name="T1" fmla="*/ 71 h 742"/>
              <a:gd name="T2" fmla="*/ 2047 w 2082"/>
              <a:gd name="T3" fmla="*/ 0 h 742"/>
              <a:gd name="T4" fmla="*/ 0 w 2082"/>
              <a:gd name="T5" fmla="*/ 671 h 742"/>
              <a:gd name="T6" fmla="*/ 36 w 2082"/>
              <a:gd name="T7" fmla="*/ 741 h 742"/>
              <a:gd name="T8" fmla="*/ 2081 w 2082"/>
              <a:gd name="T9" fmla="*/ 71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2" h="742">
                <a:moveTo>
                  <a:pt x="2081" y="71"/>
                </a:moveTo>
                <a:lnTo>
                  <a:pt x="2047" y="0"/>
                </a:lnTo>
                <a:lnTo>
                  <a:pt x="0" y="671"/>
                </a:lnTo>
                <a:lnTo>
                  <a:pt x="36" y="741"/>
                </a:lnTo>
                <a:lnTo>
                  <a:pt x="2081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Freeform 46"/>
          <p:cNvSpPr>
            <a:spLocks noChangeArrowheads="1"/>
          </p:cNvSpPr>
          <p:nvPr/>
        </p:nvSpPr>
        <p:spPr bwMode="auto">
          <a:xfrm>
            <a:off x="1901825" y="4765675"/>
            <a:ext cx="25400" cy="25400"/>
          </a:xfrm>
          <a:custGeom>
            <a:avLst/>
            <a:gdLst>
              <a:gd name="T0" fmla="*/ 71 w 72"/>
              <a:gd name="T1" fmla="*/ 0 h 71"/>
              <a:gd name="T2" fmla="*/ 35 w 72"/>
              <a:gd name="T3" fmla="*/ 0 h 71"/>
              <a:gd name="T4" fmla="*/ 0 w 72"/>
              <a:gd name="T5" fmla="*/ 70 h 71"/>
              <a:gd name="T6" fmla="*/ 35 w 72"/>
              <a:gd name="T7" fmla="*/ 70 h 71"/>
              <a:gd name="T8" fmla="*/ 71 w 72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71" y="0"/>
                </a:moveTo>
                <a:lnTo>
                  <a:pt x="35" y="0"/>
                </a:lnTo>
                <a:lnTo>
                  <a:pt x="0" y="70"/>
                </a:lnTo>
                <a:lnTo>
                  <a:pt x="35" y="70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5" name="Freeform 47"/>
          <p:cNvSpPr>
            <a:spLocks noChangeArrowheads="1"/>
          </p:cNvSpPr>
          <p:nvPr/>
        </p:nvSpPr>
        <p:spPr bwMode="auto">
          <a:xfrm>
            <a:off x="1901825" y="4765675"/>
            <a:ext cx="25400" cy="25400"/>
          </a:xfrm>
          <a:custGeom>
            <a:avLst/>
            <a:gdLst>
              <a:gd name="T0" fmla="*/ 71 w 72"/>
              <a:gd name="T1" fmla="*/ 0 h 71"/>
              <a:gd name="T2" fmla="*/ 35 w 72"/>
              <a:gd name="T3" fmla="*/ 0 h 71"/>
              <a:gd name="T4" fmla="*/ 0 w 72"/>
              <a:gd name="T5" fmla="*/ 70 h 71"/>
              <a:gd name="T6" fmla="*/ 35 w 72"/>
              <a:gd name="T7" fmla="*/ 70 h 71"/>
              <a:gd name="T8" fmla="*/ 71 w 72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71" y="0"/>
                </a:moveTo>
                <a:lnTo>
                  <a:pt x="35" y="0"/>
                </a:lnTo>
                <a:lnTo>
                  <a:pt x="0" y="70"/>
                </a:lnTo>
                <a:lnTo>
                  <a:pt x="35" y="70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Freeform 48"/>
          <p:cNvSpPr>
            <a:spLocks noChangeArrowheads="1"/>
          </p:cNvSpPr>
          <p:nvPr/>
        </p:nvSpPr>
        <p:spPr bwMode="auto">
          <a:xfrm>
            <a:off x="2282825" y="4994275"/>
            <a:ext cx="25400" cy="38100"/>
          </a:xfrm>
          <a:custGeom>
            <a:avLst/>
            <a:gdLst>
              <a:gd name="T0" fmla="*/ 35 w 72"/>
              <a:gd name="T1" fmla="*/ 0 h 108"/>
              <a:gd name="T2" fmla="*/ 71 w 72"/>
              <a:gd name="T3" fmla="*/ 36 h 108"/>
              <a:gd name="T4" fmla="*/ 35 w 72"/>
              <a:gd name="T5" fmla="*/ 107 h 108"/>
              <a:gd name="T6" fmla="*/ 0 w 72"/>
              <a:gd name="T7" fmla="*/ 71 h 108"/>
              <a:gd name="T8" fmla="*/ 35 w 72"/>
              <a:gd name="T9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8">
                <a:moveTo>
                  <a:pt x="35" y="0"/>
                </a:moveTo>
                <a:lnTo>
                  <a:pt x="71" y="36"/>
                </a:lnTo>
                <a:lnTo>
                  <a:pt x="35" y="107"/>
                </a:lnTo>
                <a:lnTo>
                  <a:pt x="0" y="71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7" name="Freeform 49"/>
          <p:cNvSpPr>
            <a:spLocks noChangeArrowheads="1"/>
          </p:cNvSpPr>
          <p:nvPr/>
        </p:nvSpPr>
        <p:spPr bwMode="auto">
          <a:xfrm>
            <a:off x="2282825" y="4994275"/>
            <a:ext cx="25400" cy="38100"/>
          </a:xfrm>
          <a:custGeom>
            <a:avLst/>
            <a:gdLst>
              <a:gd name="T0" fmla="*/ 35 w 72"/>
              <a:gd name="T1" fmla="*/ 0 h 108"/>
              <a:gd name="T2" fmla="*/ 71 w 72"/>
              <a:gd name="T3" fmla="*/ 36 h 108"/>
              <a:gd name="T4" fmla="*/ 35 w 72"/>
              <a:gd name="T5" fmla="*/ 107 h 108"/>
              <a:gd name="T6" fmla="*/ 0 w 72"/>
              <a:gd name="T7" fmla="*/ 71 h 108"/>
              <a:gd name="T8" fmla="*/ 35 w 72"/>
              <a:gd name="T9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8">
                <a:moveTo>
                  <a:pt x="35" y="0"/>
                </a:moveTo>
                <a:lnTo>
                  <a:pt x="71" y="36"/>
                </a:lnTo>
                <a:lnTo>
                  <a:pt x="35" y="107"/>
                </a:lnTo>
                <a:lnTo>
                  <a:pt x="0" y="71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Freeform 50"/>
          <p:cNvSpPr>
            <a:spLocks noChangeArrowheads="1"/>
          </p:cNvSpPr>
          <p:nvPr/>
        </p:nvSpPr>
        <p:spPr bwMode="auto">
          <a:xfrm>
            <a:off x="1914525" y="4765675"/>
            <a:ext cx="381000" cy="254000"/>
          </a:xfrm>
          <a:custGeom>
            <a:avLst/>
            <a:gdLst>
              <a:gd name="T0" fmla="*/ 36 w 1060"/>
              <a:gd name="T1" fmla="*/ 0 h 705"/>
              <a:gd name="T2" fmla="*/ 0 w 1060"/>
              <a:gd name="T3" fmla="*/ 70 h 705"/>
              <a:gd name="T4" fmla="*/ 1024 w 1060"/>
              <a:gd name="T5" fmla="*/ 704 h 705"/>
              <a:gd name="T6" fmla="*/ 1059 w 1060"/>
              <a:gd name="T7" fmla="*/ 633 h 705"/>
              <a:gd name="T8" fmla="*/ 36 w 1060"/>
              <a:gd name="T9" fmla="*/ 0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0" h="705">
                <a:moveTo>
                  <a:pt x="36" y="0"/>
                </a:moveTo>
                <a:lnTo>
                  <a:pt x="0" y="70"/>
                </a:lnTo>
                <a:lnTo>
                  <a:pt x="1024" y="704"/>
                </a:lnTo>
                <a:lnTo>
                  <a:pt x="1059" y="633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9" name="Freeform 51"/>
          <p:cNvSpPr>
            <a:spLocks noChangeArrowheads="1"/>
          </p:cNvSpPr>
          <p:nvPr/>
        </p:nvSpPr>
        <p:spPr bwMode="auto">
          <a:xfrm>
            <a:off x="1914525" y="4765675"/>
            <a:ext cx="381000" cy="254000"/>
          </a:xfrm>
          <a:custGeom>
            <a:avLst/>
            <a:gdLst>
              <a:gd name="T0" fmla="*/ 36 w 1060"/>
              <a:gd name="T1" fmla="*/ 0 h 705"/>
              <a:gd name="T2" fmla="*/ 0 w 1060"/>
              <a:gd name="T3" fmla="*/ 70 h 705"/>
              <a:gd name="T4" fmla="*/ 1024 w 1060"/>
              <a:gd name="T5" fmla="*/ 704 h 705"/>
              <a:gd name="T6" fmla="*/ 1059 w 1060"/>
              <a:gd name="T7" fmla="*/ 633 h 705"/>
              <a:gd name="T8" fmla="*/ 36 w 1060"/>
              <a:gd name="T9" fmla="*/ 0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0" h="705">
                <a:moveTo>
                  <a:pt x="36" y="0"/>
                </a:moveTo>
                <a:lnTo>
                  <a:pt x="0" y="70"/>
                </a:lnTo>
                <a:lnTo>
                  <a:pt x="1024" y="704"/>
                </a:lnTo>
                <a:lnTo>
                  <a:pt x="1059" y="633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Freeform 52"/>
          <p:cNvSpPr>
            <a:spLocks noChangeArrowheads="1"/>
          </p:cNvSpPr>
          <p:nvPr/>
        </p:nvSpPr>
        <p:spPr bwMode="auto">
          <a:xfrm>
            <a:off x="1914525" y="4765675"/>
            <a:ext cx="25400" cy="25400"/>
          </a:xfrm>
          <a:custGeom>
            <a:avLst/>
            <a:gdLst>
              <a:gd name="T0" fmla="*/ 36 w 71"/>
              <a:gd name="T1" fmla="*/ 70 h 71"/>
              <a:gd name="T2" fmla="*/ 70 w 71"/>
              <a:gd name="T3" fmla="*/ 70 h 71"/>
              <a:gd name="T4" fmla="*/ 36 w 71"/>
              <a:gd name="T5" fmla="*/ 0 h 71"/>
              <a:gd name="T6" fmla="*/ 0 w 71"/>
              <a:gd name="T7" fmla="*/ 0 h 71"/>
              <a:gd name="T8" fmla="*/ 36 w 71"/>
              <a:gd name="T9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1">
                <a:moveTo>
                  <a:pt x="36" y="70"/>
                </a:moveTo>
                <a:lnTo>
                  <a:pt x="70" y="70"/>
                </a:lnTo>
                <a:lnTo>
                  <a:pt x="36" y="0"/>
                </a:lnTo>
                <a:lnTo>
                  <a:pt x="0" y="0"/>
                </a:lnTo>
                <a:lnTo>
                  <a:pt x="36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1" name="Freeform 53"/>
          <p:cNvSpPr>
            <a:spLocks noChangeArrowheads="1"/>
          </p:cNvSpPr>
          <p:nvPr/>
        </p:nvSpPr>
        <p:spPr bwMode="auto">
          <a:xfrm>
            <a:off x="1914525" y="4765675"/>
            <a:ext cx="25400" cy="25400"/>
          </a:xfrm>
          <a:custGeom>
            <a:avLst/>
            <a:gdLst>
              <a:gd name="T0" fmla="*/ 36 w 71"/>
              <a:gd name="T1" fmla="*/ 70 h 71"/>
              <a:gd name="T2" fmla="*/ 70 w 71"/>
              <a:gd name="T3" fmla="*/ 70 h 71"/>
              <a:gd name="T4" fmla="*/ 36 w 71"/>
              <a:gd name="T5" fmla="*/ 0 h 71"/>
              <a:gd name="T6" fmla="*/ 0 w 71"/>
              <a:gd name="T7" fmla="*/ 0 h 71"/>
              <a:gd name="T8" fmla="*/ 36 w 71"/>
              <a:gd name="T9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1">
                <a:moveTo>
                  <a:pt x="36" y="70"/>
                </a:moveTo>
                <a:lnTo>
                  <a:pt x="70" y="70"/>
                </a:lnTo>
                <a:lnTo>
                  <a:pt x="36" y="0"/>
                </a:lnTo>
                <a:lnTo>
                  <a:pt x="0" y="0"/>
                </a:lnTo>
                <a:lnTo>
                  <a:pt x="36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2" name="Freeform 54"/>
          <p:cNvSpPr>
            <a:spLocks noChangeArrowheads="1"/>
          </p:cNvSpPr>
          <p:nvPr/>
        </p:nvSpPr>
        <p:spPr bwMode="auto">
          <a:xfrm>
            <a:off x="1533525" y="4994275"/>
            <a:ext cx="25400" cy="38100"/>
          </a:xfrm>
          <a:custGeom>
            <a:avLst/>
            <a:gdLst>
              <a:gd name="T0" fmla="*/ 71 w 72"/>
              <a:gd name="T1" fmla="*/ 71 h 108"/>
              <a:gd name="T2" fmla="*/ 35 w 72"/>
              <a:gd name="T3" fmla="*/ 107 h 108"/>
              <a:gd name="T4" fmla="*/ 0 w 72"/>
              <a:gd name="T5" fmla="*/ 36 h 108"/>
              <a:gd name="T6" fmla="*/ 35 w 72"/>
              <a:gd name="T7" fmla="*/ 0 h 108"/>
              <a:gd name="T8" fmla="*/ 71 w 72"/>
              <a:gd name="T9" fmla="*/ 71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8">
                <a:moveTo>
                  <a:pt x="71" y="71"/>
                </a:moveTo>
                <a:lnTo>
                  <a:pt x="35" y="107"/>
                </a:lnTo>
                <a:lnTo>
                  <a:pt x="0" y="36"/>
                </a:lnTo>
                <a:lnTo>
                  <a:pt x="35" y="0"/>
                </a:lnTo>
                <a:lnTo>
                  <a:pt x="71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Freeform 55"/>
          <p:cNvSpPr>
            <a:spLocks noChangeArrowheads="1"/>
          </p:cNvSpPr>
          <p:nvPr/>
        </p:nvSpPr>
        <p:spPr bwMode="auto">
          <a:xfrm>
            <a:off x="1533525" y="4994275"/>
            <a:ext cx="25400" cy="38100"/>
          </a:xfrm>
          <a:custGeom>
            <a:avLst/>
            <a:gdLst>
              <a:gd name="T0" fmla="*/ 71 w 72"/>
              <a:gd name="T1" fmla="*/ 71 h 108"/>
              <a:gd name="T2" fmla="*/ 35 w 72"/>
              <a:gd name="T3" fmla="*/ 107 h 108"/>
              <a:gd name="T4" fmla="*/ 0 w 72"/>
              <a:gd name="T5" fmla="*/ 36 h 108"/>
              <a:gd name="T6" fmla="*/ 35 w 72"/>
              <a:gd name="T7" fmla="*/ 0 h 108"/>
              <a:gd name="T8" fmla="*/ 71 w 72"/>
              <a:gd name="T9" fmla="*/ 71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8">
                <a:moveTo>
                  <a:pt x="71" y="71"/>
                </a:moveTo>
                <a:lnTo>
                  <a:pt x="35" y="107"/>
                </a:lnTo>
                <a:lnTo>
                  <a:pt x="0" y="36"/>
                </a:lnTo>
                <a:lnTo>
                  <a:pt x="35" y="0"/>
                </a:lnTo>
                <a:lnTo>
                  <a:pt x="71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Freeform 56"/>
          <p:cNvSpPr>
            <a:spLocks noChangeArrowheads="1"/>
          </p:cNvSpPr>
          <p:nvPr/>
        </p:nvSpPr>
        <p:spPr bwMode="auto">
          <a:xfrm>
            <a:off x="1546225" y="4765675"/>
            <a:ext cx="381000" cy="254000"/>
          </a:xfrm>
          <a:custGeom>
            <a:avLst/>
            <a:gdLst>
              <a:gd name="T0" fmla="*/ 1059 w 1060"/>
              <a:gd name="T1" fmla="*/ 70 h 705"/>
              <a:gd name="T2" fmla="*/ 1023 w 1060"/>
              <a:gd name="T3" fmla="*/ 0 h 705"/>
              <a:gd name="T4" fmla="*/ 0 w 1060"/>
              <a:gd name="T5" fmla="*/ 633 h 705"/>
              <a:gd name="T6" fmla="*/ 36 w 1060"/>
              <a:gd name="T7" fmla="*/ 704 h 705"/>
              <a:gd name="T8" fmla="*/ 1059 w 1060"/>
              <a:gd name="T9" fmla="*/ 70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0" h="705">
                <a:moveTo>
                  <a:pt x="1059" y="70"/>
                </a:moveTo>
                <a:lnTo>
                  <a:pt x="1023" y="0"/>
                </a:lnTo>
                <a:lnTo>
                  <a:pt x="0" y="633"/>
                </a:lnTo>
                <a:lnTo>
                  <a:pt x="36" y="704"/>
                </a:lnTo>
                <a:lnTo>
                  <a:pt x="1059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Freeform 57"/>
          <p:cNvSpPr>
            <a:spLocks noChangeArrowheads="1"/>
          </p:cNvSpPr>
          <p:nvPr/>
        </p:nvSpPr>
        <p:spPr bwMode="auto">
          <a:xfrm>
            <a:off x="1546225" y="4765675"/>
            <a:ext cx="381000" cy="254000"/>
          </a:xfrm>
          <a:custGeom>
            <a:avLst/>
            <a:gdLst>
              <a:gd name="T0" fmla="*/ 1059 w 1060"/>
              <a:gd name="T1" fmla="*/ 70 h 705"/>
              <a:gd name="T2" fmla="*/ 1023 w 1060"/>
              <a:gd name="T3" fmla="*/ 0 h 705"/>
              <a:gd name="T4" fmla="*/ 0 w 1060"/>
              <a:gd name="T5" fmla="*/ 633 h 705"/>
              <a:gd name="T6" fmla="*/ 36 w 1060"/>
              <a:gd name="T7" fmla="*/ 704 h 705"/>
              <a:gd name="T8" fmla="*/ 1059 w 1060"/>
              <a:gd name="T9" fmla="*/ 70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0" h="705">
                <a:moveTo>
                  <a:pt x="1059" y="70"/>
                </a:moveTo>
                <a:lnTo>
                  <a:pt x="1023" y="0"/>
                </a:lnTo>
                <a:lnTo>
                  <a:pt x="0" y="633"/>
                </a:lnTo>
                <a:lnTo>
                  <a:pt x="36" y="704"/>
                </a:lnTo>
                <a:lnTo>
                  <a:pt x="1059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6" name="Freeform 58"/>
          <p:cNvSpPr>
            <a:spLocks noChangeArrowheads="1"/>
          </p:cNvSpPr>
          <p:nvPr/>
        </p:nvSpPr>
        <p:spPr bwMode="auto">
          <a:xfrm>
            <a:off x="3387725" y="4295775"/>
            <a:ext cx="25400" cy="25400"/>
          </a:xfrm>
          <a:custGeom>
            <a:avLst/>
            <a:gdLst>
              <a:gd name="T0" fmla="*/ 71 w 72"/>
              <a:gd name="T1" fmla="*/ 0 h 72"/>
              <a:gd name="T2" fmla="*/ 36 w 72"/>
              <a:gd name="T3" fmla="*/ 0 h 72"/>
              <a:gd name="T4" fmla="*/ 0 w 72"/>
              <a:gd name="T5" fmla="*/ 71 h 72"/>
              <a:gd name="T6" fmla="*/ 36 w 72"/>
              <a:gd name="T7" fmla="*/ 71 h 72"/>
              <a:gd name="T8" fmla="*/ 71 w 72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71" y="0"/>
                </a:moveTo>
                <a:lnTo>
                  <a:pt x="36" y="0"/>
                </a:lnTo>
                <a:lnTo>
                  <a:pt x="0" y="71"/>
                </a:lnTo>
                <a:lnTo>
                  <a:pt x="36" y="71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Freeform 59"/>
          <p:cNvSpPr>
            <a:spLocks noChangeArrowheads="1"/>
          </p:cNvSpPr>
          <p:nvPr/>
        </p:nvSpPr>
        <p:spPr bwMode="auto">
          <a:xfrm>
            <a:off x="3387725" y="4295775"/>
            <a:ext cx="25400" cy="25400"/>
          </a:xfrm>
          <a:custGeom>
            <a:avLst/>
            <a:gdLst>
              <a:gd name="T0" fmla="*/ 71 w 72"/>
              <a:gd name="T1" fmla="*/ 0 h 72"/>
              <a:gd name="T2" fmla="*/ 36 w 72"/>
              <a:gd name="T3" fmla="*/ 0 h 72"/>
              <a:gd name="T4" fmla="*/ 0 w 72"/>
              <a:gd name="T5" fmla="*/ 71 h 72"/>
              <a:gd name="T6" fmla="*/ 36 w 72"/>
              <a:gd name="T7" fmla="*/ 71 h 72"/>
              <a:gd name="T8" fmla="*/ 71 w 72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71" y="0"/>
                </a:moveTo>
                <a:lnTo>
                  <a:pt x="36" y="0"/>
                </a:lnTo>
                <a:lnTo>
                  <a:pt x="0" y="71"/>
                </a:lnTo>
                <a:lnTo>
                  <a:pt x="36" y="71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8" name="Freeform 60"/>
          <p:cNvSpPr>
            <a:spLocks noChangeArrowheads="1"/>
          </p:cNvSpPr>
          <p:nvPr/>
        </p:nvSpPr>
        <p:spPr bwMode="auto">
          <a:xfrm>
            <a:off x="3768725" y="4524375"/>
            <a:ext cx="25400" cy="38100"/>
          </a:xfrm>
          <a:custGeom>
            <a:avLst/>
            <a:gdLst>
              <a:gd name="T0" fmla="*/ 36 w 72"/>
              <a:gd name="T1" fmla="*/ 0 h 108"/>
              <a:gd name="T2" fmla="*/ 71 w 72"/>
              <a:gd name="T3" fmla="*/ 36 h 108"/>
              <a:gd name="T4" fmla="*/ 36 w 72"/>
              <a:gd name="T5" fmla="*/ 107 h 108"/>
              <a:gd name="T6" fmla="*/ 0 w 72"/>
              <a:gd name="T7" fmla="*/ 71 h 108"/>
              <a:gd name="T8" fmla="*/ 36 w 72"/>
              <a:gd name="T9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8">
                <a:moveTo>
                  <a:pt x="36" y="0"/>
                </a:moveTo>
                <a:lnTo>
                  <a:pt x="71" y="36"/>
                </a:lnTo>
                <a:lnTo>
                  <a:pt x="36" y="107"/>
                </a:lnTo>
                <a:lnTo>
                  <a:pt x="0" y="71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9" name="Freeform 61"/>
          <p:cNvSpPr>
            <a:spLocks noChangeArrowheads="1"/>
          </p:cNvSpPr>
          <p:nvPr/>
        </p:nvSpPr>
        <p:spPr bwMode="auto">
          <a:xfrm>
            <a:off x="3768725" y="4524375"/>
            <a:ext cx="25400" cy="38100"/>
          </a:xfrm>
          <a:custGeom>
            <a:avLst/>
            <a:gdLst>
              <a:gd name="T0" fmla="*/ 36 w 72"/>
              <a:gd name="T1" fmla="*/ 0 h 108"/>
              <a:gd name="T2" fmla="*/ 71 w 72"/>
              <a:gd name="T3" fmla="*/ 36 h 108"/>
              <a:gd name="T4" fmla="*/ 36 w 72"/>
              <a:gd name="T5" fmla="*/ 107 h 108"/>
              <a:gd name="T6" fmla="*/ 0 w 72"/>
              <a:gd name="T7" fmla="*/ 71 h 108"/>
              <a:gd name="T8" fmla="*/ 36 w 72"/>
              <a:gd name="T9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8">
                <a:moveTo>
                  <a:pt x="36" y="0"/>
                </a:moveTo>
                <a:lnTo>
                  <a:pt x="71" y="36"/>
                </a:lnTo>
                <a:lnTo>
                  <a:pt x="36" y="107"/>
                </a:lnTo>
                <a:lnTo>
                  <a:pt x="0" y="71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0" name="Freeform 62"/>
          <p:cNvSpPr>
            <a:spLocks noChangeArrowheads="1"/>
          </p:cNvSpPr>
          <p:nvPr/>
        </p:nvSpPr>
        <p:spPr bwMode="auto">
          <a:xfrm>
            <a:off x="3400425" y="4295775"/>
            <a:ext cx="381000" cy="254000"/>
          </a:xfrm>
          <a:custGeom>
            <a:avLst/>
            <a:gdLst>
              <a:gd name="T0" fmla="*/ 35 w 1060"/>
              <a:gd name="T1" fmla="*/ 0 h 707"/>
              <a:gd name="T2" fmla="*/ 0 w 1060"/>
              <a:gd name="T3" fmla="*/ 71 h 707"/>
              <a:gd name="T4" fmla="*/ 1023 w 1060"/>
              <a:gd name="T5" fmla="*/ 706 h 707"/>
              <a:gd name="T6" fmla="*/ 1059 w 1060"/>
              <a:gd name="T7" fmla="*/ 635 h 707"/>
              <a:gd name="T8" fmla="*/ 35 w 1060"/>
              <a:gd name="T9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0" h="707">
                <a:moveTo>
                  <a:pt x="35" y="0"/>
                </a:moveTo>
                <a:lnTo>
                  <a:pt x="0" y="71"/>
                </a:lnTo>
                <a:lnTo>
                  <a:pt x="1023" y="706"/>
                </a:lnTo>
                <a:lnTo>
                  <a:pt x="1059" y="635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1" name="Freeform 63"/>
          <p:cNvSpPr>
            <a:spLocks noChangeArrowheads="1"/>
          </p:cNvSpPr>
          <p:nvPr/>
        </p:nvSpPr>
        <p:spPr bwMode="auto">
          <a:xfrm>
            <a:off x="3400425" y="4295775"/>
            <a:ext cx="381000" cy="254000"/>
          </a:xfrm>
          <a:custGeom>
            <a:avLst/>
            <a:gdLst>
              <a:gd name="T0" fmla="*/ 35 w 1060"/>
              <a:gd name="T1" fmla="*/ 0 h 707"/>
              <a:gd name="T2" fmla="*/ 0 w 1060"/>
              <a:gd name="T3" fmla="*/ 71 h 707"/>
              <a:gd name="T4" fmla="*/ 1023 w 1060"/>
              <a:gd name="T5" fmla="*/ 706 h 707"/>
              <a:gd name="T6" fmla="*/ 1059 w 1060"/>
              <a:gd name="T7" fmla="*/ 635 h 707"/>
              <a:gd name="T8" fmla="*/ 35 w 1060"/>
              <a:gd name="T9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0" h="707">
                <a:moveTo>
                  <a:pt x="35" y="0"/>
                </a:moveTo>
                <a:lnTo>
                  <a:pt x="0" y="71"/>
                </a:lnTo>
                <a:lnTo>
                  <a:pt x="1023" y="706"/>
                </a:lnTo>
                <a:lnTo>
                  <a:pt x="1059" y="635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Freeform 64"/>
          <p:cNvSpPr>
            <a:spLocks noChangeArrowheads="1"/>
          </p:cNvSpPr>
          <p:nvPr/>
        </p:nvSpPr>
        <p:spPr bwMode="auto">
          <a:xfrm>
            <a:off x="2638425" y="4524375"/>
            <a:ext cx="25400" cy="25400"/>
          </a:xfrm>
          <a:custGeom>
            <a:avLst/>
            <a:gdLst>
              <a:gd name="T0" fmla="*/ 70 w 71"/>
              <a:gd name="T1" fmla="*/ 0 h 72"/>
              <a:gd name="T2" fmla="*/ 36 w 71"/>
              <a:gd name="T3" fmla="*/ 0 h 72"/>
              <a:gd name="T4" fmla="*/ 0 w 71"/>
              <a:gd name="T5" fmla="*/ 71 h 72"/>
              <a:gd name="T6" fmla="*/ 36 w 71"/>
              <a:gd name="T7" fmla="*/ 71 h 72"/>
              <a:gd name="T8" fmla="*/ 70 w 71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2">
                <a:moveTo>
                  <a:pt x="70" y="0"/>
                </a:moveTo>
                <a:lnTo>
                  <a:pt x="36" y="0"/>
                </a:lnTo>
                <a:lnTo>
                  <a:pt x="0" y="71"/>
                </a:lnTo>
                <a:lnTo>
                  <a:pt x="36" y="71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3" name="Freeform 65"/>
          <p:cNvSpPr>
            <a:spLocks noChangeArrowheads="1"/>
          </p:cNvSpPr>
          <p:nvPr/>
        </p:nvSpPr>
        <p:spPr bwMode="auto">
          <a:xfrm>
            <a:off x="2638425" y="4524375"/>
            <a:ext cx="25400" cy="25400"/>
          </a:xfrm>
          <a:custGeom>
            <a:avLst/>
            <a:gdLst>
              <a:gd name="T0" fmla="*/ 70 w 71"/>
              <a:gd name="T1" fmla="*/ 0 h 72"/>
              <a:gd name="T2" fmla="*/ 36 w 71"/>
              <a:gd name="T3" fmla="*/ 0 h 72"/>
              <a:gd name="T4" fmla="*/ 0 w 71"/>
              <a:gd name="T5" fmla="*/ 71 h 72"/>
              <a:gd name="T6" fmla="*/ 36 w 71"/>
              <a:gd name="T7" fmla="*/ 71 h 72"/>
              <a:gd name="T8" fmla="*/ 70 w 71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2">
                <a:moveTo>
                  <a:pt x="70" y="0"/>
                </a:moveTo>
                <a:lnTo>
                  <a:pt x="36" y="0"/>
                </a:lnTo>
                <a:lnTo>
                  <a:pt x="0" y="71"/>
                </a:lnTo>
                <a:lnTo>
                  <a:pt x="36" y="71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Freeform 66"/>
          <p:cNvSpPr>
            <a:spLocks noChangeArrowheads="1"/>
          </p:cNvSpPr>
          <p:nvPr/>
        </p:nvSpPr>
        <p:spPr bwMode="auto">
          <a:xfrm>
            <a:off x="3019425" y="4765675"/>
            <a:ext cx="25400" cy="38100"/>
          </a:xfrm>
          <a:custGeom>
            <a:avLst/>
            <a:gdLst>
              <a:gd name="T0" fmla="*/ 36 w 72"/>
              <a:gd name="T1" fmla="*/ 0 h 106"/>
              <a:gd name="T2" fmla="*/ 71 w 72"/>
              <a:gd name="T3" fmla="*/ 34 h 106"/>
              <a:gd name="T4" fmla="*/ 36 w 72"/>
              <a:gd name="T5" fmla="*/ 105 h 106"/>
              <a:gd name="T6" fmla="*/ 0 w 72"/>
              <a:gd name="T7" fmla="*/ 70 h 106"/>
              <a:gd name="T8" fmla="*/ 36 w 72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36" y="0"/>
                </a:moveTo>
                <a:lnTo>
                  <a:pt x="71" y="34"/>
                </a:lnTo>
                <a:lnTo>
                  <a:pt x="36" y="105"/>
                </a:lnTo>
                <a:lnTo>
                  <a:pt x="0" y="70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5" name="Freeform 67"/>
          <p:cNvSpPr>
            <a:spLocks noChangeArrowheads="1"/>
          </p:cNvSpPr>
          <p:nvPr/>
        </p:nvSpPr>
        <p:spPr bwMode="auto">
          <a:xfrm>
            <a:off x="3019425" y="4765675"/>
            <a:ext cx="25400" cy="38100"/>
          </a:xfrm>
          <a:custGeom>
            <a:avLst/>
            <a:gdLst>
              <a:gd name="T0" fmla="*/ 36 w 72"/>
              <a:gd name="T1" fmla="*/ 0 h 106"/>
              <a:gd name="T2" fmla="*/ 71 w 72"/>
              <a:gd name="T3" fmla="*/ 34 h 106"/>
              <a:gd name="T4" fmla="*/ 36 w 72"/>
              <a:gd name="T5" fmla="*/ 105 h 106"/>
              <a:gd name="T6" fmla="*/ 0 w 72"/>
              <a:gd name="T7" fmla="*/ 70 h 106"/>
              <a:gd name="T8" fmla="*/ 36 w 72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36" y="0"/>
                </a:moveTo>
                <a:lnTo>
                  <a:pt x="71" y="34"/>
                </a:lnTo>
                <a:lnTo>
                  <a:pt x="36" y="105"/>
                </a:lnTo>
                <a:lnTo>
                  <a:pt x="0" y="70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Freeform 68"/>
          <p:cNvSpPr>
            <a:spLocks noChangeArrowheads="1"/>
          </p:cNvSpPr>
          <p:nvPr/>
        </p:nvSpPr>
        <p:spPr bwMode="auto">
          <a:xfrm>
            <a:off x="2651125" y="4524375"/>
            <a:ext cx="381000" cy="266700"/>
          </a:xfrm>
          <a:custGeom>
            <a:avLst/>
            <a:gdLst>
              <a:gd name="T0" fmla="*/ 34 w 1059"/>
              <a:gd name="T1" fmla="*/ 0 h 742"/>
              <a:gd name="T2" fmla="*/ 0 w 1059"/>
              <a:gd name="T3" fmla="*/ 71 h 742"/>
              <a:gd name="T4" fmla="*/ 1022 w 1059"/>
              <a:gd name="T5" fmla="*/ 741 h 742"/>
              <a:gd name="T6" fmla="*/ 1058 w 1059"/>
              <a:gd name="T7" fmla="*/ 671 h 742"/>
              <a:gd name="T8" fmla="*/ 34 w 1059"/>
              <a:gd name="T9" fmla="*/ 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9" h="742">
                <a:moveTo>
                  <a:pt x="34" y="0"/>
                </a:moveTo>
                <a:lnTo>
                  <a:pt x="0" y="71"/>
                </a:lnTo>
                <a:lnTo>
                  <a:pt x="1022" y="741"/>
                </a:lnTo>
                <a:lnTo>
                  <a:pt x="1058" y="671"/>
                </a:lnTo>
                <a:lnTo>
                  <a:pt x="34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7" name="Freeform 69"/>
          <p:cNvSpPr>
            <a:spLocks noChangeArrowheads="1"/>
          </p:cNvSpPr>
          <p:nvPr/>
        </p:nvSpPr>
        <p:spPr bwMode="auto">
          <a:xfrm>
            <a:off x="2651125" y="4524375"/>
            <a:ext cx="381000" cy="266700"/>
          </a:xfrm>
          <a:custGeom>
            <a:avLst/>
            <a:gdLst>
              <a:gd name="T0" fmla="*/ 34 w 1059"/>
              <a:gd name="T1" fmla="*/ 0 h 742"/>
              <a:gd name="T2" fmla="*/ 0 w 1059"/>
              <a:gd name="T3" fmla="*/ 71 h 742"/>
              <a:gd name="T4" fmla="*/ 1022 w 1059"/>
              <a:gd name="T5" fmla="*/ 741 h 742"/>
              <a:gd name="T6" fmla="*/ 1058 w 1059"/>
              <a:gd name="T7" fmla="*/ 671 h 742"/>
              <a:gd name="T8" fmla="*/ 34 w 1059"/>
              <a:gd name="T9" fmla="*/ 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9" h="742">
                <a:moveTo>
                  <a:pt x="34" y="0"/>
                </a:moveTo>
                <a:lnTo>
                  <a:pt x="0" y="71"/>
                </a:lnTo>
                <a:lnTo>
                  <a:pt x="1022" y="741"/>
                </a:lnTo>
                <a:lnTo>
                  <a:pt x="1058" y="671"/>
                </a:lnTo>
                <a:lnTo>
                  <a:pt x="34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Oval 70"/>
          <p:cNvSpPr>
            <a:spLocks noChangeArrowheads="1"/>
          </p:cNvSpPr>
          <p:nvPr/>
        </p:nvSpPr>
        <p:spPr bwMode="auto">
          <a:xfrm>
            <a:off x="3311525" y="4194175"/>
            <a:ext cx="177800" cy="2413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59" name="Freeform 71"/>
          <p:cNvSpPr>
            <a:spLocks noChangeArrowheads="1"/>
          </p:cNvSpPr>
          <p:nvPr/>
        </p:nvSpPr>
        <p:spPr bwMode="auto">
          <a:xfrm>
            <a:off x="3298825" y="4194175"/>
            <a:ext cx="177800" cy="228600"/>
          </a:xfrm>
          <a:custGeom>
            <a:avLst/>
            <a:gdLst>
              <a:gd name="T0" fmla="*/ 492 w 495"/>
              <a:gd name="T1" fmla="*/ 286 h 636"/>
              <a:gd name="T2" fmla="*/ 486 w 495"/>
              <a:gd name="T3" fmla="*/ 238 h 636"/>
              <a:gd name="T4" fmla="*/ 474 w 495"/>
              <a:gd name="T5" fmla="*/ 192 h 636"/>
              <a:gd name="T6" fmla="*/ 456 w 495"/>
              <a:gd name="T7" fmla="*/ 150 h 636"/>
              <a:gd name="T8" fmla="*/ 434 w 495"/>
              <a:gd name="T9" fmla="*/ 111 h 636"/>
              <a:gd name="T10" fmla="*/ 408 w 495"/>
              <a:gd name="T11" fmla="*/ 76 h 636"/>
              <a:gd name="T12" fmla="*/ 378 w 495"/>
              <a:gd name="T13" fmla="*/ 48 h 636"/>
              <a:gd name="T14" fmla="*/ 344 w 495"/>
              <a:gd name="T15" fmla="*/ 26 h 636"/>
              <a:gd name="T16" fmla="*/ 308 w 495"/>
              <a:gd name="T17" fmla="*/ 11 h 636"/>
              <a:gd name="T18" fmla="*/ 272 w 495"/>
              <a:gd name="T19" fmla="*/ 2 h 636"/>
              <a:gd name="T20" fmla="*/ 247 w 495"/>
              <a:gd name="T21" fmla="*/ 0 h 636"/>
              <a:gd name="T22" fmla="*/ 210 w 495"/>
              <a:gd name="T23" fmla="*/ 4 h 636"/>
              <a:gd name="T24" fmla="*/ 174 w 495"/>
              <a:gd name="T25" fmla="*/ 15 h 636"/>
              <a:gd name="T26" fmla="*/ 139 w 495"/>
              <a:gd name="T27" fmla="*/ 32 h 636"/>
              <a:gd name="T28" fmla="*/ 106 w 495"/>
              <a:gd name="T29" fmla="*/ 58 h 636"/>
              <a:gd name="T30" fmla="*/ 78 w 495"/>
              <a:gd name="T31" fmla="*/ 87 h 636"/>
              <a:gd name="T32" fmla="*/ 52 w 495"/>
              <a:gd name="T33" fmla="*/ 123 h 636"/>
              <a:gd name="T34" fmla="*/ 31 w 495"/>
              <a:gd name="T35" fmla="*/ 163 h 636"/>
              <a:gd name="T36" fmla="*/ 16 w 495"/>
              <a:gd name="T37" fmla="*/ 207 h 636"/>
              <a:gd name="T38" fmla="*/ 6 w 495"/>
              <a:gd name="T39" fmla="*/ 254 h 636"/>
              <a:gd name="T40" fmla="*/ 0 w 495"/>
              <a:gd name="T41" fmla="*/ 302 h 636"/>
              <a:gd name="T42" fmla="*/ 0 w 495"/>
              <a:gd name="T43" fmla="*/ 334 h 636"/>
              <a:gd name="T44" fmla="*/ 6 w 495"/>
              <a:gd name="T45" fmla="*/ 382 h 636"/>
              <a:gd name="T46" fmla="*/ 16 w 495"/>
              <a:gd name="T47" fmla="*/ 428 h 636"/>
              <a:gd name="T48" fmla="*/ 31 w 495"/>
              <a:gd name="T49" fmla="*/ 472 h 636"/>
              <a:gd name="T50" fmla="*/ 52 w 495"/>
              <a:gd name="T51" fmla="*/ 512 h 636"/>
              <a:gd name="T52" fmla="*/ 78 w 495"/>
              <a:gd name="T53" fmla="*/ 548 h 636"/>
              <a:gd name="T54" fmla="*/ 106 w 495"/>
              <a:gd name="T55" fmla="*/ 578 h 636"/>
              <a:gd name="T56" fmla="*/ 139 w 495"/>
              <a:gd name="T57" fmla="*/ 603 h 636"/>
              <a:gd name="T58" fmla="*/ 174 w 495"/>
              <a:gd name="T59" fmla="*/ 620 h 636"/>
              <a:gd name="T60" fmla="*/ 210 w 495"/>
              <a:gd name="T61" fmla="*/ 631 h 636"/>
              <a:gd name="T62" fmla="*/ 247 w 495"/>
              <a:gd name="T63" fmla="*/ 635 h 636"/>
              <a:gd name="T64" fmla="*/ 272 w 495"/>
              <a:gd name="T65" fmla="*/ 634 h 636"/>
              <a:gd name="T66" fmla="*/ 308 w 495"/>
              <a:gd name="T67" fmla="*/ 624 h 636"/>
              <a:gd name="T68" fmla="*/ 344 w 495"/>
              <a:gd name="T69" fmla="*/ 610 h 636"/>
              <a:gd name="T70" fmla="*/ 378 w 495"/>
              <a:gd name="T71" fmla="*/ 587 h 636"/>
              <a:gd name="T72" fmla="*/ 408 w 495"/>
              <a:gd name="T73" fmla="*/ 559 h 636"/>
              <a:gd name="T74" fmla="*/ 434 w 495"/>
              <a:gd name="T75" fmla="*/ 524 h 636"/>
              <a:gd name="T76" fmla="*/ 456 w 495"/>
              <a:gd name="T77" fmla="*/ 486 h 636"/>
              <a:gd name="T78" fmla="*/ 474 w 495"/>
              <a:gd name="T79" fmla="*/ 443 h 636"/>
              <a:gd name="T80" fmla="*/ 486 w 495"/>
              <a:gd name="T81" fmla="*/ 398 h 636"/>
              <a:gd name="T82" fmla="*/ 492 w 495"/>
              <a:gd name="T83" fmla="*/ 350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5" h="636">
                <a:moveTo>
                  <a:pt x="494" y="318"/>
                </a:moveTo>
                <a:lnTo>
                  <a:pt x="494" y="302"/>
                </a:lnTo>
                <a:lnTo>
                  <a:pt x="492" y="286"/>
                </a:lnTo>
                <a:lnTo>
                  <a:pt x="491" y="270"/>
                </a:lnTo>
                <a:lnTo>
                  <a:pt x="488" y="254"/>
                </a:lnTo>
                <a:lnTo>
                  <a:pt x="486" y="238"/>
                </a:lnTo>
                <a:lnTo>
                  <a:pt x="483" y="223"/>
                </a:lnTo>
                <a:lnTo>
                  <a:pt x="478" y="207"/>
                </a:lnTo>
                <a:lnTo>
                  <a:pt x="474" y="192"/>
                </a:lnTo>
                <a:lnTo>
                  <a:pt x="468" y="178"/>
                </a:lnTo>
                <a:lnTo>
                  <a:pt x="463" y="163"/>
                </a:lnTo>
                <a:lnTo>
                  <a:pt x="456" y="150"/>
                </a:lnTo>
                <a:lnTo>
                  <a:pt x="450" y="136"/>
                </a:lnTo>
                <a:lnTo>
                  <a:pt x="442" y="123"/>
                </a:lnTo>
                <a:lnTo>
                  <a:pt x="434" y="111"/>
                </a:lnTo>
                <a:lnTo>
                  <a:pt x="426" y="99"/>
                </a:lnTo>
                <a:lnTo>
                  <a:pt x="416" y="87"/>
                </a:lnTo>
                <a:lnTo>
                  <a:pt x="408" y="76"/>
                </a:lnTo>
                <a:lnTo>
                  <a:pt x="398" y="67"/>
                </a:lnTo>
                <a:lnTo>
                  <a:pt x="388" y="58"/>
                </a:lnTo>
                <a:lnTo>
                  <a:pt x="378" y="48"/>
                </a:lnTo>
                <a:lnTo>
                  <a:pt x="367" y="40"/>
                </a:lnTo>
                <a:lnTo>
                  <a:pt x="355" y="32"/>
                </a:lnTo>
                <a:lnTo>
                  <a:pt x="344" y="26"/>
                </a:lnTo>
                <a:lnTo>
                  <a:pt x="332" y="20"/>
                </a:lnTo>
                <a:lnTo>
                  <a:pt x="320" y="15"/>
                </a:lnTo>
                <a:lnTo>
                  <a:pt x="308" y="11"/>
                </a:lnTo>
                <a:lnTo>
                  <a:pt x="296" y="7"/>
                </a:lnTo>
                <a:lnTo>
                  <a:pt x="284" y="4"/>
                </a:lnTo>
                <a:lnTo>
                  <a:pt x="272" y="2"/>
                </a:lnTo>
                <a:lnTo>
                  <a:pt x="259" y="0"/>
                </a:lnTo>
                <a:lnTo>
                  <a:pt x="247" y="0"/>
                </a:lnTo>
                <a:lnTo>
                  <a:pt x="247" y="0"/>
                </a:lnTo>
                <a:lnTo>
                  <a:pt x="235" y="0"/>
                </a:lnTo>
                <a:lnTo>
                  <a:pt x="222" y="2"/>
                </a:lnTo>
                <a:lnTo>
                  <a:pt x="210" y="4"/>
                </a:lnTo>
                <a:lnTo>
                  <a:pt x="198" y="7"/>
                </a:lnTo>
                <a:lnTo>
                  <a:pt x="186" y="11"/>
                </a:lnTo>
                <a:lnTo>
                  <a:pt x="174" y="15"/>
                </a:lnTo>
                <a:lnTo>
                  <a:pt x="162" y="20"/>
                </a:lnTo>
                <a:lnTo>
                  <a:pt x="150" y="26"/>
                </a:lnTo>
                <a:lnTo>
                  <a:pt x="139" y="32"/>
                </a:lnTo>
                <a:lnTo>
                  <a:pt x="127" y="40"/>
                </a:lnTo>
                <a:lnTo>
                  <a:pt x="116" y="48"/>
                </a:lnTo>
                <a:lnTo>
                  <a:pt x="106" y="58"/>
                </a:lnTo>
                <a:lnTo>
                  <a:pt x="96" y="67"/>
                </a:lnTo>
                <a:lnTo>
                  <a:pt x="86" y="76"/>
                </a:lnTo>
                <a:lnTo>
                  <a:pt x="78" y="87"/>
                </a:lnTo>
                <a:lnTo>
                  <a:pt x="68" y="99"/>
                </a:lnTo>
                <a:lnTo>
                  <a:pt x="60" y="111"/>
                </a:lnTo>
                <a:lnTo>
                  <a:pt x="52" y="123"/>
                </a:lnTo>
                <a:lnTo>
                  <a:pt x="44" y="136"/>
                </a:lnTo>
                <a:lnTo>
                  <a:pt x="38" y="150"/>
                </a:lnTo>
                <a:lnTo>
                  <a:pt x="31" y="163"/>
                </a:lnTo>
                <a:lnTo>
                  <a:pt x="26" y="178"/>
                </a:lnTo>
                <a:lnTo>
                  <a:pt x="20" y="192"/>
                </a:lnTo>
                <a:lnTo>
                  <a:pt x="16" y="207"/>
                </a:lnTo>
                <a:lnTo>
                  <a:pt x="11" y="223"/>
                </a:lnTo>
                <a:lnTo>
                  <a:pt x="8" y="238"/>
                </a:lnTo>
                <a:lnTo>
                  <a:pt x="6" y="254"/>
                </a:lnTo>
                <a:lnTo>
                  <a:pt x="3" y="270"/>
                </a:lnTo>
                <a:lnTo>
                  <a:pt x="2" y="286"/>
                </a:lnTo>
                <a:lnTo>
                  <a:pt x="0" y="302"/>
                </a:lnTo>
                <a:lnTo>
                  <a:pt x="0" y="318"/>
                </a:lnTo>
                <a:lnTo>
                  <a:pt x="0" y="318"/>
                </a:lnTo>
                <a:lnTo>
                  <a:pt x="0" y="334"/>
                </a:lnTo>
                <a:lnTo>
                  <a:pt x="2" y="350"/>
                </a:lnTo>
                <a:lnTo>
                  <a:pt x="3" y="366"/>
                </a:lnTo>
                <a:lnTo>
                  <a:pt x="6" y="382"/>
                </a:lnTo>
                <a:lnTo>
                  <a:pt x="8" y="398"/>
                </a:lnTo>
                <a:lnTo>
                  <a:pt x="11" y="412"/>
                </a:lnTo>
                <a:lnTo>
                  <a:pt x="16" y="428"/>
                </a:lnTo>
                <a:lnTo>
                  <a:pt x="20" y="443"/>
                </a:lnTo>
                <a:lnTo>
                  <a:pt x="26" y="458"/>
                </a:lnTo>
                <a:lnTo>
                  <a:pt x="31" y="472"/>
                </a:lnTo>
                <a:lnTo>
                  <a:pt x="38" y="486"/>
                </a:lnTo>
                <a:lnTo>
                  <a:pt x="44" y="499"/>
                </a:lnTo>
                <a:lnTo>
                  <a:pt x="52" y="512"/>
                </a:lnTo>
                <a:lnTo>
                  <a:pt x="60" y="524"/>
                </a:lnTo>
                <a:lnTo>
                  <a:pt x="68" y="536"/>
                </a:lnTo>
                <a:lnTo>
                  <a:pt x="78" y="548"/>
                </a:lnTo>
                <a:lnTo>
                  <a:pt x="86" y="559"/>
                </a:lnTo>
                <a:lnTo>
                  <a:pt x="96" y="568"/>
                </a:lnTo>
                <a:lnTo>
                  <a:pt x="106" y="578"/>
                </a:lnTo>
                <a:lnTo>
                  <a:pt x="116" y="587"/>
                </a:lnTo>
                <a:lnTo>
                  <a:pt x="127" y="595"/>
                </a:lnTo>
                <a:lnTo>
                  <a:pt x="139" y="603"/>
                </a:lnTo>
                <a:lnTo>
                  <a:pt x="150" y="610"/>
                </a:lnTo>
                <a:lnTo>
                  <a:pt x="162" y="615"/>
                </a:lnTo>
                <a:lnTo>
                  <a:pt x="174" y="620"/>
                </a:lnTo>
                <a:lnTo>
                  <a:pt x="186" y="624"/>
                </a:lnTo>
                <a:lnTo>
                  <a:pt x="198" y="628"/>
                </a:lnTo>
                <a:lnTo>
                  <a:pt x="210" y="631"/>
                </a:lnTo>
                <a:lnTo>
                  <a:pt x="222" y="634"/>
                </a:lnTo>
                <a:lnTo>
                  <a:pt x="235" y="635"/>
                </a:lnTo>
                <a:lnTo>
                  <a:pt x="247" y="635"/>
                </a:lnTo>
                <a:lnTo>
                  <a:pt x="247" y="635"/>
                </a:lnTo>
                <a:lnTo>
                  <a:pt x="259" y="635"/>
                </a:lnTo>
                <a:lnTo>
                  <a:pt x="272" y="634"/>
                </a:lnTo>
                <a:lnTo>
                  <a:pt x="284" y="631"/>
                </a:lnTo>
                <a:lnTo>
                  <a:pt x="296" y="628"/>
                </a:lnTo>
                <a:lnTo>
                  <a:pt x="308" y="624"/>
                </a:lnTo>
                <a:lnTo>
                  <a:pt x="320" y="620"/>
                </a:lnTo>
                <a:lnTo>
                  <a:pt x="332" y="615"/>
                </a:lnTo>
                <a:lnTo>
                  <a:pt x="344" y="610"/>
                </a:lnTo>
                <a:lnTo>
                  <a:pt x="355" y="603"/>
                </a:lnTo>
                <a:lnTo>
                  <a:pt x="367" y="595"/>
                </a:lnTo>
                <a:lnTo>
                  <a:pt x="378" y="587"/>
                </a:lnTo>
                <a:lnTo>
                  <a:pt x="388" y="578"/>
                </a:lnTo>
                <a:lnTo>
                  <a:pt x="398" y="568"/>
                </a:lnTo>
                <a:lnTo>
                  <a:pt x="408" y="559"/>
                </a:lnTo>
                <a:lnTo>
                  <a:pt x="416" y="548"/>
                </a:lnTo>
                <a:lnTo>
                  <a:pt x="426" y="536"/>
                </a:lnTo>
                <a:lnTo>
                  <a:pt x="434" y="524"/>
                </a:lnTo>
                <a:lnTo>
                  <a:pt x="442" y="512"/>
                </a:lnTo>
                <a:lnTo>
                  <a:pt x="450" y="499"/>
                </a:lnTo>
                <a:lnTo>
                  <a:pt x="456" y="486"/>
                </a:lnTo>
                <a:lnTo>
                  <a:pt x="463" y="472"/>
                </a:lnTo>
                <a:lnTo>
                  <a:pt x="468" y="458"/>
                </a:lnTo>
                <a:lnTo>
                  <a:pt x="474" y="443"/>
                </a:lnTo>
                <a:lnTo>
                  <a:pt x="478" y="428"/>
                </a:lnTo>
                <a:lnTo>
                  <a:pt x="483" y="412"/>
                </a:lnTo>
                <a:lnTo>
                  <a:pt x="486" y="398"/>
                </a:lnTo>
                <a:lnTo>
                  <a:pt x="488" y="382"/>
                </a:lnTo>
                <a:lnTo>
                  <a:pt x="491" y="366"/>
                </a:lnTo>
                <a:lnTo>
                  <a:pt x="492" y="350"/>
                </a:lnTo>
                <a:lnTo>
                  <a:pt x="494" y="334"/>
                </a:lnTo>
                <a:lnTo>
                  <a:pt x="494" y="31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0" name="Freeform 72"/>
          <p:cNvSpPr>
            <a:spLocks noChangeArrowheads="1"/>
          </p:cNvSpPr>
          <p:nvPr/>
        </p:nvSpPr>
        <p:spPr bwMode="auto">
          <a:xfrm>
            <a:off x="3286125" y="4181475"/>
            <a:ext cx="204788" cy="255588"/>
          </a:xfrm>
          <a:custGeom>
            <a:avLst/>
            <a:gdLst>
              <a:gd name="T0" fmla="*/ 564 w 567"/>
              <a:gd name="T1" fmla="*/ 318 h 708"/>
              <a:gd name="T2" fmla="*/ 556 w 567"/>
              <a:gd name="T3" fmla="*/ 266 h 708"/>
              <a:gd name="T4" fmla="*/ 543 w 567"/>
              <a:gd name="T5" fmla="*/ 214 h 708"/>
              <a:gd name="T6" fmla="*/ 523 w 567"/>
              <a:gd name="T7" fmla="*/ 167 h 708"/>
              <a:gd name="T8" fmla="*/ 498 w 567"/>
              <a:gd name="T9" fmla="*/ 123 h 708"/>
              <a:gd name="T10" fmla="*/ 467 w 567"/>
              <a:gd name="T11" fmla="*/ 86 h 708"/>
              <a:gd name="T12" fmla="*/ 432 w 567"/>
              <a:gd name="T13" fmla="*/ 54 h 708"/>
              <a:gd name="T14" fmla="*/ 395 w 567"/>
              <a:gd name="T15" fmla="*/ 28 h 708"/>
              <a:gd name="T16" fmla="*/ 354 w 567"/>
              <a:gd name="T17" fmla="*/ 11 h 708"/>
              <a:gd name="T18" fmla="*/ 311 w 567"/>
              <a:gd name="T19" fmla="*/ 2 h 708"/>
              <a:gd name="T20" fmla="*/ 283 w 567"/>
              <a:gd name="T21" fmla="*/ 0 h 708"/>
              <a:gd name="T22" fmla="*/ 240 w 567"/>
              <a:gd name="T23" fmla="*/ 4 h 708"/>
              <a:gd name="T24" fmla="*/ 199 w 567"/>
              <a:gd name="T25" fmla="*/ 16 h 708"/>
              <a:gd name="T26" fmla="*/ 159 w 567"/>
              <a:gd name="T27" fmla="*/ 36 h 708"/>
              <a:gd name="T28" fmla="*/ 122 w 567"/>
              <a:gd name="T29" fmla="*/ 63 h 708"/>
              <a:gd name="T30" fmla="*/ 88 w 567"/>
              <a:gd name="T31" fmla="*/ 98 h 708"/>
              <a:gd name="T32" fmla="*/ 59 w 567"/>
              <a:gd name="T33" fmla="*/ 138 h 708"/>
              <a:gd name="T34" fmla="*/ 36 w 567"/>
              <a:gd name="T35" fmla="*/ 182 h 708"/>
              <a:gd name="T36" fmla="*/ 18 w 567"/>
              <a:gd name="T37" fmla="*/ 231 h 708"/>
              <a:gd name="T38" fmla="*/ 6 w 567"/>
              <a:gd name="T39" fmla="*/ 283 h 708"/>
              <a:gd name="T40" fmla="*/ 0 w 567"/>
              <a:gd name="T41" fmla="*/ 336 h 708"/>
              <a:gd name="T42" fmla="*/ 0 w 567"/>
              <a:gd name="T43" fmla="*/ 371 h 708"/>
              <a:gd name="T44" fmla="*/ 6 w 567"/>
              <a:gd name="T45" fmla="*/ 424 h 708"/>
              <a:gd name="T46" fmla="*/ 18 w 567"/>
              <a:gd name="T47" fmla="*/ 476 h 708"/>
              <a:gd name="T48" fmla="*/ 36 w 567"/>
              <a:gd name="T49" fmla="*/ 526 h 708"/>
              <a:gd name="T50" fmla="*/ 59 w 567"/>
              <a:gd name="T51" fmla="*/ 570 h 708"/>
              <a:gd name="T52" fmla="*/ 88 w 567"/>
              <a:gd name="T53" fmla="*/ 610 h 708"/>
              <a:gd name="T54" fmla="*/ 122 w 567"/>
              <a:gd name="T55" fmla="*/ 644 h 708"/>
              <a:gd name="T56" fmla="*/ 159 w 567"/>
              <a:gd name="T57" fmla="*/ 671 h 708"/>
              <a:gd name="T58" fmla="*/ 199 w 567"/>
              <a:gd name="T59" fmla="*/ 691 h 708"/>
              <a:gd name="T60" fmla="*/ 240 w 567"/>
              <a:gd name="T61" fmla="*/ 703 h 708"/>
              <a:gd name="T62" fmla="*/ 283 w 567"/>
              <a:gd name="T63" fmla="*/ 707 h 708"/>
              <a:gd name="T64" fmla="*/ 311 w 567"/>
              <a:gd name="T65" fmla="*/ 706 h 708"/>
              <a:gd name="T66" fmla="*/ 354 w 567"/>
              <a:gd name="T67" fmla="*/ 696 h 708"/>
              <a:gd name="T68" fmla="*/ 395 w 567"/>
              <a:gd name="T69" fmla="*/ 679 h 708"/>
              <a:gd name="T70" fmla="*/ 432 w 567"/>
              <a:gd name="T71" fmla="*/ 654 h 708"/>
              <a:gd name="T72" fmla="*/ 467 w 567"/>
              <a:gd name="T73" fmla="*/ 622 h 708"/>
              <a:gd name="T74" fmla="*/ 498 w 567"/>
              <a:gd name="T75" fmla="*/ 584 h 708"/>
              <a:gd name="T76" fmla="*/ 523 w 567"/>
              <a:gd name="T77" fmla="*/ 540 h 708"/>
              <a:gd name="T78" fmla="*/ 543 w 567"/>
              <a:gd name="T79" fmla="*/ 494 h 708"/>
              <a:gd name="T80" fmla="*/ 556 w 567"/>
              <a:gd name="T81" fmla="*/ 442 h 708"/>
              <a:gd name="T82" fmla="*/ 564 w 567"/>
              <a:gd name="T83" fmla="*/ 390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7" h="708">
                <a:moveTo>
                  <a:pt x="566" y="354"/>
                </a:moveTo>
                <a:lnTo>
                  <a:pt x="566" y="336"/>
                </a:lnTo>
                <a:lnTo>
                  <a:pt x="564" y="318"/>
                </a:lnTo>
                <a:lnTo>
                  <a:pt x="563" y="300"/>
                </a:lnTo>
                <a:lnTo>
                  <a:pt x="560" y="283"/>
                </a:lnTo>
                <a:lnTo>
                  <a:pt x="556" y="266"/>
                </a:lnTo>
                <a:lnTo>
                  <a:pt x="552" y="248"/>
                </a:lnTo>
                <a:lnTo>
                  <a:pt x="548" y="231"/>
                </a:lnTo>
                <a:lnTo>
                  <a:pt x="543" y="214"/>
                </a:lnTo>
                <a:lnTo>
                  <a:pt x="536" y="198"/>
                </a:lnTo>
                <a:lnTo>
                  <a:pt x="530" y="182"/>
                </a:lnTo>
                <a:lnTo>
                  <a:pt x="523" y="167"/>
                </a:lnTo>
                <a:lnTo>
                  <a:pt x="515" y="152"/>
                </a:lnTo>
                <a:lnTo>
                  <a:pt x="507" y="138"/>
                </a:lnTo>
                <a:lnTo>
                  <a:pt x="498" y="123"/>
                </a:lnTo>
                <a:lnTo>
                  <a:pt x="488" y="110"/>
                </a:lnTo>
                <a:lnTo>
                  <a:pt x="478" y="98"/>
                </a:lnTo>
                <a:lnTo>
                  <a:pt x="467" y="86"/>
                </a:lnTo>
                <a:lnTo>
                  <a:pt x="456" y="74"/>
                </a:lnTo>
                <a:lnTo>
                  <a:pt x="444" y="63"/>
                </a:lnTo>
                <a:lnTo>
                  <a:pt x="432" y="54"/>
                </a:lnTo>
                <a:lnTo>
                  <a:pt x="420" y="44"/>
                </a:lnTo>
                <a:lnTo>
                  <a:pt x="407" y="36"/>
                </a:lnTo>
                <a:lnTo>
                  <a:pt x="395" y="28"/>
                </a:lnTo>
                <a:lnTo>
                  <a:pt x="382" y="22"/>
                </a:lnTo>
                <a:lnTo>
                  <a:pt x="367" y="16"/>
                </a:lnTo>
                <a:lnTo>
                  <a:pt x="354" y="11"/>
                </a:lnTo>
                <a:lnTo>
                  <a:pt x="340" y="7"/>
                </a:lnTo>
                <a:lnTo>
                  <a:pt x="326" y="4"/>
                </a:lnTo>
                <a:lnTo>
                  <a:pt x="311" y="2"/>
                </a:lnTo>
                <a:lnTo>
                  <a:pt x="298" y="0"/>
                </a:lnTo>
                <a:lnTo>
                  <a:pt x="283" y="0"/>
                </a:lnTo>
                <a:lnTo>
                  <a:pt x="283" y="0"/>
                </a:lnTo>
                <a:lnTo>
                  <a:pt x="268" y="0"/>
                </a:lnTo>
                <a:lnTo>
                  <a:pt x="255" y="2"/>
                </a:lnTo>
                <a:lnTo>
                  <a:pt x="240" y="4"/>
                </a:lnTo>
                <a:lnTo>
                  <a:pt x="226" y="7"/>
                </a:lnTo>
                <a:lnTo>
                  <a:pt x="212" y="11"/>
                </a:lnTo>
                <a:lnTo>
                  <a:pt x="199" y="16"/>
                </a:lnTo>
                <a:lnTo>
                  <a:pt x="184" y="22"/>
                </a:lnTo>
                <a:lnTo>
                  <a:pt x="171" y="28"/>
                </a:lnTo>
                <a:lnTo>
                  <a:pt x="159" y="36"/>
                </a:lnTo>
                <a:lnTo>
                  <a:pt x="146" y="44"/>
                </a:lnTo>
                <a:lnTo>
                  <a:pt x="134" y="54"/>
                </a:lnTo>
                <a:lnTo>
                  <a:pt x="122" y="63"/>
                </a:lnTo>
                <a:lnTo>
                  <a:pt x="110" y="74"/>
                </a:lnTo>
                <a:lnTo>
                  <a:pt x="99" y="86"/>
                </a:lnTo>
                <a:lnTo>
                  <a:pt x="88" y="98"/>
                </a:lnTo>
                <a:lnTo>
                  <a:pt x="78" y="110"/>
                </a:lnTo>
                <a:lnTo>
                  <a:pt x="68" y="123"/>
                </a:lnTo>
                <a:lnTo>
                  <a:pt x="59" y="138"/>
                </a:lnTo>
                <a:lnTo>
                  <a:pt x="51" y="152"/>
                </a:lnTo>
                <a:lnTo>
                  <a:pt x="43" y="167"/>
                </a:lnTo>
                <a:lnTo>
                  <a:pt x="36" y="182"/>
                </a:lnTo>
                <a:lnTo>
                  <a:pt x="30" y="198"/>
                </a:lnTo>
                <a:lnTo>
                  <a:pt x="23" y="214"/>
                </a:lnTo>
                <a:lnTo>
                  <a:pt x="18" y="231"/>
                </a:lnTo>
                <a:lnTo>
                  <a:pt x="14" y="248"/>
                </a:lnTo>
                <a:lnTo>
                  <a:pt x="10" y="266"/>
                </a:lnTo>
                <a:lnTo>
                  <a:pt x="6" y="283"/>
                </a:lnTo>
                <a:lnTo>
                  <a:pt x="3" y="300"/>
                </a:lnTo>
                <a:lnTo>
                  <a:pt x="2" y="318"/>
                </a:lnTo>
                <a:lnTo>
                  <a:pt x="0" y="336"/>
                </a:lnTo>
                <a:lnTo>
                  <a:pt x="0" y="354"/>
                </a:lnTo>
                <a:lnTo>
                  <a:pt x="0" y="354"/>
                </a:lnTo>
                <a:lnTo>
                  <a:pt x="0" y="371"/>
                </a:lnTo>
                <a:lnTo>
                  <a:pt x="2" y="390"/>
                </a:lnTo>
                <a:lnTo>
                  <a:pt x="3" y="407"/>
                </a:lnTo>
                <a:lnTo>
                  <a:pt x="6" y="424"/>
                </a:lnTo>
                <a:lnTo>
                  <a:pt x="10" y="442"/>
                </a:lnTo>
                <a:lnTo>
                  <a:pt x="14" y="459"/>
                </a:lnTo>
                <a:lnTo>
                  <a:pt x="18" y="476"/>
                </a:lnTo>
                <a:lnTo>
                  <a:pt x="23" y="494"/>
                </a:lnTo>
                <a:lnTo>
                  <a:pt x="30" y="510"/>
                </a:lnTo>
                <a:lnTo>
                  <a:pt x="36" y="526"/>
                </a:lnTo>
                <a:lnTo>
                  <a:pt x="43" y="540"/>
                </a:lnTo>
                <a:lnTo>
                  <a:pt x="51" y="555"/>
                </a:lnTo>
                <a:lnTo>
                  <a:pt x="59" y="570"/>
                </a:lnTo>
                <a:lnTo>
                  <a:pt x="68" y="584"/>
                </a:lnTo>
                <a:lnTo>
                  <a:pt x="78" y="598"/>
                </a:lnTo>
                <a:lnTo>
                  <a:pt x="88" y="610"/>
                </a:lnTo>
                <a:lnTo>
                  <a:pt x="99" y="622"/>
                </a:lnTo>
                <a:lnTo>
                  <a:pt x="110" y="634"/>
                </a:lnTo>
                <a:lnTo>
                  <a:pt x="122" y="644"/>
                </a:lnTo>
                <a:lnTo>
                  <a:pt x="134" y="654"/>
                </a:lnTo>
                <a:lnTo>
                  <a:pt x="146" y="663"/>
                </a:lnTo>
                <a:lnTo>
                  <a:pt x="159" y="671"/>
                </a:lnTo>
                <a:lnTo>
                  <a:pt x="171" y="679"/>
                </a:lnTo>
                <a:lnTo>
                  <a:pt x="184" y="686"/>
                </a:lnTo>
                <a:lnTo>
                  <a:pt x="199" y="691"/>
                </a:lnTo>
                <a:lnTo>
                  <a:pt x="212" y="696"/>
                </a:lnTo>
                <a:lnTo>
                  <a:pt x="226" y="700"/>
                </a:lnTo>
                <a:lnTo>
                  <a:pt x="240" y="703"/>
                </a:lnTo>
                <a:lnTo>
                  <a:pt x="255" y="706"/>
                </a:lnTo>
                <a:lnTo>
                  <a:pt x="268" y="707"/>
                </a:lnTo>
                <a:lnTo>
                  <a:pt x="283" y="707"/>
                </a:lnTo>
                <a:lnTo>
                  <a:pt x="283" y="707"/>
                </a:lnTo>
                <a:lnTo>
                  <a:pt x="298" y="707"/>
                </a:lnTo>
                <a:lnTo>
                  <a:pt x="311" y="706"/>
                </a:lnTo>
                <a:lnTo>
                  <a:pt x="326" y="703"/>
                </a:lnTo>
                <a:lnTo>
                  <a:pt x="340" y="700"/>
                </a:lnTo>
                <a:lnTo>
                  <a:pt x="354" y="696"/>
                </a:lnTo>
                <a:lnTo>
                  <a:pt x="367" y="691"/>
                </a:lnTo>
                <a:lnTo>
                  <a:pt x="382" y="686"/>
                </a:lnTo>
                <a:lnTo>
                  <a:pt x="395" y="679"/>
                </a:lnTo>
                <a:lnTo>
                  <a:pt x="407" y="671"/>
                </a:lnTo>
                <a:lnTo>
                  <a:pt x="420" y="663"/>
                </a:lnTo>
                <a:lnTo>
                  <a:pt x="432" y="654"/>
                </a:lnTo>
                <a:lnTo>
                  <a:pt x="444" y="644"/>
                </a:lnTo>
                <a:lnTo>
                  <a:pt x="456" y="634"/>
                </a:lnTo>
                <a:lnTo>
                  <a:pt x="467" y="622"/>
                </a:lnTo>
                <a:lnTo>
                  <a:pt x="478" y="610"/>
                </a:lnTo>
                <a:lnTo>
                  <a:pt x="488" y="598"/>
                </a:lnTo>
                <a:lnTo>
                  <a:pt x="498" y="584"/>
                </a:lnTo>
                <a:lnTo>
                  <a:pt x="507" y="570"/>
                </a:lnTo>
                <a:lnTo>
                  <a:pt x="515" y="555"/>
                </a:lnTo>
                <a:lnTo>
                  <a:pt x="523" y="540"/>
                </a:lnTo>
                <a:lnTo>
                  <a:pt x="530" y="526"/>
                </a:lnTo>
                <a:lnTo>
                  <a:pt x="536" y="510"/>
                </a:lnTo>
                <a:lnTo>
                  <a:pt x="543" y="494"/>
                </a:lnTo>
                <a:lnTo>
                  <a:pt x="548" y="476"/>
                </a:lnTo>
                <a:lnTo>
                  <a:pt x="552" y="459"/>
                </a:lnTo>
                <a:lnTo>
                  <a:pt x="556" y="442"/>
                </a:lnTo>
                <a:lnTo>
                  <a:pt x="560" y="424"/>
                </a:lnTo>
                <a:lnTo>
                  <a:pt x="563" y="407"/>
                </a:lnTo>
                <a:lnTo>
                  <a:pt x="564" y="390"/>
                </a:lnTo>
                <a:lnTo>
                  <a:pt x="566" y="371"/>
                </a:lnTo>
                <a:lnTo>
                  <a:pt x="566" y="354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1" name="Oval 73"/>
          <p:cNvSpPr>
            <a:spLocks noChangeArrowheads="1"/>
          </p:cNvSpPr>
          <p:nvPr/>
        </p:nvSpPr>
        <p:spPr bwMode="auto">
          <a:xfrm>
            <a:off x="2562225" y="4435475"/>
            <a:ext cx="190500" cy="2286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2" name="Freeform 74"/>
          <p:cNvSpPr>
            <a:spLocks noChangeArrowheads="1"/>
          </p:cNvSpPr>
          <p:nvPr/>
        </p:nvSpPr>
        <p:spPr bwMode="auto">
          <a:xfrm>
            <a:off x="2562225" y="4422775"/>
            <a:ext cx="177800" cy="228600"/>
          </a:xfrm>
          <a:custGeom>
            <a:avLst/>
            <a:gdLst>
              <a:gd name="T0" fmla="*/ 492 w 494"/>
              <a:gd name="T1" fmla="*/ 286 h 636"/>
              <a:gd name="T2" fmla="*/ 485 w 494"/>
              <a:gd name="T3" fmla="*/ 238 h 636"/>
              <a:gd name="T4" fmla="*/ 473 w 494"/>
              <a:gd name="T5" fmla="*/ 193 h 636"/>
              <a:gd name="T6" fmla="*/ 456 w 494"/>
              <a:gd name="T7" fmla="*/ 150 h 636"/>
              <a:gd name="T8" fmla="*/ 433 w 494"/>
              <a:gd name="T9" fmla="*/ 111 h 636"/>
              <a:gd name="T10" fmla="*/ 408 w 494"/>
              <a:gd name="T11" fmla="*/ 76 h 636"/>
              <a:gd name="T12" fmla="*/ 377 w 494"/>
              <a:gd name="T13" fmla="*/ 48 h 636"/>
              <a:gd name="T14" fmla="*/ 344 w 494"/>
              <a:gd name="T15" fmla="*/ 26 h 636"/>
              <a:gd name="T16" fmla="*/ 308 w 494"/>
              <a:gd name="T17" fmla="*/ 11 h 636"/>
              <a:gd name="T18" fmla="*/ 272 w 494"/>
              <a:gd name="T19" fmla="*/ 2 h 636"/>
              <a:gd name="T20" fmla="*/ 247 w 494"/>
              <a:gd name="T21" fmla="*/ 0 h 636"/>
              <a:gd name="T22" fmla="*/ 209 w 494"/>
              <a:gd name="T23" fmla="*/ 4 h 636"/>
              <a:gd name="T24" fmla="*/ 173 w 494"/>
              <a:gd name="T25" fmla="*/ 15 h 636"/>
              <a:gd name="T26" fmla="*/ 139 w 494"/>
              <a:gd name="T27" fmla="*/ 32 h 636"/>
              <a:gd name="T28" fmla="*/ 105 w 494"/>
              <a:gd name="T29" fmla="*/ 58 h 636"/>
              <a:gd name="T30" fmla="*/ 77 w 494"/>
              <a:gd name="T31" fmla="*/ 87 h 636"/>
              <a:gd name="T32" fmla="*/ 52 w 494"/>
              <a:gd name="T33" fmla="*/ 123 h 636"/>
              <a:gd name="T34" fmla="*/ 31 w 494"/>
              <a:gd name="T35" fmla="*/ 163 h 636"/>
              <a:gd name="T36" fmla="*/ 16 w 494"/>
              <a:gd name="T37" fmla="*/ 207 h 636"/>
              <a:gd name="T38" fmla="*/ 5 w 494"/>
              <a:gd name="T39" fmla="*/ 254 h 636"/>
              <a:gd name="T40" fmla="*/ 0 w 494"/>
              <a:gd name="T41" fmla="*/ 302 h 636"/>
              <a:gd name="T42" fmla="*/ 0 w 494"/>
              <a:gd name="T43" fmla="*/ 334 h 636"/>
              <a:gd name="T44" fmla="*/ 5 w 494"/>
              <a:gd name="T45" fmla="*/ 382 h 636"/>
              <a:gd name="T46" fmla="*/ 16 w 494"/>
              <a:gd name="T47" fmla="*/ 429 h 636"/>
              <a:gd name="T48" fmla="*/ 31 w 494"/>
              <a:gd name="T49" fmla="*/ 473 h 636"/>
              <a:gd name="T50" fmla="*/ 52 w 494"/>
              <a:gd name="T51" fmla="*/ 513 h 636"/>
              <a:gd name="T52" fmla="*/ 77 w 494"/>
              <a:gd name="T53" fmla="*/ 549 h 636"/>
              <a:gd name="T54" fmla="*/ 105 w 494"/>
              <a:gd name="T55" fmla="*/ 578 h 636"/>
              <a:gd name="T56" fmla="*/ 139 w 494"/>
              <a:gd name="T57" fmla="*/ 603 h 636"/>
              <a:gd name="T58" fmla="*/ 173 w 494"/>
              <a:gd name="T59" fmla="*/ 621 h 636"/>
              <a:gd name="T60" fmla="*/ 209 w 494"/>
              <a:gd name="T61" fmla="*/ 631 h 636"/>
              <a:gd name="T62" fmla="*/ 247 w 494"/>
              <a:gd name="T63" fmla="*/ 635 h 636"/>
              <a:gd name="T64" fmla="*/ 272 w 494"/>
              <a:gd name="T65" fmla="*/ 634 h 636"/>
              <a:gd name="T66" fmla="*/ 308 w 494"/>
              <a:gd name="T67" fmla="*/ 625 h 636"/>
              <a:gd name="T68" fmla="*/ 344 w 494"/>
              <a:gd name="T69" fmla="*/ 610 h 636"/>
              <a:gd name="T70" fmla="*/ 377 w 494"/>
              <a:gd name="T71" fmla="*/ 587 h 636"/>
              <a:gd name="T72" fmla="*/ 408 w 494"/>
              <a:gd name="T73" fmla="*/ 559 h 636"/>
              <a:gd name="T74" fmla="*/ 433 w 494"/>
              <a:gd name="T75" fmla="*/ 525 h 636"/>
              <a:gd name="T76" fmla="*/ 456 w 494"/>
              <a:gd name="T77" fmla="*/ 486 h 636"/>
              <a:gd name="T78" fmla="*/ 473 w 494"/>
              <a:gd name="T79" fmla="*/ 443 h 636"/>
              <a:gd name="T80" fmla="*/ 485 w 494"/>
              <a:gd name="T81" fmla="*/ 398 h 636"/>
              <a:gd name="T82" fmla="*/ 492 w 494"/>
              <a:gd name="T83" fmla="*/ 350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4" h="636">
                <a:moveTo>
                  <a:pt x="493" y="318"/>
                </a:moveTo>
                <a:lnTo>
                  <a:pt x="493" y="302"/>
                </a:lnTo>
                <a:lnTo>
                  <a:pt x="492" y="286"/>
                </a:lnTo>
                <a:lnTo>
                  <a:pt x="491" y="270"/>
                </a:lnTo>
                <a:lnTo>
                  <a:pt x="488" y="254"/>
                </a:lnTo>
                <a:lnTo>
                  <a:pt x="485" y="238"/>
                </a:lnTo>
                <a:lnTo>
                  <a:pt x="483" y="223"/>
                </a:lnTo>
                <a:lnTo>
                  <a:pt x="477" y="207"/>
                </a:lnTo>
                <a:lnTo>
                  <a:pt x="473" y="193"/>
                </a:lnTo>
                <a:lnTo>
                  <a:pt x="468" y="178"/>
                </a:lnTo>
                <a:lnTo>
                  <a:pt x="463" y="163"/>
                </a:lnTo>
                <a:lnTo>
                  <a:pt x="456" y="150"/>
                </a:lnTo>
                <a:lnTo>
                  <a:pt x="449" y="137"/>
                </a:lnTo>
                <a:lnTo>
                  <a:pt x="441" y="123"/>
                </a:lnTo>
                <a:lnTo>
                  <a:pt x="433" y="111"/>
                </a:lnTo>
                <a:lnTo>
                  <a:pt x="425" y="99"/>
                </a:lnTo>
                <a:lnTo>
                  <a:pt x="416" y="87"/>
                </a:lnTo>
                <a:lnTo>
                  <a:pt x="408" y="76"/>
                </a:lnTo>
                <a:lnTo>
                  <a:pt x="397" y="67"/>
                </a:lnTo>
                <a:lnTo>
                  <a:pt x="388" y="58"/>
                </a:lnTo>
                <a:lnTo>
                  <a:pt x="377" y="48"/>
                </a:lnTo>
                <a:lnTo>
                  <a:pt x="367" y="40"/>
                </a:lnTo>
                <a:lnTo>
                  <a:pt x="355" y="32"/>
                </a:lnTo>
                <a:lnTo>
                  <a:pt x="344" y="26"/>
                </a:lnTo>
                <a:lnTo>
                  <a:pt x="332" y="20"/>
                </a:lnTo>
                <a:lnTo>
                  <a:pt x="320" y="15"/>
                </a:lnTo>
                <a:lnTo>
                  <a:pt x="308" y="11"/>
                </a:lnTo>
                <a:lnTo>
                  <a:pt x="296" y="7"/>
                </a:lnTo>
                <a:lnTo>
                  <a:pt x="284" y="4"/>
                </a:lnTo>
                <a:lnTo>
                  <a:pt x="272" y="2"/>
                </a:lnTo>
                <a:lnTo>
                  <a:pt x="259" y="0"/>
                </a:lnTo>
                <a:lnTo>
                  <a:pt x="247" y="0"/>
                </a:lnTo>
                <a:lnTo>
                  <a:pt x="247" y="0"/>
                </a:lnTo>
                <a:lnTo>
                  <a:pt x="235" y="0"/>
                </a:lnTo>
                <a:lnTo>
                  <a:pt x="221" y="2"/>
                </a:lnTo>
                <a:lnTo>
                  <a:pt x="209" y="4"/>
                </a:lnTo>
                <a:lnTo>
                  <a:pt x="197" y="7"/>
                </a:lnTo>
                <a:lnTo>
                  <a:pt x="185" y="11"/>
                </a:lnTo>
                <a:lnTo>
                  <a:pt x="173" y="15"/>
                </a:lnTo>
                <a:lnTo>
                  <a:pt x="161" y="20"/>
                </a:lnTo>
                <a:lnTo>
                  <a:pt x="149" y="26"/>
                </a:lnTo>
                <a:lnTo>
                  <a:pt x="139" y="32"/>
                </a:lnTo>
                <a:lnTo>
                  <a:pt x="127" y="40"/>
                </a:lnTo>
                <a:lnTo>
                  <a:pt x="116" y="48"/>
                </a:lnTo>
                <a:lnTo>
                  <a:pt x="105" y="58"/>
                </a:lnTo>
                <a:lnTo>
                  <a:pt x="96" y="67"/>
                </a:lnTo>
                <a:lnTo>
                  <a:pt x="85" y="76"/>
                </a:lnTo>
                <a:lnTo>
                  <a:pt x="77" y="87"/>
                </a:lnTo>
                <a:lnTo>
                  <a:pt x="68" y="99"/>
                </a:lnTo>
                <a:lnTo>
                  <a:pt x="60" y="111"/>
                </a:lnTo>
                <a:lnTo>
                  <a:pt x="52" y="123"/>
                </a:lnTo>
                <a:lnTo>
                  <a:pt x="44" y="137"/>
                </a:lnTo>
                <a:lnTo>
                  <a:pt x="37" y="150"/>
                </a:lnTo>
                <a:lnTo>
                  <a:pt x="31" y="163"/>
                </a:lnTo>
                <a:lnTo>
                  <a:pt x="25" y="178"/>
                </a:lnTo>
                <a:lnTo>
                  <a:pt x="20" y="193"/>
                </a:lnTo>
                <a:lnTo>
                  <a:pt x="16" y="207"/>
                </a:lnTo>
                <a:lnTo>
                  <a:pt x="11" y="223"/>
                </a:lnTo>
                <a:lnTo>
                  <a:pt x="8" y="238"/>
                </a:lnTo>
                <a:lnTo>
                  <a:pt x="5" y="254"/>
                </a:lnTo>
                <a:lnTo>
                  <a:pt x="3" y="270"/>
                </a:lnTo>
                <a:lnTo>
                  <a:pt x="1" y="286"/>
                </a:lnTo>
                <a:lnTo>
                  <a:pt x="0" y="302"/>
                </a:lnTo>
                <a:lnTo>
                  <a:pt x="0" y="318"/>
                </a:lnTo>
                <a:lnTo>
                  <a:pt x="0" y="318"/>
                </a:lnTo>
                <a:lnTo>
                  <a:pt x="0" y="334"/>
                </a:lnTo>
                <a:lnTo>
                  <a:pt x="1" y="350"/>
                </a:lnTo>
                <a:lnTo>
                  <a:pt x="3" y="366"/>
                </a:lnTo>
                <a:lnTo>
                  <a:pt x="5" y="382"/>
                </a:lnTo>
                <a:lnTo>
                  <a:pt x="8" y="398"/>
                </a:lnTo>
                <a:lnTo>
                  <a:pt x="11" y="413"/>
                </a:lnTo>
                <a:lnTo>
                  <a:pt x="16" y="429"/>
                </a:lnTo>
                <a:lnTo>
                  <a:pt x="20" y="443"/>
                </a:lnTo>
                <a:lnTo>
                  <a:pt x="25" y="458"/>
                </a:lnTo>
                <a:lnTo>
                  <a:pt x="31" y="473"/>
                </a:lnTo>
                <a:lnTo>
                  <a:pt x="37" y="486"/>
                </a:lnTo>
                <a:lnTo>
                  <a:pt x="44" y="499"/>
                </a:lnTo>
                <a:lnTo>
                  <a:pt x="52" y="513"/>
                </a:lnTo>
                <a:lnTo>
                  <a:pt x="60" y="525"/>
                </a:lnTo>
                <a:lnTo>
                  <a:pt x="68" y="537"/>
                </a:lnTo>
                <a:lnTo>
                  <a:pt x="77" y="549"/>
                </a:lnTo>
                <a:lnTo>
                  <a:pt x="85" y="559"/>
                </a:lnTo>
                <a:lnTo>
                  <a:pt x="96" y="569"/>
                </a:lnTo>
                <a:lnTo>
                  <a:pt x="105" y="578"/>
                </a:lnTo>
                <a:lnTo>
                  <a:pt x="116" y="587"/>
                </a:lnTo>
                <a:lnTo>
                  <a:pt x="127" y="595"/>
                </a:lnTo>
                <a:lnTo>
                  <a:pt x="139" y="603"/>
                </a:lnTo>
                <a:lnTo>
                  <a:pt x="149" y="610"/>
                </a:lnTo>
                <a:lnTo>
                  <a:pt x="161" y="615"/>
                </a:lnTo>
                <a:lnTo>
                  <a:pt x="173" y="621"/>
                </a:lnTo>
                <a:lnTo>
                  <a:pt x="185" y="625"/>
                </a:lnTo>
                <a:lnTo>
                  <a:pt x="197" y="629"/>
                </a:lnTo>
                <a:lnTo>
                  <a:pt x="209" y="631"/>
                </a:lnTo>
                <a:lnTo>
                  <a:pt x="221" y="634"/>
                </a:lnTo>
                <a:lnTo>
                  <a:pt x="235" y="635"/>
                </a:lnTo>
                <a:lnTo>
                  <a:pt x="247" y="635"/>
                </a:lnTo>
                <a:lnTo>
                  <a:pt x="247" y="635"/>
                </a:lnTo>
                <a:lnTo>
                  <a:pt x="259" y="635"/>
                </a:lnTo>
                <a:lnTo>
                  <a:pt x="272" y="634"/>
                </a:lnTo>
                <a:lnTo>
                  <a:pt x="284" y="631"/>
                </a:lnTo>
                <a:lnTo>
                  <a:pt x="296" y="629"/>
                </a:lnTo>
                <a:lnTo>
                  <a:pt x="308" y="625"/>
                </a:lnTo>
                <a:lnTo>
                  <a:pt x="320" y="621"/>
                </a:lnTo>
                <a:lnTo>
                  <a:pt x="332" y="615"/>
                </a:lnTo>
                <a:lnTo>
                  <a:pt x="344" y="610"/>
                </a:lnTo>
                <a:lnTo>
                  <a:pt x="355" y="603"/>
                </a:lnTo>
                <a:lnTo>
                  <a:pt x="367" y="595"/>
                </a:lnTo>
                <a:lnTo>
                  <a:pt x="377" y="587"/>
                </a:lnTo>
                <a:lnTo>
                  <a:pt x="388" y="578"/>
                </a:lnTo>
                <a:lnTo>
                  <a:pt x="397" y="569"/>
                </a:lnTo>
                <a:lnTo>
                  <a:pt x="408" y="559"/>
                </a:lnTo>
                <a:lnTo>
                  <a:pt x="416" y="549"/>
                </a:lnTo>
                <a:lnTo>
                  <a:pt x="425" y="537"/>
                </a:lnTo>
                <a:lnTo>
                  <a:pt x="433" y="525"/>
                </a:lnTo>
                <a:lnTo>
                  <a:pt x="441" y="513"/>
                </a:lnTo>
                <a:lnTo>
                  <a:pt x="449" y="499"/>
                </a:lnTo>
                <a:lnTo>
                  <a:pt x="456" y="486"/>
                </a:lnTo>
                <a:lnTo>
                  <a:pt x="463" y="473"/>
                </a:lnTo>
                <a:lnTo>
                  <a:pt x="468" y="458"/>
                </a:lnTo>
                <a:lnTo>
                  <a:pt x="473" y="443"/>
                </a:lnTo>
                <a:lnTo>
                  <a:pt x="477" y="429"/>
                </a:lnTo>
                <a:lnTo>
                  <a:pt x="483" y="413"/>
                </a:lnTo>
                <a:lnTo>
                  <a:pt x="485" y="398"/>
                </a:lnTo>
                <a:lnTo>
                  <a:pt x="488" y="382"/>
                </a:lnTo>
                <a:lnTo>
                  <a:pt x="491" y="366"/>
                </a:lnTo>
                <a:lnTo>
                  <a:pt x="492" y="350"/>
                </a:lnTo>
                <a:lnTo>
                  <a:pt x="493" y="334"/>
                </a:lnTo>
                <a:lnTo>
                  <a:pt x="493" y="31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3" name="Freeform 75"/>
          <p:cNvSpPr>
            <a:spLocks noChangeArrowheads="1"/>
          </p:cNvSpPr>
          <p:nvPr/>
        </p:nvSpPr>
        <p:spPr bwMode="auto">
          <a:xfrm>
            <a:off x="2549525" y="4410075"/>
            <a:ext cx="203200" cy="255588"/>
          </a:xfrm>
          <a:custGeom>
            <a:avLst/>
            <a:gdLst>
              <a:gd name="T0" fmla="*/ 564 w 566"/>
              <a:gd name="T1" fmla="*/ 318 h 708"/>
              <a:gd name="T2" fmla="*/ 556 w 566"/>
              <a:gd name="T3" fmla="*/ 266 h 708"/>
              <a:gd name="T4" fmla="*/ 543 w 566"/>
              <a:gd name="T5" fmla="*/ 214 h 708"/>
              <a:gd name="T6" fmla="*/ 523 w 566"/>
              <a:gd name="T7" fmla="*/ 167 h 708"/>
              <a:gd name="T8" fmla="*/ 497 w 566"/>
              <a:gd name="T9" fmla="*/ 123 h 708"/>
              <a:gd name="T10" fmla="*/ 467 w 566"/>
              <a:gd name="T11" fmla="*/ 86 h 708"/>
              <a:gd name="T12" fmla="*/ 432 w 566"/>
              <a:gd name="T13" fmla="*/ 54 h 708"/>
              <a:gd name="T14" fmla="*/ 395 w 566"/>
              <a:gd name="T15" fmla="*/ 28 h 708"/>
              <a:gd name="T16" fmla="*/ 353 w 566"/>
              <a:gd name="T17" fmla="*/ 11 h 708"/>
              <a:gd name="T18" fmla="*/ 311 w 566"/>
              <a:gd name="T19" fmla="*/ 2 h 708"/>
              <a:gd name="T20" fmla="*/ 283 w 566"/>
              <a:gd name="T21" fmla="*/ 0 h 708"/>
              <a:gd name="T22" fmla="*/ 240 w 566"/>
              <a:gd name="T23" fmla="*/ 4 h 708"/>
              <a:gd name="T24" fmla="*/ 199 w 566"/>
              <a:gd name="T25" fmla="*/ 16 h 708"/>
              <a:gd name="T26" fmla="*/ 159 w 566"/>
              <a:gd name="T27" fmla="*/ 36 h 708"/>
              <a:gd name="T28" fmla="*/ 121 w 566"/>
              <a:gd name="T29" fmla="*/ 63 h 708"/>
              <a:gd name="T30" fmla="*/ 88 w 566"/>
              <a:gd name="T31" fmla="*/ 98 h 708"/>
              <a:gd name="T32" fmla="*/ 59 w 566"/>
              <a:gd name="T33" fmla="*/ 138 h 708"/>
              <a:gd name="T34" fmla="*/ 36 w 566"/>
              <a:gd name="T35" fmla="*/ 182 h 708"/>
              <a:gd name="T36" fmla="*/ 17 w 566"/>
              <a:gd name="T37" fmla="*/ 231 h 708"/>
              <a:gd name="T38" fmla="*/ 5 w 566"/>
              <a:gd name="T39" fmla="*/ 283 h 708"/>
              <a:gd name="T40" fmla="*/ 0 w 566"/>
              <a:gd name="T41" fmla="*/ 337 h 708"/>
              <a:gd name="T42" fmla="*/ 0 w 566"/>
              <a:gd name="T43" fmla="*/ 371 h 708"/>
              <a:gd name="T44" fmla="*/ 5 w 566"/>
              <a:gd name="T45" fmla="*/ 425 h 708"/>
              <a:gd name="T46" fmla="*/ 17 w 566"/>
              <a:gd name="T47" fmla="*/ 477 h 708"/>
              <a:gd name="T48" fmla="*/ 36 w 566"/>
              <a:gd name="T49" fmla="*/ 526 h 708"/>
              <a:gd name="T50" fmla="*/ 59 w 566"/>
              <a:gd name="T51" fmla="*/ 570 h 708"/>
              <a:gd name="T52" fmla="*/ 88 w 566"/>
              <a:gd name="T53" fmla="*/ 610 h 708"/>
              <a:gd name="T54" fmla="*/ 121 w 566"/>
              <a:gd name="T55" fmla="*/ 645 h 708"/>
              <a:gd name="T56" fmla="*/ 159 w 566"/>
              <a:gd name="T57" fmla="*/ 671 h 708"/>
              <a:gd name="T58" fmla="*/ 199 w 566"/>
              <a:gd name="T59" fmla="*/ 691 h 708"/>
              <a:gd name="T60" fmla="*/ 240 w 566"/>
              <a:gd name="T61" fmla="*/ 703 h 708"/>
              <a:gd name="T62" fmla="*/ 283 w 566"/>
              <a:gd name="T63" fmla="*/ 707 h 708"/>
              <a:gd name="T64" fmla="*/ 311 w 566"/>
              <a:gd name="T65" fmla="*/ 706 h 708"/>
              <a:gd name="T66" fmla="*/ 353 w 566"/>
              <a:gd name="T67" fmla="*/ 697 h 708"/>
              <a:gd name="T68" fmla="*/ 395 w 566"/>
              <a:gd name="T69" fmla="*/ 679 h 708"/>
              <a:gd name="T70" fmla="*/ 432 w 566"/>
              <a:gd name="T71" fmla="*/ 654 h 708"/>
              <a:gd name="T72" fmla="*/ 467 w 566"/>
              <a:gd name="T73" fmla="*/ 622 h 708"/>
              <a:gd name="T74" fmla="*/ 497 w 566"/>
              <a:gd name="T75" fmla="*/ 585 h 708"/>
              <a:gd name="T76" fmla="*/ 523 w 566"/>
              <a:gd name="T77" fmla="*/ 541 h 708"/>
              <a:gd name="T78" fmla="*/ 543 w 566"/>
              <a:gd name="T79" fmla="*/ 494 h 708"/>
              <a:gd name="T80" fmla="*/ 556 w 566"/>
              <a:gd name="T81" fmla="*/ 442 h 708"/>
              <a:gd name="T82" fmla="*/ 564 w 566"/>
              <a:gd name="T83" fmla="*/ 390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6" h="708">
                <a:moveTo>
                  <a:pt x="565" y="354"/>
                </a:moveTo>
                <a:lnTo>
                  <a:pt x="565" y="337"/>
                </a:lnTo>
                <a:lnTo>
                  <a:pt x="564" y="318"/>
                </a:lnTo>
                <a:lnTo>
                  <a:pt x="563" y="301"/>
                </a:lnTo>
                <a:lnTo>
                  <a:pt x="560" y="283"/>
                </a:lnTo>
                <a:lnTo>
                  <a:pt x="556" y="266"/>
                </a:lnTo>
                <a:lnTo>
                  <a:pt x="552" y="249"/>
                </a:lnTo>
                <a:lnTo>
                  <a:pt x="548" y="231"/>
                </a:lnTo>
                <a:lnTo>
                  <a:pt x="543" y="214"/>
                </a:lnTo>
                <a:lnTo>
                  <a:pt x="536" y="198"/>
                </a:lnTo>
                <a:lnTo>
                  <a:pt x="529" y="182"/>
                </a:lnTo>
                <a:lnTo>
                  <a:pt x="523" y="167"/>
                </a:lnTo>
                <a:lnTo>
                  <a:pt x="515" y="153"/>
                </a:lnTo>
                <a:lnTo>
                  <a:pt x="507" y="138"/>
                </a:lnTo>
                <a:lnTo>
                  <a:pt x="497" y="123"/>
                </a:lnTo>
                <a:lnTo>
                  <a:pt x="488" y="110"/>
                </a:lnTo>
                <a:lnTo>
                  <a:pt x="477" y="98"/>
                </a:lnTo>
                <a:lnTo>
                  <a:pt x="467" y="86"/>
                </a:lnTo>
                <a:lnTo>
                  <a:pt x="456" y="74"/>
                </a:lnTo>
                <a:lnTo>
                  <a:pt x="444" y="63"/>
                </a:lnTo>
                <a:lnTo>
                  <a:pt x="432" y="54"/>
                </a:lnTo>
                <a:lnTo>
                  <a:pt x="420" y="44"/>
                </a:lnTo>
                <a:lnTo>
                  <a:pt x="407" y="36"/>
                </a:lnTo>
                <a:lnTo>
                  <a:pt x="395" y="28"/>
                </a:lnTo>
                <a:lnTo>
                  <a:pt x="381" y="22"/>
                </a:lnTo>
                <a:lnTo>
                  <a:pt x="367" y="16"/>
                </a:lnTo>
                <a:lnTo>
                  <a:pt x="353" y="11"/>
                </a:lnTo>
                <a:lnTo>
                  <a:pt x="340" y="7"/>
                </a:lnTo>
                <a:lnTo>
                  <a:pt x="325" y="4"/>
                </a:lnTo>
                <a:lnTo>
                  <a:pt x="311" y="2"/>
                </a:lnTo>
                <a:lnTo>
                  <a:pt x="297" y="0"/>
                </a:lnTo>
                <a:lnTo>
                  <a:pt x="283" y="0"/>
                </a:lnTo>
                <a:lnTo>
                  <a:pt x="283" y="0"/>
                </a:lnTo>
                <a:lnTo>
                  <a:pt x="268" y="0"/>
                </a:lnTo>
                <a:lnTo>
                  <a:pt x="255" y="2"/>
                </a:lnTo>
                <a:lnTo>
                  <a:pt x="240" y="4"/>
                </a:lnTo>
                <a:lnTo>
                  <a:pt x="225" y="7"/>
                </a:lnTo>
                <a:lnTo>
                  <a:pt x="212" y="11"/>
                </a:lnTo>
                <a:lnTo>
                  <a:pt x="199" y="16"/>
                </a:lnTo>
                <a:lnTo>
                  <a:pt x="184" y="22"/>
                </a:lnTo>
                <a:lnTo>
                  <a:pt x="171" y="28"/>
                </a:lnTo>
                <a:lnTo>
                  <a:pt x="159" y="36"/>
                </a:lnTo>
                <a:lnTo>
                  <a:pt x="145" y="44"/>
                </a:lnTo>
                <a:lnTo>
                  <a:pt x="133" y="54"/>
                </a:lnTo>
                <a:lnTo>
                  <a:pt x="121" y="63"/>
                </a:lnTo>
                <a:lnTo>
                  <a:pt x="109" y="74"/>
                </a:lnTo>
                <a:lnTo>
                  <a:pt x="99" y="86"/>
                </a:lnTo>
                <a:lnTo>
                  <a:pt x="88" y="98"/>
                </a:lnTo>
                <a:lnTo>
                  <a:pt x="77" y="110"/>
                </a:lnTo>
                <a:lnTo>
                  <a:pt x="68" y="123"/>
                </a:lnTo>
                <a:lnTo>
                  <a:pt x="59" y="138"/>
                </a:lnTo>
                <a:lnTo>
                  <a:pt x="51" y="153"/>
                </a:lnTo>
                <a:lnTo>
                  <a:pt x="43" y="167"/>
                </a:lnTo>
                <a:lnTo>
                  <a:pt x="36" y="182"/>
                </a:lnTo>
                <a:lnTo>
                  <a:pt x="29" y="198"/>
                </a:lnTo>
                <a:lnTo>
                  <a:pt x="23" y="214"/>
                </a:lnTo>
                <a:lnTo>
                  <a:pt x="17" y="231"/>
                </a:lnTo>
                <a:lnTo>
                  <a:pt x="13" y="249"/>
                </a:lnTo>
                <a:lnTo>
                  <a:pt x="9" y="266"/>
                </a:lnTo>
                <a:lnTo>
                  <a:pt x="5" y="283"/>
                </a:lnTo>
                <a:lnTo>
                  <a:pt x="3" y="301"/>
                </a:lnTo>
                <a:lnTo>
                  <a:pt x="1" y="318"/>
                </a:lnTo>
                <a:lnTo>
                  <a:pt x="0" y="337"/>
                </a:lnTo>
                <a:lnTo>
                  <a:pt x="0" y="354"/>
                </a:lnTo>
                <a:lnTo>
                  <a:pt x="0" y="354"/>
                </a:lnTo>
                <a:lnTo>
                  <a:pt x="0" y="371"/>
                </a:lnTo>
                <a:lnTo>
                  <a:pt x="1" y="390"/>
                </a:lnTo>
                <a:lnTo>
                  <a:pt x="3" y="407"/>
                </a:lnTo>
                <a:lnTo>
                  <a:pt x="5" y="425"/>
                </a:lnTo>
                <a:lnTo>
                  <a:pt x="9" y="442"/>
                </a:lnTo>
                <a:lnTo>
                  <a:pt x="13" y="459"/>
                </a:lnTo>
                <a:lnTo>
                  <a:pt x="17" y="477"/>
                </a:lnTo>
                <a:lnTo>
                  <a:pt x="23" y="494"/>
                </a:lnTo>
                <a:lnTo>
                  <a:pt x="29" y="510"/>
                </a:lnTo>
                <a:lnTo>
                  <a:pt x="36" y="526"/>
                </a:lnTo>
                <a:lnTo>
                  <a:pt x="43" y="541"/>
                </a:lnTo>
                <a:lnTo>
                  <a:pt x="51" y="555"/>
                </a:lnTo>
                <a:lnTo>
                  <a:pt x="59" y="570"/>
                </a:lnTo>
                <a:lnTo>
                  <a:pt x="68" y="585"/>
                </a:lnTo>
                <a:lnTo>
                  <a:pt x="77" y="598"/>
                </a:lnTo>
                <a:lnTo>
                  <a:pt x="88" y="610"/>
                </a:lnTo>
                <a:lnTo>
                  <a:pt x="99" y="622"/>
                </a:lnTo>
                <a:lnTo>
                  <a:pt x="109" y="634"/>
                </a:lnTo>
                <a:lnTo>
                  <a:pt x="121" y="645"/>
                </a:lnTo>
                <a:lnTo>
                  <a:pt x="133" y="654"/>
                </a:lnTo>
                <a:lnTo>
                  <a:pt x="145" y="663"/>
                </a:lnTo>
                <a:lnTo>
                  <a:pt x="159" y="671"/>
                </a:lnTo>
                <a:lnTo>
                  <a:pt x="171" y="679"/>
                </a:lnTo>
                <a:lnTo>
                  <a:pt x="184" y="686"/>
                </a:lnTo>
                <a:lnTo>
                  <a:pt x="199" y="691"/>
                </a:lnTo>
                <a:lnTo>
                  <a:pt x="212" y="697"/>
                </a:lnTo>
                <a:lnTo>
                  <a:pt x="225" y="701"/>
                </a:lnTo>
                <a:lnTo>
                  <a:pt x="240" y="703"/>
                </a:lnTo>
                <a:lnTo>
                  <a:pt x="255" y="706"/>
                </a:lnTo>
                <a:lnTo>
                  <a:pt x="268" y="707"/>
                </a:lnTo>
                <a:lnTo>
                  <a:pt x="283" y="707"/>
                </a:lnTo>
                <a:lnTo>
                  <a:pt x="283" y="707"/>
                </a:lnTo>
                <a:lnTo>
                  <a:pt x="297" y="707"/>
                </a:lnTo>
                <a:lnTo>
                  <a:pt x="311" y="706"/>
                </a:lnTo>
                <a:lnTo>
                  <a:pt x="325" y="703"/>
                </a:lnTo>
                <a:lnTo>
                  <a:pt x="340" y="701"/>
                </a:lnTo>
                <a:lnTo>
                  <a:pt x="353" y="697"/>
                </a:lnTo>
                <a:lnTo>
                  <a:pt x="367" y="691"/>
                </a:lnTo>
                <a:lnTo>
                  <a:pt x="381" y="686"/>
                </a:lnTo>
                <a:lnTo>
                  <a:pt x="395" y="679"/>
                </a:lnTo>
                <a:lnTo>
                  <a:pt x="407" y="671"/>
                </a:lnTo>
                <a:lnTo>
                  <a:pt x="420" y="663"/>
                </a:lnTo>
                <a:lnTo>
                  <a:pt x="432" y="654"/>
                </a:lnTo>
                <a:lnTo>
                  <a:pt x="444" y="645"/>
                </a:lnTo>
                <a:lnTo>
                  <a:pt x="456" y="634"/>
                </a:lnTo>
                <a:lnTo>
                  <a:pt x="467" y="622"/>
                </a:lnTo>
                <a:lnTo>
                  <a:pt x="477" y="610"/>
                </a:lnTo>
                <a:lnTo>
                  <a:pt x="488" y="598"/>
                </a:lnTo>
                <a:lnTo>
                  <a:pt x="497" y="585"/>
                </a:lnTo>
                <a:lnTo>
                  <a:pt x="507" y="570"/>
                </a:lnTo>
                <a:lnTo>
                  <a:pt x="515" y="555"/>
                </a:lnTo>
                <a:lnTo>
                  <a:pt x="523" y="541"/>
                </a:lnTo>
                <a:lnTo>
                  <a:pt x="529" y="526"/>
                </a:lnTo>
                <a:lnTo>
                  <a:pt x="536" y="510"/>
                </a:lnTo>
                <a:lnTo>
                  <a:pt x="543" y="494"/>
                </a:lnTo>
                <a:lnTo>
                  <a:pt x="548" y="477"/>
                </a:lnTo>
                <a:lnTo>
                  <a:pt x="552" y="459"/>
                </a:lnTo>
                <a:lnTo>
                  <a:pt x="556" y="442"/>
                </a:lnTo>
                <a:lnTo>
                  <a:pt x="560" y="425"/>
                </a:lnTo>
                <a:lnTo>
                  <a:pt x="563" y="407"/>
                </a:lnTo>
                <a:lnTo>
                  <a:pt x="564" y="390"/>
                </a:lnTo>
                <a:lnTo>
                  <a:pt x="565" y="371"/>
                </a:lnTo>
                <a:lnTo>
                  <a:pt x="565" y="354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4" name="Oval 76"/>
          <p:cNvSpPr>
            <a:spLocks noChangeArrowheads="1"/>
          </p:cNvSpPr>
          <p:nvPr/>
        </p:nvSpPr>
        <p:spPr bwMode="auto">
          <a:xfrm>
            <a:off x="1825625" y="4664075"/>
            <a:ext cx="190500" cy="2286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5" name="Freeform 77"/>
          <p:cNvSpPr>
            <a:spLocks noChangeArrowheads="1"/>
          </p:cNvSpPr>
          <p:nvPr/>
        </p:nvSpPr>
        <p:spPr bwMode="auto">
          <a:xfrm>
            <a:off x="1825625" y="4651375"/>
            <a:ext cx="177800" cy="228600"/>
          </a:xfrm>
          <a:custGeom>
            <a:avLst/>
            <a:gdLst>
              <a:gd name="T0" fmla="*/ 492 w 494"/>
              <a:gd name="T1" fmla="*/ 286 h 636"/>
              <a:gd name="T2" fmla="*/ 485 w 494"/>
              <a:gd name="T3" fmla="*/ 238 h 636"/>
              <a:gd name="T4" fmla="*/ 473 w 494"/>
              <a:gd name="T5" fmla="*/ 192 h 636"/>
              <a:gd name="T6" fmla="*/ 456 w 494"/>
              <a:gd name="T7" fmla="*/ 150 h 636"/>
              <a:gd name="T8" fmla="*/ 433 w 494"/>
              <a:gd name="T9" fmla="*/ 111 h 636"/>
              <a:gd name="T10" fmla="*/ 408 w 494"/>
              <a:gd name="T11" fmla="*/ 76 h 636"/>
              <a:gd name="T12" fmla="*/ 377 w 494"/>
              <a:gd name="T13" fmla="*/ 48 h 636"/>
              <a:gd name="T14" fmla="*/ 344 w 494"/>
              <a:gd name="T15" fmla="*/ 26 h 636"/>
              <a:gd name="T16" fmla="*/ 308 w 494"/>
              <a:gd name="T17" fmla="*/ 11 h 636"/>
              <a:gd name="T18" fmla="*/ 272 w 494"/>
              <a:gd name="T19" fmla="*/ 2 h 636"/>
              <a:gd name="T20" fmla="*/ 247 w 494"/>
              <a:gd name="T21" fmla="*/ 0 h 636"/>
              <a:gd name="T22" fmla="*/ 209 w 494"/>
              <a:gd name="T23" fmla="*/ 4 h 636"/>
              <a:gd name="T24" fmla="*/ 173 w 494"/>
              <a:gd name="T25" fmla="*/ 15 h 636"/>
              <a:gd name="T26" fmla="*/ 139 w 494"/>
              <a:gd name="T27" fmla="*/ 32 h 636"/>
              <a:gd name="T28" fmla="*/ 105 w 494"/>
              <a:gd name="T29" fmla="*/ 58 h 636"/>
              <a:gd name="T30" fmla="*/ 77 w 494"/>
              <a:gd name="T31" fmla="*/ 87 h 636"/>
              <a:gd name="T32" fmla="*/ 52 w 494"/>
              <a:gd name="T33" fmla="*/ 123 h 636"/>
              <a:gd name="T34" fmla="*/ 31 w 494"/>
              <a:gd name="T35" fmla="*/ 163 h 636"/>
              <a:gd name="T36" fmla="*/ 16 w 494"/>
              <a:gd name="T37" fmla="*/ 207 h 636"/>
              <a:gd name="T38" fmla="*/ 5 w 494"/>
              <a:gd name="T39" fmla="*/ 254 h 636"/>
              <a:gd name="T40" fmla="*/ 0 w 494"/>
              <a:gd name="T41" fmla="*/ 302 h 636"/>
              <a:gd name="T42" fmla="*/ 0 w 494"/>
              <a:gd name="T43" fmla="*/ 334 h 636"/>
              <a:gd name="T44" fmla="*/ 5 w 494"/>
              <a:gd name="T45" fmla="*/ 382 h 636"/>
              <a:gd name="T46" fmla="*/ 16 w 494"/>
              <a:gd name="T47" fmla="*/ 428 h 636"/>
              <a:gd name="T48" fmla="*/ 31 w 494"/>
              <a:gd name="T49" fmla="*/ 472 h 636"/>
              <a:gd name="T50" fmla="*/ 52 w 494"/>
              <a:gd name="T51" fmla="*/ 512 h 636"/>
              <a:gd name="T52" fmla="*/ 77 w 494"/>
              <a:gd name="T53" fmla="*/ 548 h 636"/>
              <a:gd name="T54" fmla="*/ 105 w 494"/>
              <a:gd name="T55" fmla="*/ 578 h 636"/>
              <a:gd name="T56" fmla="*/ 139 w 494"/>
              <a:gd name="T57" fmla="*/ 603 h 636"/>
              <a:gd name="T58" fmla="*/ 173 w 494"/>
              <a:gd name="T59" fmla="*/ 620 h 636"/>
              <a:gd name="T60" fmla="*/ 209 w 494"/>
              <a:gd name="T61" fmla="*/ 631 h 636"/>
              <a:gd name="T62" fmla="*/ 247 w 494"/>
              <a:gd name="T63" fmla="*/ 635 h 636"/>
              <a:gd name="T64" fmla="*/ 272 w 494"/>
              <a:gd name="T65" fmla="*/ 634 h 636"/>
              <a:gd name="T66" fmla="*/ 308 w 494"/>
              <a:gd name="T67" fmla="*/ 624 h 636"/>
              <a:gd name="T68" fmla="*/ 344 w 494"/>
              <a:gd name="T69" fmla="*/ 610 h 636"/>
              <a:gd name="T70" fmla="*/ 377 w 494"/>
              <a:gd name="T71" fmla="*/ 587 h 636"/>
              <a:gd name="T72" fmla="*/ 408 w 494"/>
              <a:gd name="T73" fmla="*/ 559 h 636"/>
              <a:gd name="T74" fmla="*/ 433 w 494"/>
              <a:gd name="T75" fmla="*/ 524 h 636"/>
              <a:gd name="T76" fmla="*/ 456 w 494"/>
              <a:gd name="T77" fmla="*/ 486 h 636"/>
              <a:gd name="T78" fmla="*/ 473 w 494"/>
              <a:gd name="T79" fmla="*/ 443 h 636"/>
              <a:gd name="T80" fmla="*/ 485 w 494"/>
              <a:gd name="T81" fmla="*/ 398 h 636"/>
              <a:gd name="T82" fmla="*/ 492 w 494"/>
              <a:gd name="T83" fmla="*/ 350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4" h="636">
                <a:moveTo>
                  <a:pt x="493" y="318"/>
                </a:moveTo>
                <a:lnTo>
                  <a:pt x="493" y="302"/>
                </a:lnTo>
                <a:lnTo>
                  <a:pt x="492" y="286"/>
                </a:lnTo>
                <a:lnTo>
                  <a:pt x="491" y="270"/>
                </a:lnTo>
                <a:lnTo>
                  <a:pt x="488" y="254"/>
                </a:lnTo>
                <a:lnTo>
                  <a:pt x="485" y="238"/>
                </a:lnTo>
                <a:lnTo>
                  <a:pt x="483" y="223"/>
                </a:lnTo>
                <a:lnTo>
                  <a:pt x="477" y="207"/>
                </a:lnTo>
                <a:lnTo>
                  <a:pt x="473" y="192"/>
                </a:lnTo>
                <a:lnTo>
                  <a:pt x="468" y="178"/>
                </a:lnTo>
                <a:lnTo>
                  <a:pt x="463" y="163"/>
                </a:lnTo>
                <a:lnTo>
                  <a:pt x="456" y="150"/>
                </a:lnTo>
                <a:lnTo>
                  <a:pt x="449" y="136"/>
                </a:lnTo>
                <a:lnTo>
                  <a:pt x="441" y="123"/>
                </a:lnTo>
                <a:lnTo>
                  <a:pt x="433" y="111"/>
                </a:lnTo>
                <a:lnTo>
                  <a:pt x="425" y="99"/>
                </a:lnTo>
                <a:lnTo>
                  <a:pt x="416" y="87"/>
                </a:lnTo>
                <a:lnTo>
                  <a:pt x="408" y="76"/>
                </a:lnTo>
                <a:lnTo>
                  <a:pt x="397" y="67"/>
                </a:lnTo>
                <a:lnTo>
                  <a:pt x="388" y="58"/>
                </a:lnTo>
                <a:lnTo>
                  <a:pt x="377" y="48"/>
                </a:lnTo>
                <a:lnTo>
                  <a:pt x="367" y="40"/>
                </a:lnTo>
                <a:lnTo>
                  <a:pt x="355" y="32"/>
                </a:lnTo>
                <a:lnTo>
                  <a:pt x="344" y="26"/>
                </a:lnTo>
                <a:lnTo>
                  <a:pt x="332" y="20"/>
                </a:lnTo>
                <a:lnTo>
                  <a:pt x="320" y="15"/>
                </a:lnTo>
                <a:lnTo>
                  <a:pt x="308" y="11"/>
                </a:lnTo>
                <a:lnTo>
                  <a:pt x="296" y="7"/>
                </a:lnTo>
                <a:lnTo>
                  <a:pt x="284" y="4"/>
                </a:lnTo>
                <a:lnTo>
                  <a:pt x="272" y="2"/>
                </a:lnTo>
                <a:lnTo>
                  <a:pt x="259" y="0"/>
                </a:lnTo>
                <a:lnTo>
                  <a:pt x="247" y="0"/>
                </a:lnTo>
                <a:lnTo>
                  <a:pt x="247" y="0"/>
                </a:lnTo>
                <a:lnTo>
                  <a:pt x="235" y="0"/>
                </a:lnTo>
                <a:lnTo>
                  <a:pt x="221" y="2"/>
                </a:lnTo>
                <a:lnTo>
                  <a:pt x="209" y="4"/>
                </a:lnTo>
                <a:lnTo>
                  <a:pt x="197" y="7"/>
                </a:lnTo>
                <a:lnTo>
                  <a:pt x="185" y="11"/>
                </a:lnTo>
                <a:lnTo>
                  <a:pt x="173" y="15"/>
                </a:lnTo>
                <a:lnTo>
                  <a:pt x="161" y="20"/>
                </a:lnTo>
                <a:lnTo>
                  <a:pt x="149" y="26"/>
                </a:lnTo>
                <a:lnTo>
                  <a:pt x="139" y="32"/>
                </a:lnTo>
                <a:lnTo>
                  <a:pt x="127" y="40"/>
                </a:lnTo>
                <a:lnTo>
                  <a:pt x="116" y="48"/>
                </a:lnTo>
                <a:lnTo>
                  <a:pt x="105" y="58"/>
                </a:lnTo>
                <a:lnTo>
                  <a:pt x="96" y="67"/>
                </a:lnTo>
                <a:lnTo>
                  <a:pt x="85" y="76"/>
                </a:lnTo>
                <a:lnTo>
                  <a:pt x="77" y="87"/>
                </a:lnTo>
                <a:lnTo>
                  <a:pt x="68" y="99"/>
                </a:lnTo>
                <a:lnTo>
                  <a:pt x="60" y="111"/>
                </a:lnTo>
                <a:lnTo>
                  <a:pt x="52" y="123"/>
                </a:lnTo>
                <a:lnTo>
                  <a:pt x="44" y="136"/>
                </a:lnTo>
                <a:lnTo>
                  <a:pt x="37" y="150"/>
                </a:lnTo>
                <a:lnTo>
                  <a:pt x="31" y="163"/>
                </a:lnTo>
                <a:lnTo>
                  <a:pt x="25" y="178"/>
                </a:lnTo>
                <a:lnTo>
                  <a:pt x="20" y="192"/>
                </a:lnTo>
                <a:lnTo>
                  <a:pt x="16" y="207"/>
                </a:lnTo>
                <a:lnTo>
                  <a:pt x="11" y="223"/>
                </a:lnTo>
                <a:lnTo>
                  <a:pt x="8" y="238"/>
                </a:lnTo>
                <a:lnTo>
                  <a:pt x="5" y="254"/>
                </a:lnTo>
                <a:lnTo>
                  <a:pt x="3" y="270"/>
                </a:lnTo>
                <a:lnTo>
                  <a:pt x="1" y="286"/>
                </a:lnTo>
                <a:lnTo>
                  <a:pt x="0" y="302"/>
                </a:lnTo>
                <a:lnTo>
                  <a:pt x="0" y="318"/>
                </a:lnTo>
                <a:lnTo>
                  <a:pt x="0" y="318"/>
                </a:lnTo>
                <a:lnTo>
                  <a:pt x="0" y="334"/>
                </a:lnTo>
                <a:lnTo>
                  <a:pt x="1" y="350"/>
                </a:lnTo>
                <a:lnTo>
                  <a:pt x="3" y="366"/>
                </a:lnTo>
                <a:lnTo>
                  <a:pt x="5" y="382"/>
                </a:lnTo>
                <a:lnTo>
                  <a:pt x="8" y="398"/>
                </a:lnTo>
                <a:lnTo>
                  <a:pt x="11" y="412"/>
                </a:lnTo>
                <a:lnTo>
                  <a:pt x="16" y="428"/>
                </a:lnTo>
                <a:lnTo>
                  <a:pt x="20" y="443"/>
                </a:lnTo>
                <a:lnTo>
                  <a:pt x="25" y="458"/>
                </a:lnTo>
                <a:lnTo>
                  <a:pt x="31" y="472"/>
                </a:lnTo>
                <a:lnTo>
                  <a:pt x="37" y="486"/>
                </a:lnTo>
                <a:lnTo>
                  <a:pt x="44" y="499"/>
                </a:lnTo>
                <a:lnTo>
                  <a:pt x="52" y="512"/>
                </a:lnTo>
                <a:lnTo>
                  <a:pt x="60" y="524"/>
                </a:lnTo>
                <a:lnTo>
                  <a:pt x="68" y="536"/>
                </a:lnTo>
                <a:lnTo>
                  <a:pt x="77" y="548"/>
                </a:lnTo>
                <a:lnTo>
                  <a:pt x="85" y="559"/>
                </a:lnTo>
                <a:lnTo>
                  <a:pt x="96" y="568"/>
                </a:lnTo>
                <a:lnTo>
                  <a:pt x="105" y="578"/>
                </a:lnTo>
                <a:lnTo>
                  <a:pt x="116" y="587"/>
                </a:lnTo>
                <a:lnTo>
                  <a:pt x="127" y="595"/>
                </a:lnTo>
                <a:lnTo>
                  <a:pt x="139" y="603"/>
                </a:lnTo>
                <a:lnTo>
                  <a:pt x="149" y="610"/>
                </a:lnTo>
                <a:lnTo>
                  <a:pt x="161" y="615"/>
                </a:lnTo>
                <a:lnTo>
                  <a:pt x="173" y="620"/>
                </a:lnTo>
                <a:lnTo>
                  <a:pt x="185" y="624"/>
                </a:lnTo>
                <a:lnTo>
                  <a:pt x="197" y="628"/>
                </a:lnTo>
                <a:lnTo>
                  <a:pt x="209" y="631"/>
                </a:lnTo>
                <a:lnTo>
                  <a:pt x="221" y="634"/>
                </a:lnTo>
                <a:lnTo>
                  <a:pt x="235" y="635"/>
                </a:lnTo>
                <a:lnTo>
                  <a:pt x="247" y="635"/>
                </a:lnTo>
                <a:lnTo>
                  <a:pt x="247" y="635"/>
                </a:lnTo>
                <a:lnTo>
                  <a:pt x="259" y="635"/>
                </a:lnTo>
                <a:lnTo>
                  <a:pt x="272" y="634"/>
                </a:lnTo>
                <a:lnTo>
                  <a:pt x="284" y="631"/>
                </a:lnTo>
                <a:lnTo>
                  <a:pt x="296" y="628"/>
                </a:lnTo>
                <a:lnTo>
                  <a:pt x="308" y="624"/>
                </a:lnTo>
                <a:lnTo>
                  <a:pt x="320" y="620"/>
                </a:lnTo>
                <a:lnTo>
                  <a:pt x="332" y="615"/>
                </a:lnTo>
                <a:lnTo>
                  <a:pt x="344" y="610"/>
                </a:lnTo>
                <a:lnTo>
                  <a:pt x="355" y="603"/>
                </a:lnTo>
                <a:lnTo>
                  <a:pt x="367" y="595"/>
                </a:lnTo>
                <a:lnTo>
                  <a:pt x="377" y="587"/>
                </a:lnTo>
                <a:lnTo>
                  <a:pt x="388" y="578"/>
                </a:lnTo>
                <a:lnTo>
                  <a:pt x="397" y="568"/>
                </a:lnTo>
                <a:lnTo>
                  <a:pt x="408" y="559"/>
                </a:lnTo>
                <a:lnTo>
                  <a:pt x="416" y="548"/>
                </a:lnTo>
                <a:lnTo>
                  <a:pt x="425" y="536"/>
                </a:lnTo>
                <a:lnTo>
                  <a:pt x="433" y="524"/>
                </a:lnTo>
                <a:lnTo>
                  <a:pt x="441" y="512"/>
                </a:lnTo>
                <a:lnTo>
                  <a:pt x="449" y="499"/>
                </a:lnTo>
                <a:lnTo>
                  <a:pt x="456" y="486"/>
                </a:lnTo>
                <a:lnTo>
                  <a:pt x="463" y="472"/>
                </a:lnTo>
                <a:lnTo>
                  <a:pt x="468" y="458"/>
                </a:lnTo>
                <a:lnTo>
                  <a:pt x="473" y="443"/>
                </a:lnTo>
                <a:lnTo>
                  <a:pt x="477" y="428"/>
                </a:lnTo>
                <a:lnTo>
                  <a:pt x="483" y="412"/>
                </a:lnTo>
                <a:lnTo>
                  <a:pt x="485" y="398"/>
                </a:lnTo>
                <a:lnTo>
                  <a:pt x="488" y="382"/>
                </a:lnTo>
                <a:lnTo>
                  <a:pt x="491" y="366"/>
                </a:lnTo>
                <a:lnTo>
                  <a:pt x="492" y="350"/>
                </a:lnTo>
                <a:lnTo>
                  <a:pt x="493" y="334"/>
                </a:lnTo>
                <a:lnTo>
                  <a:pt x="493" y="31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Freeform 78"/>
          <p:cNvSpPr>
            <a:spLocks noChangeArrowheads="1"/>
          </p:cNvSpPr>
          <p:nvPr/>
        </p:nvSpPr>
        <p:spPr bwMode="auto">
          <a:xfrm>
            <a:off x="1812925" y="4638675"/>
            <a:ext cx="203200" cy="255588"/>
          </a:xfrm>
          <a:custGeom>
            <a:avLst/>
            <a:gdLst>
              <a:gd name="T0" fmla="*/ 564 w 566"/>
              <a:gd name="T1" fmla="*/ 318 h 708"/>
              <a:gd name="T2" fmla="*/ 556 w 566"/>
              <a:gd name="T3" fmla="*/ 266 h 708"/>
              <a:gd name="T4" fmla="*/ 543 w 566"/>
              <a:gd name="T5" fmla="*/ 214 h 708"/>
              <a:gd name="T6" fmla="*/ 523 w 566"/>
              <a:gd name="T7" fmla="*/ 167 h 708"/>
              <a:gd name="T8" fmla="*/ 497 w 566"/>
              <a:gd name="T9" fmla="*/ 123 h 708"/>
              <a:gd name="T10" fmla="*/ 467 w 566"/>
              <a:gd name="T11" fmla="*/ 86 h 708"/>
              <a:gd name="T12" fmla="*/ 432 w 566"/>
              <a:gd name="T13" fmla="*/ 54 h 708"/>
              <a:gd name="T14" fmla="*/ 395 w 566"/>
              <a:gd name="T15" fmla="*/ 28 h 708"/>
              <a:gd name="T16" fmla="*/ 353 w 566"/>
              <a:gd name="T17" fmla="*/ 11 h 708"/>
              <a:gd name="T18" fmla="*/ 311 w 566"/>
              <a:gd name="T19" fmla="*/ 2 h 708"/>
              <a:gd name="T20" fmla="*/ 283 w 566"/>
              <a:gd name="T21" fmla="*/ 0 h 708"/>
              <a:gd name="T22" fmla="*/ 240 w 566"/>
              <a:gd name="T23" fmla="*/ 4 h 708"/>
              <a:gd name="T24" fmla="*/ 199 w 566"/>
              <a:gd name="T25" fmla="*/ 16 h 708"/>
              <a:gd name="T26" fmla="*/ 159 w 566"/>
              <a:gd name="T27" fmla="*/ 36 h 708"/>
              <a:gd name="T28" fmla="*/ 121 w 566"/>
              <a:gd name="T29" fmla="*/ 63 h 708"/>
              <a:gd name="T30" fmla="*/ 88 w 566"/>
              <a:gd name="T31" fmla="*/ 98 h 708"/>
              <a:gd name="T32" fmla="*/ 59 w 566"/>
              <a:gd name="T33" fmla="*/ 138 h 708"/>
              <a:gd name="T34" fmla="*/ 36 w 566"/>
              <a:gd name="T35" fmla="*/ 182 h 708"/>
              <a:gd name="T36" fmla="*/ 17 w 566"/>
              <a:gd name="T37" fmla="*/ 231 h 708"/>
              <a:gd name="T38" fmla="*/ 5 w 566"/>
              <a:gd name="T39" fmla="*/ 283 h 708"/>
              <a:gd name="T40" fmla="*/ 0 w 566"/>
              <a:gd name="T41" fmla="*/ 336 h 708"/>
              <a:gd name="T42" fmla="*/ 0 w 566"/>
              <a:gd name="T43" fmla="*/ 371 h 708"/>
              <a:gd name="T44" fmla="*/ 5 w 566"/>
              <a:gd name="T45" fmla="*/ 424 h 708"/>
              <a:gd name="T46" fmla="*/ 17 w 566"/>
              <a:gd name="T47" fmla="*/ 476 h 708"/>
              <a:gd name="T48" fmla="*/ 36 w 566"/>
              <a:gd name="T49" fmla="*/ 526 h 708"/>
              <a:gd name="T50" fmla="*/ 59 w 566"/>
              <a:gd name="T51" fmla="*/ 570 h 708"/>
              <a:gd name="T52" fmla="*/ 88 w 566"/>
              <a:gd name="T53" fmla="*/ 610 h 708"/>
              <a:gd name="T54" fmla="*/ 121 w 566"/>
              <a:gd name="T55" fmla="*/ 644 h 708"/>
              <a:gd name="T56" fmla="*/ 159 w 566"/>
              <a:gd name="T57" fmla="*/ 671 h 708"/>
              <a:gd name="T58" fmla="*/ 199 w 566"/>
              <a:gd name="T59" fmla="*/ 691 h 708"/>
              <a:gd name="T60" fmla="*/ 240 w 566"/>
              <a:gd name="T61" fmla="*/ 703 h 708"/>
              <a:gd name="T62" fmla="*/ 283 w 566"/>
              <a:gd name="T63" fmla="*/ 707 h 708"/>
              <a:gd name="T64" fmla="*/ 311 w 566"/>
              <a:gd name="T65" fmla="*/ 706 h 708"/>
              <a:gd name="T66" fmla="*/ 353 w 566"/>
              <a:gd name="T67" fmla="*/ 696 h 708"/>
              <a:gd name="T68" fmla="*/ 395 w 566"/>
              <a:gd name="T69" fmla="*/ 679 h 708"/>
              <a:gd name="T70" fmla="*/ 432 w 566"/>
              <a:gd name="T71" fmla="*/ 654 h 708"/>
              <a:gd name="T72" fmla="*/ 467 w 566"/>
              <a:gd name="T73" fmla="*/ 622 h 708"/>
              <a:gd name="T74" fmla="*/ 497 w 566"/>
              <a:gd name="T75" fmla="*/ 584 h 708"/>
              <a:gd name="T76" fmla="*/ 523 w 566"/>
              <a:gd name="T77" fmla="*/ 540 h 708"/>
              <a:gd name="T78" fmla="*/ 543 w 566"/>
              <a:gd name="T79" fmla="*/ 494 h 708"/>
              <a:gd name="T80" fmla="*/ 556 w 566"/>
              <a:gd name="T81" fmla="*/ 442 h 708"/>
              <a:gd name="T82" fmla="*/ 564 w 566"/>
              <a:gd name="T83" fmla="*/ 390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6" h="708">
                <a:moveTo>
                  <a:pt x="565" y="354"/>
                </a:moveTo>
                <a:lnTo>
                  <a:pt x="565" y="336"/>
                </a:lnTo>
                <a:lnTo>
                  <a:pt x="564" y="318"/>
                </a:lnTo>
                <a:lnTo>
                  <a:pt x="563" y="300"/>
                </a:lnTo>
                <a:lnTo>
                  <a:pt x="560" y="283"/>
                </a:lnTo>
                <a:lnTo>
                  <a:pt x="556" y="266"/>
                </a:lnTo>
                <a:lnTo>
                  <a:pt x="552" y="248"/>
                </a:lnTo>
                <a:lnTo>
                  <a:pt x="548" y="231"/>
                </a:lnTo>
                <a:lnTo>
                  <a:pt x="543" y="214"/>
                </a:lnTo>
                <a:lnTo>
                  <a:pt x="536" y="198"/>
                </a:lnTo>
                <a:lnTo>
                  <a:pt x="529" y="182"/>
                </a:lnTo>
                <a:lnTo>
                  <a:pt x="523" y="167"/>
                </a:lnTo>
                <a:lnTo>
                  <a:pt x="515" y="152"/>
                </a:lnTo>
                <a:lnTo>
                  <a:pt x="507" y="138"/>
                </a:lnTo>
                <a:lnTo>
                  <a:pt x="497" y="123"/>
                </a:lnTo>
                <a:lnTo>
                  <a:pt x="488" y="110"/>
                </a:lnTo>
                <a:lnTo>
                  <a:pt x="477" y="98"/>
                </a:lnTo>
                <a:lnTo>
                  <a:pt x="467" y="86"/>
                </a:lnTo>
                <a:lnTo>
                  <a:pt x="456" y="74"/>
                </a:lnTo>
                <a:lnTo>
                  <a:pt x="444" y="63"/>
                </a:lnTo>
                <a:lnTo>
                  <a:pt x="432" y="54"/>
                </a:lnTo>
                <a:lnTo>
                  <a:pt x="420" y="44"/>
                </a:lnTo>
                <a:lnTo>
                  <a:pt x="407" y="36"/>
                </a:lnTo>
                <a:lnTo>
                  <a:pt x="395" y="28"/>
                </a:lnTo>
                <a:lnTo>
                  <a:pt x="381" y="22"/>
                </a:lnTo>
                <a:lnTo>
                  <a:pt x="367" y="16"/>
                </a:lnTo>
                <a:lnTo>
                  <a:pt x="353" y="11"/>
                </a:lnTo>
                <a:lnTo>
                  <a:pt x="340" y="7"/>
                </a:lnTo>
                <a:lnTo>
                  <a:pt x="325" y="4"/>
                </a:lnTo>
                <a:lnTo>
                  <a:pt x="311" y="2"/>
                </a:lnTo>
                <a:lnTo>
                  <a:pt x="297" y="0"/>
                </a:lnTo>
                <a:lnTo>
                  <a:pt x="283" y="0"/>
                </a:lnTo>
                <a:lnTo>
                  <a:pt x="283" y="0"/>
                </a:lnTo>
                <a:lnTo>
                  <a:pt x="268" y="0"/>
                </a:lnTo>
                <a:lnTo>
                  <a:pt x="255" y="2"/>
                </a:lnTo>
                <a:lnTo>
                  <a:pt x="240" y="4"/>
                </a:lnTo>
                <a:lnTo>
                  <a:pt x="225" y="7"/>
                </a:lnTo>
                <a:lnTo>
                  <a:pt x="212" y="11"/>
                </a:lnTo>
                <a:lnTo>
                  <a:pt x="199" y="16"/>
                </a:lnTo>
                <a:lnTo>
                  <a:pt x="184" y="22"/>
                </a:lnTo>
                <a:lnTo>
                  <a:pt x="171" y="28"/>
                </a:lnTo>
                <a:lnTo>
                  <a:pt x="159" y="36"/>
                </a:lnTo>
                <a:lnTo>
                  <a:pt x="145" y="44"/>
                </a:lnTo>
                <a:lnTo>
                  <a:pt x="133" y="54"/>
                </a:lnTo>
                <a:lnTo>
                  <a:pt x="121" y="63"/>
                </a:lnTo>
                <a:lnTo>
                  <a:pt x="109" y="74"/>
                </a:lnTo>
                <a:lnTo>
                  <a:pt x="99" y="86"/>
                </a:lnTo>
                <a:lnTo>
                  <a:pt x="88" y="98"/>
                </a:lnTo>
                <a:lnTo>
                  <a:pt x="77" y="110"/>
                </a:lnTo>
                <a:lnTo>
                  <a:pt x="68" y="123"/>
                </a:lnTo>
                <a:lnTo>
                  <a:pt x="59" y="138"/>
                </a:lnTo>
                <a:lnTo>
                  <a:pt x="51" y="152"/>
                </a:lnTo>
                <a:lnTo>
                  <a:pt x="43" y="167"/>
                </a:lnTo>
                <a:lnTo>
                  <a:pt x="36" y="182"/>
                </a:lnTo>
                <a:lnTo>
                  <a:pt x="29" y="198"/>
                </a:lnTo>
                <a:lnTo>
                  <a:pt x="23" y="214"/>
                </a:lnTo>
                <a:lnTo>
                  <a:pt x="17" y="231"/>
                </a:lnTo>
                <a:lnTo>
                  <a:pt x="13" y="248"/>
                </a:lnTo>
                <a:lnTo>
                  <a:pt x="9" y="266"/>
                </a:lnTo>
                <a:lnTo>
                  <a:pt x="5" y="283"/>
                </a:lnTo>
                <a:lnTo>
                  <a:pt x="3" y="300"/>
                </a:lnTo>
                <a:lnTo>
                  <a:pt x="1" y="318"/>
                </a:lnTo>
                <a:lnTo>
                  <a:pt x="0" y="336"/>
                </a:lnTo>
                <a:lnTo>
                  <a:pt x="0" y="354"/>
                </a:lnTo>
                <a:lnTo>
                  <a:pt x="0" y="354"/>
                </a:lnTo>
                <a:lnTo>
                  <a:pt x="0" y="371"/>
                </a:lnTo>
                <a:lnTo>
                  <a:pt x="1" y="390"/>
                </a:lnTo>
                <a:lnTo>
                  <a:pt x="3" y="407"/>
                </a:lnTo>
                <a:lnTo>
                  <a:pt x="5" y="424"/>
                </a:lnTo>
                <a:lnTo>
                  <a:pt x="9" y="442"/>
                </a:lnTo>
                <a:lnTo>
                  <a:pt x="13" y="459"/>
                </a:lnTo>
                <a:lnTo>
                  <a:pt x="17" y="476"/>
                </a:lnTo>
                <a:lnTo>
                  <a:pt x="23" y="494"/>
                </a:lnTo>
                <a:lnTo>
                  <a:pt x="29" y="510"/>
                </a:lnTo>
                <a:lnTo>
                  <a:pt x="36" y="526"/>
                </a:lnTo>
                <a:lnTo>
                  <a:pt x="43" y="540"/>
                </a:lnTo>
                <a:lnTo>
                  <a:pt x="51" y="555"/>
                </a:lnTo>
                <a:lnTo>
                  <a:pt x="59" y="570"/>
                </a:lnTo>
                <a:lnTo>
                  <a:pt x="68" y="584"/>
                </a:lnTo>
                <a:lnTo>
                  <a:pt x="77" y="598"/>
                </a:lnTo>
                <a:lnTo>
                  <a:pt x="88" y="610"/>
                </a:lnTo>
                <a:lnTo>
                  <a:pt x="99" y="622"/>
                </a:lnTo>
                <a:lnTo>
                  <a:pt x="109" y="634"/>
                </a:lnTo>
                <a:lnTo>
                  <a:pt x="121" y="644"/>
                </a:lnTo>
                <a:lnTo>
                  <a:pt x="133" y="654"/>
                </a:lnTo>
                <a:lnTo>
                  <a:pt x="145" y="663"/>
                </a:lnTo>
                <a:lnTo>
                  <a:pt x="159" y="671"/>
                </a:lnTo>
                <a:lnTo>
                  <a:pt x="171" y="679"/>
                </a:lnTo>
                <a:lnTo>
                  <a:pt x="184" y="686"/>
                </a:lnTo>
                <a:lnTo>
                  <a:pt x="199" y="691"/>
                </a:lnTo>
                <a:lnTo>
                  <a:pt x="212" y="696"/>
                </a:lnTo>
                <a:lnTo>
                  <a:pt x="225" y="700"/>
                </a:lnTo>
                <a:lnTo>
                  <a:pt x="240" y="703"/>
                </a:lnTo>
                <a:lnTo>
                  <a:pt x="255" y="706"/>
                </a:lnTo>
                <a:lnTo>
                  <a:pt x="268" y="707"/>
                </a:lnTo>
                <a:lnTo>
                  <a:pt x="283" y="707"/>
                </a:lnTo>
                <a:lnTo>
                  <a:pt x="283" y="707"/>
                </a:lnTo>
                <a:lnTo>
                  <a:pt x="297" y="707"/>
                </a:lnTo>
                <a:lnTo>
                  <a:pt x="311" y="706"/>
                </a:lnTo>
                <a:lnTo>
                  <a:pt x="325" y="703"/>
                </a:lnTo>
                <a:lnTo>
                  <a:pt x="340" y="700"/>
                </a:lnTo>
                <a:lnTo>
                  <a:pt x="353" y="696"/>
                </a:lnTo>
                <a:lnTo>
                  <a:pt x="367" y="691"/>
                </a:lnTo>
                <a:lnTo>
                  <a:pt x="381" y="686"/>
                </a:lnTo>
                <a:lnTo>
                  <a:pt x="395" y="679"/>
                </a:lnTo>
                <a:lnTo>
                  <a:pt x="407" y="671"/>
                </a:lnTo>
                <a:lnTo>
                  <a:pt x="420" y="663"/>
                </a:lnTo>
                <a:lnTo>
                  <a:pt x="432" y="654"/>
                </a:lnTo>
                <a:lnTo>
                  <a:pt x="444" y="644"/>
                </a:lnTo>
                <a:lnTo>
                  <a:pt x="456" y="634"/>
                </a:lnTo>
                <a:lnTo>
                  <a:pt x="467" y="622"/>
                </a:lnTo>
                <a:lnTo>
                  <a:pt x="477" y="610"/>
                </a:lnTo>
                <a:lnTo>
                  <a:pt x="488" y="598"/>
                </a:lnTo>
                <a:lnTo>
                  <a:pt x="497" y="584"/>
                </a:lnTo>
                <a:lnTo>
                  <a:pt x="507" y="570"/>
                </a:lnTo>
                <a:lnTo>
                  <a:pt x="515" y="555"/>
                </a:lnTo>
                <a:lnTo>
                  <a:pt x="523" y="540"/>
                </a:lnTo>
                <a:lnTo>
                  <a:pt x="529" y="526"/>
                </a:lnTo>
                <a:lnTo>
                  <a:pt x="536" y="510"/>
                </a:lnTo>
                <a:lnTo>
                  <a:pt x="543" y="494"/>
                </a:lnTo>
                <a:lnTo>
                  <a:pt x="548" y="476"/>
                </a:lnTo>
                <a:lnTo>
                  <a:pt x="552" y="459"/>
                </a:lnTo>
                <a:lnTo>
                  <a:pt x="556" y="442"/>
                </a:lnTo>
                <a:lnTo>
                  <a:pt x="560" y="424"/>
                </a:lnTo>
                <a:lnTo>
                  <a:pt x="563" y="407"/>
                </a:lnTo>
                <a:lnTo>
                  <a:pt x="564" y="390"/>
                </a:lnTo>
                <a:lnTo>
                  <a:pt x="565" y="371"/>
                </a:lnTo>
                <a:lnTo>
                  <a:pt x="565" y="354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7" name="Freeform 79"/>
          <p:cNvSpPr>
            <a:spLocks noChangeArrowheads="1"/>
          </p:cNvSpPr>
          <p:nvPr/>
        </p:nvSpPr>
        <p:spPr bwMode="auto">
          <a:xfrm>
            <a:off x="1368425" y="5006975"/>
            <a:ext cx="368300" cy="469900"/>
          </a:xfrm>
          <a:custGeom>
            <a:avLst/>
            <a:gdLst>
              <a:gd name="T0" fmla="*/ 493 w 1023"/>
              <a:gd name="T1" fmla="*/ 0 h 1307"/>
              <a:gd name="T2" fmla="*/ 1022 w 1023"/>
              <a:gd name="T3" fmla="*/ 1306 h 1307"/>
              <a:gd name="T4" fmla="*/ 0 w 1023"/>
              <a:gd name="T5" fmla="*/ 1306 h 1307"/>
              <a:gd name="T6" fmla="*/ 493 w 1023"/>
              <a:gd name="T7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3" h="1307">
                <a:moveTo>
                  <a:pt x="493" y="0"/>
                </a:moveTo>
                <a:lnTo>
                  <a:pt x="1022" y="1306"/>
                </a:lnTo>
                <a:lnTo>
                  <a:pt x="0" y="1306"/>
                </a:lnTo>
                <a:lnTo>
                  <a:pt x="49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Freeform 80"/>
          <p:cNvSpPr>
            <a:spLocks noChangeArrowheads="1"/>
          </p:cNvSpPr>
          <p:nvPr/>
        </p:nvSpPr>
        <p:spPr bwMode="auto">
          <a:xfrm>
            <a:off x="1368425" y="5006975"/>
            <a:ext cx="368300" cy="469900"/>
          </a:xfrm>
          <a:custGeom>
            <a:avLst/>
            <a:gdLst>
              <a:gd name="T0" fmla="*/ 493 w 1023"/>
              <a:gd name="T1" fmla="*/ 0 h 1307"/>
              <a:gd name="T2" fmla="*/ 1022 w 1023"/>
              <a:gd name="T3" fmla="*/ 1306 h 1307"/>
              <a:gd name="T4" fmla="*/ 0 w 1023"/>
              <a:gd name="T5" fmla="*/ 1306 h 1307"/>
              <a:gd name="T6" fmla="*/ 493 w 1023"/>
              <a:gd name="T7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3" h="1307">
                <a:moveTo>
                  <a:pt x="493" y="0"/>
                </a:moveTo>
                <a:lnTo>
                  <a:pt x="1022" y="1306"/>
                </a:lnTo>
                <a:lnTo>
                  <a:pt x="0" y="1306"/>
                </a:lnTo>
                <a:lnTo>
                  <a:pt x="49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9" name="Freeform 81"/>
          <p:cNvSpPr>
            <a:spLocks noChangeArrowheads="1"/>
          </p:cNvSpPr>
          <p:nvPr/>
        </p:nvSpPr>
        <p:spPr bwMode="auto">
          <a:xfrm>
            <a:off x="1533525" y="5006975"/>
            <a:ext cx="228600" cy="482600"/>
          </a:xfrm>
          <a:custGeom>
            <a:avLst/>
            <a:gdLst>
              <a:gd name="T0" fmla="*/ 71 w 636"/>
              <a:gd name="T1" fmla="*/ 0 h 1341"/>
              <a:gd name="T2" fmla="*/ 0 w 636"/>
              <a:gd name="T3" fmla="*/ 35 h 1341"/>
              <a:gd name="T4" fmla="*/ 528 w 636"/>
              <a:gd name="T5" fmla="*/ 1340 h 1341"/>
              <a:gd name="T6" fmla="*/ 564 w 636"/>
              <a:gd name="T7" fmla="*/ 1340 h 1341"/>
              <a:gd name="T8" fmla="*/ 635 w 636"/>
              <a:gd name="T9" fmla="*/ 1340 h 1341"/>
              <a:gd name="T10" fmla="*/ 599 w 636"/>
              <a:gd name="T11" fmla="*/ 1306 h 1341"/>
              <a:gd name="T12" fmla="*/ 71 w 636"/>
              <a:gd name="T13" fmla="*/ 0 h 1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6" h="1341">
                <a:moveTo>
                  <a:pt x="71" y="0"/>
                </a:moveTo>
                <a:lnTo>
                  <a:pt x="0" y="35"/>
                </a:lnTo>
                <a:lnTo>
                  <a:pt x="528" y="1340"/>
                </a:lnTo>
                <a:lnTo>
                  <a:pt x="564" y="1340"/>
                </a:lnTo>
                <a:lnTo>
                  <a:pt x="635" y="1340"/>
                </a:lnTo>
                <a:lnTo>
                  <a:pt x="599" y="1306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Freeform 82"/>
          <p:cNvSpPr>
            <a:spLocks noChangeArrowheads="1"/>
          </p:cNvSpPr>
          <p:nvPr/>
        </p:nvSpPr>
        <p:spPr bwMode="auto">
          <a:xfrm>
            <a:off x="1533525" y="5006975"/>
            <a:ext cx="228600" cy="482600"/>
          </a:xfrm>
          <a:custGeom>
            <a:avLst/>
            <a:gdLst>
              <a:gd name="T0" fmla="*/ 71 w 636"/>
              <a:gd name="T1" fmla="*/ 0 h 1341"/>
              <a:gd name="T2" fmla="*/ 0 w 636"/>
              <a:gd name="T3" fmla="*/ 35 h 1341"/>
              <a:gd name="T4" fmla="*/ 528 w 636"/>
              <a:gd name="T5" fmla="*/ 1340 h 1341"/>
              <a:gd name="T6" fmla="*/ 564 w 636"/>
              <a:gd name="T7" fmla="*/ 1340 h 1341"/>
              <a:gd name="T8" fmla="*/ 635 w 636"/>
              <a:gd name="T9" fmla="*/ 1340 h 1341"/>
              <a:gd name="T10" fmla="*/ 599 w 636"/>
              <a:gd name="T11" fmla="*/ 1306 h 1341"/>
              <a:gd name="T12" fmla="*/ 71 w 636"/>
              <a:gd name="T13" fmla="*/ 0 h 1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6" h="1341">
                <a:moveTo>
                  <a:pt x="71" y="0"/>
                </a:moveTo>
                <a:lnTo>
                  <a:pt x="0" y="35"/>
                </a:lnTo>
                <a:lnTo>
                  <a:pt x="528" y="1340"/>
                </a:lnTo>
                <a:lnTo>
                  <a:pt x="564" y="1340"/>
                </a:lnTo>
                <a:lnTo>
                  <a:pt x="635" y="1340"/>
                </a:lnTo>
                <a:lnTo>
                  <a:pt x="599" y="1306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71" name="Freeform 83"/>
          <p:cNvSpPr>
            <a:spLocks noChangeArrowheads="1"/>
          </p:cNvSpPr>
          <p:nvPr/>
        </p:nvSpPr>
        <p:spPr bwMode="auto">
          <a:xfrm>
            <a:off x="1355725" y="5464175"/>
            <a:ext cx="381000" cy="25400"/>
          </a:xfrm>
          <a:custGeom>
            <a:avLst/>
            <a:gdLst>
              <a:gd name="T0" fmla="*/ 1058 w 1059"/>
              <a:gd name="T1" fmla="*/ 70 h 71"/>
              <a:gd name="T2" fmla="*/ 1058 w 1059"/>
              <a:gd name="T3" fmla="*/ 0 h 71"/>
              <a:gd name="T4" fmla="*/ 36 w 1059"/>
              <a:gd name="T5" fmla="*/ 0 h 71"/>
              <a:gd name="T6" fmla="*/ 0 w 1059"/>
              <a:gd name="T7" fmla="*/ 36 h 71"/>
              <a:gd name="T8" fmla="*/ 0 w 1059"/>
              <a:gd name="T9" fmla="*/ 70 h 71"/>
              <a:gd name="T10" fmla="*/ 36 w 1059"/>
              <a:gd name="T11" fmla="*/ 70 h 71"/>
              <a:gd name="T12" fmla="*/ 1058 w 1059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9" h="71">
                <a:moveTo>
                  <a:pt x="1058" y="70"/>
                </a:moveTo>
                <a:lnTo>
                  <a:pt x="1058" y="0"/>
                </a:lnTo>
                <a:lnTo>
                  <a:pt x="36" y="0"/>
                </a:lnTo>
                <a:lnTo>
                  <a:pt x="0" y="36"/>
                </a:lnTo>
                <a:lnTo>
                  <a:pt x="0" y="70"/>
                </a:lnTo>
                <a:lnTo>
                  <a:pt x="36" y="70"/>
                </a:lnTo>
                <a:lnTo>
                  <a:pt x="1058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72" name="Freeform 84"/>
          <p:cNvSpPr>
            <a:spLocks noChangeArrowheads="1"/>
          </p:cNvSpPr>
          <p:nvPr/>
        </p:nvSpPr>
        <p:spPr bwMode="auto">
          <a:xfrm>
            <a:off x="1355725" y="5464175"/>
            <a:ext cx="381000" cy="25400"/>
          </a:xfrm>
          <a:custGeom>
            <a:avLst/>
            <a:gdLst>
              <a:gd name="T0" fmla="*/ 1058 w 1059"/>
              <a:gd name="T1" fmla="*/ 70 h 71"/>
              <a:gd name="T2" fmla="*/ 1058 w 1059"/>
              <a:gd name="T3" fmla="*/ 0 h 71"/>
              <a:gd name="T4" fmla="*/ 36 w 1059"/>
              <a:gd name="T5" fmla="*/ 0 h 71"/>
              <a:gd name="T6" fmla="*/ 0 w 1059"/>
              <a:gd name="T7" fmla="*/ 36 h 71"/>
              <a:gd name="T8" fmla="*/ 0 w 1059"/>
              <a:gd name="T9" fmla="*/ 70 h 71"/>
              <a:gd name="T10" fmla="*/ 36 w 1059"/>
              <a:gd name="T11" fmla="*/ 70 h 71"/>
              <a:gd name="T12" fmla="*/ 1058 w 1059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9" h="71">
                <a:moveTo>
                  <a:pt x="1058" y="70"/>
                </a:moveTo>
                <a:lnTo>
                  <a:pt x="1058" y="0"/>
                </a:lnTo>
                <a:lnTo>
                  <a:pt x="36" y="0"/>
                </a:lnTo>
                <a:lnTo>
                  <a:pt x="0" y="36"/>
                </a:lnTo>
                <a:lnTo>
                  <a:pt x="0" y="70"/>
                </a:lnTo>
                <a:lnTo>
                  <a:pt x="36" y="70"/>
                </a:lnTo>
                <a:lnTo>
                  <a:pt x="1058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73" name="Freeform 85"/>
          <p:cNvSpPr>
            <a:spLocks noChangeArrowheads="1"/>
          </p:cNvSpPr>
          <p:nvPr/>
        </p:nvSpPr>
        <p:spPr bwMode="auto">
          <a:xfrm>
            <a:off x="1355725" y="4968875"/>
            <a:ext cx="203200" cy="520700"/>
          </a:xfrm>
          <a:custGeom>
            <a:avLst/>
            <a:gdLst>
              <a:gd name="T0" fmla="*/ 0 w 566"/>
              <a:gd name="T1" fmla="*/ 1411 h 1446"/>
              <a:gd name="T2" fmla="*/ 70 w 566"/>
              <a:gd name="T3" fmla="*/ 1445 h 1446"/>
              <a:gd name="T4" fmla="*/ 565 w 566"/>
              <a:gd name="T5" fmla="*/ 140 h 1446"/>
              <a:gd name="T6" fmla="*/ 565 w 566"/>
              <a:gd name="T7" fmla="*/ 105 h 1446"/>
              <a:gd name="T8" fmla="*/ 529 w 566"/>
              <a:gd name="T9" fmla="*/ 0 h 1446"/>
              <a:gd name="T10" fmla="*/ 494 w 566"/>
              <a:gd name="T11" fmla="*/ 105 h 1446"/>
              <a:gd name="T12" fmla="*/ 0 w 566"/>
              <a:gd name="T13" fmla="*/ 1411 h 1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6" h="1446">
                <a:moveTo>
                  <a:pt x="0" y="1411"/>
                </a:moveTo>
                <a:lnTo>
                  <a:pt x="70" y="1445"/>
                </a:lnTo>
                <a:lnTo>
                  <a:pt x="565" y="140"/>
                </a:lnTo>
                <a:lnTo>
                  <a:pt x="565" y="105"/>
                </a:lnTo>
                <a:lnTo>
                  <a:pt x="529" y="0"/>
                </a:lnTo>
                <a:lnTo>
                  <a:pt x="494" y="105"/>
                </a:lnTo>
                <a:lnTo>
                  <a:pt x="0" y="141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74" name="Freeform 86"/>
          <p:cNvSpPr>
            <a:spLocks noChangeArrowheads="1"/>
          </p:cNvSpPr>
          <p:nvPr/>
        </p:nvSpPr>
        <p:spPr bwMode="auto">
          <a:xfrm>
            <a:off x="1355725" y="4968875"/>
            <a:ext cx="203200" cy="520700"/>
          </a:xfrm>
          <a:custGeom>
            <a:avLst/>
            <a:gdLst>
              <a:gd name="T0" fmla="*/ 0 w 566"/>
              <a:gd name="T1" fmla="*/ 1411 h 1446"/>
              <a:gd name="T2" fmla="*/ 70 w 566"/>
              <a:gd name="T3" fmla="*/ 1445 h 1446"/>
              <a:gd name="T4" fmla="*/ 565 w 566"/>
              <a:gd name="T5" fmla="*/ 140 h 1446"/>
              <a:gd name="T6" fmla="*/ 565 w 566"/>
              <a:gd name="T7" fmla="*/ 105 h 1446"/>
              <a:gd name="T8" fmla="*/ 529 w 566"/>
              <a:gd name="T9" fmla="*/ 0 h 1446"/>
              <a:gd name="T10" fmla="*/ 494 w 566"/>
              <a:gd name="T11" fmla="*/ 105 h 1446"/>
              <a:gd name="T12" fmla="*/ 0 w 566"/>
              <a:gd name="T13" fmla="*/ 1411 h 1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6" h="1446">
                <a:moveTo>
                  <a:pt x="0" y="1411"/>
                </a:moveTo>
                <a:lnTo>
                  <a:pt x="70" y="1445"/>
                </a:lnTo>
                <a:lnTo>
                  <a:pt x="565" y="140"/>
                </a:lnTo>
                <a:lnTo>
                  <a:pt x="565" y="105"/>
                </a:lnTo>
                <a:lnTo>
                  <a:pt x="529" y="0"/>
                </a:lnTo>
                <a:lnTo>
                  <a:pt x="494" y="105"/>
                </a:lnTo>
                <a:lnTo>
                  <a:pt x="0" y="141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75" name="Text Box 87"/>
          <p:cNvSpPr txBox="1">
            <a:spLocks noChangeArrowheads="1"/>
          </p:cNvSpPr>
          <p:nvPr/>
        </p:nvSpPr>
        <p:spPr bwMode="auto">
          <a:xfrm>
            <a:off x="3692525" y="5295900"/>
            <a:ext cx="107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5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2376" name="Text Box 88"/>
          <p:cNvSpPr txBox="1">
            <a:spLocks noChangeArrowheads="1"/>
          </p:cNvSpPr>
          <p:nvPr/>
        </p:nvSpPr>
        <p:spPr bwMode="auto">
          <a:xfrm>
            <a:off x="3768725" y="5378450"/>
            <a:ext cx="777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</a:p>
        </p:txBody>
      </p:sp>
      <p:sp>
        <p:nvSpPr>
          <p:cNvPr id="12377" name="Text Box 89"/>
          <p:cNvSpPr txBox="1">
            <a:spLocks noChangeArrowheads="1"/>
          </p:cNvSpPr>
          <p:nvPr/>
        </p:nvSpPr>
        <p:spPr bwMode="auto">
          <a:xfrm>
            <a:off x="2955925" y="5524500"/>
            <a:ext cx="107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5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3032125" y="5607050"/>
            <a:ext cx="777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2206625" y="5753100"/>
            <a:ext cx="107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5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2380" name="Text Box 92"/>
          <p:cNvSpPr txBox="1">
            <a:spLocks noChangeArrowheads="1"/>
          </p:cNvSpPr>
          <p:nvPr/>
        </p:nvSpPr>
        <p:spPr bwMode="auto">
          <a:xfrm>
            <a:off x="2295525" y="5835650"/>
            <a:ext cx="777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1470025" y="5524500"/>
            <a:ext cx="107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5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2382" name="Text Box 94"/>
          <p:cNvSpPr txBox="1">
            <a:spLocks noChangeArrowheads="1"/>
          </p:cNvSpPr>
          <p:nvPr/>
        </p:nvSpPr>
        <p:spPr bwMode="auto">
          <a:xfrm>
            <a:off x="1576388" y="5607050"/>
            <a:ext cx="777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</a:p>
        </p:txBody>
      </p:sp>
      <p:sp>
        <p:nvSpPr>
          <p:cNvPr id="12383" name="Text Box 95"/>
          <p:cNvSpPr txBox="1">
            <a:spLocks noChangeArrowheads="1"/>
          </p:cNvSpPr>
          <p:nvPr/>
        </p:nvSpPr>
        <p:spPr bwMode="auto">
          <a:xfrm>
            <a:off x="1749425" y="4889500"/>
            <a:ext cx="4032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5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a = z</a:t>
            </a:r>
          </a:p>
        </p:txBody>
      </p:sp>
      <p:sp>
        <p:nvSpPr>
          <p:cNvPr id="12384" name="Text Box 96"/>
          <p:cNvSpPr txBox="1">
            <a:spLocks noChangeArrowheads="1"/>
          </p:cNvSpPr>
          <p:nvPr/>
        </p:nvSpPr>
        <p:spPr bwMode="auto">
          <a:xfrm>
            <a:off x="2498725" y="4660900"/>
            <a:ext cx="4048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5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b = v</a:t>
            </a:r>
          </a:p>
        </p:txBody>
      </p:sp>
      <p:sp>
        <p:nvSpPr>
          <p:cNvPr id="12385" name="Text Box 97"/>
          <p:cNvSpPr txBox="1">
            <a:spLocks noChangeArrowheads="1"/>
          </p:cNvSpPr>
          <p:nvPr/>
        </p:nvSpPr>
        <p:spPr bwMode="auto">
          <a:xfrm>
            <a:off x="3248025" y="4419600"/>
            <a:ext cx="4048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5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c = u</a:t>
            </a:r>
          </a:p>
        </p:txBody>
      </p:sp>
      <p:sp>
        <p:nvSpPr>
          <p:cNvPr id="12386" name="Freeform 98"/>
          <p:cNvSpPr>
            <a:spLocks noChangeArrowheads="1"/>
          </p:cNvSpPr>
          <p:nvPr/>
        </p:nvSpPr>
        <p:spPr bwMode="auto">
          <a:xfrm>
            <a:off x="6257925" y="4295775"/>
            <a:ext cx="25400" cy="38100"/>
          </a:xfrm>
          <a:custGeom>
            <a:avLst/>
            <a:gdLst>
              <a:gd name="T0" fmla="*/ 35 w 72"/>
              <a:gd name="T1" fmla="*/ 0 h 106"/>
              <a:gd name="T2" fmla="*/ 0 w 72"/>
              <a:gd name="T3" fmla="*/ 0 h 106"/>
              <a:gd name="T4" fmla="*/ 0 w 72"/>
              <a:gd name="T5" fmla="*/ 105 h 106"/>
              <a:gd name="T6" fmla="*/ 71 w 72"/>
              <a:gd name="T7" fmla="*/ 71 h 106"/>
              <a:gd name="T8" fmla="*/ 35 w 72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35" y="0"/>
                </a:moveTo>
                <a:lnTo>
                  <a:pt x="0" y="0"/>
                </a:lnTo>
                <a:lnTo>
                  <a:pt x="0" y="105"/>
                </a:lnTo>
                <a:lnTo>
                  <a:pt x="71" y="71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87" name="Freeform 99"/>
          <p:cNvSpPr>
            <a:spLocks noChangeArrowheads="1"/>
          </p:cNvSpPr>
          <p:nvPr/>
        </p:nvSpPr>
        <p:spPr bwMode="auto">
          <a:xfrm>
            <a:off x="6257925" y="4295775"/>
            <a:ext cx="25400" cy="38100"/>
          </a:xfrm>
          <a:custGeom>
            <a:avLst/>
            <a:gdLst>
              <a:gd name="T0" fmla="*/ 35 w 72"/>
              <a:gd name="T1" fmla="*/ 0 h 106"/>
              <a:gd name="T2" fmla="*/ 0 w 72"/>
              <a:gd name="T3" fmla="*/ 0 h 106"/>
              <a:gd name="T4" fmla="*/ 0 w 72"/>
              <a:gd name="T5" fmla="*/ 105 h 106"/>
              <a:gd name="T6" fmla="*/ 71 w 72"/>
              <a:gd name="T7" fmla="*/ 71 h 106"/>
              <a:gd name="T8" fmla="*/ 35 w 72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35" y="0"/>
                </a:moveTo>
                <a:lnTo>
                  <a:pt x="0" y="0"/>
                </a:lnTo>
                <a:lnTo>
                  <a:pt x="0" y="105"/>
                </a:lnTo>
                <a:lnTo>
                  <a:pt x="71" y="71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88" name="Freeform 100"/>
          <p:cNvSpPr>
            <a:spLocks noChangeArrowheads="1"/>
          </p:cNvSpPr>
          <p:nvPr/>
        </p:nvSpPr>
        <p:spPr bwMode="auto">
          <a:xfrm>
            <a:off x="7566025" y="3952875"/>
            <a:ext cx="25400" cy="25400"/>
          </a:xfrm>
          <a:custGeom>
            <a:avLst/>
            <a:gdLst>
              <a:gd name="T0" fmla="*/ 0 w 71"/>
              <a:gd name="T1" fmla="*/ 0 h 71"/>
              <a:gd name="T2" fmla="*/ 34 w 71"/>
              <a:gd name="T3" fmla="*/ 0 h 71"/>
              <a:gd name="T4" fmla="*/ 70 w 71"/>
              <a:gd name="T5" fmla="*/ 70 h 71"/>
              <a:gd name="T6" fmla="*/ 34 w 71"/>
              <a:gd name="T7" fmla="*/ 70 h 71"/>
              <a:gd name="T8" fmla="*/ 0 w 71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1">
                <a:moveTo>
                  <a:pt x="0" y="0"/>
                </a:moveTo>
                <a:lnTo>
                  <a:pt x="34" y="0"/>
                </a:lnTo>
                <a:lnTo>
                  <a:pt x="70" y="70"/>
                </a:lnTo>
                <a:lnTo>
                  <a:pt x="34" y="7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89" name="Freeform 101"/>
          <p:cNvSpPr>
            <a:spLocks noChangeArrowheads="1"/>
          </p:cNvSpPr>
          <p:nvPr/>
        </p:nvSpPr>
        <p:spPr bwMode="auto">
          <a:xfrm>
            <a:off x="7566025" y="3952875"/>
            <a:ext cx="25400" cy="25400"/>
          </a:xfrm>
          <a:custGeom>
            <a:avLst/>
            <a:gdLst>
              <a:gd name="T0" fmla="*/ 0 w 71"/>
              <a:gd name="T1" fmla="*/ 0 h 71"/>
              <a:gd name="T2" fmla="*/ 34 w 71"/>
              <a:gd name="T3" fmla="*/ 0 h 71"/>
              <a:gd name="T4" fmla="*/ 70 w 71"/>
              <a:gd name="T5" fmla="*/ 70 h 71"/>
              <a:gd name="T6" fmla="*/ 34 w 71"/>
              <a:gd name="T7" fmla="*/ 70 h 71"/>
              <a:gd name="T8" fmla="*/ 0 w 71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1">
                <a:moveTo>
                  <a:pt x="0" y="0"/>
                </a:moveTo>
                <a:lnTo>
                  <a:pt x="34" y="0"/>
                </a:lnTo>
                <a:lnTo>
                  <a:pt x="70" y="70"/>
                </a:lnTo>
                <a:lnTo>
                  <a:pt x="34" y="7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0" name="Freeform 102"/>
          <p:cNvSpPr>
            <a:spLocks noChangeArrowheads="1"/>
          </p:cNvSpPr>
          <p:nvPr/>
        </p:nvSpPr>
        <p:spPr bwMode="auto">
          <a:xfrm>
            <a:off x="6270625" y="3952875"/>
            <a:ext cx="1308100" cy="368300"/>
          </a:xfrm>
          <a:custGeom>
            <a:avLst/>
            <a:gdLst>
              <a:gd name="T0" fmla="*/ 0 w 3634"/>
              <a:gd name="T1" fmla="*/ 953 h 1025"/>
              <a:gd name="T2" fmla="*/ 36 w 3634"/>
              <a:gd name="T3" fmla="*/ 1024 h 1025"/>
              <a:gd name="T4" fmla="*/ 3633 w 3634"/>
              <a:gd name="T5" fmla="*/ 70 h 1025"/>
              <a:gd name="T6" fmla="*/ 3599 w 3634"/>
              <a:gd name="T7" fmla="*/ 0 h 1025"/>
              <a:gd name="T8" fmla="*/ 0 w 3634"/>
              <a:gd name="T9" fmla="*/ 953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4" h="1025">
                <a:moveTo>
                  <a:pt x="0" y="953"/>
                </a:moveTo>
                <a:lnTo>
                  <a:pt x="36" y="1024"/>
                </a:lnTo>
                <a:lnTo>
                  <a:pt x="3633" y="70"/>
                </a:lnTo>
                <a:lnTo>
                  <a:pt x="3599" y="0"/>
                </a:lnTo>
                <a:lnTo>
                  <a:pt x="0" y="953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" name="Freeform 103"/>
          <p:cNvSpPr>
            <a:spLocks noChangeArrowheads="1"/>
          </p:cNvSpPr>
          <p:nvPr/>
        </p:nvSpPr>
        <p:spPr bwMode="auto">
          <a:xfrm>
            <a:off x="6270625" y="3952875"/>
            <a:ext cx="1308100" cy="368300"/>
          </a:xfrm>
          <a:custGeom>
            <a:avLst/>
            <a:gdLst>
              <a:gd name="T0" fmla="*/ 0 w 3634"/>
              <a:gd name="T1" fmla="*/ 953 h 1025"/>
              <a:gd name="T2" fmla="*/ 36 w 3634"/>
              <a:gd name="T3" fmla="*/ 1024 h 1025"/>
              <a:gd name="T4" fmla="*/ 3633 w 3634"/>
              <a:gd name="T5" fmla="*/ 70 h 1025"/>
              <a:gd name="T6" fmla="*/ 3599 w 3634"/>
              <a:gd name="T7" fmla="*/ 0 h 1025"/>
              <a:gd name="T8" fmla="*/ 0 w 3634"/>
              <a:gd name="T9" fmla="*/ 953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34" h="1025">
                <a:moveTo>
                  <a:pt x="0" y="953"/>
                </a:moveTo>
                <a:lnTo>
                  <a:pt x="36" y="1024"/>
                </a:lnTo>
                <a:lnTo>
                  <a:pt x="3633" y="70"/>
                </a:lnTo>
                <a:lnTo>
                  <a:pt x="3599" y="0"/>
                </a:lnTo>
                <a:lnTo>
                  <a:pt x="0" y="953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2" name="Freeform 104"/>
          <p:cNvSpPr>
            <a:spLocks noChangeArrowheads="1"/>
          </p:cNvSpPr>
          <p:nvPr/>
        </p:nvSpPr>
        <p:spPr bwMode="auto">
          <a:xfrm>
            <a:off x="7197725" y="4791075"/>
            <a:ext cx="368300" cy="698500"/>
          </a:xfrm>
          <a:custGeom>
            <a:avLst/>
            <a:gdLst>
              <a:gd name="T0" fmla="*/ 528 w 1024"/>
              <a:gd name="T1" fmla="*/ 0 h 1940"/>
              <a:gd name="T2" fmla="*/ 1023 w 1024"/>
              <a:gd name="T3" fmla="*/ 1939 h 1940"/>
              <a:gd name="T4" fmla="*/ 0 w 1024"/>
              <a:gd name="T5" fmla="*/ 1939 h 1940"/>
              <a:gd name="T6" fmla="*/ 528 w 1024"/>
              <a:gd name="T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940">
                <a:moveTo>
                  <a:pt x="528" y="0"/>
                </a:moveTo>
                <a:lnTo>
                  <a:pt x="1023" y="1939"/>
                </a:lnTo>
                <a:lnTo>
                  <a:pt x="0" y="1939"/>
                </a:lnTo>
                <a:lnTo>
                  <a:pt x="528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3" name="Freeform 105"/>
          <p:cNvSpPr>
            <a:spLocks noChangeArrowheads="1"/>
          </p:cNvSpPr>
          <p:nvPr/>
        </p:nvSpPr>
        <p:spPr bwMode="auto">
          <a:xfrm>
            <a:off x="7197725" y="4791075"/>
            <a:ext cx="368300" cy="698500"/>
          </a:xfrm>
          <a:custGeom>
            <a:avLst/>
            <a:gdLst>
              <a:gd name="T0" fmla="*/ 528 w 1024"/>
              <a:gd name="T1" fmla="*/ 0 h 1940"/>
              <a:gd name="T2" fmla="*/ 1023 w 1024"/>
              <a:gd name="T3" fmla="*/ 1939 h 1940"/>
              <a:gd name="T4" fmla="*/ 0 w 1024"/>
              <a:gd name="T5" fmla="*/ 1939 h 1940"/>
              <a:gd name="T6" fmla="*/ 528 w 1024"/>
              <a:gd name="T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940">
                <a:moveTo>
                  <a:pt x="528" y="0"/>
                </a:moveTo>
                <a:lnTo>
                  <a:pt x="1023" y="1939"/>
                </a:lnTo>
                <a:lnTo>
                  <a:pt x="0" y="1939"/>
                </a:lnTo>
                <a:lnTo>
                  <a:pt x="528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4" name="Freeform 106"/>
          <p:cNvSpPr>
            <a:spLocks noChangeArrowheads="1"/>
          </p:cNvSpPr>
          <p:nvPr/>
        </p:nvSpPr>
        <p:spPr bwMode="auto">
          <a:xfrm>
            <a:off x="7362825" y="4778375"/>
            <a:ext cx="228600" cy="723900"/>
          </a:xfrm>
          <a:custGeom>
            <a:avLst/>
            <a:gdLst>
              <a:gd name="T0" fmla="*/ 69 w 635"/>
              <a:gd name="T1" fmla="*/ 0 h 2012"/>
              <a:gd name="T2" fmla="*/ 0 w 635"/>
              <a:gd name="T3" fmla="*/ 36 h 2012"/>
              <a:gd name="T4" fmla="*/ 528 w 635"/>
              <a:gd name="T5" fmla="*/ 2011 h 2012"/>
              <a:gd name="T6" fmla="*/ 564 w 635"/>
              <a:gd name="T7" fmla="*/ 2011 h 2012"/>
              <a:gd name="T8" fmla="*/ 634 w 635"/>
              <a:gd name="T9" fmla="*/ 2011 h 2012"/>
              <a:gd name="T10" fmla="*/ 598 w 635"/>
              <a:gd name="T11" fmla="*/ 1975 h 2012"/>
              <a:gd name="T12" fmla="*/ 69 w 635"/>
              <a:gd name="T13" fmla="*/ 0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5" h="2012">
                <a:moveTo>
                  <a:pt x="69" y="0"/>
                </a:moveTo>
                <a:lnTo>
                  <a:pt x="0" y="36"/>
                </a:lnTo>
                <a:lnTo>
                  <a:pt x="528" y="2011"/>
                </a:lnTo>
                <a:lnTo>
                  <a:pt x="564" y="2011"/>
                </a:lnTo>
                <a:lnTo>
                  <a:pt x="634" y="2011"/>
                </a:lnTo>
                <a:lnTo>
                  <a:pt x="598" y="1975"/>
                </a:lnTo>
                <a:lnTo>
                  <a:pt x="69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5" name="Freeform 107"/>
          <p:cNvSpPr>
            <a:spLocks noChangeArrowheads="1"/>
          </p:cNvSpPr>
          <p:nvPr/>
        </p:nvSpPr>
        <p:spPr bwMode="auto">
          <a:xfrm>
            <a:off x="7362825" y="4778375"/>
            <a:ext cx="228600" cy="723900"/>
          </a:xfrm>
          <a:custGeom>
            <a:avLst/>
            <a:gdLst>
              <a:gd name="T0" fmla="*/ 69 w 635"/>
              <a:gd name="T1" fmla="*/ 0 h 2012"/>
              <a:gd name="T2" fmla="*/ 0 w 635"/>
              <a:gd name="T3" fmla="*/ 36 h 2012"/>
              <a:gd name="T4" fmla="*/ 528 w 635"/>
              <a:gd name="T5" fmla="*/ 2011 h 2012"/>
              <a:gd name="T6" fmla="*/ 564 w 635"/>
              <a:gd name="T7" fmla="*/ 2011 h 2012"/>
              <a:gd name="T8" fmla="*/ 634 w 635"/>
              <a:gd name="T9" fmla="*/ 2011 h 2012"/>
              <a:gd name="T10" fmla="*/ 598 w 635"/>
              <a:gd name="T11" fmla="*/ 1975 h 2012"/>
              <a:gd name="T12" fmla="*/ 69 w 635"/>
              <a:gd name="T13" fmla="*/ 0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5" h="2012">
                <a:moveTo>
                  <a:pt x="69" y="0"/>
                </a:moveTo>
                <a:lnTo>
                  <a:pt x="0" y="36"/>
                </a:lnTo>
                <a:lnTo>
                  <a:pt x="528" y="2011"/>
                </a:lnTo>
                <a:lnTo>
                  <a:pt x="564" y="2011"/>
                </a:lnTo>
                <a:lnTo>
                  <a:pt x="634" y="2011"/>
                </a:lnTo>
                <a:lnTo>
                  <a:pt x="598" y="1975"/>
                </a:lnTo>
                <a:lnTo>
                  <a:pt x="69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6" name="Freeform 108"/>
          <p:cNvSpPr>
            <a:spLocks noChangeArrowheads="1"/>
          </p:cNvSpPr>
          <p:nvPr/>
        </p:nvSpPr>
        <p:spPr bwMode="auto">
          <a:xfrm>
            <a:off x="7185025" y="5476875"/>
            <a:ext cx="381000" cy="25400"/>
          </a:xfrm>
          <a:custGeom>
            <a:avLst/>
            <a:gdLst>
              <a:gd name="T0" fmla="*/ 1059 w 1060"/>
              <a:gd name="T1" fmla="*/ 70 h 71"/>
              <a:gd name="T2" fmla="*/ 1059 w 1060"/>
              <a:gd name="T3" fmla="*/ 0 h 71"/>
              <a:gd name="T4" fmla="*/ 36 w 1060"/>
              <a:gd name="T5" fmla="*/ 0 h 71"/>
              <a:gd name="T6" fmla="*/ 0 w 1060"/>
              <a:gd name="T7" fmla="*/ 34 h 71"/>
              <a:gd name="T8" fmla="*/ 0 w 1060"/>
              <a:gd name="T9" fmla="*/ 70 h 71"/>
              <a:gd name="T10" fmla="*/ 36 w 1060"/>
              <a:gd name="T11" fmla="*/ 70 h 71"/>
              <a:gd name="T12" fmla="*/ 1059 w 1060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0" h="71">
                <a:moveTo>
                  <a:pt x="1059" y="70"/>
                </a:moveTo>
                <a:lnTo>
                  <a:pt x="1059" y="0"/>
                </a:lnTo>
                <a:lnTo>
                  <a:pt x="36" y="0"/>
                </a:lnTo>
                <a:lnTo>
                  <a:pt x="0" y="34"/>
                </a:lnTo>
                <a:lnTo>
                  <a:pt x="0" y="70"/>
                </a:lnTo>
                <a:lnTo>
                  <a:pt x="36" y="70"/>
                </a:lnTo>
                <a:lnTo>
                  <a:pt x="1059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7" name="Freeform 109"/>
          <p:cNvSpPr>
            <a:spLocks noChangeArrowheads="1"/>
          </p:cNvSpPr>
          <p:nvPr/>
        </p:nvSpPr>
        <p:spPr bwMode="auto">
          <a:xfrm>
            <a:off x="7185025" y="5476875"/>
            <a:ext cx="381000" cy="25400"/>
          </a:xfrm>
          <a:custGeom>
            <a:avLst/>
            <a:gdLst>
              <a:gd name="T0" fmla="*/ 1059 w 1060"/>
              <a:gd name="T1" fmla="*/ 70 h 71"/>
              <a:gd name="T2" fmla="*/ 1059 w 1060"/>
              <a:gd name="T3" fmla="*/ 0 h 71"/>
              <a:gd name="T4" fmla="*/ 36 w 1060"/>
              <a:gd name="T5" fmla="*/ 0 h 71"/>
              <a:gd name="T6" fmla="*/ 0 w 1060"/>
              <a:gd name="T7" fmla="*/ 34 h 71"/>
              <a:gd name="T8" fmla="*/ 0 w 1060"/>
              <a:gd name="T9" fmla="*/ 70 h 71"/>
              <a:gd name="T10" fmla="*/ 36 w 1060"/>
              <a:gd name="T11" fmla="*/ 70 h 71"/>
              <a:gd name="T12" fmla="*/ 1059 w 1060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0" h="71">
                <a:moveTo>
                  <a:pt x="1059" y="70"/>
                </a:moveTo>
                <a:lnTo>
                  <a:pt x="1059" y="0"/>
                </a:lnTo>
                <a:lnTo>
                  <a:pt x="36" y="0"/>
                </a:lnTo>
                <a:lnTo>
                  <a:pt x="0" y="34"/>
                </a:lnTo>
                <a:lnTo>
                  <a:pt x="0" y="70"/>
                </a:lnTo>
                <a:lnTo>
                  <a:pt x="36" y="70"/>
                </a:lnTo>
                <a:lnTo>
                  <a:pt x="1059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8" name="Freeform 110"/>
          <p:cNvSpPr>
            <a:spLocks noChangeArrowheads="1"/>
          </p:cNvSpPr>
          <p:nvPr/>
        </p:nvSpPr>
        <p:spPr bwMode="auto">
          <a:xfrm>
            <a:off x="7185025" y="4778375"/>
            <a:ext cx="203200" cy="723900"/>
          </a:xfrm>
          <a:custGeom>
            <a:avLst/>
            <a:gdLst>
              <a:gd name="T0" fmla="*/ 0 w 565"/>
              <a:gd name="T1" fmla="*/ 1975 h 2012"/>
              <a:gd name="T2" fmla="*/ 71 w 565"/>
              <a:gd name="T3" fmla="*/ 2011 h 2012"/>
              <a:gd name="T4" fmla="*/ 564 w 565"/>
              <a:gd name="T5" fmla="*/ 36 h 2012"/>
              <a:gd name="T6" fmla="*/ 495 w 565"/>
              <a:gd name="T7" fmla="*/ 36 h 2012"/>
              <a:gd name="T8" fmla="*/ 564 w 565"/>
              <a:gd name="T9" fmla="*/ 0 h 2012"/>
              <a:gd name="T10" fmla="*/ 495 w 565"/>
              <a:gd name="T11" fmla="*/ 0 h 2012"/>
              <a:gd name="T12" fmla="*/ 0 w 565"/>
              <a:gd name="T13" fmla="*/ 1975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" h="2012">
                <a:moveTo>
                  <a:pt x="0" y="1975"/>
                </a:moveTo>
                <a:lnTo>
                  <a:pt x="71" y="2011"/>
                </a:lnTo>
                <a:lnTo>
                  <a:pt x="564" y="36"/>
                </a:lnTo>
                <a:lnTo>
                  <a:pt x="495" y="36"/>
                </a:lnTo>
                <a:lnTo>
                  <a:pt x="564" y="0"/>
                </a:lnTo>
                <a:lnTo>
                  <a:pt x="495" y="0"/>
                </a:lnTo>
                <a:lnTo>
                  <a:pt x="0" y="19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9" name="Freeform 111"/>
          <p:cNvSpPr>
            <a:spLocks noChangeArrowheads="1"/>
          </p:cNvSpPr>
          <p:nvPr/>
        </p:nvSpPr>
        <p:spPr bwMode="auto">
          <a:xfrm>
            <a:off x="7185025" y="4778375"/>
            <a:ext cx="203200" cy="723900"/>
          </a:xfrm>
          <a:custGeom>
            <a:avLst/>
            <a:gdLst>
              <a:gd name="T0" fmla="*/ 0 w 565"/>
              <a:gd name="T1" fmla="*/ 1975 h 2012"/>
              <a:gd name="T2" fmla="*/ 71 w 565"/>
              <a:gd name="T3" fmla="*/ 2011 h 2012"/>
              <a:gd name="T4" fmla="*/ 564 w 565"/>
              <a:gd name="T5" fmla="*/ 36 h 2012"/>
              <a:gd name="T6" fmla="*/ 495 w 565"/>
              <a:gd name="T7" fmla="*/ 36 h 2012"/>
              <a:gd name="T8" fmla="*/ 564 w 565"/>
              <a:gd name="T9" fmla="*/ 0 h 2012"/>
              <a:gd name="T10" fmla="*/ 495 w 565"/>
              <a:gd name="T11" fmla="*/ 0 h 2012"/>
              <a:gd name="T12" fmla="*/ 0 w 565"/>
              <a:gd name="T13" fmla="*/ 1975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" h="2012">
                <a:moveTo>
                  <a:pt x="0" y="1975"/>
                </a:moveTo>
                <a:lnTo>
                  <a:pt x="71" y="2011"/>
                </a:lnTo>
                <a:lnTo>
                  <a:pt x="564" y="36"/>
                </a:lnTo>
                <a:lnTo>
                  <a:pt x="495" y="36"/>
                </a:lnTo>
                <a:lnTo>
                  <a:pt x="564" y="0"/>
                </a:lnTo>
                <a:lnTo>
                  <a:pt x="495" y="0"/>
                </a:lnTo>
                <a:lnTo>
                  <a:pt x="0" y="19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0" name="Freeform 112"/>
          <p:cNvSpPr>
            <a:spLocks noChangeArrowheads="1"/>
          </p:cNvSpPr>
          <p:nvPr/>
        </p:nvSpPr>
        <p:spPr bwMode="auto">
          <a:xfrm>
            <a:off x="6461125" y="4791075"/>
            <a:ext cx="368300" cy="698500"/>
          </a:xfrm>
          <a:custGeom>
            <a:avLst/>
            <a:gdLst>
              <a:gd name="T0" fmla="*/ 493 w 1024"/>
              <a:gd name="T1" fmla="*/ 0 h 1940"/>
              <a:gd name="T2" fmla="*/ 1023 w 1024"/>
              <a:gd name="T3" fmla="*/ 1939 h 1940"/>
              <a:gd name="T4" fmla="*/ 0 w 1024"/>
              <a:gd name="T5" fmla="*/ 1939 h 1940"/>
              <a:gd name="T6" fmla="*/ 493 w 1024"/>
              <a:gd name="T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940">
                <a:moveTo>
                  <a:pt x="493" y="0"/>
                </a:moveTo>
                <a:lnTo>
                  <a:pt x="1023" y="1939"/>
                </a:lnTo>
                <a:lnTo>
                  <a:pt x="0" y="1939"/>
                </a:lnTo>
                <a:lnTo>
                  <a:pt x="49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1" name="Freeform 113"/>
          <p:cNvSpPr>
            <a:spLocks noChangeArrowheads="1"/>
          </p:cNvSpPr>
          <p:nvPr/>
        </p:nvSpPr>
        <p:spPr bwMode="auto">
          <a:xfrm>
            <a:off x="6461125" y="4791075"/>
            <a:ext cx="368300" cy="698500"/>
          </a:xfrm>
          <a:custGeom>
            <a:avLst/>
            <a:gdLst>
              <a:gd name="T0" fmla="*/ 493 w 1024"/>
              <a:gd name="T1" fmla="*/ 0 h 1940"/>
              <a:gd name="T2" fmla="*/ 1023 w 1024"/>
              <a:gd name="T3" fmla="*/ 1939 h 1940"/>
              <a:gd name="T4" fmla="*/ 0 w 1024"/>
              <a:gd name="T5" fmla="*/ 1939 h 1940"/>
              <a:gd name="T6" fmla="*/ 493 w 1024"/>
              <a:gd name="T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940">
                <a:moveTo>
                  <a:pt x="493" y="0"/>
                </a:moveTo>
                <a:lnTo>
                  <a:pt x="1023" y="1939"/>
                </a:lnTo>
                <a:lnTo>
                  <a:pt x="0" y="1939"/>
                </a:lnTo>
                <a:lnTo>
                  <a:pt x="49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2" name="Freeform 114"/>
          <p:cNvSpPr>
            <a:spLocks noChangeArrowheads="1"/>
          </p:cNvSpPr>
          <p:nvPr/>
        </p:nvSpPr>
        <p:spPr bwMode="auto">
          <a:xfrm>
            <a:off x="6626225" y="4778375"/>
            <a:ext cx="228600" cy="723900"/>
          </a:xfrm>
          <a:custGeom>
            <a:avLst/>
            <a:gdLst>
              <a:gd name="T0" fmla="*/ 70 w 635"/>
              <a:gd name="T1" fmla="*/ 0 h 2012"/>
              <a:gd name="T2" fmla="*/ 0 w 635"/>
              <a:gd name="T3" fmla="*/ 36 h 2012"/>
              <a:gd name="T4" fmla="*/ 529 w 635"/>
              <a:gd name="T5" fmla="*/ 2011 h 2012"/>
              <a:gd name="T6" fmla="*/ 564 w 635"/>
              <a:gd name="T7" fmla="*/ 2011 h 2012"/>
              <a:gd name="T8" fmla="*/ 634 w 635"/>
              <a:gd name="T9" fmla="*/ 2011 h 2012"/>
              <a:gd name="T10" fmla="*/ 600 w 635"/>
              <a:gd name="T11" fmla="*/ 1975 h 2012"/>
              <a:gd name="T12" fmla="*/ 70 w 635"/>
              <a:gd name="T13" fmla="*/ 0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5" h="2012">
                <a:moveTo>
                  <a:pt x="70" y="0"/>
                </a:moveTo>
                <a:lnTo>
                  <a:pt x="0" y="36"/>
                </a:lnTo>
                <a:lnTo>
                  <a:pt x="529" y="2011"/>
                </a:lnTo>
                <a:lnTo>
                  <a:pt x="564" y="2011"/>
                </a:lnTo>
                <a:lnTo>
                  <a:pt x="634" y="2011"/>
                </a:lnTo>
                <a:lnTo>
                  <a:pt x="600" y="1975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3" name="Freeform 115"/>
          <p:cNvSpPr>
            <a:spLocks noChangeArrowheads="1"/>
          </p:cNvSpPr>
          <p:nvPr/>
        </p:nvSpPr>
        <p:spPr bwMode="auto">
          <a:xfrm>
            <a:off x="6626225" y="4778375"/>
            <a:ext cx="228600" cy="723900"/>
          </a:xfrm>
          <a:custGeom>
            <a:avLst/>
            <a:gdLst>
              <a:gd name="T0" fmla="*/ 70 w 635"/>
              <a:gd name="T1" fmla="*/ 0 h 2012"/>
              <a:gd name="T2" fmla="*/ 0 w 635"/>
              <a:gd name="T3" fmla="*/ 36 h 2012"/>
              <a:gd name="T4" fmla="*/ 529 w 635"/>
              <a:gd name="T5" fmla="*/ 2011 h 2012"/>
              <a:gd name="T6" fmla="*/ 564 w 635"/>
              <a:gd name="T7" fmla="*/ 2011 h 2012"/>
              <a:gd name="T8" fmla="*/ 634 w 635"/>
              <a:gd name="T9" fmla="*/ 2011 h 2012"/>
              <a:gd name="T10" fmla="*/ 600 w 635"/>
              <a:gd name="T11" fmla="*/ 1975 h 2012"/>
              <a:gd name="T12" fmla="*/ 70 w 635"/>
              <a:gd name="T13" fmla="*/ 0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5" h="2012">
                <a:moveTo>
                  <a:pt x="70" y="0"/>
                </a:moveTo>
                <a:lnTo>
                  <a:pt x="0" y="36"/>
                </a:lnTo>
                <a:lnTo>
                  <a:pt x="529" y="2011"/>
                </a:lnTo>
                <a:lnTo>
                  <a:pt x="564" y="2011"/>
                </a:lnTo>
                <a:lnTo>
                  <a:pt x="634" y="2011"/>
                </a:lnTo>
                <a:lnTo>
                  <a:pt x="600" y="1975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4" name="Freeform 116"/>
          <p:cNvSpPr>
            <a:spLocks noChangeArrowheads="1"/>
          </p:cNvSpPr>
          <p:nvPr/>
        </p:nvSpPr>
        <p:spPr bwMode="auto">
          <a:xfrm>
            <a:off x="6435725" y="5476875"/>
            <a:ext cx="393700" cy="25400"/>
          </a:xfrm>
          <a:custGeom>
            <a:avLst/>
            <a:gdLst>
              <a:gd name="T0" fmla="*/ 1094 w 1095"/>
              <a:gd name="T1" fmla="*/ 70 h 71"/>
              <a:gd name="T2" fmla="*/ 1094 w 1095"/>
              <a:gd name="T3" fmla="*/ 0 h 71"/>
              <a:gd name="T4" fmla="*/ 36 w 1095"/>
              <a:gd name="T5" fmla="*/ 0 h 71"/>
              <a:gd name="T6" fmla="*/ 0 w 1095"/>
              <a:gd name="T7" fmla="*/ 34 h 71"/>
              <a:gd name="T8" fmla="*/ 0 w 1095"/>
              <a:gd name="T9" fmla="*/ 70 h 71"/>
              <a:gd name="T10" fmla="*/ 36 w 1095"/>
              <a:gd name="T11" fmla="*/ 70 h 71"/>
              <a:gd name="T12" fmla="*/ 1094 w 1095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5" h="71">
                <a:moveTo>
                  <a:pt x="1094" y="70"/>
                </a:moveTo>
                <a:lnTo>
                  <a:pt x="1094" y="0"/>
                </a:lnTo>
                <a:lnTo>
                  <a:pt x="36" y="0"/>
                </a:lnTo>
                <a:lnTo>
                  <a:pt x="0" y="34"/>
                </a:lnTo>
                <a:lnTo>
                  <a:pt x="0" y="70"/>
                </a:lnTo>
                <a:lnTo>
                  <a:pt x="36" y="70"/>
                </a:lnTo>
                <a:lnTo>
                  <a:pt x="1094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5" name="Freeform 117"/>
          <p:cNvSpPr>
            <a:spLocks noChangeArrowheads="1"/>
          </p:cNvSpPr>
          <p:nvPr/>
        </p:nvSpPr>
        <p:spPr bwMode="auto">
          <a:xfrm>
            <a:off x="6435725" y="5476875"/>
            <a:ext cx="393700" cy="25400"/>
          </a:xfrm>
          <a:custGeom>
            <a:avLst/>
            <a:gdLst>
              <a:gd name="T0" fmla="*/ 1094 w 1095"/>
              <a:gd name="T1" fmla="*/ 70 h 71"/>
              <a:gd name="T2" fmla="*/ 1094 w 1095"/>
              <a:gd name="T3" fmla="*/ 0 h 71"/>
              <a:gd name="T4" fmla="*/ 36 w 1095"/>
              <a:gd name="T5" fmla="*/ 0 h 71"/>
              <a:gd name="T6" fmla="*/ 0 w 1095"/>
              <a:gd name="T7" fmla="*/ 34 h 71"/>
              <a:gd name="T8" fmla="*/ 0 w 1095"/>
              <a:gd name="T9" fmla="*/ 70 h 71"/>
              <a:gd name="T10" fmla="*/ 36 w 1095"/>
              <a:gd name="T11" fmla="*/ 70 h 71"/>
              <a:gd name="T12" fmla="*/ 1094 w 1095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5" h="71">
                <a:moveTo>
                  <a:pt x="1094" y="70"/>
                </a:moveTo>
                <a:lnTo>
                  <a:pt x="1094" y="0"/>
                </a:lnTo>
                <a:lnTo>
                  <a:pt x="36" y="0"/>
                </a:lnTo>
                <a:lnTo>
                  <a:pt x="0" y="34"/>
                </a:lnTo>
                <a:lnTo>
                  <a:pt x="0" y="70"/>
                </a:lnTo>
                <a:lnTo>
                  <a:pt x="36" y="70"/>
                </a:lnTo>
                <a:lnTo>
                  <a:pt x="1094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6" name="Freeform 118"/>
          <p:cNvSpPr>
            <a:spLocks noChangeArrowheads="1"/>
          </p:cNvSpPr>
          <p:nvPr/>
        </p:nvSpPr>
        <p:spPr bwMode="auto">
          <a:xfrm>
            <a:off x="6435725" y="4778375"/>
            <a:ext cx="215900" cy="723900"/>
          </a:xfrm>
          <a:custGeom>
            <a:avLst/>
            <a:gdLst>
              <a:gd name="T0" fmla="*/ 0 w 601"/>
              <a:gd name="T1" fmla="*/ 1975 h 2012"/>
              <a:gd name="T2" fmla="*/ 71 w 601"/>
              <a:gd name="T3" fmla="*/ 2011 h 2012"/>
              <a:gd name="T4" fmla="*/ 600 w 601"/>
              <a:gd name="T5" fmla="*/ 36 h 2012"/>
              <a:gd name="T6" fmla="*/ 530 w 601"/>
              <a:gd name="T7" fmla="*/ 36 h 2012"/>
              <a:gd name="T8" fmla="*/ 600 w 601"/>
              <a:gd name="T9" fmla="*/ 0 h 2012"/>
              <a:gd name="T10" fmla="*/ 530 w 601"/>
              <a:gd name="T11" fmla="*/ 0 h 2012"/>
              <a:gd name="T12" fmla="*/ 0 w 601"/>
              <a:gd name="T13" fmla="*/ 1975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2012">
                <a:moveTo>
                  <a:pt x="0" y="1975"/>
                </a:moveTo>
                <a:lnTo>
                  <a:pt x="71" y="2011"/>
                </a:lnTo>
                <a:lnTo>
                  <a:pt x="600" y="36"/>
                </a:lnTo>
                <a:lnTo>
                  <a:pt x="530" y="36"/>
                </a:lnTo>
                <a:lnTo>
                  <a:pt x="600" y="0"/>
                </a:lnTo>
                <a:lnTo>
                  <a:pt x="530" y="0"/>
                </a:lnTo>
                <a:lnTo>
                  <a:pt x="0" y="19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7" name="Freeform 119"/>
          <p:cNvSpPr>
            <a:spLocks noChangeArrowheads="1"/>
          </p:cNvSpPr>
          <p:nvPr/>
        </p:nvSpPr>
        <p:spPr bwMode="auto">
          <a:xfrm>
            <a:off x="6435725" y="4778375"/>
            <a:ext cx="215900" cy="723900"/>
          </a:xfrm>
          <a:custGeom>
            <a:avLst/>
            <a:gdLst>
              <a:gd name="T0" fmla="*/ 0 w 601"/>
              <a:gd name="T1" fmla="*/ 1975 h 2012"/>
              <a:gd name="T2" fmla="*/ 71 w 601"/>
              <a:gd name="T3" fmla="*/ 2011 h 2012"/>
              <a:gd name="T4" fmla="*/ 600 w 601"/>
              <a:gd name="T5" fmla="*/ 36 h 2012"/>
              <a:gd name="T6" fmla="*/ 530 w 601"/>
              <a:gd name="T7" fmla="*/ 36 h 2012"/>
              <a:gd name="T8" fmla="*/ 600 w 601"/>
              <a:gd name="T9" fmla="*/ 0 h 2012"/>
              <a:gd name="T10" fmla="*/ 530 w 601"/>
              <a:gd name="T11" fmla="*/ 0 h 2012"/>
              <a:gd name="T12" fmla="*/ 0 w 601"/>
              <a:gd name="T13" fmla="*/ 1975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2012">
                <a:moveTo>
                  <a:pt x="0" y="1975"/>
                </a:moveTo>
                <a:lnTo>
                  <a:pt x="71" y="2011"/>
                </a:lnTo>
                <a:lnTo>
                  <a:pt x="600" y="36"/>
                </a:lnTo>
                <a:lnTo>
                  <a:pt x="530" y="36"/>
                </a:lnTo>
                <a:lnTo>
                  <a:pt x="600" y="0"/>
                </a:lnTo>
                <a:lnTo>
                  <a:pt x="530" y="0"/>
                </a:lnTo>
                <a:lnTo>
                  <a:pt x="0" y="19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Freeform 120"/>
          <p:cNvSpPr>
            <a:spLocks noChangeArrowheads="1"/>
          </p:cNvSpPr>
          <p:nvPr/>
        </p:nvSpPr>
        <p:spPr bwMode="auto">
          <a:xfrm>
            <a:off x="5711825" y="4791075"/>
            <a:ext cx="368300" cy="698500"/>
          </a:xfrm>
          <a:custGeom>
            <a:avLst/>
            <a:gdLst>
              <a:gd name="T0" fmla="*/ 529 w 1023"/>
              <a:gd name="T1" fmla="*/ 0 h 1940"/>
              <a:gd name="T2" fmla="*/ 1022 w 1023"/>
              <a:gd name="T3" fmla="*/ 1939 h 1940"/>
              <a:gd name="T4" fmla="*/ 0 w 1023"/>
              <a:gd name="T5" fmla="*/ 1939 h 1940"/>
              <a:gd name="T6" fmla="*/ 529 w 1023"/>
              <a:gd name="T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3" h="1940">
                <a:moveTo>
                  <a:pt x="529" y="0"/>
                </a:moveTo>
                <a:lnTo>
                  <a:pt x="1022" y="1939"/>
                </a:lnTo>
                <a:lnTo>
                  <a:pt x="0" y="1939"/>
                </a:lnTo>
                <a:lnTo>
                  <a:pt x="529" y="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09" name="Freeform 121"/>
          <p:cNvSpPr>
            <a:spLocks noChangeArrowheads="1"/>
          </p:cNvSpPr>
          <p:nvPr/>
        </p:nvSpPr>
        <p:spPr bwMode="auto">
          <a:xfrm>
            <a:off x="5711825" y="4791075"/>
            <a:ext cx="368300" cy="698500"/>
          </a:xfrm>
          <a:custGeom>
            <a:avLst/>
            <a:gdLst>
              <a:gd name="T0" fmla="*/ 529 w 1023"/>
              <a:gd name="T1" fmla="*/ 0 h 1940"/>
              <a:gd name="T2" fmla="*/ 1022 w 1023"/>
              <a:gd name="T3" fmla="*/ 1939 h 1940"/>
              <a:gd name="T4" fmla="*/ 0 w 1023"/>
              <a:gd name="T5" fmla="*/ 1939 h 1940"/>
              <a:gd name="T6" fmla="*/ 529 w 1023"/>
              <a:gd name="T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3" h="1940">
                <a:moveTo>
                  <a:pt x="529" y="0"/>
                </a:moveTo>
                <a:lnTo>
                  <a:pt x="1022" y="1939"/>
                </a:lnTo>
                <a:lnTo>
                  <a:pt x="0" y="1939"/>
                </a:lnTo>
                <a:lnTo>
                  <a:pt x="529" y="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0" name="Freeform 122"/>
          <p:cNvSpPr>
            <a:spLocks noChangeArrowheads="1"/>
          </p:cNvSpPr>
          <p:nvPr/>
        </p:nvSpPr>
        <p:spPr bwMode="auto">
          <a:xfrm>
            <a:off x="5889625" y="4778375"/>
            <a:ext cx="215900" cy="723900"/>
          </a:xfrm>
          <a:custGeom>
            <a:avLst/>
            <a:gdLst>
              <a:gd name="T0" fmla="*/ 70 w 600"/>
              <a:gd name="T1" fmla="*/ 0 h 2012"/>
              <a:gd name="T2" fmla="*/ 0 w 600"/>
              <a:gd name="T3" fmla="*/ 36 h 2012"/>
              <a:gd name="T4" fmla="*/ 494 w 600"/>
              <a:gd name="T5" fmla="*/ 2011 h 2012"/>
              <a:gd name="T6" fmla="*/ 528 w 600"/>
              <a:gd name="T7" fmla="*/ 2011 h 2012"/>
              <a:gd name="T8" fmla="*/ 599 w 600"/>
              <a:gd name="T9" fmla="*/ 2011 h 2012"/>
              <a:gd name="T10" fmla="*/ 564 w 600"/>
              <a:gd name="T11" fmla="*/ 1975 h 2012"/>
              <a:gd name="T12" fmla="*/ 70 w 600"/>
              <a:gd name="T13" fmla="*/ 0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0" h="2012">
                <a:moveTo>
                  <a:pt x="70" y="0"/>
                </a:moveTo>
                <a:lnTo>
                  <a:pt x="0" y="36"/>
                </a:lnTo>
                <a:lnTo>
                  <a:pt x="494" y="2011"/>
                </a:lnTo>
                <a:lnTo>
                  <a:pt x="528" y="2011"/>
                </a:lnTo>
                <a:lnTo>
                  <a:pt x="599" y="2011"/>
                </a:lnTo>
                <a:lnTo>
                  <a:pt x="564" y="1975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1" name="Freeform 123"/>
          <p:cNvSpPr>
            <a:spLocks noChangeArrowheads="1"/>
          </p:cNvSpPr>
          <p:nvPr/>
        </p:nvSpPr>
        <p:spPr bwMode="auto">
          <a:xfrm>
            <a:off x="5889625" y="4778375"/>
            <a:ext cx="215900" cy="723900"/>
          </a:xfrm>
          <a:custGeom>
            <a:avLst/>
            <a:gdLst>
              <a:gd name="T0" fmla="*/ 70 w 600"/>
              <a:gd name="T1" fmla="*/ 0 h 2012"/>
              <a:gd name="T2" fmla="*/ 0 w 600"/>
              <a:gd name="T3" fmla="*/ 36 h 2012"/>
              <a:gd name="T4" fmla="*/ 494 w 600"/>
              <a:gd name="T5" fmla="*/ 2011 h 2012"/>
              <a:gd name="T6" fmla="*/ 528 w 600"/>
              <a:gd name="T7" fmla="*/ 2011 h 2012"/>
              <a:gd name="T8" fmla="*/ 599 w 600"/>
              <a:gd name="T9" fmla="*/ 2011 h 2012"/>
              <a:gd name="T10" fmla="*/ 564 w 600"/>
              <a:gd name="T11" fmla="*/ 1975 h 2012"/>
              <a:gd name="T12" fmla="*/ 70 w 600"/>
              <a:gd name="T13" fmla="*/ 0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0" h="2012">
                <a:moveTo>
                  <a:pt x="70" y="0"/>
                </a:moveTo>
                <a:lnTo>
                  <a:pt x="0" y="36"/>
                </a:lnTo>
                <a:lnTo>
                  <a:pt x="494" y="2011"/>
                </a:lnTo>
                <a:lnTo>
                  <a:pt x="528" y="2011"/>
                </a:lnTo>
                <a:lnTo>
                  <a:pt x="599" y="2011"/>
                </a:lnTo>
                <a:lnTo>
                  <a:pt x="564" y="1975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Freeform 124"/>
          <p:cNvSpPr>
            <a:spLocks noChangeArrowheads="1"/>
          </p:cNvSpPr>
          <p:nvPr/>
        </p:nvSpPr>
        <p:spPr bwMode="auto">
          <a:xfrm>
            <a:off x="5699125" y="5476875"/>
            <a:ext cx="381000" cy="25400"/>
          </a:xfrm>
          <a:custGeom>
            <a:avLst/>
            <a:gdLst>
              <a:gd name="T0" fmla="*/ 1057 w 1058"/>
              <a:gd name="T1" fmla="*/ 70 h 71"/>
              <a:gd name="T2" fmla="*/ 1057 w 1058"/>
              <a:gd name="T3" fmla="*/ 0 h 71"/>
              <a:gd name="T4" fmla="*/ 35 w 1058"/>
              <a:gd name="T5" fmla="*/ 0 h 71"/>
              <a:gd name="T6" fmla="*/ 0 w 1058"/>
              <a:gd name="T7" fmla="*/ 34 h 71"/>
              <a:gd name="T8" fmla="*/ 0 w 1058"/>
              <a:gd name="T9" fmla="*/ 70 h 71"/>
              <a:gd name="T10" fmla="*/ 35 w 1058"/>
              <a:gd name="T11" fmla="*/ 70 h 71"/>
              <a:gd name="T12" fmla="*/ 1057 w 1058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8" h="71">
                <a:moveTo>
                  <a:pt x="1057" y="70"/>
                </a:moveTo>
                <a:lnTo>
                  <a:pt x="1057" y="0"/>
                </a:lnTo>
                <a:lnTo>
                  <a:pt x="35" y="0"/>
                </a:lnTo>
                <a:lnTo>
                  <a:pt x="0" y="34"/>
                </a:lnTo>
                <a:lnTo>
                  <a:pt x="0" y="70"/>
                </a:lnTo>
                <a:lnTo>
                  <a:pt x="35" y="70"/>
                </a:lnTo>
                <a:lnTo>
                  <a:pt x="1057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3" name="Freeform 125"/>
          <p:cNvSpPr>
            <a:spLocks noChangeArrowheads="1"/>
          </p:cNvSpPr>
          <p:nvPr/>
        </p:nvSpPr>
        <p:spPr bwMode="auto">
          <a:xfrm>
            <a:off x="5699125" y="5476875"/>
            <a:ext cx="381000" cy="25400"/>
          </a:xfrm>
          <a:custGeom>
            <a:avLst/>
            <a:gdLst>
              <a:gd name="T0" fmla="*/ 1057 w 1058"/>
              <a:gd name="T1" fmla="*/ 70 h 71"/>
              <a:gd name="T2" fmla="*/ 1057 w 1058"/>
              <a:gd name="T3" fmla="*/ 0 h 71"/>
              <a:gd name="T4" fmla="*/ 35 w 1058"/>
              <a:gd name="T5" fmla="*/ 0 h 71"/>
              <a:gd name="T6" fmla="*/ 0 w 1058"/>
              <a:gd name="T7" fmla="*/ 34 h 71"/>
              <a:gd name="T8" fmla="*/ 0 w 1058"/>
              <a:gd name="T9" fmla="*/ 70 h 71"/>
              <a:gd name="T10" fmla="*/ 35 w 1058"/>
              <a:gd name="T11" fmla="*/ 70 h 71"/>
              <a:gd name="T12" fmla="*/ 1057 w 1058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8" h="71">
                <a:moveTo>
                  <a:pt x="1057" y="70"/>
                </a:moveTo>
                <a:lnTo>
                  <a:pt x="1057" y="0"/>
                </a:lnTo>
                <a:lnTo>
                  <a:pt x="35" y="0"/>
                </a:lnTo>
                <a:lnTo>
                  <a:pt x="0" y="34"/>
                </a:lnTo>
                <a:lnTo>
                  <a:pt x="0" y="70"/>
                </a:lnTo>
                <a:lnTo>
                  <a:pt x="35" y="70"/>
                </a:lnTo>
                <a:lnTo>
                  <a:pt x="1057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Freeform 126"/>
          <p:cNvSpPr>
            <a:spLocks noChangeArrowheads="1"/>
          </p:cNvSpPr>
          <p:nvPr/>
        </p:nvSpPr>
        <p:spPr bwMode="auto">
          <a:xfrm>
            <a:off x="5699125" y="4778375"/>
            <a:ext cx="215900" cy="723900"/>
          </a:xfrm>
          <a:custGeom>
            <a:avLst/>
            <a:gdLst>
              <a:gd name="T0" fmla="*/ 0 w 600"/>
              <a:gd name="T1" fmla="*/ 1975 h 2012"/>
              <a:gd name="T2" fmla="*/ 71 w 600"/>
              <a:gd name="T3" fmla="*/ 2011 h 2012"/>
              <a:gd name="T4" fmla="*/ 599 w 600"/>
              <a:gd name="T5" fmla="*/ 36 h 2012"/>
              <a:gd name="T6" fmla="*/ 529 w 600"/>
              <a:gd name="T7" fmla="*/ 36 h 2012"/>
              <a:gd name="T8" fmla="*/ 599 w 600"/>
              <a:gd name="T9" fmla="*/ 0 h 2012"/>
              <a:gd name="T10" fmla="*/ 529 w 600"/>
              <a:gd name="T11" fmla="*/ 0 h 2012"/>
              <a:gd name="T12" fmla="*/ 0 w 600"/>
              <a:gd name="T13" fmla="*/ 1975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0" h="2012">
                <a:moveTo>
                  <a:pt x="0" y="1975"/>
                </a:moveTo>
                <a:lnTo>
                  <a:pt x="71" y="2011"/>
                </a:lnTo>
                <a:lnTo>
                  <a:pt x="599" y="36"/>
                </a:lnTo>
                <a:lnTo>
                  <a:pt x="529" y="36"/>
                </a:lnTo>
                <a:lnTo>
                  <a:pt x="599" y="0"/>
                </a:lnTo>
                <a:lnTo>
                  <a:pt x="529" y="0"/>
                </a:lnTo>
                <a:lnTo>
                  <a:pt x="0" y="19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Freeform 127"/>
          <p:cNvSpPr>
            <a:spLocks noChangeArrowheads="1"/>
          </p:cNvSpPr>
          <p:nvPr/>
        </p:nvSpPr>
        <p:spPr bwMode="auto">
          <a:xfrm>
            <a:off x="5699125" y="4778375"/>
            <a:ext cx="215900" cy="723900"/>
          </a:xfrm>
          <a:custGeom>
            <a:avLst/>
            <a:gdLst>
              <a:gd name="T0" fmla="*/ 0 w 600"/>
              <a:gd name="T1" fmla="*/ 1975 h 2012"/>
              <a:gd name="T2" fmla="*/ 71 w 600"/>
              <a:gd name="T3" fmla="*/ 2011 h 2012"/>
              <a:gd name="T4" fmla="*/ 599 w 600"/>
              <a:gd name="T5" fmla="*/ 36 h 2012"/>
              <a:gd name="T6" fmla="*/ 529 w 600"/>
              <a:gd name="T7" fmla="*/ 36 h 2012"/>
              <a:gd name="T8" fmla="*/ 599 w 600"/>
              <a:gd name="T9" fmla="*/ 0 h 2012"/>
              <a:gd name="T10" fmla="*/ 529 w 600"/>
              <a:gd name="T11" fmla="*/ 0 h 2012"/>
              <a:gd name="T12" fmla="*/ 0 w 600"/>
              <a:gd name="T13" fmla="*/ 1975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0" h="2012">
                <a:moveTo>
                  <a:pt x="0" y="1975"/>
                </a:moveTo>
                <a:lnTo>
                  <a:pt x="71" y="2011"/>
                </a:lnTo>
                <a:lnTo>
                  <a:pt x="599" y="36"/>
                </a:lnTo>
                <a:lnTo>
                  <a:pt x="529" y="36"/>
                </a:lnTo>
                <a:lnTo>
                  <a:pt x="599" y="0"/>
                </a:lnTo>
                <a:lnTo>
                  <a:pt x="529" y="0"/>
                </a:lnTo>
                <a:lnTo>
                  <a:pt x="0" y="19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6" name="Freeform 128"/>
          <p:cNvSpPr>
            <a:spLocks noChangeArrowheads="1"/>
          </p:cNvSpPr>
          <p:nvPr/>
        </p:nvSpPr>
        <p:spPr bwMode="auto">
          <a:xfrm>
            <a:off x="7007225" y="4537075"/>
            <a:ext cx="25400" cy="38100"/>
          </a:xfrm>
          <a:custGeom>
            <a:avLst/>
            <a:gdLst>
              <a:gd name="T0" fmla="*/ 0 w 71"/>
              <a:gd name="T1" fmla="*/ 71 h 106"/>
              <a:gd name="T2" fmla="*/ 34 w 71"/>
              <a:gd name="T3" fmla="*/ 105 h 106"/>
              <a:gd name="T4" fmla="*/ 70 w 71"/>
              <a:gd name="T5" fmla="*/ 35 h 106"/>
              <a:gd name="T6" fmla="*/ 34 w 71"/>
              <a:gd name="T7" fmla="*/ 0 h 106"/>
              <a:gd name="T8" fmla="*/ 0 w 71"/>
              <a:gd name="T9" fmla="*/ 7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06">
                <a:moveTo>
                  <a:pt x="0" y="71"/>
                </a:moveTo>
                <a:lnTo>
                  <a:pt x="34" y="105"/>
                </a:lnTo>
                <a:lnTo>
                  <a:pt x="70" y="35"/>
                </a:lnTo>
                <a:lnTo>
                  <a:pt x="34" y="0"/>
                </a:lnTo>
                <a:lnTo>
                  <a:pt x="0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7" name="Freeform 129"/>
          <p:cNvSpPr>
            <a:spLocks noChangeArrowheads="1"/>
          </p:cNvSpPr>
          <p:nvPr/>
        </p:nvSpPr>
        <p:spPr bwMode="auto">
          <a:xfrm>
            <a:off x="7007225" y="4537075"/>
            <a:ext cx="25400" cy="38100"/>
          </a:xfrm>
          <a:custGeom>
            <a:avLst/>
            <a:gdLst>
              <a:gd name="T0" fmla="*/ 0 w 71"/>
              <a:gd name="T1" fmla="*/ 71 h 106"/>
              <a:gd name="T2" fmla="*/ 34 w 71"/>
              <a:gd name="T3" fmla="*/ 105 h 106"/>
              <a:gd name="T4" fmla="*/ 70 w 71"/>
              <a:gd name="T5" fmla="*/ 35 h 106"/>
              <a:gd name="T6" fmla="*/ 34 w 71"/>
              <a:gd name="T7" fmla="*/ 0 h 106"/>
              <a:gd name="T8" fmla="*/ 0 w 71"/>
              <a:gd name="T9" fmla="*/ 7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06">
                <a:moveTo>
                  <a:pt x="0" y="71"/>
                </a:moveTo>
                <a:lnTo>
                  <a:pt x="34" y="105"/>
                </a:lnTo>
                <a:lnTo>
                  <a:pt x="70" y="35"/>
                </a:lnTo>
                <a:lnTo>
                  <a:pt x="34" y="0"/>
                </a:lnTo>
                <a:lnTo>
                  <a:pt x="0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8" name="Freeform 130"/>
          <p:cNvSpPr>
            <a:spLocks noChangeArrowheads="1"/>
          </p:cNvSpPr>
          <p:nvPr/>
        </p:nvSpPr>
        <p:spPr bwMode="auto">
          <a:xfrm>
            <a:off x="6257925" y="4295775"/>
            <a:ext cx="25400" cy="25400"/>
          </a:xfrm>
          <a:custGeom>
            <a:avLst/>
            <a:gdLst>
              <a:gd name="T0" fmla="*/ 35 w 72"/>
              <a:gd name="T1" fmla="*/ 71 h 72"/>
              <a:gd name="T2" fmla="*/ 0 w 72"/>
              <a:gd name="T3" fmla="*/ 71 h 72"/>
              <a:gd name="T4" fmla="*/ 35 w 72"/>
              <a:gd name="T5" fmla="*/ 0 h 72"/>
              <a:gd name="T6" fmla="*/ 71 w 72"/>
              <a:gd name="T7" fmla="*/ 0 h 72"/>
              <a:gd name="T8" fmla="*/ 35 w 72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35" y="71"/>
                </a:moveTo>
                <a:lnTo>
                  <a:pt x="0" y="71"/>
                </a:lnTo>
                <a:lnTo>
                  <a:pt x="35" y="0"/>
                </a:lnTo>
                <a:lnTo>
                  <a:pt x="71" y="0"/>
                </a:lnTo>
                <a:lnTo>
                  <a:pt x="35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19" name="Freeform 131"/>
          <p:cNvSpPr>
            <a:spLocks noChangeArrowheads="1"/>
          </p:cNvSpPr>
          <p:nvPr/>
        </p:nvSpPr>
        <p:spPr bwMode="auto">
          <a:xfrm>
            <a:off x="6257925" y="4295775"/>
            <a:ext cx="25400" cy="25400"/>
          </a:xfrm>
          <a:custGeom>
            <a:avLst/>
            <a:gdLst>
              <a:gd name="T0" fmla="*/ 35 w 72"/>
              <a:gd name="T1" fmla="*/ 71 h 72"/>
              <a:gd name="T2" fmla="*/ 0 w 72"/>
              <a:gd name="T3" fmla="*/ 71 h 72"/>
              <a:gd name="T4" fmla="*/ 35 w 72"/>
              <a:gd name="T5" fmla="*/ 0 h 72"/>
              <a:gd name="T6" fmla="*/ 71 w 72"/>
              <a:gd name="T7" fmla="*/ 0 h 72"/>
              <a:gd name="T8" fmla="*/ 35 w 72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35" y="71"/>
                </a:moveTo>
                <a:lnTo>
                  <a:pt x="0" y="71"/>
                </a:lnTo>
                <a:lnTo>
                  <a:pt x="35" y="0"/>
                </a:lnTo>
                <a:lnTo>
                  <a:pt x="71" y="0"/>
                </a:lnTo>
                <a:lnTo>
                  <a:pt x="35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20" name="Freeform 132"/>
          <p:cNvSpPr>
            <a:spLocks noChangeArrowheads="1"/>
          </p:cNvSpPr>
          <p:nvPr/>
        </p:nvSpPr>
        <p:spPr bwMode="auto">
          <a:xfrm>
            <a:off x="6270625" y="4295775"/>
            <a:ext cx="749300" cy="266700"/>
          </a:xfrm>
          <a:custGeom>
            <a:avLst/>
            <a:gdLst>
              <a:gd name="T0" fmla="*/ 2047 w 2082"/>
              <a:gd name="T1" fmla="*/ 742 h 743"/>
              <a:gd name="T2" fmla="*/ 2081 w 2082"/>
              <a:gd name="T3" fmla="*/ 671 h 743"/>
              <a:gd name="T4" fmla="*/ 36 w 2082"/>
              <a:gd name="T5" fmla="*/ 0 h 743"/>
              <a:gd name="T6" fmla="*/ 0 w 2082"/>
              <a:gd name="T7" fmla="*/ 71 h 743"/>
              <a:gd name="T8" fmla="*/ 2047 w 2082"/>
              <a:gd name="T9" fmla="*/ 74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2" h="743">
                <a:moveTo>
                  <a:pt x="2047" y="742"/>
                </a:moveTo>
                <a:lnTo>
                  <a:pt x="2081" y="671"/>
                </a:lnTo>
                <a:lnTo>
                  <a:pt x="36" y="0"/>
                </a:lnTo>
                <a:lnTo>
                  <a:pt x="0" y="71"/>
                </a:lnTo>
                <a:lnTo>
                  <a:pt x="2047" y="742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21" name="Freeform 133"/>
          <p:cNvSpPr>
            <a:spLocks noChangeArrowheads="1"/>
          </p:cNvSpPr>
          <p:nvPr/>
        </p:nvSpPr>
        <p:spPr bwMode="auto">
          <a:xfrm>
            <a:off x="6270625" y="4295775"/>
            <a:ext cx="749300" cy="266700"/>
          </a:xfrm>
          <a:custGeom>
            <a:avLst/>
            <a:gdLst>
              <a:gd name="T0" fmla="*/ 2047 w 2082"/>
              <a:gd name="T1" fmla="*/ 742 h 743"/>
              <a:gd name="T2" fmla="*/ 2081 w 2082"/>
              <a:gd name="T3" fmla="*/ 671 h 743"/>
              <a:gd name="T4" fmla="*/ 36 w 2082"/>
              <a:gd name="T5" fmla="*/ 0 h 743"/>
              <a:gd name="T6" fmla="*/ 0 w 2082"/>
              <a:gd name="T7" fmla="*/ 71 h 743"/>
              <a:gd name="T8" fmla="*/ 2047 w 2082"/>
              <a:gd name="T9" fmla="*/ 74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2" h="743">
                <a:moveTo>
                  <a:pt x="2047" y="742"/>
                </a:moveTo>
                <a:lnTo>
                  <a:pt x="2081" y="671"/>
                </a:lnTo>
                <a:lnTo>
                  <a:pt x="36" y="0"/>
                </a:lnTo>
                <a:lnTo>
                  <a:pt x="0" y="71"/>
                </a:lnTo>
                <a:lnTo>
                  <a:pt x="2047" y="742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22" name="Freeform 134"/>
          <p:cNvSpPr>
            <a:spLocks noChangeArrowheads="1"/>
          </p:cNvSpPr>
          <p:nvPr/>
        </p:nvSpPr>
        <p:spPr bwMode="auto">
          <a:xfrm>
            <a:off x="6270625" y="4295775"/>
            <a:ext cx="25400" cy="25400"/>
          </a:xfrm>
          <a:custGeom>
            <a:avLst/>
            <a:gdLst>
              <a:gd name="T0" fmla="*/ 36 w 71"/>
              <a:gd name="T1" fmla="*/ 71 h 72"/>
              <a:gd name="T2" fmla="*/ 70 w 71"/>
              <a:gd name="T3" fmla="*/ 71 h 72"/>
              <a:gd name="T4" fmla="*/ 36 w 71"/>
              <a:gd name="T5" fmla="*/ 0 h 72"/>
              <a:gd name="T6" fmla="*/ 0 w 71"/>
              <a:gd name="T7" fmla="*/ 0 h 72"/>
              <a:gd name="T8" fmla="*/ 36 w 71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2">
                <a:moveTo>
                  <a:pt x="36" y="71"/>
                </a:moveTo>
                <a:lnTo>
                  <a:pt x="70" y="71"/>
                </a:lnTo>
                <a:lnTo>
                  <a:pt x="36" y="0"/>
                </a:lnTo>
                <a:lnTo>
                  <a:pt x="0" y="0"/>
                </a:lnTo>
                <a:lnTo>
                  <a:pt x="36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23" name="Freeform 135"/>
          <p:cNvSpPr>
            <a:spLocks noChangeArrowheads="1"/>
          </p:cNvSpPr>
          <p:nvPr/>
        </p:nvSpPr>
        <p:spPr bwMode="auto">
          <a:xfrm>
            <a:off x="6270625" y="4295775"/>
            <a:ext cx="25400" cy="25400"/>
          </a:xfrm>
          <a:custGeom>
            <a:avLst/>
            <a:gdLst>
              <a:gd name="T0" fmla="*/ 36 w 71"/>
              <a:gd name="T1" fmla="*/ 71 h 72"/>
              <a:gd name="T2" fmla="*/ 70 w 71"/>
              <a:gd name="T3" fmla="*/ 71 h 72"/>
              <a:gd name="T4" fmla="*/ 36 w 71"/>
              <a:gd name="T5" fmla="*/ 0 h 72"/>
              <a:gd name="T6" fmla="*/ 0 w 71"/>
              <a:gd name="T7" fmla="*/ 0 h 72"/>
              <a:gd name="T8" fmla="*/ 36 w 71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2">
                <a:moveTo>
                  <a:pt x="36" y="71"/>
                </a:moveTo>
                <a:lnTo>
                  <a:pt x="70" y="71"/>
                </a:lnTo>
                <a:lnTo>
                  <a:pt x="36" y="0"/>
                </a:lnTo>
                <a:lnTo>
                  <a:pt x="0" y="0"/>
                </a:lnTo>
                <a:lnTo>
                  <a:pt x="36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24" name="Freeform 136"/>
          <p:cNvSpPr>
            <a:spLocks noChangeArrowheads="1"/>
          </p:cNvSpPr>
          <p:nvPr/>
        </p:nvSpPr>
        <p:spPr bwMode="auto">
          <a:xfrm>
            <a:off x="5508625" y="4537075"/>
            <a:ext cx="25400" cy="38100"/>
          </a:xfrm>
          <a:custGeom>
            <a:avLst/>
            <a:gdLst>
              <a:gd name="T0" fmla="*/ 70 w 71"/>
              <a:gd name="T1" fmla="*/ 71 h 106"/>
              <a:gd name="T2" fmla="*/ 34 w 71"/>
              <a:gd name="T3" fmla="*/ 105 h 106"/>
              <a:gd name="T4" fmla="*/ 0 w 71"/>
              <a:gd name="T5" fmla="*/ 35 h 106"/>
              <a:gd name="T6" fmla="*/ 34 w 71"/>
              <a:gd name="T7" fmla="*/ 0 h 106"/>
              <a:gd name="T8" fmla="*/ 70 w 71"/>
              <a:gd name="T9" fmla="*/ 7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06">
                <a:moveTo>
                  <a:pt x="70" y="71"/>
                </a:moveTo>
                <a:lnTo>
                  <a:pt x="34" y="105"/>
                </a:lnTo>
                <a:lnTo>
                  <a:pt x="0" y="35"/>
                </a:lnTo>
                <a:lnTo>
                  <a:pt x="34" y="0"/>
                </a:lnTo>
                <a:lnTo>
                  <a:pt x="70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25" name="Freeform 137"/>
          <p:cNvSpPr>
            <a:spLocks noChangeArrowheads="1"/>
          </p:cNvSpPr>
          <p:nvPr/>
        </p:nvSpPr>
        <p:spPr bwMode="auto">
          <a:xfrm>
            <a:off x="5508625" y="4537075"/>
            <a:ext cx="25400" cy="38100"/>
          </a:xfrm>
          <a:custGeom>
            <a:avLst/>
            <a:gdLst>
              <a:gd name="T0" fmla="*/ 70 w 71"/>
              <a:gd name="T1" fmla="*/ 71 h 106"/>
              <a:gd name="T2" fmla="*/ 34 w 71"/>
              <a:gd name="T3" fmla="*/ 105 h 106"/>
              <a:gd name="T4" fmla="*/ 0 w 71"/>
              <a:gd name="T5" fmla="*/ 35 h 106"/>
              <a:gd name="T6" fmla="*/ 34 w 71"/>
              <a:gd name="T7" fmla="*/ 0 h 106"/>
              <a:gd name="T8" fmla="*/ 70 w 71"/>
              <a:gd name="T9" fmla="*/ 7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06">
                <a:moveTo>
                  <a:pt x="70" y="71"/>
                </a:moveTo>
                <a:lnTo>
                  <a:pt x="34" y="105"/>
                </a:lnTo>
                <a:lnTo>
                  <a:pt x="0" y="35"/>
                </a:lnTo>
                <a:lnTo>
                  <a:pt x="34" y="0"/>
                </a:lnTo>
                <a:lnTo>
                  <a:pt x="70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26" name="Freeform 138"/>
          <p:cNvSpPr>
            <a:spLocks noChangeArrowheads="1"/>
          </p:cNvSpPr>
          <p:nvPr/>
        </p:nvSpPr>
        <p:spPr bwMode="auto">
          <a:xfrm>
            <a:off x="5521325" y="4295775"/>
            <a:ext cx="763588" cy="266700"/>
          </a:xfrm>
          <a:custGeom>
            <a:avLst/>
            <a:gdLst>
              <a:gd name="T0" fmla="*/ 2118 w 2119"/>
              <a:gd name="T1" fmla="*/ 71 h 743"/>
              <a:gd name="T2" fmla="*/ 2082 w 2119"/>
              <a:gd name="T3" fmla="*/ 0 h 743"/>
              <a:gd name="T4" fmla="*/ 0 w 2119"/>
              <a:gd name="T5" fmla="*/ 671 h 743"/>
              <a:gd name="T6" fmla="*/ 36 w 2119"/>
              <a:gd name="T7" fmla="*/ 742 h 743"/>
              <a:gd name="T8" fmla="*/ 2118 w 2119"/>
              <a:gd name="T9" fmla="*/ 71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9" h="743">
                <a:moveTo>
                  <a:pt x="2118" y="71"/>
                </a:moveTo>
                <a:lnTo>
                  <a:pt x="2082" y="0"/>
                </a:lnTo>
                <a:lnTo>
                  <a:pt x="0" y="671"/>
                </a:lnTo>
                <a:lnTo>
                  <a:pt x="36" y="742"/>
                </a:lnTo>
                <a:lnTo>
                  <a:pt x="2118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27" name="Freeform 139"/>
          <p:cNvSpPr>
            <a:spLocks noChangeArrowheads="1"/>
          </p:cNvSpPr>
          <p:nvPr/>
        </p:nvSpPr>
        <p:spPr bwMode="auto">
          <a:xfrm>
            <a:off x="5521325" y="4295775"/>
            <a:ext cx="763588" cy="266700"/>
          </a:xfrm>
          <a:custGeom>
            <a:avLst/>
            <a:gdLst>
              <a:gd name="T0" fmla="*/ 2118 w 2119"/>
              <a:gd name="T1" fmla="*/ 71 h 743"/>
              <a:gd name="T2" fmla="*/ 2082 w 2119"/>
              <a:gd name="T3" fmla="*/ 0 h 743"/>
              <a:gd name="T4" fmla="*/ 0 w 2119"/>
              <a:gd name="T5" fmla="*/ 671 h 743"/>
              <a:gd name="T6" fmla="*/ 36 w 2119"/>
              <a:gd name="T7" fmla="*/ 742 h 743"/>
              <a:gd name="T8" fmla="*/ 2118 w 2119"/>
              <a:gd name="T9" fmla="*/ 71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9" h="743">
                <a:moveTo>
                  <a:pt x="2118" y="71"/>
                </a:moveTo>
                <a:lnTo>
                  <a:pt x="2082" y="0"/>
                </a:lnTo>
                <a:lnTo>
                  <a:pt x="0" y="671"/>
                </a:lnTo>
                <a:lnTo>
                  <a:pt x="36" y="742"/>
                </a:lnTo>
                <a:lnTo>
                  <a:pt x="2118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28" name="Freeform 140"/>
          <p:cNvSpPr>
            <a:spLocks noChangeArrowheads="1"/>
          </p:cNvSpPr>
          <p:nvPr/>
        </p:nvSpPr>
        <p:spPr bwMode="auto">
          <a:xfrm>
            <a:off x="5508625" y="4537075"/>
            <a:ext cx="25400" cy="25400"/>
          </a:xfrm>
          <a:custGeom>
            <a:avLst/>
            <a:gdLst>
              <a:gd name="T0" fmla="*/ 70 w 71"/>
              <a:gd name="T1" fmla="*/ 0 h 72"/>
              <a:gd name="T2" fmla="*/ 34 w 71"/>
              <a:gd name="T3" fmla="*/ 0 h 72"/>
              <a:gd name="T4" fmla="*/ 0 w 71"/>
              <a:gd name="T5" fmla="*/ 71 h 72"/>
              <a:gd name="T6" fmla="*/ 34 w 71"/>
              <a:gd name="T7" fmla="*/ 71 h 72"/>
              <a:gd name="T8" fmla="*/ 70 w 71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2">
                <a:moveTo>
                  <a:pt x="70" y="0"/>
                </a:moveTo>
                <a:lnTo>
                  <a:pt x="34" y="0"/>
                </a:lnTo>
                <a:lnTo>
                  <a:pt x="0" y="71"/>
                </a:lnTo>
                <a:lnTo>
                  <a:pt x="34" y="71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29" name="Freeform 141"/>
          <p:cNvSpPr>
            <a:spLocks noChangeArrowheads="1"/>
          </p:cNvSpPr>
          <p:nvPr/>
        </p:nvSpPr>
        <p:spPr bwMode="auto">
          <a:xfrm>
            <a:off x="5508625" y="4537075"/>
            <a:ext cx="25400" cy="25400"/>
          </a:xfrm>
          <a:custGeom>
            <a:avLst/>
            <a:gdLst>
              <a:gd name="T0" fmla="*/ 70 w 71"/>
              <a:gd name="T1" fmla="*/ 0 h 72"/>
              <a:gd name="T2" fmla="*/ 34 w 71"/>
              <a:gd name="T3" fmla="*/ 0 h 72"/>
              <a:gd name="T4" fmla="*/ 0 w 71"/>
              <a:gd name="T5" fmla="*/ 71 h 72"/>
              <a:gd name="T6" fmla="*/ 34 w 71"/>
              <a:gd name="T7" fmla="*/ 71 h 72"/>
              <a:gd name="T8" fmla="*/ 70 w 71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2">
                <a:moveTo>
                  <a:pt x="70" y="0"/>
                </a:moveTo>
                <a:lnTo>
                  <a:pt x="34" y="0"/>
                </a:lnTo>
                <a:lnTo>
                  <a:pt x="0" y="71"/>
                </a:lnTo>
                <a:lnTo>
                  <a:pt x="34" y="71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30" name="Freeform 142"/>
          <p:cNvSpPr>
            <a:spLocks noChangeArrowheads="1"/>
          </p:cNvSpPr>
          <p:nvPr/>
        </p:nvSpPr>
        <p:spPr bwMode="auto">
          <a:xfrm>
            <a:off x="5902325" y="4765675"/>
            <a:ext cx="25400" cy="38100"/>
          </a:xfrm>
          <a:custGeom>
            <a:avLst/>
            <a:gdLst>
              <a:gd name="T0" fmla="*/ 35 w 72"/>
              <a:gd name="T1" fmla="*/ 0 h 106"/>
              <a:gd name="T2" fmla="*/ 71 w 72"/>
              <a:gd name="T3" fmla="*/ 34 h 106"/>
              <a:gd name="T4" fmla="*/ 35 w 72"/>
              <a:gd name="T5" fmla="*/ 105 h 106"/>
              <a:gd name="T6" fmla="*/ 0 w 72"/>
              <a:gd name="T7" fmla="*/ 70 h 106"/>
              <a:gd name="T8" fmla="*/ 35 w 72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35" y="0"/>
                </a:moveTo>
                <a:lnTo>
                  <a:pt x="71" y="34"/>
                </a:lnTo>
                <a:lnTo>
                  <a:pt x="35" y="105"/>
                </a:lnTo>
                <a:lnTo>
                  <a:pt x="0" y="70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31" name="Freeform 143"/>
          <p:cNvSpPr>
            <a:spLocks noChangeArrowheads="1"/>
          </p:cNvSpPr>
          <p:nvPr/>
        </p:nvSpPr>
        <p:spPr bwMode="auto">
          <a:xfrm>
            <a:off x="5902325" y="4765675"/>
            <a:ext cx="25400" cy="38100"/>
          </a:xfrm>
          <a:custGeom>
            <a:avLst/>
            <a:gdLst>
              <a:gd name="T0" fmla="*/ 35 w 72"/>
              <a:gd name="T1" fmla="*/ 0 h 106"/>
              <a:gd name="T2" fmla="*/ 71 w 72"/>
              <a:gd name="T3" fmla="*/ 34 h 106"/>
              <a:gd name="T4" fmla="*/ 35 w 72"/>
              <a:gd name="T5" fmla="*/ 105 h 106"/>
              <a:gd name="T6" fmla="*/ 0 w 72"/>
              <a:gd name="T7" fmla="*/ 70 h 106"/>
              <a:gd name="T8" fmla="*/ 35 w 72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35" y="0"/>
                </a:moveTo>
                <a:lnTo>
                  <a:pt x="71" y="34"/>
                </a:lnTo>
                <a:lnTo>
                  <a:pt x="35" y="105"/>
                </a:lnTo>
                <a:lnTo>
                  <a:pt x="0" y="70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32" name="Freeform 144"/>
          <p:cNvSpPr>
            <a:spLocks noChangeArrowheads="1"/>
          </p:cNvSpPr>
          <p:nvPr/>
        </p:nvSpPr>
        <p:spPr bwMode="auto">
          <a:xfrm>
            <a:off x="5521325" y="4537075"/>
            <a:ext cx="393700" cy="254000"/>
          </a:xfrm>
          <a:custGeom>
            <a:avLst/>
            <a:gdLst>
              <a:gd name="T0" fmla="*/ 36 w 1095"/>
              <a:gd name="T1" fmla="*/ 0 h 706"/>
              <a:gd name="T2" fmla="*/ 0 w 1095"/>
              <a:gd name="T3" fmla="*/ 71 h 706"/>
              <a:gd name="T4" fmla="*/ 1059 w 1095"/>
              <a:gd name="T5" fmla="*/ 705 h 706"/>
              <a:gd name="T6" fmla="*/ 1094 w 1095"/>
              <a:gd name="T7" fmla="*/ 635 h 706"/>
              <a:gd name="T8" fmla="*/ 36 w 1095"/>
              <a:gd name="T9" fmla="*/ 0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5" h="706">
                <a:moveTo>
                  <a:pt x="36" y="0"/>
                </a:moveTo>
                <a:lnTo>
                  <a:pt x="0" y="71"/>
                </a:lnTo>
                <a:lnTo>
                  <a:pt x="1059" y="705"/>
                </a:lnTo>
                <a:lnTo>
                  <a:pt x="1094" y="635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33" name="Freeform 145"/>
          <p:cNvSpPr>
            <a:spLocks noChangeArrowheads="1"/>
          </p:cNvSpPr>
          <p:nvPr/>
        </p:nvSpPr>
        <p:spPr bwMode="auto">
          <a:xfrm>
            <a:off x="5521325" y="4537075"/>
            <a:ext cx="393700" cy="254000"/>
          </a:xfrm>
          <a:custGeom>
            <a:avLst/>
            <a:gdLst>
              <a:gd name="T0" fmla="*/ 36 w 1095"/>
              <a:gd name="T1" fmla="*/ 0 h 706"/>
              <a:gd name="T2" fmla="*/ 0 w 1095"/>
              <a:gd name="T3" fmla="*/ 71 h 706"/>
              <a:gd name="T4" fmla="*/ 1059 w 1095"/>
              <a:gd name="T5" fmla="*/ 705 h 706"/>
              <a:gd name="T6" fmla="*/ 1094 w 1095"/>
              <a:gd name="T7" fmla="*/ 635 h 706"/>
              <a:gd name="T8" fmla="*/ 36 w 1095"/>
              <a:gd name="T9" fmla="*/ 0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5" h="706">
                <a:moveTo>
                  <a:pt x="36" y="0"/>
                </a:moveTo>
                <a:lnTo>
                  <a:pt x="0" y="71"/>
                </a:lnTo>
                <a:lnTo>
                  <a:pt x="1059" y="705"/>
                </a:lnTo>
                <a:lnTo>
                  <a:pt x="1094" y="635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34" name="Freeform 146"/>
          <p:cNvSpPr>
            <a:spLocks noChangeArrowheads="1"/>
          </p:cNvSpPr>
          <p:nvPr/>
        </p:nvSpPr>
        <p:spPr bwMode="auto">
          <a:xfrm>
            <a:off x="5521325" y="4537075"/>
            <a:ext cx="25400" cy="25400"/>
          </a:xfrm>
          <a:custGeom>
            <a:avLst/>
            <a:gdLst>
              <a:gd name="T0" fmla="*/ 36 w 72"/>
              <a:gd name="T1" fmla="*/ 71 h 72"/>
              <a:gd name="T2" fmla="*/ 71 w 72"/>
              <a:gd name="T3" fmla="*/ 71 h 72"/>
              <a:gd name="T4" fmla="*/ 36 w 72"/>
              <a:gd name="T5" fmla="*/ 0 h 72"/>
              <a:gd name="T6" fmla="*/ 0 w 72"/>
              <a:gd name="T7" fmla="*/ 0 h 72"/>
              <a:gd name="T8" fmla="*/ 36 w 72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36" y="71"/>
                </a:moveTo>
                <a:lnTo>
                  <a:pt x="71" y="71"/>
                </a:lnTo>
                <a:lnTo>
                  <a:pt x="36" y="0"/>
                </a:lnTo>
                <a:lnTo>
                  <a:pt x="0" y="0"/>
                </a:lnTo>
                <a:lnTo>
                  <a:pt x="36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35" name="Freeform 147"/>
          <p:cNvSpPr>
            <a:spLocks noChangeArrowheads="1"/>
          </p:cNvSpPr>
          <p:nvPr/>
        </p:nvSpPr>
        <p:spPr bwMode="auto">
          <a:xfrm>
            <a:off x="5521325" y="4537075"/>
            <a:ext cx="25400" cy="25400"/>
          </a:xfrm>
          <a:custGeom>
            <a:avLst/>
            <a:gdLst>
              <a:gd name="T0" fmla="*/ 36 w 72"/>
              <a:gd name="T1" fmla="*/ 71 h 72"/>
              <a:gd name="T2" fmla="*/ 71 w 72"/>
              <a:gd name="T3" fmla="*/ 71 h 72"/>
              <a:gd name="T4" fmla="*/ 36 w 72"/>
              <a:gd name="T5" fmla="*/ 0 h 72"/>
              <a:gd name="T6" fmla="*/ 0 w 72"/>
              <a:gd name="T7" fmla="*/ 0 h 72"/>
              <a:gd name="T8" fmla="*/ 36 w 72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36" y="71"/>
                </a:moveTo>
                <a:lnTo>
                  <a:pt x="71" y="71"/>
                </a:lnTo>
                <a:lnTo>
                  <a:pt x="36" y="0"/>
                </a:lnTo>
                <a:lnTo>
                  <a:pt x="0" y="0"/>
                </a:lnTo>
                <a:lnTo>
                  <a:pt x="36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36" name="Freeform 148"/>
          <p:cNvSpPr>
            <a:spLocks noChangeArrowheads="1"/>
          </p:cNvSpPr>
          <p:nvPr/>
        </p:nvSpPr>
        <p:spPr bwMode="auto">
          <a:xfrm>
            <a:off x="5140325" y="4765675"/>
            <a:ext cx="25400" cy="38100"/>
          </a:xfrm>
          <a:custGeom>
            <a:avLst/>
            <a:gdLst>
              <a:gd name="T0" fmla="*/ 69 w 70"/>
              <a:gd name="T1" fmla="*/ 70 h 106"/>
              <a:gd name="T2" fmla="*/ 34 w 70"/>
              <a:gd name="T3" fmla="*/ 105 h 106"/>
              <a:gd name="T4" fmla="*/ 0 w 70"/>
              <a:gd name="T5" fmla="*/ 34 h 106"/>
              <a:gd name="T6" fmla="*/ 34 w 70"/>
              <a:gd name="T7" fmla="*/ 0 h 106"/>
              <a:gd name="T8" fmla="*/ 69 w 70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106">
                <a:moveTo>
                  <a:pt x="69" y="70"/>
                </a:moveTo>
                <a:lnTo>
                  <a:pt x="34" y="105"/>
                </a:lnTo>
                <a:lnTo>
                  <a:pt x="0" y="34"/>
                </a:lnTo>
                <a:lnTo>
                  <a:pt x="34" y="0"/>
                </a:lnTo>
                <a:lnTo>
                  <a:pt x="69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37" name="Freeform 149"/>
          <p:cNvSpPr>
            <a:spLocks noChangeArrowheads="1"/>
          </p:cNvSpPr>
          <p:nvPr/>
        </p:nvSpPr>
        <p:spPr bwMode="auto">
          <a:xfrm>
            <a:off x="5140325" y="4765675"/>
            <a:ext cx="25400" cy="38100"/>
          </a:xfrm>
          <a:custGeom>
            <a:avLst/>
            <a:gdLst>
              <a:gd name="T0" fmla="*/ 69 w 70"/>
              <a:gd name="T1" fmla="*/ 70 h 106"/>
              <a:gd name="T2" fmla="*/ 34 w 70"/>
              <a:gd name="T3" fmla="*/ 105 h 106"/>
              <a:gd name="T4" fmla="*/ 0 w 70"/>
              <a:gd name="T5" fmla="*/ 34 h 106"/>
              <a:gd name="T6" fmla="*/ 34 w 70"/>
              <a:gd name="T7" fmla="*/ 0 h 106"/>
              <a:gd name="T8" fmla="*/ 69 w 70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106">
                <a:moveTo>
                  <a:pt x="69" y="70"/>
                </a:moveTo>
                <a:lnTo>
                  <a:pt x="34" y="105"/>
                </a:lnTo>
                <a:lnTo>
                  <a:pt x="0" y="34"/>
                </a:lnTo>
                <a:lnTo>
                  <a:pt x="34" y="0"/>
                </a:lnTo>
                <a:lnTo>
                  <a:pt x="69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38" name="Freeform 150"/>
          <p:cNvSpPr>
            <a:spLocks noChangeArrowheads="1"/>
          </p:cNvSpPr>
          <p:nvPr/>
        </p:nvSpPr>
        <p:spPr bwMode="auto">
          <a:xfrm>
            <a:off x="5153025" y="4537075"/>
            <a:ext cx="381000" cy="254000"/>
          </a:xfrm>
          <a:custGeom>
            <a:avLst/>
            <a:gdLst>
              <a:gd name="T0" fmla="*/ 1059 w 1060"/>
              <a:gd name="T1" fmla="*/ 71 h 706"/>
              <a:gd name="T2" fmla="*/ 1023 w 1060"/>
              <a:gd name="T3" fmla="*/ 0 h 706"/>
              <a:gd name="T4" fmla="*/ 0 w 1060"/>
              <a:gd name="T5" fmla="*/ 635 h 706"/>
              <a:gd name="T6" fmla="*/ 35 w 1060"/>
              <a:gd name="T7" fmla="*/ 705 h 706"/>
              <a:gd name="T8" fmla="*/ 1059 w 1060"/>
              <a:gd name="T9" fmla="*/ 71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0" h="706">
                <a:moveTo>
                  <a:pt x="1059" y="71"/>
                </a:moveTo>
                <a:lnTo>
                  <a:pt x="1023" y="0"/>
                </a:lnTo>
                <a:lnTo>
                  <a:pt x="0" y="635"/>
                </a:lnTo>
                <a:lnTo>
                  <a:pt x="35" y="705"/>
                </a:lnTo>
                <a:lnTo>
                  <a:pt x="1059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39" name="Freeform 151"/>
          <p:cNvSpPr>
            <a:spLocks noChangeArrowheads="1"/>
          </p:cNvSpPr>
          <p:nvPr/>
        </p:nvSpPr>
        <p:spPr bwMode="auto">
          <a:xfrm>
            <a:off x="5153025" y="4537075"/>
            <a:ext cx="381000" cy="254000"/>
          </a:xfrm>
          <a:custGeom>
            <a:avLst/>
            <a:gdLst>
              <a:gd name="T0" fmla="*/ 1059 w 1060"/>
              <a:gd name="T1" fmla="*/ 71 h 706"/>
              <a:gd name="T2" fmla="*/ 1023 w 1060"/>
              <a:gd name="T3" fmla="*/ 0 h 706"/>
              <a:gd name="T4" fmla="*/ 0 w 1060"/>
              <a:gd name="T5" fmla="*/ 635 h 706"/>
              <a:gd name="T6" fmla="*/ 35 w 1060"/>
              <a:gd name="T7" fmla="*/ 705 h 706"/>
              <a:gd name="T8" fmla="*/ 1059 w 1060"/>
              <a:gd name="T9" fmla="*/ 71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0" h="706">
                <a:moveTo>
                  <a:pt x="1059" y="71"/>
                </a:moveTo>
                <a:lnTo>
                  <a:pt x="1023" y="0"/>
                </a:lnTo>
                <a:lnTo>
                  <a:pt x="0" y="635"/>
                </a:lnTo>
                <a:lnTo>
                  <a:pt x="35" y="705"/>
                </a:lnTo>
                <a:lnTo>
                  <a:pt x="1059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40" name="Freeform 152"/>
          <p:cNvSpPr>
            <a:spLocks noChangeArrowheads="1"/>
          </p:cNvSpPr>
          <p:nvPr/>
        </p:nvSpPr>
        <p:spPr bwMode="auto">
          <a:xfrm>
            <a:off x="6994525" y="4537075"/>
            <a:ext cx="25400" cy="25400"/>
          </a:xfrm>
          <a:custGeom>
            <a:avLst/>
            <a:gdLst>
              <a:gd name="T0" fmla="*/ 70 w 71"/>
              <a:gd name="T1" fmla="*/ 0 h 72"/>
              <a:gd name="T2" fmla="*/ 36 w 71"/>
              <a:gd name="T3" fmla="*/ 0 h 72"/>
              <a:gd name="T4" fmla="*/ 0 w 71"/>
              <a:gd name="T5" fmla="*/ 71 h 72"/>
              <a:gd name="T6" fmla="*/ 36 w 71"/>
              <a:gd name="T7" fmla="*/ 71 h 72"/>
              <a:gd name="T8" fmla="*/ 70 w 71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2">
                <a:moveTo>
                  <a:pt x="70" y="0"/>
                </a:moveTo>
                <a:lnTo>
                  <a:pt x="36" y="0"/>
                </a:lnTo>
                <a:lnTo>
                  <a:pt x="0" y="71"/>
                </a:lnTo>
                <a:lnTo>
                  <a:pt x="36" y="71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41" name="Freeform 153"/>
          <p:cNvSpPr>
            <a:spLocks noChangeArrowheads="1"/>
          </p:cNvSpPr>
          <p:nvPr/>
        </p:nvSpPr>
        <p:spPr bwMode="auto">
          <a:xfrm>
            <a:off x="6994525" y="4537075"/>
            <a:ext cx="25400" cy="25400"/>
          </a:xfrm>
          <a:custGeom>
            <a:avLst/>
            <a:gdLst>
              <a:gd name="T0" fmla="*/ 70 w 71"/>
              <a:gd name="T1" fmla="*/ 0 h 72"/>
              <a:gd name="T2" fmla="*/ 36 w 71"/>
              <a:gd name="T3" fmla="*/ 0 h 72"/>
              <a:gd name="T4" fmla="*/ 0 w 71"/>
              <a:gd name="T5" fmla="*/ 71 h 72"/>
              <a:gd name="T6" fmla="*/ 36 w 71"/>
              <a:gd name="T7" fmla="*/ 71 h 72"/>
              <a:gd name="T8" fmla="*/ 70 w 71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2">
                <a:moveTo>
                  <a:pt x="70" y="0"/>
                </a:moveTo>
                <a:lnTo>
                  <a:pt x="36" y="0"/>
                </a:lnTo>
                <a:lnTo>
                  <a:pt x="0" y="71"/>
                </a:lnTo>
                <a:lnTo>
                  <a:pt x="36" y="71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42" name="Freeform 154"/>
          <p:cNvSpPr>
            <a:spLocks noChangeArrowheads="1"/>
          </p:cNvSpPr>
          <p:nvPr/>
        </p:nvSpPr>
        <p:spPr bwMode="auto">
          <a:xfrm>
            <a:off x="7375525" y="4765675"/>
            <a:ext cx="25400" cy="38100"/>
          </a:xfrm>
          <a:custGeom>
            <a:avLst/>
            <a:gdLst>
              <a:gd name="T0" fmla="*/ 35 w 72"/>
              <a:gd name="T1" fmla="*/ 0 h 106"/>
              <a:gd name="T2" fmla="*/ 71 w 72"/>
              <a:gd name="T3" fmla="*/ 34 h 106"/>
              <a:gd name="T4" fmla="*/ 35 w 72"/>
              <a:gd name="T5" fmla="*/ 105 h 106"/>
              <a:gd name="T6" fmla="*/ 0 w 72"/>
              <a:gd name="T7" fmla="*/ 70 h 106"/>
              <a:gd name="T8" fmla="*/ 35 w 72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35" y="0"/>
                </a:moveTo>
                <a:lnTo>
                  <a:pt x="71" y="34"/>
                </a:lnTo>
                <a:lnTo>
                  <a:pt x="35" y="105"/>
                </a:lnTo>
                <a:lnTo>
                  <a:pt x="0" y="70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43" name="Freeform 155"/>
          <p:cNvSpPr>
            <a:spLocks noChangeArrowheads="1"/>
          </p:cNvSpPr>
          <p:nvPr/>
        </p:nvSpPr>
        <p:spPr bwMode="auto">
          <a:xfrm>
            <a:off x="7375525" y="4765675"/>
            <a:ext cx="25400" cy="38100"/>
          </a:xfrm>
          <a:custGeom>
            <a:avLst/>
            <a:gdLst>
              <a:gd name="T0" fmla="*/ 35 w 72"/>
              <a:gd name="T1" fmla="*/ 0 h 106"/>
              <a:gd name="T2" fmla="*/ 71 w 72"/>
              <a:gd name="T3" fmla="*/ 34 h 106"/>
              <a:gd name="T4" fmla="*/ 35 w 72"/>
              <a:gd name="T5" fmla="*/ 105 h 106"/>
              <a:gd name="T6" fmla="*/ 0 w 72"/>
              <a:gd name="T7" fmla="*/ 70 h 106"/>
              <a:gd name="T8" fmla="*/ 35 w 72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35" y="0"/>
                </a:moveTo>
                <a:lnTo>
                  <a:pt x="71" y="34"/>
                </a:lnTo>
                <a:lnTo>
                  <a:pt x="35" y="105"/>
                </a:lnTo>
                <a:lnTo>
                  <a:pt x="0" y="70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44" name="Freeform 156"/>
          <p:cNvSpPr>
            <a:spLocks noChangeArrowheads="1"/>
          </p:cNvSpPr>
          <p:nvPr/>
        </p:nvSpPr>
        <p:spPr bwMode="auto">
          <a:xfrm>
            <a:off x="7007225" y="4537075"/>
            <a:ext cx="381000" cy="254000"/>
          </a:xfrm>
          <a:custGeom>
            <a:avLst/>
            <a:gdLst>
              <a:gd name="T0" fmla="*/ 34 w 1058"/>
              <a:gd name="T1" fmla="*/ 0 h 706"/>
              <a:gd name="T2" fmla="*/ 0 w 1058"/>
              <a:gd name="T3" fmla="*/ 71 h 706"/>
              <a:gd name="T4" fmla="*/ 1022 w 1058"/>
              <a:gd name="T5" fmla="*/ 705 h 706"/>
              <a:gd name="T6" fmla="*/ 1057 w 1058"/>
              <a:gd name="T7" fmla="*/ 635 h 706"/>
              <a:gd name="T8" fmla="*/ 34 w 1058"/>
              <a:gd name="T9" fmla="*/ 0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8" h="706">
                <a:moveTo>
                  <a:pt x="34" y="0"/>
                </a:moveTo>
                <a:lnTo>
                  <a:pt x="0" y="71"/>
                </a:lnTo>
                <a:lnTo>
                  <a:pt x="1022" y="705"/>
                </a:lnTo>
                <a:lnTo>
                  <a:pt x="1057" y="635"/>
                </a:lnTo>
                <a:lnTo>
                  <a:pt x="34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45" name="Freeform 157"/>
          <p:cNvSpPr>
            <a:spLocks noChangeArrowheads="1"/>
          </p:cNvSpPr>
          <p:nvPr/>
        </p:nvSpPr>
        <p:spPr bwMode="auto">
          <a:xfrm>
            <a:off x="7007225" y="4537075"/>
            <a:ext cx="381000" cy="254000"/>
          </a:xfrm>
          <a:custGeom>
            <a:avLst/>
            <a:gdLst>
              <a:gd name="T0" fmla="*/ 34 w 1058"/>
              <a:gd name="T1" fmla="*/ 0 h 706"/>
              <a:gd name="T2" fmla="*/ 0 w 1058"/>
              <a:gd name="T3" fmla="*/ 71 h 706"/>
              <a:gd name="T4" fmla="*/ 1022 w 1058"/>
              <a:gd name="T5" fmla="*/ 705 h 706"/>
              <a:gd name="T6" fmla="*/ 1057 w 1058"/>
              <a:gd name="T7" fmla="*/ 635 h 706"/>
              <a:gd name="T8" fmla="*/ 34 w 1058"/>
              <a:gd name="T9" fmla="*/ 0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8" h="706">
                <a:moveTo>
                  <a:pt x="34" y="0"/>
                </a:moveTo>
                <a:lnTo>
                  <a:pt x="0" y="71"/>
                </a:lnTo>
                <a:lnTo>
                  <a:pt x="1022" y="705"/>
                </a:lnTo>
                <a:lnTo>
                  <a:pt x="1057" y="635"/>
                </a:lnTo>
                <a:lnTo>
                  <a:pt x="34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46" name="Freeform 158"/>
          <p:cNvSpPr>
            <a:spLocks noChangeArrowheads="1"/>
          </p:cNvSpPr>
          <p:nvPr/>
        </p:nvSpPr>
        <p:spPr bwMode="auto">
          <a:xfrm>
            <a:off x="7007225" y="4537075"/>
            <a:ext cx="25400" cy="25400"/>
          </a:xfrm>
          <a:custGeom>
            <a:avLst/>
            <a:gdLst>
              <a:gd name="T0" fmla="*/ 34 w 71"/>
              <a:gd name="T1" fmla="*/ 71 h 72"/>
              <a:gd name="T2" fmla="*/ 70 w 71"/>
              <a:gd name="T3" fmla="*/ 71 h 72"/>
              <a:gd name="T4" fmla="*/ 34 w 71"/>
              <a:gd name="T5" fmla="*/ 0 h 72"/>
              <a:gd name="T6" fmla="*/ 0 w 71"/>
              <a:gd name="T7" fmla="*/ 0 h 72"/>
              <a:gd name="T8" fmla="*/ 34 w 71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2">
                <a:moveTo>
                  <a:pt x="34" y="71"/>
                </a:moveTo>
                <a:lnTo>
                  <a:pt x="70" y="71"/>
                </a:lnTo>
                <a:lnTo>
                  <a:pt x="34" y="0"/>
                </a:lnTo>
                <a:lnTo>
                  <a:pt x="0" y="0"/>
                </a:lnTo>
                <a:lnTo>
                  <a:pt x="34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47" name="Freeform 159"/>
          <p:cNvSpPr>
            <a:spLocks noChangeArrowheads="1"/>
          </p:cNvSpPr>
          <p:nvPr/>
        </p:nvSpPr>
        <p:spPr bwMode="auto">
          <a:xfrm>
            <a:off x="7007225" y="4537075"/>
            <a:ext cx="25400" cy="25400"/>
          </a:xfrm>
          <a:custGeom>
            <a:avLst/>
            <a:gdLst>
              <a:gd name="T0" fmla="*/ 34 w 71"/>
              <a:gd name="T1" fmla="*/ 71 h 72"/>
              <a:gd name="T2" fmla="*/ 70 w 71"/>
              <a:gd name="T3" fmla="*/ 71 h 72"/>
              <a:gd name="T4" fmla="*/ 34 w 71"/>
              <a:gd name="T5" fmla="*/ 0 h 72"/>
              <a:gd name="T6" fmla="*/ 0 w 71"/>
              <a:gd name="T7" fmla="*/ 0 h 72"/>
              <a:gd name="T8" fmla="*/ 34 w 71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2">
                <a:moveTo>
                  <a:pt x="34" y="71"/>
                </a:moveTo>
                <a:lnTo>
                  <a:pt x="70" y="71"/>
                </a:lnTo>
                <a:lnTo>
                  <a:pt x="34" y="0"/>
                </a:lnTo>
                <a:lnTo>
                  <a:pt x="0" y="0"/>
                </a:lnTo>
                <a:lnTo>
                  <a:pt x="34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48" name="Freeform 160"/>
          <p:cNvSpPr>
            <a:spLocks noChangeArrowheads="1"/>
          </p:cNvSpPr>
          <p:nvPr/>
        </p:nvSpPr>
        <p:spPr bwMode="auto">
          <a:xfrm>
            <a:off x="6626225" y="4765675"/>
            <a:ext cx="25400" cy="38100"/>
          </a:xfrm>
          <a:custGeom>
            <a:avLst/>
            <a:gdLst>
              <a:gd name="T0" fmla="*/ 70 w 71"/>
              <a:gd name="T1" fmla="*/ 70 h 106"/>
              <a:gd name="T2" fmla="*/ 34 w 71"/>
              <a:gd name="T3" fmla="*/ 105 h 106"/>
              <a:gd name="T4" fmla="*/ 0 w 71"/>
              <a:gd name="T5" fmla="*/ 34 h 106"/>
              <a:gd name="T6" fmla="*/ 34 w 71"/>
              <a:gd name="T7" fmla="*/ 0 h 106"/>
              <a:gd name="T8" fmla="*/ 70 w 71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06">
                <a:moveTo>
                  <a:pt x="70" y="70"/>
                </a:moveTo>
                <a:lnTo>
                  <a:pt x="34" y="105"/>
                </a:lnTo>
                <a:lnTo>
                  <a:pt x="0" y="34"/>
                </a:lnTo>
                <a:lnTo>
                  <a:pt x="34" y="0"/>
                </a:lnTo>
                <a:lnTo>
                  <a:pt x="70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49" name="Freeform 161"/>
          <p:cNvSpPr>
            <a:spLocks noChangeArrowheads="1"/>
          </p:cNvSpPr>
          <p:nvPr/>
        </p:nvSpPr>
        <p:spPr bwMode="auto">
          <a:xfrm>
            <a:off x="6626225" y="4765675"/>
            <a:ext cx="25400" cy="38100"/>
          </a:xfrm>
          <a:custGeom>
            <a:avLst/>
            <a:gdLst>
              <a:gd name="T0" fmla="*/ 70 w 71"/>
              <a:gd name="T1" fmla="*/ 70 h 106"/>
              <a:gd name="T2" fmla="*/ 34 w 71"/>
              <a:gd name="T3" fmla="*/ 105 h 106"/>
              <a:gd name="T4" fmla="*/ 0 w 71"/>
              <a:gd name="T5" fmla="*/ 34 h 106"/>
              <a:gd name="T6" fmla="*/ 34 w 71"/>
              <a:gd name="T7" fmla="*/ 0 h 106"/>
              <a:gd name="T8" fmla="*/ 70 w 71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06">
                <a:moveTo>
                  <a:pt x="70" y="70"/>
                </a:moveTo>
                <a:lnTo>
                  <a:pt x="34" y="105"/>
                </a:lnTo>
                <a:lnTo>
                  <a:pt x="0" y="34"/>
                </a:lnTo>
                <a:lnTo>
                  <a:pt x="34" y="0"/>
                </a:lnTo>
                <a:lnTo>
                  <a:pt x="70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50" name="Freeform 162"/>
          <p:cNvSpPr>
            <a:spLocks noChangeArrowheads="1"/>
          </p:cNvSpPr>
          <p:nvPr/>
        </p:nvSpPr>
        <p:spPr bwMode="auto">
          <a:xfrm>
            <a:off x="6638925" y="4537075"/>
            <a:ext cx="381000" cy="254000"/>
          </a:xfrm>
          <a:custGeom>
            <a:avLst/>
            <a:gdLst>
              <a:gd name="T0" fmla="*/ 1059 w 1060"/>
              <a:gd name="T1" fmla="*/ 71 h 706"/>
              <a:gd name="T2" fmla="*/ 1025 w 1060"/>
              <a:gd name="T3" fmla="*/ 0 h 706"/>
              <a:gd name="T4" fmla="*/ 0 w 1060"/>
              <a:gd name="T5" fmla="*/ 635 h 706"/>
              <a:gd name="T6" fmla="*/ 36 w 1060"/>
              <a:gd name="T7" fmla="*/ 705 h 706"/>
              <a:gd name="T8" fmla="*/ 1059 w 1060"/>
              <a:gd name="T9" fmla="*/ 71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0" h="706">
                <a:moveTo>
                  <a:pt x="1059" y="71"/>
                </a:moveTo>
                <a:lnTo>
                  <a:pt x="1025" y="0"/>
                </a:lnTo>
                <a:lnTo>
                  <a:pt x="0" y="635"/>
                </a:lnTo>
                <a:lnTo>
                  <a:pt x="36" y="705"/>
                </a:lnTo>
                <a:lnTo>
                  <a:pt x="1059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51" name="Freeform 163"/>
          <p:cNvSpPr>
            <a:spLocks noChangeArrowheads="1"/>
          </p:cNvSpPr>
          <p:nvPr/>
        </p:nvSpPr>
        <p:spPr bwMode="auto">
          <a:xfrm>
            <a:off x="6638925" y="4537075"/>
            <a:ext cx="381000" cy="254000"/>
          </a:xfrm>
          <a:custGeom>
            <a:avLst/>
            <a:gdLst>
              <a:gd name="T0" fmla="*/ 1059 w 1060"/>
              <a:gd name="T1" fmla="*/ 71 h 706"/>
              <a:gd name="T2" fmla="*/ 1025 w 1060"/>
              <a:gd name="T3" fmla="*/ 0 h 706"/>
              <a:gd name="T4" fmla="*/ 0 w 1060"/>
              <a:gd name="T5" fmla="*/ 635 h 706"/>
              <a:gd name="T6" fmla="*/ 36 w 1060"/>
              <a:gd name="T7" fmla="*/ 705 h 706"/>
              <a:gd name="T8" fmla="*/ 1059 w 1060"/>
              <a:gd name="T9" fmla="*/ 71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0" h="706">
                <a:moveTo>
                  <a:pt x="1059" y="71"/>
                </a:moveTo>
                <a:lnTo>
                  <a:pt x="1025" y="0"/>
                </a:lnTo>
                <a:lnTo>
                  <a:pt x="0" y="635"/>
                </a:lnTo>
                <a:lnTo>
                  <a:pt x="36" y="705"/>
                </a:lnTo>
                <a:lnTo>
                  <a:pt x="1059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52" name="Oval 164"/>
          <p:cNvSpPr>
            <a:spLocks noChangeArrowheads="1"/>
          </p:cNvSpPr>
          <p:nvPr/>
        </p:nvSpPr>
        <p:spPr bwMode="auto">
          <a:xfrm>
            <a:off x="6918325" y="4435475"/>
            <a:ext cx="190500" cy="2286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53" name="Freeform 165"/>
          <p:cNvSpPr>
            <a:spLocks noChangeArrowheads="1"/>
          </p:cNvSpPr>
          <p:nvPr/>
        </p:nvSpPr>
        <p:spPr bwMode="auto">
          <a:xfrm>
            <a:off x="6918325" y="4422775"/>
            <a:ext cx="177800" cy="228600"/>
          </a:xfrm>
          <a:custGeom>
            <a:avLst/>
            <a:gdLst>
              <a:gd name="T0" fmla="*/ 492 w 494"/>
              <a:gd name="T1" fmla="*/ 286 h 636"/>
              <a:gd name="T2" fmla="*/ 485 w 494"/>
              <a:gd name="T3" fmla="*/ 238 h 636"/>
              <a:gd name="T4" fmla="*/ 473 w 494"/>
              <a:gd name="T5" fmla="*/ 193 h 636"/>
              <a:gd name="T6" fmla="*/ 456 w 494"/>
              <a:gd name="T7" fmla="*/ 150 h 636"/>
              <a:gd name="T8" fmla="*/ 433 w 494"/>
              <a:gd name="T9" fmla="*/ 111 h 636"/>
              <a:gd name="T10" fmla="*/ 408 w 494"/>
              <a:gd name="T11" fmla="*/ 76 h 636"/>
              <a:gd name="T12" fmla="*/ 377 w 494"/>
              <a:gd name="T13" fmla="*/ 48 h 636"/>
              <a:gd name="T14" fmla="*/ 344 w 494"/>
              <a:gd name="T15" fmla="*/ 26 h 636"/>
              <a:gd name="T16" fmla="*/ 308 w 494"/>
              <a:gd name="T17" fmla="*/ 11 h 636"/>
              <a:gd name="T18" fmla="*/ 272 w 494"/>
              <a:gd name="T19" fmla="*/ 2 h 636"/>
              <a:gd name="T20" fmla="*/ 247 w 494"/>
              <a:gd name="T21" fmla="*/ 0 h 636"/>
              <a:gd name="T22" fmla="*/ 209 w 494"/>
              <a:gd name="T23" fmla="*/ 4 h 636"/>
              <a:gd name="T24" fmla="*/ 173 w 494"/>
              <a:gd name="T25" fmla="*/ 15 h 636"/>
              <a:gd name="T26" fmla="*/ 139 w 494"/>
              <a:gd name="T27" fmla="*/ 32 h 636"/>
              <a:gd name="T28" fmla="*/ 105 w 494"/>
              <a:gd name="T29" fmla="*/ 58 h 636"/>
              <a:gd name="T30" fmla="*/ 77 w 494"/>
              <a:gd name="T31" fmla="*/ 87 h 636"/>
              <a:gd name="T32" fmla="*/ 52 w 494"/>
              <a:gd name="T33" fmla="*/ 123 h 636"/>
              <a:gd name="T34" fmla="*/ 31 w 494"/>
              <a:gd name="T35" fmla="*/ 163 h 636"/>
              <a:gd name="T36" fmla="*/ 16 w 494"/>
              <a:gd name="T37" fmla="*/ 207 h 636"/>
              <a:gd name="T38" fmla="*/ 5 w 494"/>
              <a:gd name="T39" fmla="*/ 254 h 636"/>
              <a:gd name="T40" fmla="*/ 0 w 494"/>
              <a:gd name="T41" fmla="*/ 302 h 636"/>
              <a:gd name="T42" fmla="*/ 0 w 494"/>
              <a:gd name="T43" fmla="*/ 334 h 636"/>
              <a:gd name="T44" fmla="*/ 5 w 494"/>
              <a:gd name="T45" fmla="*/ 382 h 636"/>
              <a:gd name="T46" fmla="*/ 16 w 494"/>
              <a:gd name="T47" fmla="*/ 429 h 636"/>
              <a:gd name="T48" fmla="*/ 31 w 494"/>
              <a:gd name="T49" fmla="*/ 473 h 636"/>
              <a:gd name="T50" fmla="*/ 52 w 494"/>
              <a:gd name="T51" fmla="*/ 513 h 636"/>
              <a:gd name="T52" fmla="*/ 77 w 494"/>
              <a:gd name="T53" fmla="*/ 549 h 636"/>
              <a:gd name="T54" fmla="*/ 105 w 494"/>
              <a:gd name="T55" fmla="*/ 578 h 636"/>
              <a:gd name="T56" fmla="*/ 139 w 494"/>
              <a:gd name="T57" fmla="*/ 603 h 636"/>
              <a:gd name="T58" fmla="*/ 173 w 494"/>
              <a:gd name="T59" fmla="*/ 621 h 636"/>
              <a:gd name="T60" fmla="*/ 209 w 494"/>
              <a:gd name="T61" fmla="*/ 631 h 636"/>
              <a:gd name="T62" fmla="*/ 247 w 494"/>
              <a:gd name="T63" fmla="*/ 635 h 636"/>
              <a:gd name="T64" fmla="*/ 272 w 494"/>
              <a:gd name="T65" fmla="*/ 634 h 636"/>
              <a:gd name="T66" fmla="*/ 308 w 494"/>
              <a:gd name="T67" fmla="*/ 625 h 636"/>
              <a:gd name="T68" fmla="*/ 344 w 494"/>
              <a:gd name="T69" fmla="*/ 610 h 636"/>
              <a:gd name="T70" fmla="*/ 377 w 494"/>
              <a:gd name="T71" fmla="*/ 587 h 636"/>
              <a:gd name="T72" fmla="*/ 408 w 494"/>
              <a:gd name="T73" fmla="*/ 559 h 636"/>
              <a:gd name="T74" fmla="*/ 433 w 494"/>
              <a:gd name="T75" fmla="*/ 525 h 636"/>
              <a:gd name="T76" fmla="*/ 456 w 494"/>
              <a:gd name="T77" fmla="*/ 486 h 636"/>
              <a:gd name="T78" fmla="*/ 473 w 494"/>
              <a:gd name="T79" fmla="*/ 443 h 636"/>
              <a:gd name="T80" fmla="*/ 485 w 494"/>
              <a:gd name="T81" fmla="*/ 398 h 636"/>
              <a:gd name="T82" fmla="*/ 492 w 494"/>
              <a:gd name="T83" fmla="*/ 350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4" h="636">
                <a:moveTo>
                  <a:pt x="493" y="318"/>
                </a:moveTo>
                <a:lnTo>
                  <a:pt x="493" y="302"/>
                </a:lnTo>
                <a:lnTo>
                  <a:pt x="492" y="286"/>
                </a:lnTo>
                <a:lnTo>
                  <a:pt x="491" y="270"/>
                </a:lnTo>
                <a:lnTo>
                  <a:pt x="488" y="254"/>
                </a:lnTo>
                <a:lnTo>
                  <a:pt x="485" y="238"/>
                </a:lnTo>
                <a:lnTo>
                  <a:pt x="483" y="223"/>
                </a:lnTo>
                <a:lnTo>
                  <a:pt x="477" y="207"/>
                </a:lnTo>
                <a:lnTo>
                  <a:pt x="473" y="193"/>
                </a:lnTo>
                <a:lnTo>
                  <a:pt x="468" y="178"/>
                </a:lnTo>
                <a:lnTo>
                  <a:pt x="463" y="163"/>
                </a:lnTo>
                <a:lnTo>
                  <a:pt x="456" y="150"/>
                </a:lnTo>
                <a:lnTo>
                  <a:pt x="449" y="137"/>
                </a:lnTo>
                <a:lnTo>
                  <a:pt x="441" y="123"/>
                </a:lnTo>
                <a:lnTo>
                  <a:pt x="433" y="111"/>
                </a:lnTo>
                <a:lnTo>
                  <a:pt x="425" y="99"/>
                </a:lnTo>
                <a:lnTo>
                  <a:pt x="416" y="87"/>
                </a:lnTo>
                <a:lnTo>
                  <a:pt x="408" y="76"/>
                </a:lnTo>
                <a:lnTo>
                  <a:pt x="397" y="67"/>
                </a:lnTo>
                <a:lnTo>
                  <a:pt x="388" y="58"/>
                </a:lnTo>
                <a:lnTo>
                  <a:pt x="377" y="48"/>
                </a:lnTo>
                <a:lnTo>
                  <a:pt x="367" y="40"/>
                </a:lnTo>
                <a:lnTo>
                  <a:pt x="355" y="32"/>
                </a:lnTo>
                <a:lnTo>
                  <a:pt x="344" y="26"/>
                </a:lnTo>
                <a:lnTo>
                  <a:pt x="332" y="20"/>
                </a:lnTo>
                <a:lnTo>
                  <a:pt x="320" y="15"/>
                </a:lnTo>
                <a:lnTo>
                  <a:pt x="308" y="11"/>
                </a:lnTo>
                <a:lnTo>
                  <a:pt x="296" y="7"/>
                </a:lnTo>
                <a:lnTo>
                  <a:pt x="284" y="4"/>
                </a:lnTo>
                <a:lnTo>
                  <a:pt x="272" y="2"/>
                </a:lnTo>
                <a:lnTo>
                  <a:pt x="259" y="0"/>
                </a:lnTo>
                <a:lnTo>
                  <a:pt x="247" y="0"/>
                </a:lnTo>
                <a:lnTo>
                  <a:pt x="247" y="0"/>
                </a:lnTo>
                <a:lnTo>
                  <a:pt x="235" y="0"/>
                </a:lnTo>
                <a:lnTo>
                  <a:pt x="221" y="2"/>
                </a:lnTo>
                <a:lnTo>
                  <a:pt x="209" y="4"/>
                </a:lnTo>
                <a:lnTo>
                  <a:pt x="197" y="7"/>
                </a:lnTo>
                <a:lnTo>
                  <a:pt x="185" y="11"/>
                </a:lnTo>
                <a:lnTo>
                  <a:pt x="173" y="15"/>
                </a:lnTo>
                <a:lnTo>
                  <a:pt x="161" y="20"/>
                </a:lnTo>
                <a:lnTo>
                  <a:pt x="149" y="26"/>
                </a:lnTo>
                <a:lnTo>
                  <a:pt x="139" y="32"/>
                </a:lnTo>
                <a:lnTo>
                  <a:pt x="127" y="40"/>
                </a:lnTo>
                <a:lnTo>
                  <a:pt x="116" y="48"/>
                </a:lnTo>
                <a:lnTo>
                  <a:pt x="105" y="58"/>
                </a:lnTo>
                <a:lnTo>
                  <a:pt x="96" y="67"/>
                </a:lnTo>
                <a:lnTo>
                  <a:pt x="85" y="76"/>
                </a:lnTo>
                <a:lnTo>
                  <a:pt x="77" y="87"/>
                </a:lnTo>
                <a:lnTo>
                  <a:pt x="68" y="99"/>
                </a:lnTo>
                <a:lnTo>
                  <a:pt x="60" y="111"/>
                </a:lnTo>
                <a:lnTo>
                  <a:pt x="52" y="123"/>
                </a:lnTo>
                <a:lnTo>
                  <a:pt x="44" y="137"/>
                </a:lnTo>
                <a:lnTo>
                  <a:pt x="37" y="150"/>
                </a:lnTo>
                <a:lnTo>
                  <a:pt x="31" y="163"/>
                </a:lnTo>
                <a:lnTo>
                  <a:pt x="25" y="178"/>
                </a:lnTo>
                <a:lnTo>
                  <a:pt x="20" y="193"/>
                </a:lnTo>
                <a:lnTo>
                  <a:pt x="16" y="207"/>
                </a:lnTo>
                <a:lnTo>
                  <a:pt x="11" y="223"/>
                </a:lnTo>
                <a:lnTo>
                  <a:pt x="8" y="238"/>
                </a:lnTo>
                <a:lnTo>
                  <a:pt x="5" y="254"/>
                </a:lnTo>
                <a:lnTo>
                  <a:pt x="3" y="270"/>
                </a:lnTo>
                <a:lnTo>
                  <a:pt x="1" y="286"/>
                </a:lnTo>
                <a:lnTo>
                  <a:pt x="0" y="302"/>
                </a:lnTo>
                <a:lnTo>
                  <a:pt x="0" y="318"/>
                </a:lnTo>
                <a:lnTo>
                  <a:pt x="0" y="318"/>
                </a:lnTo>
                <a:lnTo>
                  <a:pt x="0" y="334"/>
                </a:lnTo>
                <a:lnTo>
                  <a:pt x="1" y="350"/>
                </a:lnTo>
                <a:lnTo>
                  <a:pt x="3" y="366"/>
                </a:lnTo>
                <a:lnTo>
                  <a:pt x="5" y="382"/>
                </a:lnTo>
                <a:lnTo>
                  <a:pt x="8" y="398"/>
                </a:lnTo>
                <a:lnTo>
                  <a:pt x="11" y="413"/>
                </a:lnTo>
                <a:lnTo>
                  <a:pt x="16" y="429"/>
                </a:lnTo>
                <a:lnTo>
                  <a:pt x="20" y="443"/>
                </a:lnTo>
                <a:lnTo>
                  <a:pt x="25" y="458"/>
                </a:lnTo>
                <a:lnTo>
                  <a:pt x="31" y="473"/>
                </a:lnTo>
                <a:lnTo>
                  <a:pt x="37" y="486"/>
                </a:lnTo>
                <a:lnTo>
                  <a:pt x="44" y="499"/>
                </a:lnTo>
                <a:lnTo>
                  <a:pt x="52" y="513"/>
                </a:lnTo>
                <a:lnTo>
                  <a:pt x="60" y="525"/>
                </a:lnTo>
                <a:lnTo>
                  <a:pt x="68" y="537"/>
                </a:lnTo>
                <a:lnTo>
                  <a:pt x="77" y="549"/>
                </a:lnTo>
                <a:lnTo>
                  <a:pt x="85" y="559"/>
                </a:lnTo>
                <a:lnTo>
                  <a:pt x="96" y="569"/>
                </a:lnTo>
                <a:lnTo>
                  <a:pt x="105" y="578"/>
                </a:lnTo>
                <a:lnTo>
                  <a:pt x="116" y="587"/>
                </a:lnTo>
                <a:lnTo>
                  <a:pt x="127" y="595"/>
                </a:lnTo>
                <a:lnTo>
                  <a:pt x="139" y="603"/>
                </a:lnTo>
                <a:lnTo>
                  <a:pt x="149" y="610"/>
                </a:lnTo>
                <a:lnTo>
                  <a:pt x="161" y="615"/>
                </a:lnTo>
                <a:lnTo>
                  <a:pt x="173" y="621"/>
                </a:lnTo>
                <a:lnTo>
                  <a:pt x="185" y="625"/>
                </a:lnTo>
                <a:lnTo>
                  <a:pt x="197" y="629"/>
                </a:lnTo>
                <a:lnTo>
                  <a:pt x="209" y="631"/>
                </a:lnTo>
                <a:lnTo>
                  <a:pt x="221" y="634"/>
                </a:lnTo>
                <a:lnTo>
                  <a:pt x="235" y="635"/>
                </a:lnTo>
                <a:lnTo>
                  <a:pt x="247" y="635"/>
                </a:lnTo>
                <a:lnTo>
                  <a:pt x="247" y="635"/>
                </a:lnTo>
                <a:lnTo>
                  <a:pt x="259" y="635"/>
                </a:lnTo>
                <a:lnTo>
                  <a:pt x="272" y="634"/>
                </a:lnTo>
                <a:lnTo>
                  <a:pt x="284" y="631"/>
                </a:lnTo>
                <a:lnTo>
                  <a:pt x="296" y="629"/>
                </a:lnTo>
                <a:lnTo>
                  <a:pt x="308" y="625"/>
                </a:lnTo>
                <a:lnTo>
                  <a:pt x="320" y="621"/>
                </a:lnTo>
                <a:lnTo>
                  <a:pt x="332" y="615"/>
                </a:lnTo>
                <a:lnTo>
                  <a:pt x="344" y="610"/>
                </a:lnTo>
                <a:lnTo>
                  <a:pt x="355" y="603"/>
                </a:lnTo>
                <a:lnTo>
                  <a:pt x="367" y="595"/>
                </a:lnTo>
                <a:lnTo>
                  <a:pt x="377" y="587"/>
                </a:lnTo>
                <a:lnTo>
                  <a:pt x="388" y="578"/>
                </a:lnTo>
                <a:lnTo>
                  <a:pt x="397" y="569"/>
                </a:lnTo>
                <a:lnTo>
                  <a:pt x="408" y="559"/>
                </a:lnTo>
                <a:lnTo>
                  <a:pt x="416" y="549"/>
                </a:lnTo>
                <a:lnTo>
                  <a:pt x="425" y="537"/>
                </a:lnTo>
                <a:lnTo>
                  <a:pt x="433" y="525"/>
                </a:lnTo>
                <a:lnTo>
                  <a:pt x="441" y="513"/>
                </a:lnTo>
                <a:lnTo>
                  <a:pt x="449" y="499"/>
                </a:lnTo>
                <a:lnTo>
                  <a:pt x="456" y="486"/>
                </a:lnTo>
                <a:lnTo>
                  <a:pt x="463" y="473"/>
                </a:lnTo>
                <a:lnTo>
                  <a:pt x="468" y="458"/>
                </a:lnTo>
                <a:lnTo>
                  <a:pt x="473" y="443"/>
                </a:lnTo>
                <a:lnTo>
                  <a:pt x="477" y="429"/>
                </a:lnTo>
                <a:lnTo>
                  <a:pt x="483" y="413"/>
                </a:lnTo>
                <a:lnTo>
                  <a:pt x="485" y="398"/>
                </a:lnTo>
                <a:lnTo>
                  <a:pt x="488" y="382"/>
                </a:lnTo>
                <a:lnTo>
                  <a:pt x="491" y="366"/>
                </a:lnTo>
                <a:lnTo>
                  <a:pt x="492" y="350"/>
                </a:lnTo>
                <a:lnTo>
                  <a:pt x="493" y="334"/>
                </a:lnTo>
                <a:lnTo>
                  <a:pt x="493" y="31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54" name="Freeform 166"/>
          <p:cNvSpPr>
            <a:spLocks noChangeArrowheads="1"/>
          </p:cNvSpPr>
          <p:nvPr/>
        </p:nvSpPr>
        <p:spPr bwMode="auto">
          <a:xfrm>
            <a:off x="6905625" y="4410075"/>
            <a:ext cx="203200" cy="255588"/>
          </a:xfrm>
          <a:custGeom>
            <a:avLst/>
            <a:gdLst>
              <a:gd name="T0" fmla="*/ 564 w 566"/>
              <a:gd name="T1" fmla="*/ 318 h 708"/>
              <a:gd name="T2" fmla="*/ 556 w 566"/>
              <a:gd name="T3" fmla="*/ 266 h 708"/>
              <a:gd name="T4" fmla="*/ 543 w 566"/>
              <a:gd name="T5" fmla="*/ 214 h 708"/>
              <a:gd name="T6" fmla="*/ 523 w 566"/>
              <a:gd name="T7" fmla="*/ 167 h 708"/>
              <a:gd name="T8" fmla="*/ 497 w 566"/>
              <a:gd name="T9" fmla="*/ 123 h 708"/>
              <a:gd name="T10" fmla="*/ 467 w 566"/>
              <a:gd name="T11" fmla="*/ 86 h 708"/>
              <a:gd name="T12" fmla="*/ 432 w 566"/>
              <a:gd name="T13" fmla="*/ 54 h 708"/>
              <a:gd name="T14" fmla="*/ 395 w 566"/>
              <a:gd name="T15" fmla="*/ 28 h 708"/>
              <a:gd name="T16" fmla="*/ 353 w 566"/>
              <a:gd name="T17" fmla="*/ 11 h 708"/>
              <a:gd name="T18" fmla="*/ 311 w 566"/>
              <a:gd name="T19" fmla="*/ 2 h 708"/>
              <a:gd name="T20" fmla="*/ 283 w 566"/>
              <a:gd name="T21" fmla="*/ 0 h 708"/>
              <a:gd name="T22" fmla="*/ 240 w 566"/>
              <a:gd name="T23" fmla="*/ 4 h 708"/>
              <a:gd name="T24" fmla="*/ 199 w 566"/>
              <a:gd name="T25" fmla="*/ 16 h 708"/>
              <a:gd name="T26" fmla="*/ 159 w 566"/>
              <a:gd name="T27" fmla="*/ 36 h 708"/>
              <a:gd name="T28" fmla="*/ 121 w 566"/>
              <a:gd name="T29" fmla="*/ 63 h 708"/>
              <a:gd name="T30" fmla="*/ 88 w 566"/>
              <a:gd name="T31" fmla="*/ 98 h 708"/>
              <a:gd name="T32" fmla="*/ 59 w 566"/>
              <a:gd name="T33" fmla="*/ 138 h 708"/>
              <a:gd name="T34" fmla="*/ 36 w 566"/>
              <a:gd name="T35" fmla="*/ 182 h 708"/>
              <a:gd name="T36" fmla="*/ 17 w 566"/>
              <a:gd name="T37" fmla="*/ 231 h 708"/>
              <a:gd name="T38" fmla="*/ 5 w 566"/>
              <a:gd name="T39" fmla="*/ 283 h 708"/>
              <a:gd name="T40" fmla="*/ 0 w 566"/>
              <a:gd name="T41" fmla="*/ 337 h 708"/>
              <a:gd name="T42" fmla="*/ 0 w 566"/>
              <a:gd name="T43" fmla="*/ 371 h 708"/>
              <a:gd name="T44" fmla="*/ 5 w 566"/>
              <a:gd name="T45" fmla="*/ 425 h 708"/>
              <a:gd name="T46" fmla="*/ 17 w 566"/>
              <a:gd name="T47" fmla="*/ 477 h 708"/>
              <a:gd name="T48" fmla="*/ 36 w 566"/>
              <a:gd name="T49" fmla="*/ 526 h 708"/>
              <a:gd name="T50" fmla="*/ 59 w 566"/>
              <a:gd name="T51" fmla="*/ 570 h 708"/>
              <a:gd name="T52" fmla="*/ 88 w 566"/>
              <a:gd name="T53" fmla="*/ 610 h 708"/>
              <a:gd name="T54" fmla="*/ 121 w 566"/>
              <a:gd name="T55" fmla="*/ 645 h 708"/>
              <a:gd name="T56" fmla="*/ 159 w 566"/>
              <a:gd name="T57" fmla="*/ 671 h 708"/>
              <a:gd name="T58" fmla="*/ 199 w 566"/>
              <a:gd name="T59" fmla="*/ 691 h 708"/>
              <a:gd name="T60" fmla="*/ 240 w 566"/>
              <a:gd name="T61" fmla="*/ 703 h 708"/>
              <a:gd name="T62" fmla="*/ 283 w 566"/>
              <a:gd name="T63" fmla="*/ 707 h 708"/>
              <a:gd name="T64" fmla="*/ 311 w 566"/>
              <a:gd name="T65" fmla="*/ 706 h 708"/>
              <a:gd name="T66" fmla="*/ 353 w 566"/>
              <a:gd name="T67" fmla="*/ 697 h 708"/>
              <a:gd name="T68" fmla="*/ 395 w 566"/>
              <a:gd name="T69" fmla="*/ 679 h 708"/>
              <a:gd name="T70" fmla="*/ 432 w 566"/>
              <a:gd name="T71" fmla="*/ 654 h 708"/>
              <a:gd name="T72" fmla="*/ 467 w 566"/>
              <a:gd name="T73" fmla="*/ 622 h 708"/>
              <a:gd name="T74" fmla="*/ 497 w 566"/>
              <a:gd name="T75" fmla="*/ 585 h 708"/>
              <a:gd name="T76" fmla="*/ 523 w 566"/>
              <a:gd name="T77" fmla="*/ 541 h 708"/>
              <a:gd name="T78" fmla="*/ 543 w 566"/>
              <a:gd name="T79" fmla="*/ 494 h 708"/>
              <a:gd name="T80" fmla="*/ 556 w 566"/>
              <a:gd name="T81" fmla="*/ 442 h 708"/>
              <a:gd name="T82" fmla="*/ 564 w 566"/>
              <a:gd name="T83" fmla="*/ 390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6" h="708">
                <a:moveTo>
                  <a:pt x="565" y="354"/>
                </a:moveTo>
                <a:lnTo>
                  <a:pt x="565" y="337"/>
                </a:lnTo>
                <a:lnTo>
                  <a:pt x="564" y="318"/>
                </a:lnTo>
                <a:lnTo>
                  <a:pt x="563" y="301"/>
                </a:lnTo>
                <a:lnTo>
                  <a:pt x="560" y="283"/>
                </a:lnTo>
                <a:lnTo>
                  <a:pt x="556" y="266"/>
                </a:lnTo>
                <a:lnTo>
                  <a:pt x="552" y="249"/>
                </a:lnTo>
                <a:lnTo>
                  <a:pt x="548" y="231"/>
                </a:lnTo>
                <a:lnTo>
                  <a:pt x="543" y="214"/>
                </a:lnTo>
                <a:lnTo>
                  <a:pt x="536" y="198"/>
                </a:lnTo>
                <a:lnTo>
                  <a:pt x="529" y="182"/>
                </a:lnTo>
                <a:lnTo>
                  <a:pt x="523" y="167"/>
                </a:lnTo>
                <a:lnTo>
                  <a:pt x="515" y="153"/>
                </a:lnTo>
                <a:lnTo>
                  <a:pt x="507" y="138"/>
                </a:lnTo>
                <a:lnTo>
                  <a:pt x="497" y="123"/>
                </a:lnTo>
                <a:lnTo>
                  <a:pt x="488" y="110"/>
                </a:lnTo>
                <a:lnTo>
                  <a:pt x="477" y="98"/>
                </a:lnTo>
                <a:lnTo>
                  <a:pt x="467" y="86"/>
                </a:lnTo>
                <a:lnTo>
                  <a:pt x="456" y="74"/>
                </a:lnTo>
                <a:lnTo>
                  <a:pt x="444" y="63"/>
                </a:lnTo>
                <a:lnTo>
                  <a:pt x="432" y="54"/>
                </a:lnTo>
                <a:lnTo>
                  <a:pt x="420" y="44"/>
                </a:lnTo>
                <a:lnTo>
                  <a:pt x="407" y="36"/>
                </a:lnTo>
                <a:lnTo>
                  <a:pt x="395" y="28"/>
                </a:lnTo>
                <a:lnTo>
                  <a:pt x="381" y="22"/>
                </a:lnTo>
                <a:lnTo>
                  <a:pt x="367" y="16"/>
                </a:lnTo>
                <a:lnTo>
                  <a:pt x="353" y="11"/>
                </a:lnTo>
                <a:lnTo>
                  <a:pt x="340" y="7"/>
                </a:lnTo>
                <a:lnTo>
                  <a:pt x="325" y="4"/>
                </a:lnTo>
                <a:lnTo>
                  <a:pt x="311" y="2"/>
                </a:lnTo>
                <a:lnTo>
                  <a:pt x="297" y="0"/>
                </a:lnTo>
                <a:lnTo>
                  <a:pt x="283" y="0"/>
                </a:lnTo>
                <a:lnTo>
                  <a:pt x="283" y="0"/>
                </a:lnTo>
                <a:lnTo>
                  <a:pt x="268" y="0"/>
                </a:lnTo>
                <a:lnTo>
                  <a:pt x="255" y="2"/>
                </a:lnTo>
                <a:lnTo>
                  <a:pt x="240" y="4"/>
                </a:lnTo>
                <a:lnTo>
                  <a:pt x="225" y="7"/>
                </a:lnTo>
                <a:lnTo>
                  <a:pt x="212" y="11"/>
                </a:lnTo>
                <a:lnTo>
                  <a:pt x="199" y="16"/>
                </a:lnTo>
                <a:lnTo>
                  <a:pt x="184" y="22"/>
                </a:lnTo>
                <a:lnTo>
                  <a:pt x="171" y="28"/>
                </a:lnTo>
                <a:lnTo>
                  <a:pt x="159" y="36"/>
                </a:lnTo>
                <a:lnTo>
                  <a:pt x="145" y="44"/>
                </a:lnTo>
                <a:lnTo>
                  <a:pt x="133" y="54"/>
                </a:lnTo>
                <a:lnTo>
                  <a:pt x="121" y="63"/>
                </a:lnTo>
                <a:lnTo>
                  <a:pt x="109" y="74"/>
                </a:lnTo>
                <a:lnTo>
                  <a:pt x="99" y="86"/>
                </a:lnTo>
                <a:lnTo>
                  <a:pt x="88" y="98"/>
                </a:lnTo>
                <a:lnTo>
                  <a:pt x="77" y="110"/>
                </a:lnTo>
                <a:lnTo>
                  <a:pt x="68" y="123"/>
                </a:lnTo>
                <a:lnTo>
                  <a:pt x="59" y="138"/>
                </a:lnTo>
                <a:lnTo>
                  <a:pt x="51" y="153"/>
                </a:lnTo>
                <a:lnTo>
                  <a:pt x="43" y="167"/>
                </a:lnTo>
                <a:lnTo>
                  <a:pt x="36" y="182"/>
                </a:lnTo>
                <a:lnTo>
                  <a:pt x="29" y="198"/>
                </a:lnTo>
                <a:lnTo>
                  <a:pt x="23" y="214"/>
                </a:lnTo>
                <a:lnTo>
                  <a:pt x="17" y="231"/>
                </a:lnTo>
                <a:lnTo>
                  <a:pt x="13" y="249"/>
                </a:lnTo>
                <a:lnTo>
                  <a:pt x="9" y="266"/>
                </a:lnTo>
                <a:lnTo>
                  <a:pt x="5" y="283"/>
                </a:lnTo>
                <a:lnTo>
                  <a:pt x="3" y="301"/>
                </a:lnTo>
                <a:lnTo>
                  <a:pt x="1" y="318"/>
                </a:lnTo>
                <a:lnTo>
                  <a:pt x="0" y="337"/>
                </a:lnTo>
                <a:lnTo>
                  <a:pt x="0" y="354"/>
                </a:lnTo>
                <a:lnTo>
                  <a:pt x="0" y="354"/>
                </a:lnTo>
                <a:lnTo>
                  <a:pt x="0" y="371"/>
                </a:lnTo>
                <a:lnTo>
                  <a:pt x="1" y="390"/>
                </a:lnTo>
                <a:lnTo>
                  <a:pt x="3" y="407"/>
                </a:lnTo>
                <a:lnTo>
                  <a:pt x="5" y="425"/>
                </a:lnTo>
                <a:lnTo>
                  <a:pt x="9" y="442"/>
                </a:lnTo>
                <a:lnTo>
                  <a:pt x="13" y="459"/>
                </a:lnTo>
                <a:lnTo>
                  <a:pt x="17" y="477"/>
                </a:lnTo>
                <a:lnTo>
                  <a:pt x="23" y="494"/>
                </a:lnTo>
                <a:lnTo>
                  <a:pt x="29" y="510"/>
                </a:lnTo>
                <a:lnTo>
                  <a:pt x="36" y="526"/>
                </a:lnTo>
                <a:lnTo>
                  <a:pt x="43" y="541"/>
                </a:lnTo>
                <a:lnTo>
                  <a:pt x="51" y="555"/>
                </a:lnTo>
                <a:lnTo>
                  <a:pt x="59" y="570"/>
                </a:lnTo>
                <a:lnTo>
                  <a:pt x="68" y="585"/>
                </a:lnTo>
                <a:lnTo>
                  <a:pt x="77" y="598"/>
                </a:lnTo>
                <a:lnTo>
                  <a:pt x="88" y="610"/>
                </a:lnTo>
                <a:lnTo>
                  <a:pt x="99" y="622"/>
                </a:lnTo>
                <a:lnTo>
                  <a:pt x="109" y="634"/>
                </a:lnTo>
                <a:lnTo>
                  <a:pt x="121" y="645"/>
                </a:lnTo>
                <a:lnTo>
                  <a:pt x="133" y="654"/>
                </a:lnTo>
                <a:lnTo>
                  <a:pt x="145" y="663"/>
                </a:lnTo>
                <a:lnTo>
                  <a:pt x="159" y="671"/>
                </a:lnTo>
                <a:lnTo>
                  <a:pt x="171" y="679"/>
                </a:lnTo>
                <a:lnTo>
                  <a:pt x="184" y="686"/>
                </a:lnTo>
                <a:lnTo>
                  <a:pt x="199" y="691"/>
                </a:lnTo>
                <a:lnTo>
                  <a:pt x="212" y="697"/>
                </a:lnTo>
                <a:lnTo>
                  <a:pt x="225" y="701"/>
                </a:lnTo>
                <a:lnTo>
                  <a:pt x="240" y="703"/>
                </a:lnTo>
                <a:lnTo>
                  <a:pt x="255" y="706"/>
                </a:lnTo>
                <a:lnTo>
                  <a:pt x="268" y="707"/>
                </a:lnTo>
                <a:lnTo>
                  <a:pt x="283" y="707"/>
                </a:lnTo>
                <a:lnTo>
                  <a:pt x="283" y="707"/>
                </a:lnTo>
                <a:lnTo>
                  <a:pt x="297" y="707"/>
                </a:lnTo>
                <a:lnTo>
                  <a:pt x="311" y="706"/>
                </a:lnTo>
                <a:lnTo>
                  <a:pt x="325" y="703"/>
                </a:lnTo>
                <a:lnTo>
                  <a:pt x="340" y="701"/>
                </a:lnTo>
                <a:lnTo>
                  <a:pt x="353" y="697"/>
                </a:lnTo>
                <a:lnTo>
                  <a:pt x="367" y="691"/>
                </a:lnTo>
                <a:lnTo>
                  <a:pt x="381" y="686"/>
                </a:lnTo>
                <a:lnTo>
                  <a:pt x="395" y="679"/>
                </a:lnTo>
                <a:lnTo>
                  <a:pt x="407" y="671"/>
                </a:lnTo>
                <a:lnTo>
                  <a:pt x="420" y="663"/>
                </a:lnTo>
                <a:lnTo>
                  <a:pt x="432" y="654"/>
                </a:lnTo>
                <a:lnTo>
                  <a:pt x="444" y="645"/>
                </a:lnTo>
                <a:lnTo>
                  <a:pt x="456" y="634"/>
                </a:lnTo>
                <a:lnTo>
                  <a:pt x="467" y="622"/>
                </a:lnTo>
                <a:lnTo>
                  <a:pt x="477" y="610"/>
                </a:lnTo>
                <a:lnTo>
                  <a:pt x="488" y="598"/>
                </a:lnTo>
                <a:lnTo>
                  <a:pt x="497" y="585"/>
                </a:lnTo>
                <a:lnTo>
                  <a:pt x="507" y="570"/>
                </a:lnTo>
                <a:lnTo>
                  <a:pt x="515" y="555"/>
                </a:lnTo>
                <a:lnTo>
                  <a:pt x="523" y="541"/>
                </a:lnTo>
                <a:lnTo>
                  <a:pt x="529" y="526"/>
                </a:lnTo>
                <a:lnTo>
                  <a:pt x="536" y="510"/>
                </a:lnTo>
                <a:lnTo>
                  <a:pt x="543" y="494"/>
                </a:lnTo>
                <a:lnTo>
                  <a:pt x="548" y="477"/>
                </a:lnTo>
                <a:lnTo>
                  <a:pt x="552" y="459"/>
                </a:lnTo>
                <a:lnTo>
                  <a:pt x="556" y="442"/>
                </a:lnTo>
                <a:lnTo>
                  <a:pt x="560" y="425"/>
                </a:lnTo>
                <a:lnTo>
                  <a:pt x="563" y="407"/>
                </a:lnTo>
                <a:lnTo>
                  <a:pt x="564" y="390"/>
                </a:lnTo>
                <a:lnTo>
                  <a:pt x="565" y="371"/>
                </a:lnTo>
                <a:lnTo>
                  <a:pt x="565" y="354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55" name="Oval 167"/>
          <p:cNvSpPr>
            <a:spLocks noChangeArrowheads="1"/>
          </p:cNvSpPr>
          <p:nvPr/>
        </p:nvSpPr>
        <p:spPr bwMode="auto">
          <a:xfrm>
            <a:off x="6181725" y="4194175"/>
            <a:ext cx="177800" cy="2413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56" name="Freeform 168"/>
          <p:cNvSpPr>
            <a:spLocks noChangeArrowheads="1"/>
          </p:cNvSpPr>
          <p:nvPr/>
        </p:nvSpPr>
        <p:spPr bwMode="auto">
          <a:xfrm>
            <a:off x="6169025" y="4194175"/>
            <a:ext cx="177800" cy="228600"/>
          </a:xfrm>
          <a:custGeom>
            <a:avLst/>
            <a:gdLst>
              <a:gd name="T0" fmla="*/ 492 w 495"/>
              <a:gd name="T1" fmla="*/ 286 h 636"/>
              <a:gd name="T2" fmla="*/ 486 w 495"/>
              <a:gd name="T3" fmla="*/ 238 h 636"/>
              <a:gd name="T4" fmla="*/ 474 w 495"/>
              <a:gd name="T5" fmla="*/ 192 h 636"/>
              <a:gd name="T6" fmla="*/ 456 w 495"/>
              <a:gd name="T7" fmla="*/ 150 h 636"/>
              <a:gd name="T8" fmla="*/ 434 w 495"/>
              <a:gd name="T9" fmla="*/ 111 h 636"/>
              <a:gd name="T10" fmla="*/ 408 w 495"/>
              <a:gd name="T11" fmla="*/ 76 h 636"/>
              <a:gd name="T12" fmla="*/ 378 w 495"/>
              <a:gd name="T13" fmla="*/ 48 h 636"/>
              <a:gd name="T14" fmla="*/ 344 w 495"/>
              <a:gd name="T15" fmla="*/ 26 h 636"/>
              <a:gd name="T16" fmla="*/ 308 w 495"/>
              <a:gd name="T17" fmla="*/ 11 h 636"/>
              <a:gd name="T18" fmla="*/ 272 w 495"/>
              <a:gd name="T19" fmla="*/ 2 h 636"/>
              <a:gd name="T20" fmla="*/ 247 w 495"/>
              <a:gd name="T21" fmla="*/ 0 h 636"/>
              <a:gd name="T22" fmla="*/ 210 w 495"/>
              <a:gd name="T23" fmla="*/ 4 h 636"/>
              <a:gd name="T24" fmla="*/ 174 w 495"/>
              <a:gd name="T25" fmla="*/ 15 h 636"/>
              <a:gd name="T26" fmla="*/ 139 w 495"/>
              <a:gd name="T27" fmla="*/ 32 h 636"/>
              <a:gd name="T28" fmla="*/ 106 w 495"/>
              <a:gd name="T29" fmla="*/ 58 h 636"/>
              <a:gd name="T30" fmla="*/ 78 w 495"/>
              <a:gd name="T31" fmla="*/ 87 h 636"/>
              <a:gd name="T32" fmla="*/ 52 w 495"/>
              <a:gd name="T33" fmla="*/ 123 h 636"/>
              <a:gd name="T34" fmla="*/ 31 w 495"/>
              <a:gd name="T35" fmla="*/ 163 h 636"/>
              <a:gd name="T36" fmla="*/ 16 w 495"/>
              <a:gd name="T37" fmla="*/ 207 h 636"/>
              <a:gd name="T38" fmla="*/ 6 w 495"/>
              <a:gd name="T39" fmla="*/ 254 h 636"/>
              <a:gd name="T40" fmla="*/ 0 w 495"/>
              <a:gd name="T41" fmla="*/ 302 h 636"/>
              <a:gd name="T42" fmla="*/ 0 w 495"/>
              <a:gd name="T43" fmla="*/ 334 h 636"/>
              <a:gd name="T44" fmla="*/ 6 w 495"/>
              <a:gd name="T45" fmla="*/ 382 h 636"/>
              <a:gd name="T46" fmla="*/ 16 w 495"/>
              <a:gd name="T47" fmla="*/ 428 h 636"/>
              <a:gd name="T48" fmla="*/ 31 w 495"/>
              <a:gd name="T49" fmla="*/ 472 h 636"/>
              <a:gd name="T50" fmla="*/ 52 w 495"/>
              <a:gd name="T51" fmla="*/ 512 h 636"/>
              <a:gd name="T52" fmla="*/ 78 w 495"/>
              <a:gd name="T53" fmla="*/ 548 h 636"/>
              <a:gd name="T54" fmla="*/ 106 w 495"/>
              <a:gd name="T55" fmla="*/ 578 h 636"/>
              <a:gd name="T56" fmla="*/ 139 w 495"/>
              <a:gd name="T57" fmla="*/ 603 h 636"/>
              <a:gd name="T58" fmla="*/ 174 w 495"/>
              <a:gd name="T59" fmla="*/ 620 h 636"/>
              <a:gd name="T60" fmla="*/ 210 w 495"/>
              <a:gd name="T61" fmla="*/ 631 h 636"/>
              <a:gd name="T62" fmla="*/ 247 w 495"/>
              <a:gd name="T63" fmla="*/ 635 h 636"/>
              <a:gd name="T64" fmla="*/ 272 w 495"/>
              <a:gd name="T65" fmla="*/ 634 h 636"/>
              <a:gd name="T66" fmla="*/ 308 w 495"/>
              <a:gd name="T67" fmla="*/ 624 h 636"/>
              <a:gd name="T68" fmla="*/ 344 w 495"/>
              <a:gd name="T69" fmla="*/ 610 h 636"/>
              <a:gd name="T70" fmla="*/ 378 w 495"/>
              <a:gd name="T71" fmla="*/ 587 h 636"/>
              <a:gd name="T72" fmla="*/ 408 w 495"/>
              <a:gd name="T73" fmla="*/ 559 h 636"/>
              <a:gd name="T74" fmla="*/ 434 w 495"/>
              <a:gd name="T75" fmla="*/ 524 h 636"/>
              <a:gd name="T76" fmla="*/ 456 w 495"/>
              <a:gd name="T77" fmla="*/ 486 h 636"/>
              <a:gd name="T78" fmla="*/ 474 w 495"/>
              <a:gd name="T79" fmla="*/ 443 h 636"/>
              <a:gd name="T80" fmla="*/ 486 w 495"/>
              <a:gd name="T81" fmla="*/ 398 h 636"/>
              <a:gd name="T82" fmla="*/ 492 w 495"/>
              <a:gd name="T83" fmla="*/ 350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5" h="636">
                <a:moveTo>
                  <a:pt x="494" y="318"/>
                </a:moveTo>
                <a:lnTo>
                  <a:pt x="494" y="302"/>
                </a:lnTo>
                <a:lnTo>
                  <a:pt x="492" y="286"/>
                </a:lnTo>
                <a:lnTo>
                  <a:pt x="491" y="270"/>
                </a:lnTo>
                <a:lnTo>
                  <a:pt x="488" y="254"/>
                </a:lnTo>
                <a:lnTo>
                  <a:pt x="486" y="238"/>
                </a:lnTo>
                <a:lnTo>
                  <a:pt x="483" y="223"/>
                </a:lnTo>
                <a:lnTo>
                  <a:pt x="478" y="207"/>
                </a:lnTo>
                <a:lnTo>
                  <a:pt x="474" y="192"/>
                </a:lnTo>
                <a:lnTo>
                  <a:pt x="468" y="178"/>
                </a:lnTo>
                <a:lnTo>
                  <a:pt x="463" y="163"/>
                </a:lnTo>
                <a:lnTo>
                  <a:pt x="456" y="150"/>
                </a:lnTo>
                <a:lnTo>
                  <a:pt x="450" y="136"/>
                </a:lnTo>
                <a:lnTo>
                  <a:pt x="442" y="123"/>
                </a:lnTo>
                <a:lnTo>
                  <a:pt x="434" y="111"/>
                </a:lnTo>
                <a:lnTo>
                  <a:pt x="426" y="99"/>
                </a:lnTo>
                <a:lnTo>
                  <a:pt x="416" y="87"/>
                </a:lnTo>
                <a:lnTo>
                  <a:pt x="408" y="76"/>
                </a:lnTo>
                <a:lnTo>
                  <a:pt x="398" y="67"/>
                </a:lnTo>
                <a:lnTo>
                  <a:pt x="388" y="58"/>
                </a:lnTo>
                <a:lnTo>
                  <a:pt x="378" y="48"/>
                </a:lnTo>
                <a:lnTo>
                  <a:pt x="367" y="40"/>
                </a:lnTo>
                <a:lnTo>
                  <a:pt x="355" y="32"/>
                </a:lnTo>
                <a:lnTo>
                  <a:pt x="344" y="26"/>
                </a:lnTo>
                <a:lnTo>
                  <a:pt x="332" y="20"/>
                </a:lnTo>
                <a:lnTo>
                  <a:pt x="320" y="15"/>
                </a:lnTo>
                <a:lnTo>
                  <a:pt x="308" y="11"/>
                </a:lnTo>
                <a:lnTo>
                  <a:pt x="296" y="7"/>
                </a:lnTo>
                <a:lnTo>
                  <a:pt x="284" y="4"/>
                </a:lnTo>
                <a:lnTo>
                  <a:pt x="272" y="2"/>
                </a:lnTo>
                <a:lnTo>
                  <a:pt x="259" y="0"/>
                </a:lnTo>
                <a:lnTo>
                  <a:pt x="247" y="0"/>
                </a:lnTo>
                <a:lnTo>
                  <a:pt x="247" y="0"/>
                </a:lnTo>
                <a:lnTo>
                  <a:pt x="235" y="0"/>
                </a:lnTo>
                <a:lnTo>
                  <a:pt x="222" y="2"/>
                </a:lnTo>
                <a:lnTo>
                  <a:pt x="210" y="4"/>
                </a:lnTo>
                <a:lnTo>
                  <a:pt x="198" y="7"/>
                </a:lnTo>
                <a:lnTo>
                  <a:pt x="186" y="11"/>
                </a:lnTo>
                <a:lnTo>
                  <a:pt x="174" y="15"/>
                </a:lnTo>
                <a:lnTo>
                  <a:pt x="162" y="20"/>
                </a:lnTo>
                <a:lnTo>
                  <a:pt x="150" y="26"/>
                </a:lnTo>
                <a:lnTo>
                  <a:pt x="139" y="32"/>
                </a:lnTo>
                <a:lnTo>
                  <a:pt x="127" y="40"/>
                </a:lnTo>
                <a:lnTo>
                  <a:pt x="116" y="48"/>
                </a:lnTo>
                <a:lnTo>
                  <a:pt x="106" y="58"/>
                </a:lnTo>
                <a:lnTo>
                  <a:pt x="96" y="67"/>
                </a:lnTo>
                <a:lnTo>
                  <a:pt x="86" y="76"/>
                </a:lnTo>
                <a:lnTo>
                  <a:pt x="78" y="87"/>
                </a:lnTo>
                <a:lnTo>
                  <a:pt x="68" y="99"/>
                </a:lnTo>
                <a:lnTo>
                  <a:pt x="60" y="111"/>
                </a:lnTo>
                <a:lnTo>
                  <a:pt x="52" y="123"/>
                </a:lnTo>
                <a:lnTo>
                  <a:pt x="44" y="136"/>
                </a:lnTo>
                <a:lnTo>
                  <a:pt x="38" y="150"/>
                </a:lnTo>
                <a:lnTo>
                  <a:pt x="31" y="163"/>
                </a:lnTo>
                <a:lnTo>
                  <a:pt x="26" y="178"/>
                </a:lnTo>
                <a:lnTo>
                  <a:pt x="20" y="192"/>
                </a:lnTo>
                <a:lnTo>
                  <a:pt x="16" y="207"/>
                </a:lnTo>
                <a:lnTo>
                  <a:pt x="11" y="223"/>
                </a:lnTo>
                <a:lnTo>
                  <a:pt x="8" y="238"/>
                </a:lnTo>
                <a:lnTo>
                  <a:pt x="6" y="254"/>
                </a:lnTo>
                <a:lnTo>
                  <a:pt x="3" y="270"/>
                </a:lnTo>
                <a:lnTo>
                  <a:pt x="2" y="286"/>
                </a:lnTo>
                <a:lnTo>
                  <a:pt x="0" y="302"/>
                </a:lnTo>
                <a:lnTo>
                  <a:pt x="0" y="318"/>
                </a:lnTo>
                <a:lnTo>
                  <a:pt x="0" y="318"/>
                </a:lnTo>
                <a:lnTo>
                  <a:pt x="0" y="334"/>
                </a:lnTo>
                <a:lnTo>
                  <a:pt x="2" y="350"/>
                </a:lnTo>
                <a:lnTo>
                  <a:pt x="3" y="366"/>
                </a:lnTo>
                <a:lnTo>
                  <a:pt x="6" y="382"/>
                </a:lnTo>
                <a:lnTo>
                  <a:pt x="8" y="398"/>
                </a:lnTo>
                <a:lnTo>
                  <a:pt x="11" y="412"/>
                </a:lnTo>
                <a:lnTo>
                  <a:pt x="16" y="428"/>
                </a:lnTo>
                <a:lnTo>
                  <a:pt x="20" y="443"/>
                </a:lnTo>
                <a:lnTo>
                  <a:pt x="26" y="458"/>
                </a:lnTo>
                <a:lnTo>
                  <a:pt x="31" y="472"/>
                </a:lnTo>
                <a:lnTo>
                  <a:pt x="38" y="486"/>
                </a:lnTo>
                <a:lnTo>
                  <a:pt x="44" y="499"/>
                </a:lnTo>
                <a:lnTo>
                  <a:pt x="52" y="512"/>
                </a:lnTo>
                <a:lnTo>
                  <a:pt x="60" y="524"/>
                </a:lnTo>
                <a:lnTo>
                  <a:pt x="68" y="536"/>
                </a:lnTo>
                <a:lnTo>
                  <a:pt x="78" y="548"/>
                </a:lnTo>
                <a:lnTo>
                  <a:pt x="86" y="559"/>
                </a:lnTo>
                <a:lnTo>
                  <a:pt x="96" y="568"/>
                </a:lnTo>
                <a:lnTo>
                  <a:pt x="106" y="578"/>
                </a:lnTo>
                <a:lnTo>
                  <a:pt x="116" y="587"/>
                </a:lnTo>
                <a:lnTo>
                  <a:pt x="127" y="595"/>
                </a:lnTo>
                <a:lnTo>
                  <a:pt x="139" y="603"/>
                </a:lnTo>
                <a:lnTo>
                  <a:pt x="150" y="610"/>
                </a:lnTo>
                <a:lnTo>
                  <a:pt x="162" y="615"/>
                </a:lnTo>
                <a:lnTo>
                  <a:pt x="174" y="620"/>
                </a:lnTo>
                <a:lnTo>
                  <a:pt x="186" y="624"/>
                </a:lnTo>
                <a:lnTo>
                  <a:pt x="198" y="628"/>
                </a:lnTo>
                <a:lnTo>
                  <a:pt x="210" y="631"/>
                </a:lnTo>
                <a:lnTo>
                  <a:pt x="222" y="634"/>
                </a:lnTo>
                <a:lnTo>
                  <a:pt x="235" y="635"/>
                </a:lnTo>
                <a:lnTo>
                  <a:pt x="247" y="635"/>
                </a:lnTo>
                <a:lnTo>
                  <a:pt x="247" y="635"/>
                </a:lnTo>
                <a:lnTo>
                  <a:pt x="259" y="635"/>
                </a:lnTo>
                <a:lnTo>
                  <a:pt x="272" y="634"/>
                </a:lnTo>
                <a:lnTo>
                  <a:pt x="284" y="631"/>
                </a:lnTo>
                <a:lnTo>
                  <a:pt x="296" y="628"/>
                </a:lnTo>
                <a:lnTo>
                  <a:pt x="308" y="624"/>
                </a:lnTo>
                <a:lnTo>
                  <a:pt x="320" y="620"/>
                </a:lnTo>
                <a:lnTo>
                  <a:pt x="332" y="615"/>
                </a:lnTo>
                <a:lnTo>
                  <a:pt x="344" y="610"/>
                </a:lnTo>
                <a:lnTo>
                  <a:pt x="355" y="603"/>
                </a:lnTo>
                <a:lnTo>
                  <a:pt x="367" y="595"/>
                </a:lnTo>
                <a:lnTo>
                  <a:pt x="378" y="587"/>
                </a:lnTo>
                <a:lnTo>
                  <a:pt x="388" y="578"/>
                </a:lnTo>
                <a:lnTo>
                  <a:pt x="398" y="568"/>
                </a:lnTo>
                <a:lnTo>
                  <a:pt x="408" y="559"/>
                </a:lnTo>
                <a:lnTo>
                  <a:pt x="416" y="548"/>
                </a:lnTo>
                <a:lnTo>
                  <a:pt x="426" y="536"/>
                </a:lnTo>
                <a:lnTo>
                  <a:pt x="434" y="524"/>
                </a:lnTo>
                <a:lnTo>
                  <a:pt x="442" y="512"/>
                </a:lnTo>
                <a:lnTo>
                  <a:pt x="450" y="499"/>
                </a:lnTo>
                <a:lnTo>
                  <a:pt x="456" y="486"/>
                </a:lnTo>
                <a:lnTo>
                  <a:pt x="463" y="472"/>
                </a:lnTo>
                <a:lnTo>
                  <a:pt x="468" y="458"/>
                </a:lnTo>
                <a:lnTo>
                  <a:pt x="474" y="443"/>
                </a:lnTo>
                <a:lnTo>
                  <a:pt x="478" y="428"/>
                </a:lnTo>
                <a:lnTo>
                  <a:pt x="483" y="412"/>
                </a:lnTo>
                <a:lnTo>
                  <a:pt x="486" y="398"/>
                </a:lnTo>
                <a:lnTo>
                  <a:pt x="488" y="382"/>
                </a:lnTo>
                <a:lnTo>
                  <a:pt x="491" y="366"/>
                </a:lnTo>
                <a:lnTo>
                  <a:pt x="492" y="350"/>
                </a:lnTo>
                <a:lnTo>
                  <a:pt x="494" y="334"/>
                </a:lnTo>
                <a:lnTo>
                  <a:pt x="494" y="31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57" name="Freeform 169"/>
          <p:cNvSpPr>
            <a:spLocks noChangeArrowheads="1"/>
          </p:cNvSpPr>
          <p:nvPr/>
        </p:nvSpPr>
        <p:spPr bwMode="auto">
          <a:xfrm>
            <a:off x="6156325" y="4181475"/>
            <a:ext cx="204788" cy="255588"/>
          </a:xfrm>
          <a:custGeom>
            <a:avLst/>
            <a:gdLst>
              <a:gd name="T0" fmla="*/ 564 w 567"/>
              <a:gd name="T1" fmla="*/ 318 h 708"/>
              <a:gd name="T2" fmla="*/ 556 w 567"/>
              <a:gd name="T3" fmla="*/ 266 h 708"/>
              <a:gd name="T4" fmla="*/ 543 w 567"/>
              <a:gd name="T5" fmla="*/ 214 h 708"/>
              <a:gd name="T6" fmla="*/ 523 w 567"/>
              <a:gd name="T7" fmla="*/ 167 h 708"/>
              <a:gd name="T8" fmla="*/ 498 w 567"/>
              <a:gd name="T9" fmla="*/ 123 h 708"/>
              <a:gd name="T10" fmla="*/ 467 w 567"/>
              <a:gd name="T11" fmla="*/ 86 h 708"/>
              <a:gd name="T12" fmla="*/ 432 w 567"/>
              <a:gd name="T13" fmla="*/ 54 h 708"/>
              <a:gd name="T14" fmla="*/ 395 w 567"/>
              <a:gd name="T15" fmla="*/ 28 h 708"/>
              <a:gd name="T16" fmla="*/ 354 w 567"/>
              <a:gd name="T17" fmla="*/ 11 h 708"/>
              <a:gd name="T18" fmla="*/ 311 w 567"/>
              <a:gd name="T19" fmla="*/ 2 h 708"/>
              <a:gd name="T20" fmla="*/ 283 w 567"/>
              <a:gd name="T21" fmla="*/ 0 h 708"/>
              <a:gd name="T22" fmla="*/ 240 w 567"/>
              <a:gd name="T23" fmla="*/ 4 h 708"/>
              <a:gd name="T24" fmla="*/ 199 w 567"/>
              <a:gd name="T25" fmla="*/ 16 h 708"/>
              <a:gd name="T26" fmla="*/ 159 w 567"/>
              <a:gd name="T27" fmla="*/ 36 h 708"/>
              <a:gd name="T28" fmla="*/ 122 w 567"/>
              <a:gd name="T29" fmla="*/ 63 h 708"/>
              <a:gd name="T30" fmla="*/ 88 w 567"/>
              <a:gd name="T31" fmla="*/ 98 h 708"/>
              <a:gd name="T32" fmla="*/ 59 w 567"/>
              <a:gd name="T33" fmla="*/ 138 h 708"/>
              <a:gd name="T34" fmla="*/ 36 w 567"/>
              <a:gd name="T35" fmla="*/ 182 h 708"/>
              <a:gd name="T36" fmla="*/ 18 w 567"/>
              <a:gd name="T37" fmla="*/ 231 h 708"/>
              <a:gd name="T38" fmla="*/ 6 w 567"/>
              <a:gd name="T39" fmla="*/ 283 h 708"/>
              <a:gd name="T40" fmla="*/ 0 w 567"/>
              <a:gd name="T41" fmla="*/ 336 h 708"/>
              <a:gd name="T42" fmla="*/ 0 w 567"/>
              <a:gd name="T43" fmla="*/ 371 h 708"/>
              <a:gd name="T44" fmla="*/ 6 w 567"/>
              <a:gd name="T45" fmla="*/ 424 h 708"/>
              <a:gd name="T46" fmla="*/ 18 w 567"/>
              <a:gd name="T47" fmla="*/ 476 h 708"/>
              <a:gd name="T48" fmla="*/ 36 w 567"/>
              <a:gd name="T49" fmla="*/ 526 h 708"/>
              <a:gd name="T50" fmla="*/ 59 w 567"/>
              <a:gd name="T51" fmla="*/ 570 h 708"/>
              <a:gd name="T52" fmla="*/ 88 w 567"/>
              <a:gd name="T53" fmla="*/ 610 h 708"/>
              <a:gd name="T54" fmla="*/ 122 w 567"/>
              <a:gd name="T55" fmla="*/ 644 h 708"/>
              <a:gd name="T56" fmla="*/ 159 w 567"/>
              <a:gd name="T57" fmla="*/ 671 h 708"/>
              <a:gd name="T58" fmla="*/ 199 w 567"/>
              <a:gd name="T59" fmla="*/ 691 h 708"/>
              <a:gd name="T60" fmla="*/ 240 w 567"/>
              <a:gd name="T61" fmla="*/ 703 h 708"/>
              <a:gd name="T62" fmla="*/ 283 w 567"/>
              <a:gd name="T63" fmla="*/ 707 h 708"/>
              <a:gd name="T64" fmla="*/ 311 w 567"/>
              <a:gd name="T65" fmla="*/ 706 h 708"/>
              <a:gd name="T66" fmla="*/ 354 w 567"/>
              <a:gd name="T67" fmla="*/ 696 h 708"/>
              <a:gd name="T68" fmla="*/ 395 w 567"/>
              <a:gd name="T69" fmla="*/ 679 h 708"/>
              <a:gd name="T70" fmla="*/ 432 w 567"/>
              <a:gd name="T71" fmla="*/ 654 h 708"/>
              <a:gd name="T72" fmla="*/ 467 w 567"/>
              <a:gd name="T73" fmla="*/ 622 h 708"/>
              <a:gd name="T74" fmla="*/ 498 w 567"/>
              <a:gd name="T75" fmla="*/ 584 h 708"/>
              <a:gd name="T76" fmla="*/ 523 w 567"/>
              <a:gd name="T77" fmla="*/ 540 h 708"/>
              <a:gd name="T78" fmla="*/ 543 w 567"/>
              <a:gd name="T79" fmla="*/ 494 h 708"/>
              <a:gd name="T80" fmla="*/ 556 w 567"/>
              <a:gd name="T81" fmla="*/ 442 h 708"/>
              <a:gd name="T82" fmla="*/ 564 w 567"/>
              <a:gd name="T83" fmla="*/ 390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7" h="708">
                <a:moveTo>
                  <a:pt x="566" y="354"/>
                </a:moveTo>
                <a:lnTo>
                  <a:pt x="566" y="336"/>
                </a:lnTo>
                <a:lnTo>
                  <a:pt x="564" y="318"/>
                </a:lnTo>
                <a:lnTo>
                  <a:pt x="563" y="300"/>
                </a:lnTo>
                <a:lnTo>
                  <a:pt x="560" y="283"/>
                </a:lnTo>
                <a:lnTo>
                  <a:pt x="556" y="266"/>
                </a:lnTo>
                <a:lnTo>
                  <a:pt x="552" y="248"/>
                </a:lnTo>
                <a:lnTo>
                  <a:pt x="548" y="231"/>
                </a:lnTo>
                <a:lnTo>
                  <a:pt x="543" y="214"/>
                </a:lnTo>
                <a:lnTo>
                  <a:pt x="536" y="198"/>
                </a:lnTo>
                <a:lnTo>
                  <a:pt x="530" y="182"/>
                </a:lnTo>
                <a:lnTo>
                  <a:pt x="523" y="167"/>
                </a:lnTo>
                <a:lnTo>
                  <a:pt x="515" y="152"/>
                </a:lnTo>
                <a:lnTo>
                  <a:pt x="507" y="138"/>
                </a:lnTo>
                <a:lnTo>
                  <a:pt x="498" y="123"/>
                </a:lnTo>
                <a:lnTo>
                  <a:pt x="488" y="110"/>
                </a:lnTo>
                <a:lnTo>
                  <a:pt x="478" y="98"/>
                </a:lnTo>
                <a:lnTo>
                  <a:pt x="467" y="86"/>
                </a:lnTo>
                <a:lnTo>
                  <a:pt x="456" y="74"/>
                </a:lnTo>
                <a:lnTo>
                  <a:pt x="444" y="63"/>
                </a:lnTo>
                <a:lnTo>
                  <a:pt x="432" y="54"/>
                </a:lnTo>
                <a:lnTo>
                  <a:pt x="420" y="44"/>
                </a:lnTo>
                <a:lnTo>
                  <a:pt x="407" y="36"/>
                </a:lnTo>
                <a:lnTo>
                  <a:pt x="395" y="28"/>
                </a:lnTo>
                <a:lnTo>
                  <a:pt x="382" y="22"/>
                </a:lnTo>
                <a:lnTo>
                  <a:pt x="367" y="16"/>
                </a:lnTo>
                <a:lnTo>
                  <a:pt x="354" y="11"/>
                </a:lnTo>
                <a:lnTo>
                  <a:pt x="340" y="7"/>
                </a:lnTo>
                <a:lnTo>
                  <a:pt x="326" y="4"/>
                </a:lnTo>
                <a:lnTo>
                  <a:pt x="311" y="2"/>
                </a:lnTo>
                <a:lnTo>
                  <a:pt x="298" y="0"/>
                </a:lnTo>
                <a:lnTo>
                  <a:pt x="283" y="0"/>
                </a:lnTo>
                <a:lnTo>
                  <a:pt x="283" y="0"/>
                </a:lnTo>
                <a:lnTo>
                  <a:pt x="268" y="0"/>
                </a:lnTo>
                <a:lnTo>
                  <a:pt x="255" y="2"/>
                </a:lnTo>
                <a:lnTo>
                  <a:pt x="240" y="4"/>
                </a:lnTo>
                <a:lnTo>
                  <a:pt x="226" y="7"/>
                </a:lnTo>
                <a:lnTo>
                  <a:pt x="212" y="11"/>
                </a:lnTo>
                <a:lnTo>
                  <a:pt x="199" y="16"/>
                </a:lnTo>
                <a:lnTo>
                  <a:pt x="184" y="22"/>
                </a:lnTo>
                <a:lnTo>
                  <a:pt x="171" y="28"/>
                </a:lnTo>
                <a:lnTo>
                  <a:pt x="159" y="36"/>
                </a:lnTo>
                <a:lnTo>
                  <a:pt x="146" y="44"/>
                </a:lnTo>
                <a:lnTo>
                  <a:pt x="134" y="54"/>
                </a:lnTo>
                <a:lnTo>
                  <a:pt x="122" y="63"/>
                </a:lnTo>
                <a:lnTo>
                  <a:pt x="110" y="74"/>
                </a:lnTo>
                <a:lnTo>
                  <a:pt x="99" y="86"/>
                </a:lnTo>
                <a:lnTo>
                  <a:pt x="88" y="98"/>
                </a:lnTo>
                <a:lnTo>
                  <a:pt x="78" y="110"/>
                </a:lnTo>
                <a:lnTo>
                  <a:pt x="68" y="123"/>
                </a:lnTo>
                <a:lnTo>
                  <a:pt x="59" y="138"/>
                </a:lnTo>
                <a:lnTo>
                  <a:pt x="51" y="152"/>
                </a:lnTo>
                <a:lnTo>
                  <a:pt x="43" y="167"/>
                </a:lnTo>
                <a:lnTo>
                  <a:pt x="36" y="182"/>
                </a:lnTo>
                <a:lnTo>
                  <a:pt x="30" y="198"/>
                </a:lnTo>
                <a:lnTo>
                  <a:pt x="23" y="214"/>
                </a:lnTo>
                <a:lnTo>
                  <a:pt x="18" y="231"/>
                </a:lnTo>
                <a:lnTo>
                  <a:pt x="14" y="248"/>
                </a:lnTo>
                <a:lnTo>
                  <a:pt x="10" y="266"/>
                </a:lnTo>
                <a:lnTo>
                  <a:pt x="6" y="283"/>
                </a:lnTo>
                <a:lnTo>
                  <a:pt x="3" y="300"/>
                </a:lnTo>
                <a:lnTo>
                  <a:pt x="2" y="318"/>
                </a:lnTo>
                <a:lnTo>
                  <a:pt x="0" y="336"/>
                </a:lnTo>
                <a:lnTo>
                  <a:pt x="0" y="354"/>
                </a:lnTo>
                <a:lnTo>
                  <a:pt x="0" y="354"/>
                </a:lnTo>
                <a:lnTo>
                  <a:pt x="0" y="371"/>
                </a:lnTo>
                <a:lnTo>
                  <a:pt x="2" y="390"/>
                </a:lnTo>
                <a:lnTo>
                  <a:pt x="3" y="407"/>
                </a:lnTo>
                <a:lnTo>
                  <a:pt x="6" y="424"/>
                </a:lnTo>
                <a:lnTo>
                  <a:pt x="10" y="442"/>
                </a:lnTo>
                <a:lnTo>
                  <a:pt x="14" y="459"/>
                </a:lnTo>
                <a:lnTo>
                  <a:pt x="18" y="476"/>
                </a:lnTo>
                <a:lnTo>
                  <a:pt x="23" y="494"/>
                </a:lnTo>
                <a:lnTo>
                  <a:pt x="30" y="510"/>
                </a:lnTo>
                <a:lnTo>
                  <a:pt x="36" y="526"/>
                </a:lnTo>
                <a:lnTo>
                  <a:pt x="43" y="540"/>
                </a:lnTo>
                <a:lnTo>
                  <a:pt x="51" y="555"/>
                </a:lnTo>
                <a:lnTo>
                  <a:pt x="59" y="570"/>
                </a:lnTo>
                <a:lnTo>
                  <a:pt x="68" y="584"/>
                </a:lnTo>
                <a:lnTo>
                  <a:pt x="78" y="598"/>
                </a:lnTo>
                <a:lnTo>
                  <a:pt x="88" y="610"/>
                </a:lnTo>
                <a:lnTo>
                  <a:pt x="99" y="622"/>
                </a:lnTo>
                <a:lnTo>
                  <a:pt x="110" y="634"/>
                </a:lnTo>
                <a:lnTo>
                  <a:pt x="122" y="644"/>
                </a:lnTo>
                <a:lnTo>
                  <a:pt x="134" y="654"/>
                </a:lnTo>
                <a:lnTo>
                  <a:pt x="146" y="663"/>
                </a:lnTo>
                <a:lnTo>
                  <a:pt x="159" y="671"/>
                </a:lnTo>
                <a:lnTo>
                  <a:pt x="171" y="679"/>
                </a:lnTo>
                <a:lnTo>
                  <a:pt x="184" y="686"/>
                </a:lnTo>
                <a:lnTo>
                  <a:pt x="199" y="691"/>
                </a:lnTo>
                <a:lnTo>
                  <a:pt x="212" y="696"/>
                </a:lnTo>
                <a:lnTo>
                  <a:pt x="226" y="700"/>
                </a:lnTo>
                <a:lnTo>
                  <a:pt x="240" y="703"/>
                </a:lnTo>
                <a:lnTo>
                  <a:pt x="255" y="706"/>
                </a:lnTo>
                <a:lnTo>
                  <a:pt x="268" y="707"/>
                </a:lnTo>
                <a:lnTo>
                  <a:pt x="283" y="707"/>
                </a:lnTo>
                <a:lnTo>
                  <a:pt x="283" y="707"/>
                </a:lnTo>
                <a:lnTo>
                  <a:pt x="298" y="707"/>
                </a:lnTo>
                <a:lnTo>
                  <a:pt x="311" y="706"/>
                </a:lnTo>
                <a:lnTo>
                  <a:pt x="326" y="703"/>
                </a:lnTo>
                <a:lnTo>
                  <a:pt x="340" y="700"/>
                </a:lnTo>
                <a:lnTo>
                  <a:pt x="354" y="696"/>
                </a:lnTo>
                <a:lnTo>
                  <a:pt x="367" y="691"/>
                </a:lnTo>
                <a:lnTo>
                  <a:pt x="382" y="686"/>
                </a:lnTo>
                <a:lnTo>
                  <a:pt x="395" y="679"/>
                </a:lnTo>
                <a:lnTo>
                  <a:pt x="407" y="671"/>
                </a:lnTo>
                <a:lnTo>
                  <a:pt x="420" y="663"/>
                </a:lnTo>
                <a:lnTo>
                  <a:pt x="432" y="654"/>
                </a:lnTo>
                <a:lnTo>
                  <a:pt x="444" y="644"/>
                </a:lnTo>
                <a:lnTo>
                  <a:pt x="456" y="634"/>
                </a:lnTo>
                <a:lnTo>
                  <a:pt x="467" y="622"/>
                </a:lnTo>
                <a:lnTo>
                  <a:pt x="478" y="610"/>
                </a:lnTo>
                <a:lnTo>
                  <a:pt x="488" y="598"/>
                </a:lnTo>
                <a:lnTo>
                  <a:pt x="498" y="584"/>
                </a:lnTo>
                <a:lnTo>
                  <a:pt x="507" y="570"/>
                </a:lnTo>
                <a:lnTo>
                  <a:pt x="515" y="555"/>
                </a:lnTo>
                <a:lnTo>
                  <a:pt x="523" y="540"/>
                </a:lnTo>
                <a:lnTo>
                  <a:pt x="530" y="526"/>
                </a:lnTo>
                <a:lnTo>
                  <a:pt x="536" y="510"/>
                </a:lnTo>
                <a:lnTo>
                  <a:pt x="543" y="494"/>
                </a:lnTo>
                <a:lnTo>
                  <a:pt x="548" y="476"/>
                </a:lnTo>
                <a:lnTo>
                  <a:pt x="552" y="459"/>
                </a:lnTo>
                <a:lnTo>
                  <a:pt x="556" y="442"/>
                </a:lnTo>
                <a:lnTo>
                  <a:pt x="560" y="424"/>
                </a:lnTo>
                <a:lnTo>
                  <a:pt x="563" y="407"/>
                </a:lnTo>
                <a:lnTo>
                  <a:pt x="564" y="390"/>
                </a:lnTo>
                <a:lnTo>
                  <a:pt x="566" y="371"/>
                </a:lnTo>
                <a:lnTo>
                  <a:pt x="566" y="354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58" name="Oval 170"/>
          <p:cNvSpPr>
            <a:spLocks noChangeArrowheads="1"/>
          </p:cNvSpPr>
          <p:nvPr/>
        </p:nvSpPr>
        <p:spPr bwMode="auto">
          <a:xfrm>
            <a:off x="5432425" y="4435475"/>
            <a:ext cx="190500" cy="2286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59" name="Freeform 171"/>
          <p:cNvSpPr>
            <a:spLocks noChangeArrowheads="1"/>
          </p:cNvSpPr>
          <p:nvPr/>
        </p:nvSpPr>
        <p:spPr bwMode="auto">
          <a:xfrm>
            <a:off x="5432425" y="4422775"/>
            <a:ext cx="177800" cy="228600"/>
          </a:xfrm>
          <a:custGeom>
            <a:avLst/>
            <a:gdLst>
              <a:gd name="T0" fmla="*/ 492 w 494"/>
              <a:gd name="T1" fmla="*/ 286 h 636"/>
              <a:gd name="T2" fmla="*/ 485 w 494"/>
              <a:gd name="T3" fmla="*/ 238 h 636"/>
              <a:gd name="T4" fmla="*/ 473 w 494"/>
              <a:gd name="T5" fmla="*/ 193 h 636"/>
              <a:gd name="T6" fmla="*/ 456 w 494"/>
              <a:gd name="T7" fmla="*/ 150 h 636"/>
              <a:gd name="T8" fmla="*/ 433 w 494"/>
              <a:gd name="T9" fmla="*/ 111 h 636"/>
              <a:gd name="T10" fmla="*/ 408 w 494"/>
              <a:gd name="T11" fmla="*/ 76 h 636"/>
              <a:gd name="T12" fmla="*/ 377 w 494"/>
              <a:gd name="T13" fmla="*/ 48 h 636"/>
              <a:gd name="T14" fmla="*/ 344 w 494"/>
              <a:gd name="T15" fmla="*/ 26 h 636"/>
              <a:gd name="T16" fmla="*/ 308 w 494"/>
              <a:gd name="T17" fmla="*/ 11 h 636"/>
              <a:gd name="T18" fmla="*/ 272 w 494"/>
              <a:gd name="T19" fmla="*/ 2 h 636"/>
              <a:gd name="T20" fmla="*/ 246 w 494"/>
              <a:gd name="T21" fmla="*/ 0 h 636"/>
              <a:gd name="T22" fmla="*/ 209 w 494"/>
              <a:gd name="T23" fmla="*/ 4 h 636"/>
              <a:gd name="T24" fmla="*/ 173 w 494"/>
              <a:gd name="T25" fmla="*/ 15 h 636"/>
              <a:gd name="T26" fmla="*/ 138 w 494"/>
              <a:gd name="T27" fmla="*/ 32 h 636"/>
              <a:gd name="T28" fmla="*/ 105 w 494"/>
              <a:gd name="T29" fmla="*/ 58 h 636"/>
              <a:gd name="T30" fmla="*/ 77 w 494"/>
              <a:gd name="T31" fmla="*/ 87 h 636"/>
              <a:gd name="T32" fmla="*/ 52 w 494"/>
              <a:gd name="T33" fmla="*/ 123 h 636"/>
              <a:gd name="T34" fmla="*/ 30 w 494"/>
              <a:gd name="T35" fmla="*/ 163 h 636"/>
              <a:gd name="T36" fmla="*/ 16 w 494"/>
              <a:gd name="T37" fmla="*/ 207 h 636"/>
              <a:gd name="T38" fmla="*/ 5 w 494"/>
              <a:gd name="T39" fmla="*/ 254 h 636"/>
              <a:gd name="T40" fmla="*/ 0 w 494"/>
              <a:gd name="T41" fmla="*/ 302 h 636"/>
              <a:gd name="T42" fmla="*/ 0 w 494"/>
              <a:gd name="T43" fmla="*/ 334 h 636"/>
              <a:gd name="T44" fmla="*/ 5 w 494"/>
              <a:gd name="T45" fmla="*/ 382 h 636"/>
              <a:gd name="T46" fmla="*/ 16 w 494"/>
              <a:gd name="T47" fmla="*/ 429 h 636"/>
              <a:gd name="T48" fmla="*/ 30 w 494"/>
              <a:gd name="T49" fmla="*/ 473 h 636"/>
              <a:gd name="T50" fmla="*/ 52 w 494"/>
              <a:gd name="T51" fmla="*/ 513 h 636"/>
              <a:gd name="T52" fmla="*/ 77 w 494"/>
              <a:gd name="T53" fmla="*/ 549 h 636"/>
              <a:gd name="T54" fmla="*/ 105 w 494"/>
              <a:gd name="T55" fmla="*/ 578 h 636"/>
              <a:gd name="T56" fmla="*/ 138 w 494"/>
              <a:gd name="T57" fmla="*/ 603 h 636"/>
              <a:gd name="T58" fmla="*/ 173 w 494"/>
              <a:gd name="T59" fmla="*/ 621 h 636"/>
              <a:gd name="T60" fmla="*/ 209 w 494"/>
              <a:gd name="T61" fmla="*/ 631 h 636"/>
              <a:gd name="T62" fmla="*/ 246 w 494"/>
              <a:gd name="T63" fmla="*/ 635 h 636"/>
              <a:gd name="T64" fmla="*/ 272 w 494"/>
              <a:gd name="T65" fmla="*/ 634 h 636"/>
              <a:gd name="T66" fmla="*/ 308 w 494"/>
              <a:gd name="T67" fmla="*/ 625 h 636"/>
              <a:gd name="T68" fmla="*/ 344 w 494"/>
              <a:gd name="T69" fmla="*/ 610 h 636"/>
              <a:gd name="T70" fmla="*/ 377 w 494"/>
              <a:gd name="T71" fmla="*/ 587 h 636"/>
              <a:gd name="T72" fmla="*/ 408 w 494"/>
              <a:gd name="T73" fmla="*/ 559 h 636"/>
              <a:gd name="T74" fmla="*/ 433 w 494"/>
              <a:gd name="T75" fmla="*/ 525 h 636"/>
              <a:gd name="T76" fmla="*/ 456 w 494"/>
              <a:gd name="T77" fmla="*/ 486 h 636"/>
              <a:gd name="T78" fmla="*/ 473 w 494"/>
              <a:gd name="T79" fmla="*/ 443 h 636"/>
              <a:gd name="T80" fmla="*/ 485 w 494"/>
              <a:gd name="T81" fmla="*/ 398 h 636"/>
              <a:gd name="T82" fmla="*/ 492 w 494"/>
              <a:gd name="T83" fmla="*/ 350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4" h="636">
                <a:moveTo>
                  <a:pt x="493" y="318"/>
                </a:moveTo>
                <a:lnTo>
                  <a:pt x="493" y="302"/>
                </a:lnTo>
                <a:lnTo>
                  <a:pt x="492" y="286"/>
                </a:lnTo>
                <a:lnTo>
                  <a:pt x="490" y="270"/>
                </a:lnTo>
                <a:lnTo>
                  <a:pt x="488" y="254"/>
                </a:lnTo>
                <a:lnTo>
                  <a:pt x="485" y="238"/>
                </a:lnTo>
                <a:lnTo>
                  <a:pt x="482" y="223"/>
                </a:lnTo>
                <a:lnTo>
                  <a:pt x="477" y="207"/>
                </a:lnTo>
                <a:lnTo>
                  <a:pt x="473" y="193"/>
                </a:lnTo>
                <a:lnTo>
                  <a:pt x="468" y="178"/>
                </a:lnTo>
                <a:lnTo>
                  <a:pt x="462" y="163"/>
                </a:lnTo>
                <a:lnTo>
                  <a:pt x="456" y="150"/>
                </a:lnTo>
                <a:lnTo>
                  <a:pt x="449" y="137"/>
                </a:lnTo>
                <a:lnTo>
                  <a:pt x="441" y="123"/>
                </a:lnTo>
                <a:lnTo>
                  <a:pt x="433" y="111"/>
                </a:lnTo>
                <a:lnTo>
                  <a:pt x="425" y="99"/>
                </a:lnTo>
                <a:lnTo>
                  <a:pt x="416" y="87"/>
                </a:lnTo>
                <a:lnTo>
                  <a:pt x="408" y="76"/>
                </a:lnTo>
                <a:lnTo>
                  <a:pt x="397" y="67"/>
                </a:lnTo>
                <a:lnTo>
                  <a:pt x="388" y="58"/>
                </a:lnTo>
                <a:lnTo>
                  <a:pt x="377" y="48"/>
                </a:lnTo>
                <a:lnTo>
                  <a:pt x="366" y="40"/>
                </a:lnTo>
                <a:lnTo>
                  <a:pt x="354" y="32"/>
                </a:lnTo>
                <a:lnTo>
                  <a:pt x="344" y="26"/>
                </a:lnTo>
                <a:lnTo>
                  <a:pt x="332" y="20"/>
                </a:lnTo>
                <a:lnTo>
                  <a:pt x="320" y="15"/>
                </a:lnTo>
                <a:lnTo>
                  <a:pt x="308" y="11"/>
                </a:lnTo>
                <a:lnTo>
                  <a:pt x="296" y="7"/>
                </a:lnTo>
                <a:lnTo>
                  <a:pt x="284" y="4"/>
                </a:lnTo>
                <a:lnTo>
                  <a:pt x="272" y="2"/>
                </a:lnTo>
                <a:lnTo>
                  <a:pt x="258" y="0"/>
                </a:lnTo>
                <a:lnTo>
                  <a:pt x="246" y="0"/>
                </a:lnTo>
                <a:lnTo>
                  <a:pt x="246" y="0"/>
                </a:lnTo>
                <a:lnTo>
                  <a:pt x="234" y="0"/>
                </a:lnTo>
                <a:lnTo>
                  <a:pt x="221" y="2"/>
                </a:lnTo>
                <a:lnTo>
                  <a:pt x="209" y="4"/>
                </a:lnTo>
                <a:lnTo>
                  <a:pt x="197" y="7"/>
                </a:lnTo>
                <a:lnTo>
                  <a:pt x="185" y="11"/>
                </a:lnTo>
                <a:lnTo>
                  <a:pt x="173" y="15"/>
                </a:lnTo>
                <a:lnTo>
                  <a:pt x="161" y="20"/>
                </a:lnTo>
                <a:lnTo>
                  <a:pt x="149" y="26"/>
                </a:lnTo>
                <a:lnTo>
                  <a:pt x="138" y="32"/>
                </a:lnTo>
                <a:lnTo>
                  <a:pt x="126" y="40"/>
                </a:lnTo>
                <a:lnTo>
                  <a:pt x="116" y="48"/>
                </a:lnTo>
                <a:lnTo>
                  <a:pt x="105" y="58"/>
                </a:lnTo>
                <a:lnTo>
                  <a:pt x="96" y="67"/>
                </a:lnTo>
                <a:lnTo>
                  <a:pt x="85" y="76"/>
                </a:lnTo>
                <a:lnTo>
                  <a:pt x="77" y="87"/>
                </a:lnTo>
                <a:lnTo>
                  <a:pt x="68" y="99"/>
                </a:lnTo>
                <a:lnTo>
                  <a:pt x="60" y="111"/>
                </a:lnTo>
                <a:lnTo>
                  <a:pt x="52" y="123"/>
                </a:lnTo>
                <a:lnTo>
                  <a:pt x="44" y="137"/>
                </a:lnTo>
                <a:lnTo>
                  <a:pt x="37" y="150"/>
                </a:lnTo>
                <a:lnTo>
                  <a:pt x="30" y="163"/>
                </a:lnTo>
                <a:lnTo>
                  <a:pt x="25" y="178"/>
                </a:lnTo>
                <a:lnTo>
                  <a:pt x="20" y="193"/>
                </a:lnTo>
                <a:lnTo>
                  <a:pt x="16" y="207"/>
                </a:lnTo>
                <a:lnTo>
                  <a:pt x="10" y="223"/>
                </a:lnTo>
                <a:lnTo>
                  <a:pt x="8" y="238"/>
                </a:lnTo>
                <a:lnTo>
                  <a:pt x="5" y="254"/>
                </a:lnTo>
                <a:lnTo>
                  <a:pt x="2" y="270"/>
                </a:lnTo>
                <a:lnTo>
                  <a:pt x="1" y="286"/>
                </a:lnTo>
                <a:lnTo>
                  <a:pt x="0" y="302"/>
                </a:lnTo>
                <a:lnTo>
                  <a:pt x="0" y="318"/>
                </a:lnTo>
                <a:lnTo>
                  <a:pt x="0" y="318"/>
                </a:lnTo>
                <a:lnTo>
                  <a:pt x="0" y="334"/>
                </a:lnTo>
                <a:lnTo>
                  <a:pt x="1" y="350"/>
                </a:lnTo>
                <a:lnTo>
                  <a:pt x="2" y="366"/>
                </a:lnTo>
                <a:lnTo>
                  <a:pt x="5" y="382"/>
                </a:lnTo>
                <a:lnTo>
                  <a:pt x="8" y="398"/>
                </a:lnTo>
                <a:lnTo>
                  <a:pt x="10" y="413"/>
                </a:lnTo>
                <a:lnTo>
                  <a:pt x="16" y="429"/>
                </a:lnTo>
                <a:lnTo>
                  <a:pt x="20" y="443"/>
                </a:lnTo>
                <a:lnTo>
                  <a:pt x="25" y="458"/>
                </a:lnTo>
                <a:lnTo>
                  <a:pt x="30" y="473"/>
                </a:lnTo>
                <a:lnTo>
                  <a:pt x="37" y="486"/>
                </a:lnTo>
                <a:lnTo>
                  <a:pt x="44" y="499"/>
                </a:lnTo>
                <a:lnTo>
                  <a:pt x="52" y="513"/>
                </a:lnTo>
                <a:lnTo>
                  <a:pt x="60" y="525"/>
                </a:lnTo>
                <a:lnTo>
                  <a:pt x="68" y="537"/>
                </a:lnTo>
                <a:lnTo>
                  <a:pt x="77" y="549"/>
                </a:lnTo>
                <a:lnTo>
                  <a:pt x="85" y="559"/>
                </a:lnTo>
                <a:lnTo>
                  <a:pt x="96" y="569"/>
                </a:lnTo>
                <a:lnTo>
                  <a:pt x="105" y="578"/>
                </a:lnTo>
                <a:lnTo>
                  <a:pt x="116" y="587"/>
                </a:lnTo>
                <a:lnTo>
                  <a:pt x="126" y="595"/>
                </a:lnTo>
                <a:lnTo>
                  <a:pt x="138" y="603"/>
                </a:lnTo>
                <a:lnTo>
                  <a:pt x="149" y="610"/>
                </a:lnTo>
                <a:lnTo>
                  <a:pt x="161" y="615"/>
                </a:lnTo>
                <a:lnTo>
                  <a:pt x="173" y="621"/>
                </a:lnTo>
                <a:lnTo>
                  <a:pt x="185" y="625"/>
                </a:lnTo>
                <a:lnTo>
                  <a:pt x="197" y="629"/>
                </a:lnTo>
                <a:lnTo>
                  <a:pt x="209" y="631"/>
                </a:lnTo>
                <a:lnTo>
                  <a:pt x="221" y="634"/>
                </a:lnTo>
                <a:lnTo>
                  <a:pt x="234" y="635"/>
                </a:lnTo>
                <a:lnTo>
                  <a:pt x="246" y="635"/>
                </a:lnTo>
                <a:lnTo>
                  <a:pt x="246" y="635"/>
                </a:lnTo>
                <a:lnTo>
                  <a:pt x="258" y="635"/>
                </a:lnTo>
                <a:lnTo>
                  <a:pt x="272" y="634"/>
                </a:lnTo>
                <a:lnTo>
                  <a:pt x="284" y="631"/>
                </a:lnTo>
                <a:lnTo>
                  <a:pt x="296" y="629"/>
                </a:lnTo>
                <a:lnTo>
                  <a:pt x="308" y="625"/>
                </a:lnTo>
                <a:lnTo>
                  <a:pt x="320" y="621"/>
                </a:lnTo>
                <a:lnTo>
                  <a:pt x="332" y="615"/>
                </a:lnTo>
                <a:lnTo>
                  <a:pt x="344" y="610"/>
                </a:lnTo>
                <a:lnTo>
                  <a:pt x="354" y="603"/>
                </a:lnTo>
                <a:lnTo>
                  <a:pt x="366" y="595"/>
                </a:lnTo>
                <a:lnTo>
                  <a:pt x="377" y="587"/>
                </a:lnTo>
                <a:lnTo>
                  <a:pt x="388" y="578"/>
                </a:lnTo>
                <a:lnTo>
                  <a:pt x="397" y="569"/>
                </a:lnTo>
                <a:lnTo>
                  <a:pt x="408" y="559"/>
                </a:lnTo>
                <a:lnTo>
                  <a:pt x="416" y="549"/>
                </a:lnTo>
                <a:lnTo>
                  <a:pt x="425" y="537"/>
                </a:lnTo>
                <a:lnTo>
                  <a:pt x="433" y="525"/>
                </a:lnTo>
                <a:lnTo>
                  <a:pt x="441" y="513"/>
                </a:lnTo>
                <a:lnTo>
                  <a:pt x="449" y="499"/>
                </a:lnTo>
                <a:lnTo>
                  <a:pt x="456" y="486"/>
                </a:lnTo>
                <a:lnTo>
                  <a:pt x="462" y="473"/>
                </a:lnTo>
                <a:lnTo>
                  <a:pt x="468" y="458"/>
                </a:lnTo>
                <a:lnTo>
                  <a:pt x="473" y="443"/>
                </a:lnTo>
                <a:lnTo>
                  <a:pt x="477" y="429"/>
                </a:lnTo>
                <a:lnTo>
                  <a:pt x="482" y="413"/>
                </a:lnTo>
                <a:lnTo>
                  <a:pt x="485" y="398"/>
                </a:lnTo>
                <a:lnTo>
                  <a:pt x="488" y="382"/>
                </a:lnTo>
                <a:lnTo>
                  <a:pt x="490" y="366"/>
                </a:lnTo>
                <a:lnTo>
                  <a:pt x="492" y="350"/>
                </a:lnTo>
                <a:lnTo>
                  <a:pt x="493" y="334"/>
                </a:lnTo>
                <a:lnTo>
                  <a:pt x="493" y="31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60" name="Freeform 172"/>
          <p:cNvSpPr>
            <a:spLocks noChangeArrowheads="1"/>
          </p:cNvSpPr>
          <p:nvPr/>
        </p:nvSpPr>
        <p:spPr bwMode="auto">
          <a:xfrm>
            <a:off x="5419725" y="4410075"/>
            <a:ext cx="203200" cy="255588"/>
          </a:xfrm>
          <a:custGeom>
            <a:avLst/>
            <a:gdLst>
              <a:gd name="T0" fmla="*/ 564 w 566"/>
              <a:gd name="T1" fmla="*/ 318 h 708"/>
              <a:gd name="T2" fmla="*/ 556 w 566"/>
              <a:gd name="T3" fmla="*/ 266 h 708"/>
              <a:gd name="T4" fmla="*/ 542 w 566"/>
              <a:gd name="T5" fmla="*/ 214 h 708"/>
              <a:gd name="T6" fmla="*/ 522 w 566"/>
              <a:gd name="T7" fmla="*/ 167 h 708"/>
              <a:gd name="T8" fmla="*/ 497 w 566"/>
              <a:gd name="T9" fmla="*/ 123 h 708"/>
              <a:gd name="T10" fmla="*/ 466 w 566"/>
              <a:gd name="T11" fmla="*/ 86 h 708"/>
              <a:gd name="T12" fmla="*/ 432 w 566"/>
              <a:gd name="T13" fmla="*/ 54 h 708"/>
              <a:gd name="T14" fmla="*/ 394 w 566"/>
              <a:gd name="T15" fmla="*/ 28 h 708"/>
              <a:gd name="T16" fmla="*/ 353 w 566"/>
              <a:gd name="T17" fmla="*/ 11 h 708"/>
              <a:gd name="T18" fmla="*/ 310 w 566"/>
              <a:gd name="T19" fmla="*/ 2 h 708"/>
              <a:gd name="T20" fmla="*/ 282 w 566"/>
              <a:gd name="T21" fmla="*/ 0 h 708"/>
              <a:gd name="T22" fmla="*/ 240 w 566"/>
              <a:gd name="T23" fmla="*/ 4 h 708"/>
              <a:gd name="T24" fmla="*/ 198 w 566"/>
              <a:gd name="T25" fmla="*/ 16 h 708"/>
              <a:gd name="T26" fmla="*/ 158 w 566"/>
              <a:gd name="T27" fmla="*/ 36 h 708"/>
              <a:gd name="T28" fmla="*/ 121 w 566"/>
              <a:gd name="T29" fmla="*/ 63 h 708"/>
              <a:gd name="T30" fmla="*/ 88 w 566"/>
              <a:gd name="T31" fmla="*/ 98 h 708"/>
              <a:gd name="T32" fmla="*/ 58 w 566"/>
              <a:gd name="T33" fmla="*/ 138 h 708"/>
              <a:gd name="T34" fmla="*/ 36 w 566"/>
              <a:gd name="T35" fmla="*/ 182 h 708"/>
              <a:gd name="T36" fmla="*/ 17 w 566"/>
              <a:gd name="T37" fmla="*/ 231 h 708"/>
              <a:gd name="T38" fmla="*/ 5 w 566"/>
              <a:gd name="T39" fmla="*/ 283 h 708"/>
              <a:gd name="T40" fmla="*/ 0 w 566"/>
              <a:gd name="T41" fmla="*/ 337 h 708"/>
              <a:gd name="T42" fmla="*/ 0 w 566"/>
              <a:gd name="T43" fmla="*/ 371 h 708"/>
              <a:gd name="T44" fmla="*/ 5 w 566"/>
              <a:gd name="T45" fmla="*/ 425 h 708"/>
              <a:gd name="T46" fmla="*/ 17 w 566"/>
              <a:gd name="T47" fmla="*/ 477 h 708"/>
              <a:gd name="T48" fmla="*/ 36 w 566"/>
              <a:gd name="T49" fmla="*/ 526 h 708"/>
              <a:gd name="T50" fmla="*/ 58 w 566"/>
              <a:gd name="T51" fmla="*/ 570 h 708"/>
              <a:gd name="T52" fmla="*/ 88 w 566"/>
              <a:gd name="T53" fmla="*/ 610 h 708"/>
              <a:gd name="T54" fmla="*/ 121 w 566"/>
              <a:gd name="T55" fmla="*/ 645 h 708"/>
              <a:gd name="T56" fmla="*/ 158 w 566"/>
              <a:gd name="T57" fmla="*/ 671 h 708"/>
              <a:gd name="T58" fmla="*/ 198 w 566"/>
              <a:gd name="T59" fmla="*/ 691 h 708"/>
              <a:gd name="T60" fmla="*/ 240 w 566"/>
              <a:gd name="T61" fmla="*/ 703 h 708"/>
              <a:gd name="T62" fmla="*/ 282 w 566"/>
              <a:gd name="T63" fmla="*/ 707 h 708"/>
              <a:gd name="T64" fmla="*/ 310 w 566"/>
              <a:gd name="T65" fmla="*/ 706 h 708"/>
              <a:gd name="T66" fmla="*/ 353 w 566"/>
              <a:gd name="T67" fmla="*/ 697 h 708"/>
              <a:gd name="T68" fmla="*/ 394 w 566"/>
              <a:gd name="T69" fmla="*/ 679 h 708"/>
              <a:gd name="T70" fmla="*/ 432 w 566"/>
              <a:gd name="T71" fmla="*/ 654 h 708"/>
              <a:gd name="T72" fmla="*/ 466 w 566"/>
              <a:gd name="T73" fmla="*/ 622 h 708"/>
              <a:gd name="T74" fmla="*/ 497 w 566"/>
              <a:gd name="T75" fmla="*/ 585 h 708"/>
              <a:gd name="T76" fmla="*/ 522 w 566"/>
              <a:gd name="T77" fmla="*/ 541 h 708"/>
              <a:gd name="T78" fmla="*/ 542 w 566"/>
              <a:gd name="T79" fmla="*/ 494 h 708"/>
              <a:gd name="T80" fmla="*/ 556 w 566"/>
              <a:gd name="T81" fmla="*/ 442 h 708"/>
              <a:gd name="T82" fmla="*/ 564 w 566"/>
              <a:gd name="T83" fmla="*/ 390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6" h="708">
                <a:moveTo>
                  <a:pt x="565" y="354"/>
                </a:moveTo>
                <a:lnTo>
                  <a:pt x="565" y="337"/>
                </a:lnTo>
                <a:lnTo>
                  <a:pt x="564" y="318"/>
                </a:lnTo>
                <a:lnTo>
                  <a:pt x="562" y="301"/>
                </a:lnTo>
                <a:lnTo>
                  <a:pt x="560" y="283"/>
                </a:lnTo>
                <a:lnTo>
                  <a:pt x="556" y="266"/>
                </a:lnTo>
                <a:lnTo>
                  <a:pt x="552" y="249"/>
                </a:lnTo>
                <a:lnTo>
                  <a:pt x="548" y="231"/>
                </a:lnTo>
                <a:lnTo>
                  <a:pt x="542" y="214"/>
                </a:lnTo>
                <a:lnTo>
                  <a:pt x="536" y="198"/>
                </a:lnTo>
                <a:lnTo>
                  <a:pt x="529" y="182"/>
                </a:lnTo>
                <a:lnTo>
                  <a:pt x="522" y="167"/>
                </a:lnTo>
                <a:lnTo>
                  <a:pt x="514" y="153"/>
                </a:lnTo>
                <a:lnTo>
                  <a:pt x="506" y="138"/>
                </a:lnTo>
                <a:lnTo>
                  <a:pt x="497" y="123"/>
                </a:lnTo>
                <a:lnTo>
                  <a:pt x="488" y="110"/>
                </a:lnTo>
                <a:lnTo>
                  <a:pt x="477" y="98"/>
                </a:lnTo>
                <a:lnTo>
                  <a:pt x="466" y="86"/>
                </a:lnTo>
                <a:lnTo>
                  <a:pt x="456" y="74"/>
                </a:lnTo>
                <a:lnTo>
                  <a:pt x="444" y="63"/>
                </a:lnTo>
                <a:lnTo>
                  <a:pt x="432" y="54"/>
                </a:lnTo>
                <a:lnTo>
                  <a:pt x="420" y="44"/>
                </a:lnTo>
                <a:lnTo>
                  <a:pt x="406" y="36"/>
                </a:lnTo>
                <a:lnTo>
                  <a:pt x="394" y="28"/>
                </a:lnTo>
                <a:lnTo>
                  <a:pt x="381" y="22"/>
                </a:lnTo>
                <a:lnTo>
                  <a:pt x="366" y="16"/>
                </a:lnTo>
                <a:lnTo>
                  <a:pt x="353" y="11"/>
                </a:lnTo>
                <a:lnTo>
                  <a:pt x="340" y="7"/>
                </a:lnTo>
                <a:lnTo>
                  <a:pt x="325" y="4"/>
                </a:lnTo>
                <a:lnTo>
                  <a:pt x="310" y="2"/>
                </a:lnTo>
                <a:lnTo>
                  <a:pt x="297" y="0"/>
                </a:lnTo>
                <a:lnTo>
                  <a:pt x="282" y="0"/>
                </a:lnTo>
                <a:lnTo>
                  <a:pt x="282" y="0"/>
                </a:lnTo>
                <a:lnTo>
                  <a:pt x="268" y="0"/>
                </a:lnTo>
                <a:lnTo>
                  <a:pt x="254" y="2"/>
                </a:lnTo>
                <a:lnTo>
                  <a:pt x="240" y="4"/>
                </a:lnTo>
                <a:lnTo>
                  <a:pt x="225" y="7"/>
                </a:lnTo>
                <a:lnTo>
                  <a:pt x="212" y="11"/>
                </a:lnTo>
                <a:lnTo>
                  <a:pt x="198" y="16"/>
                </a:lnTo>
                <a:lnTo>
                  <a:pt x="184" y="22"/>
                </a:lnTo>
                <a:lnTo>
                  <a:pt x="170" y="28"/>
                </a:lnTo>
                <a:lnTo>
                  <a:pt x="158" y="36"/>
                </a:lnTo>
                <a:lnTo>
                  <a:pt x="145" y="44"/>
                </a:lnTo>
                <a:lnTo>
                  <a:pt x="133" y="54"/>
                </a:lnTo>
                <a:lnTo>
                  <a:pt x="121" y="63"/>
                </a:lnTo>
                <a:lnTo>
                  <a:pt x="109" y="74"/>
                </a:lnTo>
                <a:lnTo>
                  <a:pt x="98" y="86"/>
                </a:lnTo>
                <a:lnTo>
                  <a:pt x="88" y="98"/>
                </a:lnTo>
                <a:lnTo>
                  <a:pt x="77" y="110"/>
                </a:lnTo>
                <a:lnTo>
                  <a:pt x="68" y="123"/>
                </a:lnTo>
                <a:lnTo>
                  <a:pt x="58" y="138"/>
                </a:lnTo>
                <a:lnTo>
                  <a:pt x="50" y="153"/>
                </a:lnTo>
                <a:lnTo>
                  <a:pt x="42" y="167"/>
                </a:lnTo>
                <a:lnTo>
                  <a:pt x="36" y="182"/>
                </a:lnTo>
                <a:lnTo>
                  <a:pt x="29" y="198"/>
                </a:lnTo>
                <a:lnTo>
                  <a:pt x="22" y="214"/>
                </a:lnTo>
                <a:lnTo>
                  <a:pt x="17" y="231"/>
                </a:lnTo>
                <a:lnTo>
                  <a:pt x="13" y="249"/>
                </a:lnTo>
                <a:lnTo>
                  <a:pt x="9" y="266"/>
                </a:lnTo>
                <a:lnTo>
                  <a:pt x="5" y="283"/>
                </a:lnTo>
                <a:lnTo>
                  <a:pt x="2" y="301"/>
                </a:lnTo>
                <a:lnTo>
                  <a:pt x="1" y="318"/>
                </a:lnTo>
                <a:lnTo>
                  <a:pt x="0" y="337"/>
                </a:lnTo>
                <a:lnTo>
                  <a:pt x="0" y="354"/>
                </a:lnTo>
                <a:lnTo>
                  <a:pt x="0" y="354"/>
                </a:lnTo>
                <a:lnTo>
                  <a:pt x="0" y="371"/>
                </a:lnTo>
                <a:lnTo>
                  <a:pt x="1" y="390"/>
                </a:lnTo>
                <a:lnTo>
                  <a:pt x="2" y="407"/>
                </a:lnTo>
                <a:lnTo>
                  <a:pt x="5" y="425"/>
                </a:lnTo>
                <a:lnTo>
                  <a:pt x="9" y="442"/>
                </a:lnTo>
                <a:lnTo>
                  <a:pt x="13" y="459"/>
                </a:lnTo>
                <a:lnTo>
                  <a:pt x="17" y="477"/>
                </a:lnTo>
                <a:lnTo>
                  <a:pt x="22" y="494"/>
                </a:lnTo>
                <a:lnTo>
                  <a:pt x="29" y="510"/>
                </a:lnTo>
                <a:lnTo>
                  <a:pt x="36" y="526"/>
                </a:lnTo>
                <a:lnTo>
                  <a:pt x="42" y="541"/>
                </a:lnTo>
                <a:lnTo>
                  <a:pt x="50" y="555"/>
                </a:lnTo>
                <a:lnTo>
                  <a:pt x="58" y="570"/>
                </a:lnTo>
                <a:lnTo>
                  <a:pt x="68" y="585"/>
                </a:lnTo>
                <a:lnTo>
                  <a:pt x="77" y="598"/>
                </a:lnTo>
                <a:lnTo>
                  <a:pt x="88" y="610"/>
                </a:lnTo>
                <a:lnTo>
                  <a:pt x="98" y="622"/>
                </a:lnTo>
                <a:lnTo>
                  <a:pt x="109" y="634"/>
                </a:lnTo>
                <a:lnTo>
                  <a:pt x="121" y="645"/>
                </a:lnTo>
                <a:lnTo>
                  <a:pt x="133" y="654"/>
                </a:lnTo>
                <a:lnTo>
                  <a:pt x="145" y="663"/>
                </a:lnTo>
                <a:lnTo>
                  <a:pt x="158" y="671"/>
                </a:lnTo>
                <a:lnTo>
                  <a:pt x="170" y="679"/>
                </a:lnTo>
                <a:lnTo>
                  <a:pt x="184" y="686"/>
                </a:lnTo>
                <a:lnTo>
                  <a:pt x="198" y="691"/>
                </a:lnTo>
                <a:lnTo>
                  <a:pt x="212" y="697"/>
                </a:lnTo>
                <a:lnTo>
                  <a:pt x="225" y="701"/>
                </a:lnTo>
                <a:lnTo>
                  <a:pt x="240" y="703"/>
                </a:lnTo>
                <a:lnTo>
                  <a:pt x="254" y="706"/>
                </a:lnTo>
                <a:lnTo>
                  <a:pt x="268" y="707"/>
                </a:lnTo>
                <a:lnTo>
                  <a:pt x="282" y="707"/>
                </a:lnTo>
                <a:lnTo>
                  <a:pt x="282" y="707"/>
                </a:lnTo>
                <a:lnTo>
                  <a:pt x="297" y="707"/>
                </a:lnTo>
                <a:lnTo>
                  <a:pt x="310" y="706"/>
                </a:lnTo>
                <a:lnTo>
                  <a:pt x="325" y="703"/>
                </a:lnTo>
                <a:lnTo>
                  <a:pt x="340" y="701"/>
                </a:lnTo>
                <a:lnTo>
                  <a:pt x="353" y="697"/>
                </a:lnTo>
                <a:lnTo>
                  <a:pt x="366" y="691"/>
                </a:lnTo>
                <a:lnTo>
                  <a:pt x="381" y="686"/>
                </a:lnTo>
                <a:lnTo>
                  <a:pt x="394" y="679"/>
                </a:lnTo>
                <a:lnTo>
                  <a:pt x="406" y="671"/>
                </a:lnTo>
                <a:lnTo>
                  <a:pt x="420" y="663"/>
                </a:lnTo>
                <a:lnTo>
                  <a:pt x="432" y="654"/>
                </a:lnTo>
                <a:lnTo>
                  <a:pt x="444" y="645"/>
                </a:lnTo>
                <a:lnTo>
                  <a:pt x="456" y="634"/>
                </a:lnTo>
                <a:lnTo>
                  <a:pt x="466" y="622"/>
                </a:lnTo>
                <a:lnTo>
                  <a:pt x="477" y="610"/>
                </a:lnTo>
                <a:lnTo>
                  <a:pt x="488" y="598"/>
                </a:lnTo>
                <a:lnTo>
                  <a:pt x="497" y="585"/>
                </a:lnTo>
                <a:lnTo>
                  <a:pt x="506" y="570"/>
                </a:lnTo>
                <a:lnTo>
                  <a:pt x="514" y="555"/>
                </a:lnTo>
                <a:lnTo>
                  <a:pt x="522" y="541"/>
                </a:lnTo>
                <a:lnTo>
                  <a:pt x="529" y="526"/>
                </a:lnTo>
                <a:lnTo>
                  <a:pt x="536" y="510"/>
                </a:lnTo>
                <a:lnTo>
                  <a:pt x="542" y="494"/>
                </a:lnTo>
                <a:lnTo>
                  <a:pt x="548" y="477"/>
                </a:lnTo>
                <a:lnTo>
                  <a:pt x="552" y="459"/>
                </a:lnTo>
                <a:lnTo>
                  <a:pt x="556" y="442"/>
                </a:lnTo>
                <a:lnTo>
                  <a:pt x="560" y="425"/>
                </a:lnTo>
                <a:lnTo>
                  <a:pt x="562" y="407"/>
                </a:lnTo>
                <a:lnTo>
                  <a:pt x="564" y="390"/>
                </a:lnTo>
                <a:lnTo>
                  <a:pt x="565" y="371"/>
                </a:lnTo>
                <a:lnTo>
                  <a:pt x="565" y="354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61" name="Freeform 173"/>
          <p:cNvSpPr>
            <a:spLocks noChangeArrowheads="1"/>
          </p:cNvSpPr>
          <p:nvPr/>
        </p:nvSpPr>
        <p:spPr bwMode="auto">
          <a:xfrm>
            <a:off x="4975225" y="4791075"/>
            <a:ext cx="368300" cy="469900"/>
          </a:xfrm>
          <a:custGeom>
            <a:avLst/>
            <a:gdLst>
              <a:gd name="T0" fmla="*/ 493 w 1024"/>
              <a:gd name="T1" fmla="*/ 0 h 1306"/>
              <a:gd name="T2" fmla="*/ 1023 w 1024"/>
              <a:gd name="T3" fmla="*/ 1305 h 1306"/>
              <a:gd name="T4" fmla="*/ 0 w 1024"/>
              <a:gd name="T5" fmla="*/ 1305 h 1306"/>
              <a:gd name="T6" fmla="*/ 493 w 1024"/>
              <a:gd name="T7" fmla="*/ 0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306">
                <a:moveTo>
                  <a:pt x="493" y="0"/>
                </a:moveTo>
                <a:lnTo>
                  <a:pt x="1023" y="1305"/>
                </a:lnTo>
                <a:lnTo>
                  <a:pt x="0" y="1305"/>
                </a:lnTo>
                <a:lnTo>
                  <a:pt x="49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62" name="Freeform 174"/>
          <p:cNvSpPr>
            <a:spLocks noChangeArrowheads="1"/>
          </p:cNvSpPr>
          <p:nvPr/>
        </p:nvSpPr>
        <p:spPr bwMode="auto">
          <a:xfrm>
            <a:off x="4975225" y="4791075"/>
            <a:ext cx="368300" cy="469900"/>
          </a:xfrm>
          <a:custGeom>
            <a:avLst/>
            <a:gdLst>
              <a:gd name="T0" fmla="*/ 493 w 1024"/>
              <a:gd name="T1" fmla="*/ 0 h 1306"/>
              <a:gd name="T2" fmla="*/ 1023 w 1024"/>
              <a:gd name="T3" fmla="*/ 1305 h 1306"/>
              <a:gd name="T4" fmla="*/ 0 w 1024"/>
              <a:gd name="T5" fmla="*/ 1305 h 1306"/>
              <a:gd name="T6" fmla="*/ 493 w 1024"/>
              <a:gd name="T7" fmla="*/ 0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306">
                <a:moveTo>
                  <a:pt x="493" y="0"/>
                </a:moveTo>
                <a:lnTo>
                  <a:pt x="1023" y="1305"/>
                </a:lnTo>
                <a:lnTo>
                  <a:pt x="0" y="1305"/>
                </a:lnTo>
                <a:lnTo>
                  <a:pt x="49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63" name="Freeform 175"/>
          <p:cNvSpPr>
            <a:spLocks noChangeArrowheads="1"/>
          </p:cNvSpPr>
          <p:nvPr/>
        </p:nvSpPr>
        <p:spPr bwMode="auto">
          <a:xfrm>
            <a:off x="5140325" y="4778375"/>
            <a:ext cx="228600" cy="482600"/>
          </a:xfrm>
          <a:custGeom>
            <a:avLst/>
            <a:gdLst>
              <a:gd name="T0" fmla="*/ 69 w 636"/>
              <a:gd name="T1" fmla="*/ 0 h 1342"/>
              <a:gd name="T2" fmla="*/ 0 w 636"/>
              <a:gd name="T3" fmla="*/ 36 h 1342"/>
              <a:gd name="T4" fmla="*/ 528 w 636"/>
              <a:gd name="T5" fmla="*/ 1341 h 1342"/>
              <a:gd name="T6" fmla="*/ 564 w 636"/>
              <a:gd name="T7" fmla="*/ 1341 h 1342"/>
              <a:gd name="T8" fmla="*/ 635 w 636"/>
              <a:gd name="T9" fmla="*/ 1341 h 1342"/>
              <a:gd name="T10" fmla="*/ 599 w 636"/>
              <a:gd name="T11" fmla="*/ 1305 h 1342"/>
              <a:gd name="T12" fmla="*/ 69 w 636"/>
              <a:gd name="T13" fmla="*/ 0 h 1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6" h="1342">
                <a:moveTo>
                  <a:pt x="69" y="0"/>
                </a:moveTo>
                <a:lnTo>
                  <a:pt x="0" y="36"/>
                </a:lnTo>
                <a:lnTo>
                  <a:pt x="528" y="1341"/>
                </a:lnTo>
                <a:lnTo>
                  <a:pt x="564" y="1341"/>
                </a:lnTo>
                <a:lnTo>
                  <a:pt x="635" y="1341"/>
                </a:lnTo>
                <a:lnTo>
                  <a:pt x="599" y="1305"/>
                </a:lnTo>
                <a:lnTo>
                  <a:pt x="69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64" name="Freeform 176"/>
          <p:cNvSpPr>
            <a:spLocks noChangeArrowheads="1"/>
          </p:cNvSpPr>
          <p:nvPr/>
        </p:nvSpPr>
        <p:spPr bwMode="auto">
          <a:xfrm>
            <a:off x="5140325" y="4778375"/>
            <a:ext cx="228600" cy="482600"/>
          </a:xfrm>
          <a:custGeom>
            <a:avLst/>
            <a:gdLst>
              <a:gd name="T0" fmla="*/ 69 w 636"/>
              <a:gd name="T1" fmla="*/ 0 h 1342"/>
              <a:gd name="T2" fmla="*/ 0 w 636"/>
              <a:gd name="T3" fmla="*/ 36 h 1342"/>
              <a:gd name="T4" fmla="*/ 528 w 636"/>
              <a:gd name="T5" fmla="*/ 1341 h 1342"/>
              <a:gd name="T6" fmla="*/ 564 w 636"/>
              <a:gd name="T7" fmla="*/ 1341 h 1342"/>
              <a:gd name="T8" fmla="*/ 635 w 636"/>
              <a:gd name="T9" fmla="*/ 1341 h 1342"/>
              <a:gd name="T10" fmla="*/ 599 w 636"/>
              <a:gd name="T11" fmla="*/ 1305 h 1342"/>
              <a:gd name="T12" fmla="*/ 69 w 636"/>
              <a:gd name="T13" fmla="*/ 0 h 1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6" h="1342">
                <a:moveTo>
                  <a:pt x="69" y="0"/>
                </a:moveTo>
                <a:lnTo>
                  <a:pt x="0" y="36"/>
                </a:lnTo>
                <a:lnTo>
                  <a:pt x="528" y="1341"/>
                </a:lnTo>
                <a:lnTo>
                  <a:pt x="564" y="1341"/>
                </a:lnTo>
                <a:lnTo>
                  <a:pt x="635" y="1341"/>
                </a:lnTo>
                <a:lnTo>
                  <a:pt x="599" y="1305"/>
                </a:lnTo>
                <a:lnTo>
                  <a:pt x="69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65" name="Freeform 177"/>
          <p:cNvSpPr>
            <a:spLocks noChangeArrowheads="1"/>
          </p:cNvSpPr>
          <p:nvPr/>
        </p:nvSpPr>
        <p:spPr bwMode="auto">
          <a:xfrm>
            <a:off x="4962525" y="5235575"/>
            <a:ext cx="381000" cy="25400"/>
          </a:xfrm>
          <a:custGeom>
            <a:avLst/>
            <a:gdLst>
              <a:gd name="T0" fmla="*/ 1059 w 1060"/>
              <a:gd name="T1" fmla="*/ 71 h 72"/>
              <a:gd name="T2" fmla="*/ 1059 w 1060"/>
              <a:gd name="T3" fmla="*/ 0 h 72"/>
              <a:gd name="T4" fmla="*/ 36 w 1060"/>
              <a:gd name="T5" fmla="*/ 0 h 72"/>
              <a:gd name="T6" fmla="*/ 0 w 1060"/>
              <a:gd name="T7" fmla="*/ 35 h 72"/>
              <a:gd name="T8" fmla="*/ 0 w 1060"/>
              <a:gd name="T9" fmla="*/ 71 h 72"/>
              <a:gd name="T10" fmla="*/ 36 w 1060"/>
              <a:gd name="T11" fmla="*/ 71 h 72"/>
              <a:gd name="T12" fmla="*/ 1059 w 1060"/>
              <a:gd name="T13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0" h="72">
                <a:moveTo>
                  <a:pt x="1059" y="71"/>
                </a:moveTo>
                <a:lnTo>
                  <a:pt x="1059" y="0"/>
                </a:lnTo>
                <a:lnTo>
                  <a:pt x="36" y="0"/>
                </a:lnTo>
                <a:lnTo>
                  <a:pt x="0" y="35"/>
                </a:lnTo>
                <a:lnTo>
                  <a:pt x="0" y="71"/>
                </a:lnTo>
                <a:lnTo>
                  <a:pt x="36" y="71"/>
                </a:lnTo>
                <a:lnTo>
                  <a:pt x="1059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66" name="Freeform 178"/>
          <p:cNvSpPr>
            <a:spLocks noChangeArrowheads="1"/>
          </p:cNvSpPr>
          <p:nvPr/>
        </p:nvSpPr>
        <p:spPr bwMode="auto">
          <a:xfrm>
            <a:off x="4962525" y="5235575"/>
            <a:ext cx="381000" cy="25400"/>
          </a:xfrm>
          <a:custGeom>
            <a:avLst/>
            <a:gdLst>
              <a:gd name="T0" fmla="*/ 1059 w 1060"/>
              <a:gd name="T1" fmla="*/ 71 h 72"/>
              <a:gd name="T2" fmla="*/ 1059 w 1060"/>
              <a:gd name="T3" fmla="*/ 0 h 72"/>
              <a:gd name="T4" fmla="*/ 36 w 1060"/>
              <a:gd name="T5" fmla="*/ 0 h 72"/>
              <a:gd name="T6" fmla="*/ 0 w 1060"/>
              <a:gd name="T7" fmla="*/ 35 h 72"/>
              <a:gd name="T8" fmla="*/ 0 w 1060"/>
              <a:gd name="T9" fmla="*/ 71 h 72"/>
              <a:gd name="T10" fmla="*/ 36 w 1060"/>
              <a:gd name="T11" fmla="*/ 71 h 72"/>
              <a:gd name="T12" fmla="*/ 1059 w 1060"/>
              <a:gd name="T13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0" h="72">
                <a:moveTo>
                  <a:pt x="1059" y="71"/>
                </a:moveTo>
                <a:lnTo>
                  <a:pt x="1059" y="0"/>
                </a:lnTo>
                <a:lnTo>
                  <a:pt x="36" y="0"/>
                </a:lnTo>
                <a:lnTo>
                  <a:pt x="0" y="35"/>
                </a:lnTo>
                <a:lnTo>
                  <a:pt x="0" y="71"/>
                </a:lnTo>
                <a:lnTo>
                  <a:pt x="36" y="71"/>
                </a:lnTo>
                <a:lnTo>
                  <a:pt x="1059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67" name="Freeform 179"/>
          <p:cNvSpPr>
            <a:spLocks noChangeArrowheads="1"/>
          </p:cNvSpPr>
          <p:nvPr/>
        </p:nvSpPr>
        <p:spPr bwMode="auto">
          <a:xfrm>
            <a:off x="4962525" y="4740275"/>
            <a:ext cx="203200" cy="520700"/>
          </a:xfrm>
          <a:custGeom>
            <a:avLst/>
            <a:gdLst>
              <a:gd name="T0" fmla="*/ 0 w 565"/>
              <a:gd name="T1" fmla="*/ 1410 h 1447"/>
              <a:gd name="T2" fmla="*/ 71 w 565"/>
              <a:gd name="T3" fmla="*/ 1446 h 1447"/>
              <a:gd name="T4" fmla="*/ 564 w 565"/>
              <a:gd name="T5" fmla="*/ 141 h 1447"/>
              <a:gd name="T6" fmla="*/ 564 w 565"/>
              <a:gd name="T7" fmla="*/ 105 h 1447"/>
              <a:gd name="T8" fmla="*/ 529 w 565"/>
              <a:gd name="T9" fmla="*/ 0 h 1447"/>
              <a:gd name="T10" fmla="*/ 495 w 565"/>
              <a:gd name="T11" fmla="*/ 105 h 1447"/>
              <a:gd name="T12" fmla="*/ 0 w 565"/>
              <a:gd name="T13" fmla="*/ 1410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" h="1447">
                <a:moveTo>
                  <a:pt x="0" y="1410"/>
                </a:moveTo>
                <a:lnTo>
                  <a:pt x="71" y="1446"/>
                </a:lnTo>
                <a:lnTo>
                  <a:pt x="564" y="141"/>
                </a:lnTo>
                <a:lnTo>
                  <a:pt x="564" y="105"/>
                </a:lnTo>
                <a:lnTo>
                  <a:pt x="529" y="0"/>
                </a:lnTo>
                <a:lnTo>
                  <a:pt x="495" y="105"/>
                </a:lnTo>
                <a:lnTo>
                  <a:pt x="0" y="141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68" name="Freeform 180"/>
          <p:cNvSpPr>
            <a:spLocks noChangeArrowheads="1"/>
          </p:cNvSpPr>
          <p:nvPr/>
        </p:nvSpPr>
        <p:spPr bwMode="auto">
          <a:xfrm>
            <a:off x="4962525" y="4740275"/>
            <a:ext cx="203200" cy="520700"/>
          </a:xfrm>
          <a:custGeom>
            <a:avLst/>
            <a:gdLst>
              <a:gd name="T0" fmla="*/ 0 w 565"/>
              <a:gd name="T1" fmla="*/ 1410 h 1447"/>
              <a:gd name="T2" fmla="*/ 71 w 565"/>
              <a:gd name="T3" fmla="*/ 1446 h 1447"/>
              <a:gd name="T4" fmla="*/ 564 w 565"/>
              <a:gd name="T5" fmla="*/ 141 h 1447"/>
              <a:gd name="T6" fmla="*/ 564 w 565"/>
              <a:gd name="T7" fmla="*/ 105 h 1447"/>
              <a:gd name="T8" fmla="*/ 529 w 565"/>
              <a:gd name="T9" fmla="*/ 0 h 1447"/>
              <a:gd name="T10" fmla="*/ 495 w 565"/>
              <a:gd name="T11" fmla="*/ 105 h 1447"/>
              <a:gd name="T12" fmla="*/ 0 w 565"/>
              <a:gd name="T13" fmla="*/ 1410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" h="1447">
                <a:moveTo>
                  <a:pt x="0" y="1410"/>
                </a:moveTo>
                <a:lnTo>
                  <a:pt x="71" y="1446"/>
                </a:lnTo>
                <a:lnTo>
                  <a:pt x="564" y="141"/>
                </a:lnTo>
                <a:lnTo>
                  <a:pt x="564" y="105"/>
                </a:lnTo>
                <a:lnTo>
                  <a:pt x="529" y="0"/>
                </a:lnTo>
                <a:lnTo>
                  <a:pt x="495" y="105"/>
                </a:lnTo>
                <a:lnTo>
                  <a:pt x="0" y="141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69" name="Text Box 181"/>
          <p:cNvSpPr txBox="1">
            <a:spLocks noChangeArrowheads="1"/>
          </p:cNvSpPr>
          <p:nvPr/>
        </p:nvSpPr>
        <p:spPr bwMode="auto">
          <a:xfrm>
            <a:off x="7299325" y="5537200"/>
            <a:ext cx="107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5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2470" name="Text Box 182"/>
          <p:cNvSpPr txBox="1">
            <a:spLocks noChangeArrowheads="1"/>
          </p:cNvSpPr>
          <p:nvPr/>
        </p:nvSpPr>
        <p:spPr bwMode="auto">
          <a:xfrm>
            <a:off x="7388225" y="5619750"/>
            <a:ext cx="777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</a:p>
        </p:txBody>
      </p:sp>
      <p:sp>
        <p:nvSpPr>
          <p:cNvPr id="12471" name="Text Box 183"/>
          <p:cNvSpPr txBox="1">
            <a:spLocks noChangeArrowheads="1"/>
          </p:cNvSpPr>
          <p:nvPr/>
        </p:nvSpPr>
        <p:spPr bwMode="auto">
          <a:xfrm>
            <a:off x="6562725" y="5537200"/>
            <a:ext cx="107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5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2472" name="Text Box 184"/>
          <p:cNvSpPr txBox="1">
            <a:spLocks noChangeArrowheads="1"/>
          </p:cNvSpPr>
          <p:nvPr/>
        </p:nvSpPr>
        <p:spPr bwMode="auto">
          <a:xfrm>
            <a:off x="6651625" y="5619750"/>
            <a:ext cx="777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2473" name="Text Box 185"/>
          <p:cNvSpPr txBox="1">
            <a:spLocks noChangeArrowheads="1"/>
          </p:cNvSpPr>
          <p:nvPr/>
        </p:nvSpPr>
        <p:spPr bwMode="auto">
          <a:xfrm>
            <a:off x="5826125" y="5537200"/>
            <a:ext cx="107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5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2474" name="Text Box 186"/>
          <p:cNvSpPr txBox="1">
            <a:spLocks noChangeArrowheads="1"/>
          </p:cNvSpPr>
          <p:nvPr/>
        </p:nvSpPr>
        <p:spPr bwMode="auto">
          <a:xfrm>
            <a:off x="5902325" y="5619750"/>
            <a:ext cx="777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2475" name="Text Box 187"/>
          <p:cNvSpPr txBox="1">
            <a:spLocks noChangeArrowheads="1"/>
          </p:cNvSpPr>
          <p:nvPr/>
        </p:nvSpPr>
        <p:spPr bwMode="auto">
          <a:xfrm>
            <a:off x="5076825" y="5308600"/>
            <a:ext cx="107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5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2476" name="Text Box 188"/>
          <p:cNvSpPr txBox="1">
            <a:spLocks noChangeArrowheads="1"/>
          </p:cNvSpPr>
          <p:nvPr/>
        </p:nvSpPr>
        <p:spPr bwMode="auto">
          <a:xfrm>
            <a:off x="5165725" y="5391150"/>
            <a:ext cx="777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</a:p>
        </p:txBody>
      </p:sp>
      <p:sp>
        <p:nvSpPr>
          <p:cNvPr id="12477" name="Text Box 189"/>
          <p:cNvSpPr txBox="1">
            <a:spLocks noChangeArrowheads="1"/>
          </p:cNvSpPr>
          <p:nvPr/>
        </p:nvSpPr>
        <p:spPr bwMode="auto">
          <a:xfrm>
            <a:off x="5356225" y="4673600"/>
            <a:ext cx="4032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5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a = z</a:t>
            </a:r>
          </a:p>
        </p:txBody>
      </p:sp>
      <p:sp>
        <p:nvSpPr>
          <p:cNvPr id="12478" name="Text Box 190"/>
          <p:cNvSpPr txBox="1">
            <a:spLocks noChangeArrowheads="1"/>
          </p:cNvSpPr>
          <p:nvPr/>
        </p:nvSpPr>
        <p:spPr bwMode="auto">
          <a:xfrm>
            <a:off x="6105525" y="4457700"/>
            <a:ext cx="4048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5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b = v</a:t>
            </a:r>
          </a:p>
        </p:txBody>
      </p:sp>
      <p:sp>
        <p:nvSpPr>
          <p:cNvPr id="12479" name="Text Box 191"/>
          <p:cNvSpPr txBox="1">
            <a:spLocks noChangeArrowheads="1"/>
          </p:cNvSpPr>
          <p:nvPr/>
        </p:nvSpPr>
        <p:spPr bwMode="auto">
          <a:xfrm>
            <a:off x="6867525" y="4673600"/>
            <a:ext cx="4048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5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c = u</a:t>
            </a:r>
          </a:p>
        </p:txBody>
      </p:sp>
      <p:sp>
        <p:nvSpPr>
          <p:cNvPr id="12480" name="Oval 192"/>
          <p:cNvSpPr>
            <a:spLocks noChangeArrowheads="1"/>
          </p:cNvSpPr>
          <p:nvPr/>
        </p:nvSpPr>
        <p:spPr bwMode="auto">
          <a:xfrm>
            <a:off x="4606925" y="4727575"/>
            <a:ext cx="508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81" name="Freeform 193"/>
          <p:cNvSpPr>
            <a:spLocks noChangeArrowheads="1"/>
          </p:cNvSpPr>
          <p:nvPr/>
        </p:nvSpPr>
        <p:spPr bwMode="auto">
          <a:xfrm>
            <a:off x="4594225" y="4714875"/>
            <a:ext cx="50800" cy="50800"/>
          </a:xfrm>
          <a:custGeom>
            <a:avLst/>
            <a:gdLst>
              <a:gd name="T0" fmla="*/ 142 w 143"/>
              <a:gd name="T1" fmla="*/ 64 h 143"/>
              <a:gd name="T2" fmla="*/ 139 w 143"/>
              <a:gd name="T3" fmla="*/ 54 h 143"/>
              <a:gd name="T4" fmla="*/ 136 w 143"/>
              <a:gd name="T5" fmla="*/ 43 h 143"/>
              <a:gd name="T6" fmla="*/ 131 w 143"/>
              <a:gd name="T7" fmla="*/ 34 h 143"/>
              <a:gd name="T8" fmla="*/ 124 w 143"/>
              <a:gd name="T9" fmla="*/ 24 h 143"/>
              <a:gd name="T10" fmla="*/ 118 w 143"/>
              <a:gd name="T11" fmla="*/ 18 h 143"/>
              <a:gd name="T12" fmla="*/ 108 w 143"/>
              <a:gd name="T13" fmla="*/ 11 h 143"/>
              <a:gd name="T14" fmla="*/ 99 w 143"/>
              <a:gd name="T15" fmla="*/ 6 h 143"/>
              <a:gd name="T16" fmla="*/ 88 w 143"/>
              <a:gd name="T17" fmla="*/ 3 h 143"/>
              <a:gd name="T18" fmla="*/ 78 w 143"/>
              <a:gd name="T19" fmla="*/ 0 h 143"/>
              <a:gd name="T20" fmla="*/ 71 w 143"/>
              <a:gd name="T21" fmla="*/ 0 h 143"/>
              <a:gd name="T22" fmla="*/ 60 w 143"/>
              <a:gd name="T23" fmla="*/ 2 h 143"/>
              <a:gd name="T24" fmla="*/ 50 w 143"/>
              <a:gd name="T25" fmla="*/ 3 h 143"/>
              <a:gd name="T26" fmla="*/ 40 w 143"/>
              <a:gd name="T27" fmla="*/ 7 h 143"/>
              <a:gd name="T28" fmla="*/ 31 w 143"/>
              <a:gd name="T29" fmla="*/ 12 h 143"/>
              <a:gd name="T30" fmla="*/ 22 w 143"/>
              <a:gd name="T31" fmla="*/ 20 h 143"/>
              <a:gd name="T32" fmla="*/ 15 w 143"/>
              <a:gd name="T33" fmla="*/ 28 h 143"/>
              <a:gd name="T34" fmla="*/ 10 w 143"/>
              <a:gd name="T35" fmla="*/ 36 h 143"/>
              <a:gd name="T36" fmla="*/ 4 w 143"/>
              <a:gd name="T37" fmla="*/ 47 h 143"/>
              <a:gd name="T38" fmla="*/ 2 w 143"/>
              <a:gd name="T39" fmla="*/ 56 h 143"/>
              <a:gd name="T40" fmla="*/ 0 w 143"/>
              <a:gd name="T41" fmla="*/ 67 h 143"/>
              <a:gd name="T42" fmla="*/ 0 w 143"/>
              <a:gd name="T43" fmla="*/ 75 h 143"/>
              <a:gd name="T44" fmla="*/ 2 w 143"/>
              <a:gd name="T45" fmla="*/ 86 h 143"/>
              <a:gd name="T46" fmla="*/ 4 w 143"/>
              <a:gd name="T47" fmla="*/ 95 h 143"/>
              <a:gd name="T48" fmla="*/ 10 w 143"/>
              <a:gd name="T49" fmla="*/ 106 h 143"/>
              <a:gd name="T50" fmla="*/ 15 w 143"/>
              <a:gd name="T51" fmla="*/ 114 h 143"/>
              <a:gd name="T52" fmla="*/ 22 w 143"/>
              <a:gd name="T53" fmla="*/ 122 h 143"/>
              <a:gd name="T54" fmla="*/ 31 w 143"/>
              <a:gd name="T55" fmla="*/ 130 h 143"/>
              <a:gd name="T56" fmla="*/ 40 w 143"/>
              <a:gd name="T57" fmla="*/ 135 h 143"/>
              <a:gd name="T58" fmla="*/ 50 w 143"/>
              <a:gd name="T59" fmla="*/ 139 h 143"/>
              <a:gd name="T60" fmla="*/ 60 w 143"/>
              <a:gd name="T61" fmla="*/ 140 h 143"/>
              <a:gd name="T62" fmla="*/ 71 w 143"/>
              <a:gd name="T63" fmla="*/ 142 h 143"/>
              <a:gd name="T64" fmla="*/ 78 w 143"/>
              <a:gd name="T65" fmla="*/ 142 h 143"/>
              <a:gd name="T66" fmla="*/ 88 w 143"/>
              <a:gd name="T67" fmla="*/ 139 h 143"/>
              <a:gd name="T68" fmla="*/ 99 w 143"/>
              <a:gd name="T69" fmla="*/ 136 h 143"/>
              <a:gd name="T70" fmla="*/ 108 w 143"/>
              <a:gd name="T71" fmla="*/ 131 h 143"/>
              <a:gd name="T72" fmla="*/ 118 w 143"/>
              <a:gd name="T73" fmla="*/ 124 h 143"/>
              <a:gd name="T74" fmla="*/ 124 w 143"/>
              <a:gd name="T75" fmla="*/ 118 h 143"/>
              <a:gd name="T76" fmla="*/ 131 w 143"/>
              <a:gd name="T77" fmla="*/ 108 h 143"/>
              <a:gd name="T78" fmla="*/ 136 w 143"/>
              <a:gd name="T79" fmla="*/ 99 h 143"/>
              <a:gd name="T80" fmla="*/ 139 w 143"/>
              <a:gd name="T81" fmla="*/ 88 h 143"/>
              <a:gd name="T82" fmla="*/ 142 w 143"/>
              <a:gd name="T83" fmla="*/ 78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3" h="143">
                <a:moveTo>
                  <a:pt x="142" y="71"/>
                </a:moveTo>
                <a:lnTo>
                  <a:pt x="142" y="67"/>
                </a:lnTo>
                <a:lnTo>
                  <a:pt x="142" y="64"/>
                </a:lnTo>
                <a:lnTo>
                  <a:pt x="140" y="60"/>
                </a:lnTo>
                <a:lnTo>
                  <a:pt x="140" y="56"/>
                </a:lnTo>
                <a:lnTo>
                  <a:pt x="139" y="54"/>
                </a:lnTo>
                <a:lnTo>
                  <a:pt x="139" y="50"/>
                </a:lnTo>
                <a:lnTo>
                  <a:pt x="138" y="47"/>
                </a:lnTo>
                <a:lnTo>
                  <a:pt x="136" y="43"/>
                </a:lnTo>
                <a:lnTo>
                  <a:pt x="135" y="40"/>
                </a:lnTo>
                <a:lnTo>
                  <a:pt x="132" y="36"/>
                </a:lnTo>
                <a:lnTo>
                  <a:pt x="131" y="34"/>
                </a:lnTo>
                <a:lnTo>
                  <a:pt x="130" y="31"/>
                </a:lnTo>
                <a:lnTo>
                  <a:pt x="127" y="28"/>
                </a:lnTo>
                <a:lnTo>
                  <a:pt x="124" y="24"/>
                </a:lnTo>
                <a:lnTo>
                  <a:pt x="122" y="22"/>
                </a:lnTo>
                <a:lnTo>
                  <a:pt x="120" y="20"/>
                </a:lnTo>
                <a:lnTo>
                  <a:pt x="118" y="18"/>
                </a:lnTo>
                <a:lnTo>
                  <a:pt x="114" y="15"/>
                </a:lnTo>
                <a:lnTo>
                  <a:pt x="111" y="12"/>
                </a:lnTo>
                <a:lnTo>
                  <a:pt x="108" y="11"/>
                </a:lnTo>
                <a:lnTo>
                  <a:pt x="106" y="10"/>
                </a:lnTo>
                <a:lnTo>
                  <a:pt x="102" y="7"/>
                </a:lnTo>
                <a:lnTo>
                  <a:pt x="99" y="6"/>
                </a:lnTo>
                <a:lnTo>
                  <a:pt x="95" y="4"/>
                </a:lnTo>
                <a:lnTo>
                  <a:pt x="92" y="3"/>
                </a:lnTo>
                <a:lnTo>
                  <a:pt x="88" y="3"/>
                </a:lnTo>
                <a:lnTo>
                  <a:pt x="86" y="2"/>
                </a:lnTo>
                <a:lnTo>
                  <a:pt x="82" y="2"/>
                </a:lnTo>
                <a:lnTo>
                  <a:pt x="78" y="0"/>
                </a:lnTo>
                <a:lnTo>
                  <a:pt x="75" y="0"/>
                </a:lnTo>
                <a:lnTo>
                  <a:pt x="71" y="0"/>
                </a:lnTo>
                <a:lnTo>
                  <a:pt x="71" y="0"/>
                </a:lnTo>
                <a:lnTo>
                  <a:pt x="67" y="0"/>
                </a:lnTo>
                <a:lnTo>
                  <a:pt x="64" y="0"/>
                </a:lnTo>
                <a:lnTo>
                  <a:pt x="60" y="2"/>
                </a:lnTo>
                <a:lnTo>
                  <a:pt x="56" y="2"/>
                </a:lnTo>
                <a:lnTo>
                  <a:pt x="54" y="3"/>
                </a:lnTo>
                <a:lnTo>
                  <a:pt x="50" y="3"/>
                </a:lnTo>
                <a:lnTo>
                  <a:pt x="47" y="4"/>
                </a:lnTo>
                <a:lnTo>
                  <a:pt x="43" y="6"/>
                </a:lnTo>
                <a:lnTo>
                  <a:pt x="40" y="7"/>
                </a:lnTo>
                <a:lnTo>
                  <a:pt x="36" y="10"/>
                </a:lnTo>
                <a:lnTo>
                  <a:pt x="34" y="11"/>
                </a:lnTo>
                <a:lnTo>
                  <a:pt x="31" y="12"/>
                </a:lnTo>
                <a:lnTo>
                  <a:pt x="28" y="15"/>
                </a:lnTo>
                <a:lnTo>
                  <a:pt x="24" y="18"/>
                </a:lnTo>
                <a:lnTo>
                  <a:pt x="22" y="20"/>
                </a:lnTo>
                <a:lnTo>
                  <a:pt x="20" y="22"/>
                </a:lnTo>
                <a:lnTo>
                  <a:pt x="18" y="24"/>
                </a:lnTo>
                <a:lnTo>
                  <a:pt x="15" y="28"/>
                </a:lnTo>
                <a:lnTo>
                  <a:pt x="12" y="31"/>
                </a:lnTo>
                <a:lnTo>
                  <a:pt x="11" y="34"/>
                </a:lnTo>
                <a:lnTo>
                  <a:pt x="10" y="36"/>
                </a:lnTo>
                <a:lnTo>
                  <a:pt x="7" y="40"/>
                </a:lnTo>
                <a:lnTo>
                  <a:pt x="6" y="43"/>
                </a:lnTo>
                <a:lnTo>
                  <a:pt x="4" y="47"/>
                </a:lnTo>
                <a:lnTo>
                  <a:pt x="3" y="50"/>
                </a:lnTo>
                <a:lnTo>
                  <a:pt x="3" y="54"/>
                </a:lnTo>
                <a:lnTo>
                  <a:pt x="2" y="56"/>
                </a:lnTo>
                <a:lnTo>
                  <a:pt x="2" y="60"/>
                </a:lnTo>
                <a:lnTo>
                  <a:pt x="0" y="64"/>
                </a:lnTo>
                <a:lnTo>
                  <a:pt x="0" y="67"/>
                </a:lnTo>
                <a:lnTo>
                  <a:pt x="0" y="71"/>
                </a:lnTo>
                <a:lnTo>
                  <a:pt x="0" y="71"/>
                </a:lnTo>
                <a:lnTo>
                  <a:pt x="0" y="75"/>
                </a:lnTo>
                <a:lnTo>
                  <a:pt x="0" y="78"/>
                </a:lnTo>
                <a:lnTo>
                  <a:pt x="2" y="82"/>
                </a:lnTo>
                <a:lnTo>
                  <a:pt x="2" y="86"/>
                </a:lnTo>
                <a:lnTo>
                  <a:pt x="3" y="88"/>
                </a:lnTo>
                <a:lnTo>
                  <a:pt x="3" y="92"/>
                </a:lnTo>
                <a:lnTo>
                  <a:pt x="4" y="95"/>
                </a:lnTo>
                <a:lnTo>
                  <a:pt x="6" y="99"/>
                </a:lnTo>
                <a:lnTo>
                  <a:pt x="7" y="102"/>
                </a:lnTo>
                <a:lnTo>
                  <a:pt x="10" y="106"/>
                </a:lnTo>
                <a:lnTo>
                  <a:pt x="11" y="108"/>
                </a:lnTo>
                <a:lnTo>
                  <a:pt x="12" y="111"/>
                </a:lnTo>
                <a:lnTo>
                  <a:pt x="15" y="114"/>
                </a:lnTo>
                <a:lnTo>
                  <a:pt x="18" y="118"/>
                </a:lnTo>
                <a:lnTo>
                  <a:pt x="20" y="120"/>
                </a:lnTo>
                <a:lnTo>
                  <a:pt x="22" y="122"/>
                </a:lnTo>
                <a:lnTo>
                  <a:pt x="24" y="124"/>
                </a:lnTo>
                <a:lnTo>
                  <a:pt x="28" y="127"/>
                </a:lnTo>
                <a:lnTo>
                  <a:pt x="31" y="130"/>
                </a:lnTo>
                <a:lnTo>
                  <a:pt x="34" y="131"/>
                </a:lnTo>
                <a:lnTo>
                  <a:pt x="36" y="132"/>
                </a:lnTo>
                <a:lnTo>
                  <a:pt x="40" y="135"/>
                </a:lnTo>
                <a:lnTo>
                  <a:pt x="43" y="136"/>
                </a:lnTo>
                <a:lnTo>
                  <a:pt x="47" y="138"/>
                </a:lnTo>
                <a:lnTo>
                  <a:pt x="50" y="139"/>
                </a:lnTo>
                <a:lnTo>
                  <a:pt x="54" y="139"/>
                </a:lnTo>
                <a:lnTo>
                  <a:pt x="56" y="140"/>
                </a:lnTo>
                <a:lnTo>
                  <a:pt x="60" y="140"/>
                </a:lnTo>
                <a:lnTo>
                  <a:pt x="64" y="142"/>
                </a:lnTo>
                <a:lnTo>
                  <a:pt x="67" y="142"/>
                </a:lnTo>
                <a:lnTo>
                  <a:pt x="71" y="142"/>
                </a:lnTo>
                <a:lnTo>
                  <a:pt x="71" y="142"/>
                </a:lnTo>
                <a:lnTo>
                  <a:pt x="75" y="142"/>
                </a:lnTo>
                <a:lnTo>
                  <a:pt x="78" y="142"/>
                </a:lnTo>
                <a:lnTo>
                  <a:pt x="82" y="140"/>
                </a:lnTo>
                <a:lnTo>
                  <a:pt x="86" y="140"/>
                </a:lnTo>
                <a:lnTo>
                  <a:pt x="88" y="139"/>
                </a:lnTo>
                <a:lnTo>
                  <a:pt x="92" y="139"/>
                </a:lnTo>
                <a:lnTo>
                  <a:pt x="95" y="138"/>
                </a:lnTo>
                <a:lnTo>
                  <a:pt x="99" y="136"/>
                </a:lnTo>
                <a:lnTo>
                  <a:pt x="102" y="135"/>
                </a:lnTo>
                <a:lnTo>
                  <a:pt x="106" y="132"/>
                </a:lnTo>
                <a:lnTo>
                  <a:pt x="108" y="131"/>
                </a:lnTo>
                <a:lnTo>
                  <a:pt x="111" y="130"/>
                </a:lnTo>
                <a:lnTo>
                  <a:pt x="114" y="127"/>
                </a:lnTo>
                <a:lnTo>
                  <a:pt x="118" y="124"/>
                </a:lnTo>
                <a:lnTo>
                  <a:pt x="120" y="122"/>
                </a:lnTo>
                <a:lnTo>
                  <a:pt x="122" y="120"/>
                </a:lnTo>
                <a:lnTo>
                  <a:pt x="124" y="118"/>
                </a:lnTo>
                <a:lnTo>
                  <a:pt x="127" y="114"/>
                </a:lnTo>
                <a:lnTo>
                  <a:pt x="130" y="111"/>
                </a:lnTo>
                <a:lnTo>
                  <a:pt x="131" y="108"/>
                </a:lnTo>
                <a:lnTo>
                  <a:pt x="132" y="106"/>
                </a:lnTo>
                <a:lnTo>
                  <a:pt x="135" y="102"/>
                </a:lnTo>
                <a:lnTo>
                  <a:pt x="136" y="99"/>
                </a:lnTo>
                <a:lnTo>
                  <a:pt x="138" y="95"/>
                </a:lnTo>
                <a:lnTo>
                  <a:pt x="139" y="92"/>
                </a:lnTo>
                <a:lnTo>
                  <a:pt x="139" y="88"/>
                </a:lnTo>
                <a:lnTo>
                  <a:pt x="140" y="86"/>
                </a:lnTo>
                <a:lnTo>
                  <a:pt x="140" y="82"/>
                </a:lnTo>
                <a:lnTo>
                  <a:pt x="142" y="78"/>
                </a:lnTo>
                <a:lnTo>
                  <a:pt x="142" y="75"/>
                </a:lnTo>
                <a:lnTo>
                  <a:pt x="142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82" name="Freeform 194"/>
          <p:cNvSpPr>
            <a:spLocks noChangeArrowheads="1"/>
          </p:cNvSpPr>
          <p:nvPr/>
        </p:nvSpPr>
        <p:spPr bwMode="auto">
          <a:xfrm>
            <a:off x="4645025" y="4676775"/>
            <a:ext cx="266700" cy="152400"/>
          </a:xfrm>
          <a:custGeom>
            <a:avLst/>
            <a:gdLst>
              <a:gd name="T0" fmla="*/ 0 w 741"/>
              <a:gd name="T1" fmla="*/ 211 h 424"/>
              <a:gd name="T2" fmla="*/ 0 w 741"/>
              <a:gd name="T3" fmla="*/ 0 h 424"/>
              <a:gd name="T4" fmla="*/ 740 w 741"/>
              <a:gd name="T5" fmla="*/ 211 h 424"/>
              <a:gd name="T6" fmla="*/ 0 w 741"/>
              <a:gd name="T7" fmla="*/ 423 h 424"/>
              <a:gd name="T8" fmla="*/ 0 w 741"/>
              <a:gd name="T9" fmla="*/ 211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1" h="424">
                <a:moveTo>
                  <a:pt x="0" y="211"/>
                </a:moveTo>
                <a:lnTo>
                  <a:pt x="0" y="0"/>
                </a:lnTo>
                <a:lnTo>
                  <a:pt x="740" y="211"/>
                </a:lnTo>
                <a:lnTo>
                  <a:pt x="0" y="423"/>
                </a:lnTo>
                <a:lnTo>
                  <a:pt x="0" y="211"/>
                </a:lnTo>
              </a:path>
            </a:pathLst>
          </a:custGeom>
          <a:noFill/>
          <a:ln w="1260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83" name="Freeform 195"/>
          <p:cNvSpPr>
            <a:spLocks noChangeArrowheads="1"/>
          </p:cNvSpPr>
          <p:nvPr/>
        </p:nvSpPr>
        <p:spPr bwMode="auto">
          <a:xfrm>
            <a:off x="4645025" y="4676775"/>
            <a:ext cx="266700" cy="152400"/>
          </a:xfrm>
          <a:custGeom>
            <a:avLst/>
            <a:gdLst>
              <a:gd name="T0" fmla="*/ 0 w 741"/>
              <a:gd name="T1" fmla="*/ 211 h 424"/>
              <a:gd name="T2" fmla="*/ 0 w 741"/>
              <a:gd name="T3" fmla="*/ 0 h 424"/>
              <a:gd name="T4" fmla="*/ 740 w 741"/>
              <a:gd name="T5" fmla="*/ 211 h 424"/>
              <a:gd name="T6" fmla="*/ 0 w 741"/>
              <a:gd name="T7" fmla="*/ 423 h 424"/>
              <a:gd name="T8" fmla="*/ 0 w 741"/>
              <a:gd name="T9" fmla="*/ 211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1" h="424">
                <a:moveTo>
                  <a:pt x="0" y="211"/>
                </a:moveTo>
                <a:lnTo>
                  <a:pt x="0" y="0"/>
                </a:lnTo>
                <a:lnTo>
                  <a:pt x="740" y="211"/>
                </a:lnTo>
                <a:lnTo>
                  <a:pt x="0" y="423"/>
                </a:lnTo>
                <a:lnTo>
                  <a:pt x="0" y="21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84" name="Freeform 196"/>
          <p:cNvSpPr>
            <a:spLocks noChangeArrowheads="1"/>
          </p:cNvSpPr>
          <p:nvPr/>
        </p:nvSpPr>
        <p:spPr bwMode="auto">
          <a:xfrm>
            <a:off x="4645025" y="4676775"/>
            <a:ext cx="266700" cy="152400"/>
          </a:xfrm>
          <a:custGeom>
            <a:avLst/>
            <a:gdLst>
              <a:gd name="T0" fmla="*/ 0 w 741"/>
              <a:gd name="T1" fmla="*/ 211 h 424"/>
              <a:gd name="T2" fmla="*/ 0 w 741"/>
              <a:gd name="T3" fmla="*/ 0 h 424"/>
              <a:gd name="T4" fmla="*/ 740 w 741"/>
              <a:gd name="T5" fmla="*/ 211 h 424"/>
              <a:gd name="T6" fmla="*/ 0 w 741"/>
              <a:gd name="T7" fmla="*/ 423 h 424"/>
              <a:gd name="T8" fmla="*/ 0 w 741"/>
              <a:gd name="T9" fmla="*/ 211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1" h="424">
                <a:moveTo>
                  <a:pt x="0" y="211"/>
                </a:moveTo>
                <a:lnTo>
                  <a:pt x="0" y="0"/>
                </a:lnTo>
                <a:lnTo>
                  <a:pt x="740" y="211"/>
                </a:lnTo>
                <a:lnTo>
                  <a:pt x="0" y="423"/>
                </a:lnTo>
                <a:lnTo>
                  <a:pt x="0" y="21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85" name="Freeform 197"/>
          <p:cNvSpPr>
            <a:spLocks noChangeArrowheads="1"/>
          </p:cNvSpPr>
          <p:nvPr/>
        </p:nvSpPr>
        <p:spPr bwMode="auto">
          <a:xfrm>
            <a:off x="4048125" y="4714875"/>
            <a:ext cx="25400" cy="50800"/>
          </a:xfrm>
          <a:custGeom>
            <a:avLst/>
            <a:gdLst>
              <a:gd name="T0" fmla="*/ 0 w 72"/>
              <a:gd name="T1" fmla="*/ 0 h 143"/>
              <a:gd name="T2" fmla="*/ 71 w 72"/>
              <a:gd name="T3" fmla="*/ 0 h 143"/>
              <a:gd name="T4" fmla="*/ 71 w 72"/>
              <a:gd name="T5" fmla="*/ 142 h 143"/>
              <a:gd name="T6" fmla="*/ 0 w 72"/>
              <a:gd name="T7" fmla="*/ 142 h 143"/>
              <a:gd name="T8" fmla="*/ 0 w 72"/>
              <a:gd name="T9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43">
                <a:moveTo>
                  <a:pt x="0" y="0"/>
                </a:moveTo>
                <a:lnTo>
                  <a:pt x="71" y="0"/>
                </a:lnTo>
                <a:lnTo>
                  <a:pt x="71" y="142"/>
                </a:lnTo>
                <a:lnTo>
                  <a:pt x="0" y="142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86" name="Freeform 198"/>
          <p:cNvSpPr>
            <a:spLocks noChangeArrowheads="1"/>
          </p:cNvSpPr>
          <p:nvPr/>
        </p:nvSpPr>
        <p:spPr bwMode="auto">
          <a:xfrm>
            <a:off x="4048125" y="4714875"/>
            <a:ext cx="25400" cy="50800"/>
          </a:xfrm>
          <a:custGeom>
            <a:avLst/>
            <a:gdLst>
              <a:gd name="T0" fmla="*/ 0 w 72"/>
              <a:gd name="T1" fmla="*/ 0 h 143"/>
              <a:gd name="T2" fmla="*/ 71 w 72"/>
              <a:gd name="T3" fmla="*/ 0 h 143"/>
              <a:gd name="T4" fmla="*/ 71 w 72"/>
              <a:gd name="T5" fmla="*/ 142 h 143"/>
              <a:gd name="T6" fmla="*/ 0 w 72"/>
              <a:gd name="T7" fmla="*/ 142 h 143"/>
              <a:gd name="T8" fmla="*/ 0 w 72"/>
              <a:gd name="T9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43">
                <a:moveTo>
                  <a:pt x="0" y="0"/>
                </a:moveTo>
                <a:lnTo>
                  <a:pt x="71" y="0"/>
                </a:lnTo>
                <a:lnTo>
                  <a:pt x="71" y="142"/>
                </a:lnTo>
                <a:lnTo>
                  <a:pt x="0" y="142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87" name="Freeform 199"/>
          <p:cNvSpPr>
            <a:spLocks noChangeArrowheads="1"/>
          </p:cNvSpPr>
          <p:nvPr/>
        </p:nvSpPr>
        <p:spPr bwMode="auto">
          <a:xfrm>
            <a:off x="4632325" y="4714875"/>
            <a:ext cx="25400" cy="50800"/>
          </a:xfrm>
          <a:custGeom>
            <a:avLst/>
            <a:gdLst>
              <a:gd name="T0" fmla="*/ 0 w 71"/>
              <a:gd name="T1" fmla="*/ 0 h 143"/>
              <a:gd name="T2" fmla="*/ 70 w 71"/>
              <a:gd name="T3" fmla="*/ 0 h 143"/>
              <a:gd name="T4" fmla="*/ 70 w 71"/>
              <a:gd name="T5" fmla="*/ 142 h 143"/>
              <a:gd name="T6" fmla="*/ 0 w 71"/>
              <a:gd name="T7" fmla="*/ 142 h 143"/>
              <a:gd name="T8" fmla="*/ 0 w 71"/>
              <a:gd name="T9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43">
                <a:moveTo>
                  <a:pt x="0" y="0"/>
                </a:moveTo>
                <a:lnTo>
                  <a:pt x="70" y="0"/>
                </a:lnTo>
                <a:lnTo>
                  <a:pt x="70" y="142"/>
                </a:lnTo>
                <a:lnTo>
                  <a:pt x="0" y="142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88" name="Freeform 200"/>
          <p:cNvSpPr>
            <a:spLocks noChangeArrowheads="1"/>
          </p:cNvSpPr>
          <p:nvPr/>
        </p:nvSpPr>
        <p:spPr bwMode="auto">
          <a:xfrm>
            <a:off x="4632325" y="4714875"/>
            <a:ext cx="25400" cy="50800"/>
          </a:xfrm>
          <a:custGeom>
            <a:avLst/>
            <a:gdLst>
              <a:gd name="T0" fmla="*/ 0 w 71"/>
              <a:gd name="T1" fmla="*/ 0 h 143"/>
              <a:gd name="T2" fmla="*/ 70 w 71"/>
              <a:gd name="T3" fmla="*/ 0 h 143"/>
              <a:gd name="T4" fmla="*/ 70 w 71"/>
              <a:gd name="T5" fmla="*/ 142 h 143"/>
              <a:gd name="T6" fmla="*/ 0 w 71"/>
              <a:gd name="T7" fmla="*/ 142 h 143"/>
              <a:gd name="T8" fmla="*/ 0 w 71"/>
              <a:gd name="T9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43">
                <a:moveTo>
                  <a:pt x="0" y="0"/>
                </a:moveTo>
                <a:lnTo>
                  <a:pt x="70" y="0"/>
                </a:lnTo>
                <a:lnTo>
                  <a:pt x="70" y="142"/>
                </a:lnTo>
                <a:lnTo>
                  <a:pt x="0" y="142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89" name="Freeform 201"/>
          <p:cNvSpPr>
            <a:spLocks noChangeArrowheads="1"/>
          </p:cNvSpPr>
          <p:nvPr/>
        </p:nvSpPr>
        <p:spPr bwMode="auto">
          <a:xfrm>
            <a:off x="4073525" y="4714875"/>
            <a:ext cx="558800" cy="50800"/>
          </a:xfrm>
          <a:custGeom>
            <a:avLst/>
            <a:gdLst>
              <a:gd name="T0" fmla="*/ 0 w 1552"/>
              <a:gd name="T1" fmla="*/ 0 h 143"/>
              <a:gd name="T2" fmla="*/ 1551 w 1552"/>
              <a:gd name="T3" fmla="*/ 0 h 143"/>
              <a:gd name="T4" fmla="*/ 1551 w 1552"/>
              <a:gd name="T5" fmla="*/ 142 h 143"/>
              <a:gd name="T6" fmla="*/ 0 w 1552"/>
              <a:gd name="T7" fmla="*/ 142 h 143"/>
              <a:gd name="T8" fmla="*/ 0 w 1552"/>
              <a:gd name="T9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52" h="143">
                <a:moveTo>
                  <a:pt x="0" y="0"/>
                </a:moveTo>
                <a:lnTo>
                  <a:pt x="1551" y="0"/>
                </a:lnTo>
                <a:lnTo>
                  <a:pt x="1551" y="142"/>
                </a:lnTo>
                <a:lnTo>
                  <a:pt x="0" y="142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0" name="Freeform 202"/>
          <p:cNvSpPr>
            <a:spLocks noChangeArrowheads="1"/>
          </p:cNvSpPr>
          <p:nvPr/>
        </p:nvSpPr>
        <p:spPr bwMode="auto">
          <a:xfrm>
            <a:off x="4073525" y="4714875"/>
            <a:ext cx="558800" cy="50800"/>
          </a:xfrm>
          <a:custGeom>
            <a:avLst/>
            <a:gdLst>
              <a:gd name="T0" fmla="*/ 0 w 1552"/>
              <a:gd name="T1" fmla="*/ 0 h 143"/>
              <a:gd name="T2" fmla="*/ 1551 w 1552"/>
              <a:gd name="T3" fmla="*/ 0 h 143"/>
              <a:gd name="T4" fmla="*/ 1551 w 1552"/>
              <a:gd name="T5" fmla="*/ 142 h 143"/>
              <a:gd name="T6" fmla="*/ 0 w 1552"/>
              <a:gd name="T7" fmla="*/ 142 h 143"/>
              <a:gd name="T8" fmla="*/ 0 w 1552"/>
              <a:gd name="T9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52" h="143">
                <a:moveTo>
                  <a:pt x="0" y="0"/>
                </a:moveTo>
                <a:lnTo>
                  <a:pt x="1551" y="0"/>
                </a:lnTo>
                <a:lnTo>
                  <a:pt x="1551" y="142"/>
                </a:lnTo>
                <a:lnTo>
                  <a:pt x="0" y="142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1" name="Text Box 203"/>
          <p:cNvSpPr txBox="1">
            <a:spLocks noChangeArrowheads="1"/>
          </p:cNvSpPr>
          <p:nvPr/>
        </p:nvSpPr>
        <p:spPr bwMode="auto">
          <a:xfrm>
            <a:off x="4048125" y="4475163"/>
            <a:ext cx="11461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500" b="1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single rotation</a:t>
            </a:r>
          </a:p>
        </p:txBody>
      </p:sp>
      <p:sp>
        <p:nvSpPr>
          <p:cNvPr id="12492" name="Freeform 204"/>
          <p:cNvSpPr>
            <a:spLocks noChangeArrowheads="1"/>
          </p:cNvSpPr>
          <p:nvPr/>
        </p:nvSpPr>
        <p:spPr bwMode="auto">
          <a:xfrm>
            <a:off x="1947863" y="2076450"/>
            <a:ext cx="25400" cy="41275"/>
          </a:xfrm>
          <a:custGeom>
            <a:avLst/>
            <a:gdLst>
              <a:gd name="T0" fmla="*/ 0 w 71"/>
              <a:gd name="T1" fmla="*/ 75 h 113"/>
              <a:gd name="T2" fmla="*/ 36 w 71"/>
              <a:gd name="T3" fmla="*/ 112 h 113"/>
              <a:gd name="T4" fmla="*/ 70 w 71"/>
              <a:gd name="T5" fmla="*/ 37 h 113"/>
              <a:gd name="T6" fmla="*/ 36 w 71"/>
              <a:gd name="T7" fmla="*/ 0 h 113"/>
              <a:gd name="T8" fmla="*/ 0 w 71"/>
              <a:gd name="T9" fmla="*/ 7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3">
                <a:moveTo>
                  <a:pt x="0" y="75"/>
                </a:moveTo>
                <a:lnTo>
                  <a:pt x="36" y="112"/>
                </a:lnTo>
                <a:lnTo>
                  <a:pt x="70" y="37"/>
                </a:lnTo>
                <a:lnTo>
                  <a:pt x="36" y="0"/>
                </a:lnTo>
                <a:lnTo>
                  <a:pt x="0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" name="Freeform 205"/>
          <p:cNvSpPr>
            <a:spLocks noChangeArrowheads="1"/>
          </p:cNvSpPr>
          <p:nvPr/>
        </p:nvSpPr>
        <p:spPr bwMode="auto">
          <a:xfrm>
            <a:off x="1947863" y="2076450"/>
            <a:ext cx="25400" cy="41275"/>
          </a:xfrm>
          <a:custGeom>
            <a:avLst/>
            <a:gdLst>
              <a:gd name="T0" fmla="*/ 0 w 71"/>
              <a:gd name="T1" fmla="*/ 75 h 113"/>
              <a:gd name="T2" fmla="*/ 36 w 71"/>
              <a:gd name="T3" fmla="*/ 112 h 113"/>
              <a:gd name="T4" fmla="*/ 70 w 71"/>
              <a:gd name="T5" fmla="*/ 37 h 113"/>
              <a:gd name="T6" fmla="*/ 36 w 71"/>
              <a:gd name="T7" fmla="*/ 0 h 113"/>
              <a:gd name="T8" fmla="*/ 0 w 71"/>
              <a:gd name="T9" fmla="*/ 7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3">
                <a:moveTo>
                  <a:pt x="0" y="75"/>
                </a:moveTo>
                <a:lnTo>
                  <a:pt x="36" y="112"/>
                </a:lnTo>
                <a:lnTo>
                  <a:pt x="70" y="37"/>
                </a:lnTo>
                <a:lnTo>
                  <a:pt x="36" y="0"/>
                </a:lnTo>
                <a:lnTo>
                  <a:pt x="0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" name="Freeform 206"/>
          <p:cNvSpPr>
            <a:spLocks noChangeArrowheads="1"/>
          </p:cNvSpPr>
          <p:nvPr/>
        </p:nvSpPr>
        <p:spPr bwMode="auto">
          <a:xfrm>
            <a:off x="1392238" y="1709738"/>
            <a:ext cx="25400" cy="26987"/>
          </a:xfrm>
          <a:custGeom>
            <a:avLst/>
            <a:gdLst>
              <a:gd name="T0" fmla="*/ 36 w 71"/>
              <a:gd name="T1" fmla="*/ 75 h 76"/>
              <a:gd name="T2" fmla="*/ 0 w 71"/>
              <a:gd name="T3" fmla="*/ 75 h 76"/>
              <a:gd name="T4" fmla="*/ 36 w 71"/>
              <a:gd name="T5" fmla="*/ 0 h 76"/>
              <a:gd name="T6" fmla="*/ 70 w 71"/>
              <a:gd name="T7" fmla="*/ 0 h 76"/>
              <a:gd name="T8" fmla="*/ 36 w 71"/>
              <a:gd name="T9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6">
                <a:moveTo>
                  <a:pt x="36" y="75"/>
                </a:moveTo>
                <a:lnTo>
                  <a:pt x="0" y="75"/>
                </a:lnTo>
                <a:lnTo>
                  <a:pt x="36" y="0"/>
                </a:lnTo>
                <a:lnTo>
                  <a:pt x="70" y="0"/>
                </a:lnTo>
                <a:lnTo>
                  <a:pt x="36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5" name="Freeform 207"/>
          <p:cNvSpPr>
            <a:spLocks noChangeArrowheads="1"/>
          </p:cNvSpPr>
          <p:nvPr/>
        </p:nvSpPr>
        <p:spPr bwMode="auto">
          <a:xfrm>
            <a:off x="1392238" y="1709738"/>
            <a:ext cx="25400" cy="26987"/>
          </a:xfrm>
          <a:custGeom>
            <a:avLst/>
            <a:gdLst>
              <a:gd name="T0" fmla="*/ 36 w 71"/>
              <a:gd name="T1" fmla="*/ 75 h 76"/>
              <a:gd name="T2" fmla="*/ 0 w 71"/>
              <a:gd name="T3" fmla="*/ 75 h 76"/>
              <a:gd name="T4" fmla="*/ 36 w 71"/>
              <a:gd name="T5" fmla="*/ 0 h 76"/>
              <a:gd name="T6" fmla="*/ 70 w 71"/>
              <a:gd name="T7" fmla="*/ 0 h 76"/>
              <a:gd name="T8" fmla="*/ 36 w 71"/>
              <a:gd name="T9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6">
                <a:moveTo>
                  <a:pt x="36" y="75"/>
                </a:moveTo>
                <a:lnTo>
                  <a:pt x="0" y="75"/>
                </a:lnTo>
                <a:lnTo>
                  <a:pt x="36" y="0"/>
                </a:lnTo>
                <a:lnTo>
                  <a:pt x="70" y="0"/>
                </a:lnTo>
                <a:lnTo>
                  <a:pt x="36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6" name="Freeform 208"/>
          <p:cNvSpPr>
            <a:spLocks noChangeArrowheads="1"/>
          </p:cNvSpPr>
          <p:nvPr/>
        </p:nvSpPr>
        <p:spPr bwMode="auto">
          <a:xfrm>
            <a:off x="1404938" y="1709738"/>
            <a:ext cx="557212" cy="393700"/>
          </a:xfrm>
          <a:custGeom>
            <a:avLst/>
            <a:gdLst>
              <a:gd name="T0" fmla="*/ 1510 w 1547"/>
              <a:gd name="T1" fmla="*/ 1093 h 1094"/>
              <a:gd name="T2" fmla="*/ 1546 w 1547"/>
              <a:gd name="T3" fmla="*/ 1018 h 1094"/>
              <a:gd name="T4" fmla="*/ 34 w 1547"/>
              <a:gd name="T5" fmla="*/ 0 h 1094"/>
              <a:gd name="T6" fmla="*/ 0 w 1547"/>
              <a:gd name="T7" fmla="*/ 75 h 1094"/>
              <a:gd name="T8" fmla="*/ 1510 w 1547"/>
              <a:gd name="T9" fmla="*/ 1093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7" h="1094">
                <a:moveTo>
                  <a:pt x="1510" y="1093"/>
                </a:moveTo>
                <a:lnTo>
                  <a:pt x="1546" y="1018"/>
                </a:lnTo>
                <a:lnTo>
                  <a:pt x="34" y="0"/>
                </a:lnTo>
                <a:lnTo>
                  <a:pt x="0" y="75"/>
                </a:lnTo>
                <a:lnTo>
                  <a:pt x="1510" y="1093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7" name="Freeform 209"/>
          <p:cNvSpPr>
            <a:spLocks noChangeArrowheads="1"/>
          </p:cNvSpPr>
          <p:nvPr/>
        </p:nvSpPr>
        <p:spPr bwMode="auto">
          <a:xfrm>
            <a:off x="1404938" y="1709738"/>
            <a:ext cx="557212" cy="393700"/>
          </a:xfrm>
          <a:custGeom>
            <a:avLst/>
            <a:gdLst>
              <a:gd name="T0" fmla="*/ 1510 w 1547"/>
              <a:gd name="T1" fmla="*/ 1093 h 1094"/>
              <a:gd name="T2" fmla="*/ 1546 w 1547"/>
              <a:gd name="T3" fmla="*/ 1018 h 1094"/>
              <a:gd name="T4" fmla="*/ 34 w 1547"/>
              <a:gd name="T5" fmla="*/ 0 h 1094"/>
              <a:gd name="T6" fmla="*/ 0 w 1547"/>
              <a:gd name="T7" fmla="*/ 75 h 1094"/>
              <a:gd name="T8" fmla="*/ 1510 w 1547"/>
              <a:gd name="T9" fmla="*/ 1093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7" h="1094">
                <a:moveTo>
                  <a:pt x="1510" y="1093"/>
                </a:moveTo>
                <a:lnTo>
                  <a:pt x="1546" y="1018"/>
                </a:lnTo>
                <a:lnTo>
                  <a:pt x="34" y="0"/>
                </a:lnTo>
                <a:lnTo>
                  <a:pt x="0" y="75"/>
                </a:lnTo>
                <a:lnTo>
                  <a:pt x="1510" y="1093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8" name="Freeform 210"/>
          <p:cNvSpPr>
            <a:spLocks noChangeArrowheads="1"/>
          </p:cNvSpPr>
          <p:nvPr/>
        </p:nvSpPr>
        <p:spPr bwMode="auto">
          <a:xfrm>
            <a:off x="1404938" y="2335213"/>
            <a:ext cx="366712" cy="731837"/>
          </a:xfrm>
          <a:custGeom>
            <a:avLst/>
            <a:gdLst>
              <a:gd name="T0" fmla="*/ 491 w 1019"/>
              <a:gd name="T1" fmla="*/ 0 h 2032"/>
              <a:gd name="T2" fmla="*/ 0 w 1019"/>
              <a:gd name="T3" fmla="*/ 2031 h 2032"/>
              <a:gd name="T4" fmla="*/ 1018 w 1019"/>
              <a:gd name="T5" fmla="*/ 2031 h 2032"/>
              <a:gd name="T6" fmla="*/ 491 w 1019"/>
              <a:gd name="T7" fmla="*/ 0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9" h="2032">
                <a:moveTo>
                  <a:pt x="491" y="0"/>
                </a:moveTo>
                <a:lnTo>
                  <a:pt x="0" y="2031"/>
                </a:lnTo>
                <a:lnTo>
                  <a:pt x="1018" y="2031"/>
                </a:lnTo>
                <a:lnTo>
                  <a:pt x="491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9" name="Freeform 211"/>
          <p:cNvSpPr>
            <a:spLocks noChangeArrowheads="1"/>
          </p:cNvSpPr>
          <p:nvPr/>
        </p:nvSpPr>
        <p:spPr bwMode="auto">
          <a:xfrm>
            <a:off x="1404938" y="2335213"/>
            <a:ext cx="366712" cy="731837"/>
          </a:xfrm>
          <a:custGeom>
            <a:avLst/>
            <a:gdLst>
              <a:gd name="T0" fmla="*/ 491 w 1019"/>
              <a:gd name="T1" fmla="*/ 0 h 2032"/>
              <a:gd name="T2" fmla="*/ 0 w 1019"/>
              <a:gd name="T3" fmla="*/ 2031 h 2032"/>
              <a:gd name="T4" fmla="*/ 1018 w 1019"/>
              <a:gd name="T5" fmla="*/ 2031 h 2032"/>
              <a:gd name="T6" fmla="*/ 491 w 1019"/>
              <a:gd name="T7" fmla="*/ 0 h 2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9" h="2032">
                <a:moveTo>
                  <a:pt x="491" y="0"/>
                </a:moveTo>
                <a:lnTo>
                  <a:pt x="0" y="2031"/>
                </a:lnTo>
                <a:lnTo>
                  <a:pt x="1018" y="2031"/>
                </a:lnTo>
                <a:lnTo>
                  <a:pt x="491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0" name="Freeform 212"/>
          <p:cNvSpPr>
            <a:spLocks noChangeArrowheads="1"/>
          </p:cNvSpPr>
          <p:nvPr/>
        </p:nvSpPr>
        <p:spPr bwMode="auto">
          <a:xfrm>
            <a:off x="1392238" y="2335213"/>
            <a:ext cx="203200" cy="746125"/>
          </a:xfrm>
          <a:custGeom>
            <a:avLst/>
            <a:gdLst>
              <a:gd name="T0" fmla="*/ 563 w 564"/>
              <a:gd name="T1" fmla="*/ 37 h 2071"/>
              <a:gd name="T2" fmla="*/ 492 w 564"/>
              <a:gd name="T3" fmla="*/ 0 h 2071"/>
              <a:gd name="T4" fmla="*/ 0 w 564"/>
              <a:gd name="T5" fmla="*/ 2031 h 2071"/>
              <a:gd name="T6" fmla="*/ 0 w 564"/>
              <a:gd name="T7" fmla="*/ 2070 h 2071"/>
              <a:gd name="T8" fmla="*/ 36 w 564"/>
              <a:gd name="T9" fmla="*/ 2070 h 2071"/>
              <a:gd name="T10" fmla="*/ 70 w 564"/>
              <a:gd name="T11" fmla="*/ 2070 h 2071"/>
              <a:gd name="T12" fmla="*/ 563 w 564"/>
              <a:gd name="T13" fmla="*/ 37 h 2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4" h="2071">
                <a:moveTo>
                  <a:pt x="563" y="37"/>
                </a:moveTo>
                <a:lnTo>
                  <a:pt x="492" y="0"/>
                </a:lnTo>
                <a:lnTo>
                  <a:pt x="0" y="2031"/>
                </a:lnTo>
                <a:lnTo>
                  <a:pt x="0" y="2070"/>
                </a:lnTo>
                <a:lnTo>
                  <a:pt x="36" y="2070"/>
                </a:lnTo>
                <a:lnTo>
                  <a:pt x="70" y="2070"/>
                </a:lnTo>
                <a:lnTo>
                  <a:pt x="563" y="3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1" name="Freeform 213"/>
          <p:cNvSpPr>
            <a:spLocks noChangeArrowheads="1"/>
          </p:cNvSpPr>
          <p:nvPr/>
        </p:nvSpPr>
        <p:spPr bwMode="auto">
          <a:xfrm>
            <a:off x="1392238" y="2335213"/>
            <a:ext cx="203200" cy="746125"/>
          </a:xfrm>
          <a:custGeom>
            <a:avLst/>
            <a:gdLst>
              <a:gd name="T0" fmla="*/ 563 w 564"/>
              <a:gd name="T1" fmla="*/ 37 h 2071"/>
              <a:gd name="T2" fmla="*/ 492 w 564"/>
              <a:gd name="T3" fmla="*/ 0 h 2071"/>
              <a:gd name="T4" fmla="*/ 0 w 564"/>
              <a:gd name="T5" fmla="*/ 2031 h 2071"/>
              <a:gd name="T6" fmla="*/ 0 w 564"/>
              <a:gd name="T7" fmla="*/ 2070 h 2071"/>
              <a:gd name="T8" fmla="*/ 36 w 564"/>
              <a:gd name="T9" fmla="*/ 2070 h 2071"/>
              <a:gd name="T10" fmla="*/ 70 w 564"/>
              <a:gd name="T11" fmla="*/ 2070 h 2071"/>
              <a:gd name="T12" fmla="*/ 563 w 564"/>
              <a:gd name="T13" fmla="*/ 37 h 2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4" h="2071">
                <a:moveTo>
                  <a:pt x="563" y="37"/>
                </a:moveTo>
                <a:lnTo>
                  <a:pt x="492" y="0"/>
                </a:lnTo>
                <a:lnTo>
                  <a:pt x="0" y="2031"/>
                </a:lnTo>
                <a:lnTo>
                  <a:pt x="0" y="2070"/>
                </a:lnTo>
                <a:lnTo>
                  <a:pt x="36" y="2070"/>
                </a:lnTo>
                <a:lnTo>
                  <a:pt x="70" y="2070"/>
                </a:lnTo>
                <a:lnTo>
                  <a:pt x="563" y="3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" name="Freeform 214"/>
          <p:cNvSpPr>
            <a:spLocks noChangeArrowheads="1"/>
          </p:cNvSpPr>
          <p:nvPr/>
        </p:nvSpPr>
        <p:spPr bwMode="auto">
          <a:xfrm>
            <a:off x="1404938" y="3052763"/>
            <a:ext cx="392112" cy="26987"/>
          </a:xfrm>
          <a:custGeom>
            <a:avLst/>
            <a:gdLst>
              <a:gd name="T0" fmla="*/ 0 w 1090"/>
              <a:gd name="T1" fmla="*/ 0 h 77"/>
              <a:gd name="T2" fmla="*/ 0 w 1090"/>
              <a:gd name="T3" fmla="*/ 76 h 77"/>
              <a:gd name="T4" fmla="*/ 1018 w 1090"/>
              <a:gd name="T5" fmla="*/ 76 h 77"/>
              <a:gd name="T6" fmla="*/ 1089 w 1090"/>
              <a:gd name="T7" fmla="*/ 76 h 77"/>
              <a:gd name="T8" fmla="*/ 1053 w 1090"/>
              <a:gd name="T9" fmla="*/ 37 h 77"/>
              <a:gd name="T10" fmla="*/ 1018 w 1090"/>
              <a:gd name="T11" fmla="*/ 0 h 77"/>
              <a:gd name="T12" fmla="*/ 0 w 1090"/>
              <a:gd name="T1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0" h="77">
                <a:moveTo>
                  <a:pt x="0" y="0"/>
                </a:moveTo>
                <a:lnTo>
                  <a:pt x="0" y="76"/>
                </a:lnTo>
                <a:lnTo>
                  <a:pt x="1018" y="76"/>
                </a:lnTo>
                <a:lnTo>
                  <a:pt x="1089" y="76"/>
                </a:lnTo>
                <a:lnTo>
                  <a:pt x="1053" y="37"/>
                </a:lnTo>
                <a:lnTo>
                  <a:pt x="1018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3" name="Freeform 215"/>
          <p:cNvSpPr>
            <a:spLocks noChangeArrowheads="1"/>
          </p:cNvSpPr>
          <p:nvPr/>
        </p:nvSpPr>
        <p:spPr bwMode="auto">
          <a:xfrm>
            <a:off x="1404938" y="3052763"/>
            <a:ext cx="392112" cy="26987"/>
          </a:xfrm>
          <a:custGeom>
            <a:avLst/>
            <a:gdLst>
              <a:gd name="T0" fmla="*/ 0 w 1090"/>
              <a:gd name="T1" fmla="*/ 0 h 77"/>
              <a:gd name="T2" fmla="*/ 0 w 1090"/>
              <a:gd name="T3" fmla="*/ 76 h 77"/>
              <a:gd name="T4" fmla="*/ 1018 w 1090"/>
              <a:gd name="T5" fmla="*/ 76 h 77"/>
              <a:gd name="T6" fmla="*/ 1089 w 1090"/>
              <a:gd name="T7" fmla="*/ 76 h 77"/>
              <a:gd name="T8" fmla="*/ 1053 w 1090"/>
              <a:gd name="T9" fmla="*/ 37 h 77"/>
              <a:gd name="T10" fmla="*/ 1018 w 1090"/>
              <a:gd name="T11" fmla="*/ 0 h 77"/>
              <a:gd name="T12" fmla="*/ 0 w 1090"/>
              <a:gd name="T1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0" h="77">
                <a:moveTo>
                  <a:pt x="0" y="0"/>
                </a:moveTo>
                <a:lnTo>
                  <a:pt x="0" y="76"/>
                </a:lnTo>
                <a:lnTo>
                  <a:pt x="1018" y="76"/>
                </a:lnTo>
                <a:lnTo>
                  <a:pt x="1089" y="76"/>
                </a:lnTo>
                <a:lnTo>
                  <a:pt x="1053" y="37"/>
                </a:lnTo>
                <a:lnTo>
                  <a:pt x="1018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4" name="Freeform 216"/>
          <p:cNvSpPr>
            <a:spLocks noChangeArrowheads="1"/>
          </p:cNvSpPr>
          <p:nvPr/>
        </p:nvSpPr>
        <p:spPr bwMode="auto">
          <a:xfrm>
            <a:off x="1568450" y="2279650"/>
            <a:ext cx="215900" cy="800100"/>
          </a:xfrm>
          <a:custGeom>
            <a:avLst/>
            <a:gdLst>
              <a:gd name="T0" fmla="*/ 528 w 598"/>
              <a:gd name="T1" fmla="*/ 2221 h 2222"/>
              <a:gd name="T2" fmla="*/ 597 w 598"/>
              <a:gd name="T3" fmla="*/ 2182 h 2222"/>
              <a:gd name="T4" fmla="*/ 71 w 598"/>
              <a:gd name="T5" fmla="*/ 151 h 2222"/>
              <a:gd name="T6" fmla="*/ 35 w 598"/>
              <a:gd name="T7" fmla="*/ 0 h 2222"/>
              <a:gd name="T8" fmla="*/ 0 w 598"/>
              <a:gd name="T9" fmla="*/ 151 h 2222"/>
              <a:gd name="T10" fmla="*/ 0 w 598"/>
              <a:gd name="T11" fmla="*/ 188 h 2222"/>
              <a:gd name="T12" fmla="*/ 528 w 598"/>
              <a:gd name="T13" fmla="*/ 2221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8" h="2222">
                <a:moveTo>
                  <a:pt x="528" y="2221"/>
                </a:moveTo>
                <a:lnTo>
                  <a:pt x="597" y="2182"/>
                </a:lnTo>
                <a:lnTo>
                  <a:pt x="71" y="151"/>
                </a:lnTo>
                <a:lnTo>
                  <a:pt x="35" y="0"/>
                </a:lnTo>
                <a:lnTo>
                  <a:pt x="0" y="151"/>
                </a:lnTo>
                <a:lnTo>
                  <a:pt x="0" y="188"/>
                </a:lnTo>
                <a:lnTo>
                  <a:pt x="528" y="222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5" name="Freeform 217"/>
          <p:cNvSpPr>
            <a:spLocks noChangeArrowheads="1"/>
          </p:cNvSpPr>
          <p:nvPr/>
        </p:nvSpPr>
        <p:spPr bwMode="auto">
          <a:xfrm>
            <a:off x="1568450" y="2279650"/>
            <a:ext cx="215900" cy="800100"/>
          </a:xfrm>
          <a:custGeom>
            <a:avLst/>
            <a:gdLst>
              <a:gd name="T0" fmla="*/ 528 w 598"/>
              <a:gd name="T1" fmla="*/ 2221 h 2222"/>
              <a:gd name="T2" fmla="*/ 597 w 598"/>
              <a:gd name="T3" fmla="*/ 2182 h 2222"/>
              <a:gd name="T4" fmla="*/ 71 w 598"/>
              <a:gd name="T5" fmla="*/ 151 h 2222"/>
              <a:gd name="T6" fmla="*/ 35 w 598"/>
              <a:gd name="T7" fmla="*/ 0 h 2222"/>
              <a:gd name="T8" fmla="*/ 0 w 598"/>
              <a:gd name="T9" fmla="*/ 151 h 2222"/>
              <a:gd name="T10" fmla="*/ 0 w 598"/>
              <a:gd name="T11" fmla="*/ 188 h 2222"/>
              <a:gd name="T12" fmla="*/ 528 w 598"/>
              <a:gd name="T13" fmla="*/ 2221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8" h="2222">
                <a:moveTo>
                  <a:pt x="528" y="2221"/>
                </a:moveTo>
                <a:lnTo>
                  <a:pt x="597" y="2182"/>
                </a:lnTo>
                <a:lnTo>
                  <a:pt x="71" y="151"/>
                </a:lnTo>
                <a:lnTo>
                  <a:pt x="35" y="0"/>
                </a:lnTo>
                <a:lnTo>
                  <a:pt x="0" y="151"/>
                </a:lnTo>
                <a:lnTo>
                  <a:pt x="0" y="188"/>
                </a:lnTo>
                <a:lnTo>
                  <a:pt x="528" y="222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6" name="Freeform 218"/>
          <p:cNvSpPr>
            <a:spLocks noChangeArrowheads="1"/>
          </p:cNvSpPr>
          <p:nvPr/>
        </p:nvSpPr>
        <p:spPr bwMode="auto">
          <a:xfrm>
            <a:off x="2138363" y="2578100"/>
            <a:ext cx="368300" cy="731838"/>
          </a:xfrm>
          <a:custGeom>
            <a:avLst/>
            <a:gdLst>
              <a:gd name="T0" fmla="*/ 527 w 1021"/>
              <a:gd name="T1" fmla="*/ 0 h 2034"/>
              <a:gd name="T2" fmla="*/ 0 w 1021"/>
              <a:gd name="T3" fmla="*/ 2033 h 2034"/>
              <a:gd name="T4" fmla="*/ 1020 w 1021"/>
              <a:gd name="T5" fmla="*/ 2033 h 2034"/>
              <a:gd name="T6" fmla="*/ 527 w 1021"/>
              <a:gd name="T7" fmla="*/ 0 h 2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1" h="2034">
                <a:moveTo>
                  <a:pt x="527" y="0"/>
                </a:moveTo>
                <a:lnTo>
                  <a:pt x="0" y="2033"/>
                </a:lnTo>
                <a:lnTo>
                  <a:pt x="1020" y="2033"/>
                </a:lnTo>
                <a:lnTo>
                  <a:pt x="527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7" name="Freeform 219"/>
          <p:cNvSpPr>
            <a:spLocks noChangeArrowheads="1"/>
          </p:cNvSpPr>
          <p:nvPr/>
        </p:nvSpPr>
        <p:spPr bwMode="auto">
          <a:xfrm>
            <a:off x="2138363" y="2578100"/>
            <a:ext cx="368300" cy="731838"/>
          </a:xfrm>
          <a:custGeom>
            <a:avLst/>
            <a:gdLst>
              <a:gd name="T0" fmla="*/ 527 w 1021"/>
              <a:gd name="T1" fmla="*/ 0 h 2034"/>
              <a:gd name="T2" fmla="*/ 0 w 1021"/>
              <a:gd name="T3" fmla="*/ 2033 h 2034"/>
              <a:gd name="T4" fmla="*/ 1020 w 1021"/>
              <a:gd name="T5" fmla="*/ 2033 h 2034"/>
              <a:gd name="T6" fmla="*/ 527 w 1021"/>
              <a:gd name="T7" fmla="*/ 0 h 2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1" h="2034">
                <a:moveTo>
                  <a:pt x="527" y="0"/>
                </a:moveTo>
                <a:lnTo>
                  <a:pt x="0" y="2033"/>
                </a:lnTo>
                <a:lnTo>
                  <a:pt x="1020" y="2033"/>
                </a:lnTo>
                <a:lnTo>
                  <a:pt x="527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8" name="Freeform 220"/>
          <p:cNvSpPr>
            <a:spLocks noChangeArrowheads="1"/>
          </p:cNvSpPr>
          <p:nvPr/>
        </p:nvSpPr>
        <p:spPr bwMode="auto">
          <a:xfrm>
            <a:off x="2125663" y="2578100"/>
            <a:ext cx="203200" cy="746125"/>
          </a:xfrm>
          <a:custGeom>
            <a:avLst/>
            <a:gdLst>
              <a:gd name="T0" fmla="*/ 562 w 563"/>
              <a:gd name="T1" fmla="*/ 37 h 2071"/>
              <a:gd name="T2" fmla="*/ 492 w 563"/>
              <a:gd name="T3" fmla="*/ 0 h 2071"/>
              <a:gd name="T4" fmla="*/ 0 w 563"/>
              <a:gd name="T5" fmla="*/ 2033 h 2071"/>
              <a:gd name="T6" fmla="*/ 0 w 563"/>
              <a:gd name="T7" fmla="*/ 2070 h 2071"/>
              <a:gd name="T8" fmla="*/ 35 w 563"/>
              <a:gd name="T9" fmla="*/ 2070 h 2071"/>
              <a:gd name="T10" fmla="*/ 71 w 563"/>
              <a:gd name="T11" fmla="*/ 2070 h 2071"/>
              <a:gd name="T12" fmla="*/ 562 w 563"/>
              <a:gd name="T13" fmla="*/ 37 h 2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3" h="2071">
                <a:moveTo>
                  <a:pt x="562" y="37"/>
                </a:moveTo>
                <a:lnTo>
                  <a:pt x="492" y="0"/>
                </a:lnTo>
                <a:lnTo>
                  <a:pt x="0" y="2033"/>
                </a:lnTo>
                <a:lnTo>
                  <a:pt x="0" y="2070"/>
                </a:lnTo>
                <a:lnTo>
                  <a:pt x="35" y="2070"/>
                </a:lnTo>
                <a:lnTo>
                  <a:pt x="71" y="2070"/>
                </a:lnTo>
                <a:lnTo>
                  <a:pt x="562" y="3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9" name="Freeform 221"/>
          <p:cNvSpPr>
            <a:spLocks noChangeArrowheads="1"/>
          </p:cNvSpPr>
          <p:nvPr/>
        </p:nvSpPr>
        <p:spPr bwMode="auto">
          <a:xfrm>
            <a:off x="2125663" y="2578100"/>
            <a:ext cx="203200" cy="746125"/>
          </a:xfrm>
          <a:custGeom>
            <a:avLst/>
            <a:gdLst>
              <a:gd name="T0" fmla="*/ 562 w 563"/>
              <a:gd name="T1" fmla="*/ 37 h 2071"/>
              <a:gd name="T2" fmla="*/ 492 w 563"/>
              <a:gd name="T3" fmla="*/ 0 h 2071"/>
              <a:gd name="T4" fmla="*/ 0 w 563"/>
              <a:gd name="T5" fmla="*/ 2033 h 2071"/>
              <a:gd name="T6" fmla="*/ 0 w 563"/>
              <a:gd name="T7" fmla="*/ 2070 h 2071"/>
              <a:gd name="T8" fmla="*/ 35 w 563"/>
              <a:gd name="T9" fmla="*/ 2070 h 2071"/>
              <a:gd name="T10" fmla="*/ 71 w 563"/>
              <a:gd name="T11" fmla="*/ 2070 h 2071"/>
              <a:gd name="T12" fmla="*/ 562 w 563"/>
              <a:gd name="T13" fmla="*/ 37 h 2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3" h="2071">
                <a:moveTo>
                  <a:pt x="562" y="37"/>
                </a:moveTo>
                <a:lnTo>
                  <a:pt x="492" y="0"/>
                </a:lnTo>
                <a:lnTo>
                  <a:pt x="0" y="2033"/>
                </a:lnTo>
                <a:lnTo>
                  <a:pt x="0" y="2070"/>
                </a:lnTo>
                <a:lnTo>
                  <a:pt x="35" y="2070"/>
                </a:lnTo>
                <a:lnTo>
                  <a:pt x="71" y="2070"/>
                </a:lnTo>
                <a:lnTo>
                  <a:pt x="562" y="3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0" name="Freeform 222"/>
          <p:cNvSpPr>
            <a:spLocks noChangeArrowheads="1"/>
          </p:cNvSpPr>
          <p:nvPr/>
        </p:nvSpPr>
        <p:spPr bwMode="auto">
          <a:xfrm>
            <a:off x="2138363" y="3297238"/>
            <a:ext cx="392112" cy="26987"/>
          </a:xfrm>
          <a:custGeom>
            <a:avLst/>
            <a:gdLst>
              <a:gd name="T0" fmla="*/ 0 w 1090"/>
              <a:gd name="T1" fmla="*/ 0 h 76"/>
              <a:gd name="T2" fmla="*/ 0 w 1090"/>
              <a:gd name="T3" fmla="*/ 75 h 76"/>
              <a:gd name="T4" fmla="*/ 1020 w 1090"/>
              <a:gd name="T5" fmla="*/ 75 h 76"/>
              <a:gd name="T6" fmla="*/ 1089 w 1090"/>
              <a:gd name="T7" fmla="*/ 75 h 76"/>
              <a:gd name="T8" fmla="*/ 1054 w 1090"/>
              <a:gd name="T9" fmla="*/ 38 h 76"/>
              <a:gd name="T10" fmla="*/ 1020 w 1090"/>
              <a:gd name="T11" fmla="*/ 0 h 76"/>
              <a:gd name="T12" fmla="*/ 0 w 1090"/>
              <a:gd name="T13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0" h="76">
                <a:moveTo>
                  <a:pt x="0" y="0"/>
                </a:moveTo>
                <a:lnTo>
                  <a:pt x="0" y="75"/>
                </a:lnTo>
                <a:lnTo>
                  <a:pt x="1020" y="75"/>
                </a:lnTo>
                <a:lnTo>
                  <a:pt x="1089" y="75"/>
                </a:lnTo>
                <a:lnTo>
                  <a:pt x="1054" y="38"/>
                </a:lnTo>
                <a:lnTo>
                  <a:pt x="1020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1" name="Freeform 223"/>
          <p:cNvSpPr>
            <a:spLocks noChangeArrowheads="1"/>
          </p:cNvSpPr>
          <p:nvPr/>
        </p:nvSpPr>
        <p:spPr bwMode="auto">
          <a:xfrm>
            <a:off x="2138363" y="3297238"/>
            <a:ext cx="392112" cy="26987"/>
          </a:xfrm>
          <a:custGeom>
            <a:avLst/>
            <a:gdLst>
              <a:gd name="T0" fmla="*/ 0 w 1090"/>
              <a:gd name="T1" fmla="*/ 0 h 76"/>
              <a:gd name="T2" fmla="*/ 0 w 1090"/>
              <a:gd name="T3" fmla="*/ 75 h 76"/>
              <a:gd name="T4" fmla="*/ 1020 w 1090"/>
              <a:gd name="T5" fmla="*/ 75 h 76"/>
              <a:gd name="T6" fmla="*/ 1089 w 1090"/>
              <a:gd name="T7" fmla="*/ 75 h 76"/>
              <a:gd name="T8" fmla="*/ 1054 w 1090"/>
              <a:gd name="T9" fmla="*/ 38 h 76"/>
              <a:gd name="T10" fmla="*/ 1020 w 1090"/>
              <a:gd name="T11" fmla="*/ 0 h 76"/>
              <a:gd name="T12" fmla="*/ 0 w 1090"/>
              <a:gd name="T13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0" h="76">
                <a:moveTo>
                  <a:pt x="0" y="0"/>
                </a:moveTo>
                <a:lnTo>
                  <a:pt x="0" y="75"/>
                </a:lnTo>
                <a:lnTo>
                  <a:pt x="1020" y="75"/>
                </a:lnTo>
                <a:lnTo>
                  <a:pt x="1089" y="75"/>
                </a:lnTo>
                <a:lnTo>
                  <a:pt x="1054" y="38"/>
                </a:lnTo>
                <a:lnTo>
                  <a:pt x="1020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2" name="Freeform 224"/>
          <p:cNvSpPr>
            <a:spLocks noChangeArrowheads="1"/>
          </p:cNvSpPr>
          <p:nvPr/>
        </p:nvSpPr>
        <p:spPr bwMode="auto">
          <a:xfrm>
            <a:off x="2301875" y="2524125"/>
            <a:ext cx="215900" cy="800100"/>
          </a:xfrm>
          <a:custGeom>
            <a:avLst/>
            <a:gdLst>
              <a:gd name="T0" fmla="*/ 527 w 598"/>
              <a:gd name="T1" fmla="*/ 2221 h 2222"/>
              <a:gd name="T2" fmla="*/ 597 w 598"/>
              <a:gd name="T3" fmla="*/ 2184 h 2222"/>
              <a:gd name="T4" fmla="*/ 70 w 598"/>
              <a:gd name="T5" fmla="*/ 151 h 2222"/>
              <a:gd name="T6" fmla="*/ 36 w 598"/>
              <a:gd name="T7" fmla="*/ 0 h 2222"/>
              <a:gd name="T8" fmla="*/ 0 w 598"/>
              <a:gd name="T9" fmla="*/ 151 h 2222"/>
              <a:gd name="T10" fmla="*/ 0 w 598"/>
              <a:gd name="T11" fmla="*/ 188 h 2222"/>
              <a:gd name="T12" fmla="*/ 527 w 598"/>
              <a:gd name="T13" fmla="*/ 2221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8" h="2222">
                <a:moveTo>
                  <a:pt x="527" y="2221"/>
                </a:moveTo>
                <a:lnTo>
                  <a:pt x="597" y="2184"/>
                </a:lnTo>
                <a:lnTo>
                  <a:pt x="70" y="151"/>
                </a:lnTo>
                <a:lnTo>
                  <a:pt x="36" y="0"/>
                </a:lnTo>
                <a:lnTo>
                  <a:pt x="0" y="151"/>
                </a:lnTo>
                <a:lnTo>
                  <a:pt x="0" y="188"/>
                </a:lnTo>
                <a:lnTo>
                  <a:pt x="527" y="222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3" name="Freeform 225"/>
          <p:cNvSpPr>
            <a:spLocks noChangeArrowheads="1"/>
          </p:cNvSpPr>
          <p:nvPr/>
        </p:nvSpPr>
        <p:spPr bwMode="auto">
          <a:xfrm>
            <a:off x="2301875" y="2524125"/>
            <a:ext cx="215900" cy="800100"/>
          </a:xfrm>
          <a:custGeom>
            <a:avLst/>
            <a:gdLst>
              <a:gd name="T0" fmla="*/ 527 w 598"/>
              <a:gd name="T1" fmla="*/ 2221 h 2222"/>
              <a:gd name="T2" fmla="*/ 597 w 598"/>
              <a:gd name="T3" fmla="*/ 2184 h 2222"/>
              <a:gd name="T4" fmla="*/ 70 w 598"/>
              <a:gd name="T5" fmla="*/ 151 h 2222"/>
              <a:gd name="T6" fmla="*/ 36 w 598"/>
              <a:gd name="T7" fmla="*/ 0 h 2222"/>
              <a:gd name="T8" fmla="*/ 0 w 598"/>
              <a:gd name="T9" fmla="*/ 151 h 2222"/>
              <a:gd name="T10" fmla="*/ 0 w 598"/>
              <a:gd name="T11" fmla="*/ 188 h 2222"/>
              <a:gd name="T12" fmla="*/ 527 w 598"/>
              <a:gd name="T13" fmla="*/ 2221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8" h="2222">
                <a:moveTo>
                  <a:pt x="527" y="2221"/>
                </a:moveTo>
                <a:lnTo>
                  <a:pt x="597" y="2184"/>
                </a:lnTo>
                <a:lnTo>
                  <a:pt x="70" y="151"/>
                </a:lnTo>
                <a:lnTo>
                  <a:pt x="36" y="0"/>
                </a:lnTo>
                <a:lnTo>
                  <a:pt x="0" y="151"/>
                </a:lnTo>
                <a:lnTo>
                  <a:pt x="0" y="188"/>
                </a:lnTo>
                <a:lnTo>
                  <a:pt x="527" y="222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4" name="Freeform 226"/>
          <p:cNvSpPr>
            <a:spLocks noChangeArrowheads="1"/>
          </p:cNvSpPr>
          <p:nvPr/>
        </p:nvSpPr>
        <p:spPr bwMode="auto">
          <a:xfrm>
            <a:off x="2871788" y="2822575"/>
            <a:ext cx="366712" cy="746125"/>
          </a:xfrm>
          <a:custGeom>
            <a:avLst/>
            <a:gdLst>
              <a:gd name="T0" fmla="*/ 527 w 1019"/>
              <a:gd name="T1" fmla="*/ 0 h 2072"/>
              <a:gd name="T2" fmla="*/ 0 w 1019"/>
              <a:gd name="T3" fmla="*/ 2071 h 2072"/>
              <a:gd name="T4" fmla="*/ 1018 w 1019"/>
              <a:gd name="T5" fmla="*/ 2071 h 2072"/>
              <a:gd name="T6" fmla="*/ 527 w 1019"/>
              <a:gd name="T7" fmla="*/ 0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9" h="2072">
                <a:moveTo>
                  <a:pt x="527" y="0"/>
                </a:moveTo>
                <a:lnTo>
                  <a:pt x="0" y="2071"/>
                </a:lnTo>
                <a:lnTo>
                  <a:pt x="1018" y="2071"/>
                </a:lnTo>
                <a:lnTo>
                  <a:pt x="527" y="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5" name="Freeform 227"/>
          <p:cNvSpPr>
            <a:spLocks noChangeArrowheads="1"/>
          </p:cNvSpPr>
          <p:nvPr/>
        </p:nvSpPr>
        <p:spPr bwMode="auto">
          <a:xfrm>
            <a:off x="2871788" y="2822575"/>
            <a:ext cx="366712" cy="746125"/>
          </a:xfrm>
          <a:custGeom>
            <a:avLst/>
            <a:gdLst>
              <a:gd name="T0" fmla="*/ 527 w 1019"/>
              <a:gd name="T1" fmla="*/ 0 h 2072"/>
              <a:gd name="T2" fmla="*/ 0 w 1019"/>
              <a:gd name="T3" fmla="*/ 2071 h 2072"/>
              <a:gd name="T4" fmla="*/ 1018 w 1019"/>
              <a:gd name="T5" fmla="*/ 2071 h 2072"/>
              <a:gd name="T6" fmla="*/ 527 w 1019"/>
              <a:gd name="T7" fmla="*/ 0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9" h="2072">
                <a:moveTo>
                  <a:pt x="527" y="0"/>
                </a:moveTo>
                <a:lnTo>
                  <a:pt x="0" y="2071"/>
                </a:lnTo>
                <a:lnTo>
                  <a:pt x="1018" y="2071"/>
                </a:lnTo>
                <a:lnTo>
                  <a:pt x="527" y="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6" name="Freeform 228"/>
          <p:cNvSpPr>
            <a:spLocks noChangeArrowheads="1"/>
          </p:cNvSpPr>
          <p:nvPr/>
        </p:nvSpPr>
        <p:spPr bwMode="auto">
          <a:xfrm>
            <a:off x="2859088" y="2822575"/>
            <a:ext cx="215900" cy="746125"/>
          </a:xfrm>
          <a:custGeom>
            <a:avLst/>
            <a:gdLst>
              <a:gd name="T0" fmla="*/ 597 w 598"/>
              <a:gd name="T1" fmla="*/ 38 h 2072"/>
              <a:gd name="T2" fmla="*/ 527 w 598"/>
              <a:gd name="T3" fmla="*/ 0 h 2072"/>
              <a:gd name="T4" fmla="*/ 0 w 598"/>
              <a:gd name="T5" fmla="*/ 2034 h 2072"/>
              <a:gd name="T6" fmla="*/ 0 w 598"/>
              <a:gd name="T7" fmla="*/ 2071 h 2072"/>
              <a:gd name="T8" fmla="*/ 36 w 598"/>
              <a:gd name="T9" fmla="*/ 2071 h 2072"/>
              <a:gd name="T10" fmla="*/ 70 w 598"/>
              <a:gd name="T11" fmla="*/ 2071 h 2072"/>
              <a:gd name="T12" fmla="*/ 597 w 598"/>
              <a:gd name="T13" fmla="*/ 38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8" h="2072">
                <a:moveTo>
                  <a:pt x="597" y="38"/>
                </a:moveTo>
                <a:lnTo>
                  <a:pt x="527" y="0"/>
                </a:lnTo>
                <a:lnTo>
                  <a:pt x="0" y="2034"/>
                </a:lnTo>
                <a:lnTo>
                  <a:pt x="0" y="2071"/>
                </a:lnTo>
                <a:lnTo>
                  <a:pt x="36" y="2071"/>
                </a:lnTo>
                <a:lnTo>
                  <a:pt x="70" y="2071"/>
                </a:lnTo>
                <a:lnTo>
                  <a:pt x="597" y="3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7" name="Freeform 229"/>
          <p:cNvSpPr>
            <a:spLocks noChangeArrowheads="1"/>
          </p:cNvSpPr>
          <p:nvPr/>
        </p:nvSpPr>
        <p:spPr bwMode="auto">
          <a:xfrm>
            <a:off x="2859088" y="2822575"/>
            <a:ext cx="215900" cy="746125"/>
          </a:xfrm>
          <a:custGeom>
            <a:avLst/>
            <a:gdLst>
              <a:gd name="T0" fmla="*/ 597 w 598"/>
              <a:gd name="T1" fmla="*/ 38 h 2072"/>
              <a:gd name="T2" fmla="*/ 527 w 598"/>
              <a:gd name="T3" fmla="*/ 0 h 2072"/>
              <a:gd name="T4" fmla="*/ 0 w 598"/>
              <a:gd name="T5" fmla="*/ 2034 h 2072"/>
              <a:gd name="T6" fmla="*/ 0 w 598"/>
              <a:gd name="T7" fmla="*/ 2071 h 2072"/>
              <a:gd name="T8" fmla="*/ 36 w 598"/>
              <a:gd name="T9" fmla="*/ 2071 h 2072"/>
              <a:gd name="T10" fmla="*/ 70 w 598"/>
              <a:gd name="T11" fmla="*/ 2071 h 2072"/>
              <a:gd name="T12" fmla="*/ 597 w 598"/>
              <a:gd name="T13" fmla="*/ 38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8" h="2072">
                <a:moveTo>
                  <a:pt x="597" y="38"/>
                </a:moveTo>
                <a:lnTo>
                  <a:pt x="527" y="0"/>
                </a:lnTo>
                <a:lnTo>
                  <a:pt x="0" y="2034"/>
                </a:lnTo>
                <a:lnTo>
                  <a:pt x="0" y="2071"/>
                </a:lnTo>
                <a:lnTo>
                  <a:pt x="36" y="2071"/>
                </a:lnTo>
                <a:lnTo>
                  <a:pt x="70" y="2071"/>
                </a:lnTo>
                <a:lnTo>
                  <a:pt x="597" y="3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8" name="Freeform 230"/>
          <p:cNvSpPr>
            <a:spLocks noChangeArrowheads="1"/>
          </p:cNvSpPr>
          <p:nvPr/>
        </p:nvSpPr>
        <p:spPr bwMode="auto">
          <a:xfrm>
            <a:off x="2871788" y="3541713"/>
            <a:ext cx="392112" cy="26987"/>
          </a:xfrm>
          <a:custGeom>
            <a:avLst/>
            <a:gdLst>
              <a:gd name="T0" fmla="*/ 0 w 1090"/>
              <a:gd name="T1" fmla="*/ 0 h 75"/>
              <a:gd name="T2" fmla="*/ 0 w 1090"/>
              <a:gd name="T3" fmla="*/ 74 h 75"/>
              <a:gd name="T4" fmla="*/ 1018 w 1090"/>
              <a:gd name="T5" fmla="*/ 74 h 75"/>
              <a:gd name="T6" fmla="*/ 1089 w 1090"/>
              <a:gd name="T7" fmla="*/ 74 h 75"/>
              <a:gd name="T8" fmla="*/ 1054 w 1090"/>
              <a:gd name="T9" fmla="*/ 37 h 75"/>
              <a:gd name="T10" fmla="*/ 1018 w 1090"/>
              <a:gd name="T11" fmla="*/ 0 h 75"/>
              <a:gd name="T12" fmla="*/ 0 w 1090"/>
              <a:gd name="T13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0" h="75">
                <a:moveTo>
                  <a:pt x="0" y="0"/>
                </a:moveTo>
                <a:lnTo>
                  <a:pt x="0" y="74"/>
                </a:lnTo>
                <a:lnTo>
                  <a:pt x="1018" y="74"/>
                </a:lnTo>
                <a:lnTo>
                  <a:pt x="1089" y="74"/>
                </a:lnTo>
                <a:lnTo>
                  <a:pt x="1054" y="37"/>
                </a:lnTo>
                <a:lnTo>
                  <a:pt x="1018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9" name="Freeform 231"/>
          <p:cNvSpPr>
            <a:spLocks noChangeArrowheads="1"/>
          </p:cNvSpPr>
          <p:nvPr/>
        </p:nvSpPr>
        <p:spPr bwMode="auto">
          <a:xfrm>
            <a:off x="2871788" y="3541713"/>
            <a:ext cx="392112" cy="26987"/>
          </a:xfrm>
          <a:custGeom>
            <a:avLst/>
            <a:gdLst>
              <a:gd name="T0" fmla="*/ 0 w 1090"/>
              <a:gd name="T1" fmla="*/ 0 h 75"/>
              <a:gd name="T2" fmla="*/ 0 w 1090"/>
              <a:gd name="T3" fmla="*/ 74 h 75"/>
              <a:gd name="T4" fmla="*/ 1018 w 1090"/>
              <a:gd name="T5" fmla="*/ 74 h 75"/>
              <a:gd name="T6" fmla="*/ 1089 w 1090"/>
              <a:gd name="T7" fmla="*/ 74 h 75"/>
              <a:gd name="T8" fmla="*/ 1054 w 1090"/>
              <a:gd name="T9" fmla="*/ 37 h 75"/>
              <a:gd name="T10" fmla="*/ 1018 w 1090"/>
              <a:gd name="T11" fmla="*/ 0 h 75"/>
              <a:gd name="T12" fmla="*/ 0 w 1090"/>
              <a:gd name="T13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0" h="75">
                <a:moveTo>
                  <a:pt x="0" y="0"/>
                </a:moveTo>
                <a:lnTo>
                  <a:pt x="0" y="74"/>
                </a:lnTo>
                <a:lnTo>
                  <a:pt x="1018" y="74"/>
                </a:lnTo>
                <a:lnTo>
                  <a:pt x="1089" y="74"/>
                </a:lnTo>
                <a:lnTo>
                  <a:pt x="1054" y="37"/>
                </a:lnTo>
                <a:lnTo>
                  <a:pt x="1018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20" name="Freeform 232"/>
          <p:cNvSpPr>
            <a:spLocks noChangeArrowheads="1"/>
          </p:cNvSpPr>
          <p:nvPr/>
        </p:nvSpPr>
        <p:spPr bwMode="auto">
          <a:xfrm>
            <a:off x="3049588" y="2768600"/>
            <a:ext cx="203200" cy="800100"/>
          </a:xfrm>
          <a:custGeom>
            <a:avLst/>
            <a:gdLst>
              <a:gd name="T0" fmla="*/ 493 w 564"/>
              <a:gd name="T1" fmla="*/ 2221 h 2222"/>
              <a:gd name="T2" fmla="*/ 563 w 564"/>
              <a:gd name="T3" fmla="*/ 2184 h 2222"/>
              <a:gd name="T4" fmla="*/ 70 w 564"/>
              <a:gd name="T5" fmla="*/ 150 h 2222"/>
              <a:gd name="T6" fmla="*/ 36 w 564"/>
              <a:gd name="T7" fmla="*/ 0 h 2222"/>
              <a:gd name="T8" fmla="*/ 0 w 564"/>
              <a:gd name="T9" fmla="*/ 150 h 2222"/>
              <a:gd name="T10" fmla="*/ 0 w 564"/>
              <a:gd name="T11" fmla="*/ 188 h 2222"/>
              <a:gd name="T12" fmla="*/ 493 w 564"/>
              <a:gd name="T13" fmla="*/ 2221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4" h="2222">
                <a:moveTo>
                  <a:pt x="493" y="2221"/>
                </a:moveTo>
                <a:lnTo>
                  <a:pt x="563" y="2184"/>
                </a:lnTo>
                <a:lnTo>
                  <a:pt x="70" y="150"/>
                </a:lnTo>
                <a:lnTo>
                  <a:pt x="36" y="0"/>
                </a:lnTo>
                <a:lnTo>
                  <a:pt x="0" y="150"/>
                </a:lnTo>
                <a:lnTo>
                  <a:pt x="0" y="188"/>
                </a:lnTo>
                <a:lnTo>
                  <a:pt x="493" y="222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21" name="Freeform 233"/>
          <p:cNvSpPr>
            <a:spLocks noChangeArrowheads="1"/>
          </p:cNvSpPr>
          <p:nvPr/>
        </p:nvSpPr>
        <p:spPr bwMode="auto">
          <a:xfrm>
            <a:off x="3049588" y="2768600"/>
            <a:ext cx="203200" cy="800100"/>
          </a:xfrm>
          <a:custGeom>
            <a:avLst/>
            <a:gdLst>
              <a:gd name="T0" fmla="*/ 493 w 564"/>
              <a:gd name="T1" fmla="*/ 2221 h 2222"/>
              <a:gd name="T2" fmla="*/ 563 w 564"/>
              <a:gd name="T3" fmla="*/ 2184 h 2222"/>
              <a:gd name="T4" fmla="*/ 70 w 564"/>
              <a:gd name="T5" fmla="*/ 150 h 2222"/>
              <a:gd name="T6" fmla="*/ 36 w 564"/>
              <a:gd name="T7" fmla="*/ 0 h 2222"/>
              <a:gd name="T8" fmla="*/ 0 w 564"/>
              <a:gd name="T9" fmla="*/ 150 h 2222"/>
              <a:gd name="T10" fmla="*/ 0 w 564"/>
              <a:gd name="T11" fmla="*/ 188 h 2222"/>
              <a:gd name="T12" fmla="*/ 493 w 564"/>
              <a:gd name="T13" fmla="*/ 2221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4" h="2222">
                <a:moveTo>
                  <a:pt x="493" y="2221"/>
                </a:moveTo>
                <a:lnTo>
                  <a:pt x="563" y="2184"/>
                </a:lnTo>
                <a:lnTo>
                  <a:pt x="70" y="150"/>
                </a:lnTo>
                <a:lnTo>
                  <a:pt x="36" y="0"/>
                </a:lnTo>
                <a:lnTo>
                  <a:pt x="0" y="150"/>
                </a:lnTo>
                <a:lnTo>
                  <a:pt x="0" y="188"/>
                </a:lnTo>
                <a:lnTo>
                  <a:pt x="493" y="222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22" name="Freeform 234"/>
          <p:cNvSpPr>
            <a:spLocks noChangeArrowheads="1"/>
          </p:cNvSpPr>
          <p:nvPr/>
        </p:nvSpPr>
        <p:spPr bwMode="auto">
          <a:xfrm>
            <a:off x="1935163" y="2076450"/>
            <a:ext cx="25400" cy="26988"/>
          </a:xfrm>
          <a:custGeom>
            <a:avLst/>
            <a:gdLst>
              <a:gd name="T0" fmla="*/ 71 w 72"/>
              <a:gd name="T1" fmla="*/ 0 h 76"/>
              <a:gd name="T2" fmla="*/ 35 w 72"/>
              <a:gd name="T3" fmla="*/ 0 h 76"/>
              <a:gd name="T4" fmla="*/ 0 w 72"/>
              <a:gd name="T5" fmla="*/ 75 h 76"/>
              <a:gd name="T6" fmla="*/ 35 w 72"/>
              <a:gd name="T7" fmla="*/ 75 h 76"/>
              <a:gd name="T8" fmla="*/ 71 w 72"/>
              <a:gd name="T9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6">
                <a:moveTo>
                  <a:pt x="71" y="0"/>
                </a:moveTo>
                <a:lnTo>
                  <a:pt x="35" y="0"/>
                </a:lnTo>
                <a:lnTo>
                  <a:pt x="0" y="75"/>
                </a:lnTo>
                <a:lnTo>
                  <a:pt x="35" y="75"/>
                </a:lnTo>
                <a:lnTo>
                  <a:pt x="71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23" name="Freeform 235"/>
          <p:cNvSpPr>
            <a:spLocks noChangeArrowheads="1"/>
          </p:cNvSpPr>
          <p:nvPr/>
        </p:nvSpPr>
        <p:spPr bwMode="auto">
          <a:xfrm>
            <a:off x="1935163" y="2076450"/>
            <a:ext cx="25400" cy="26988"/>
          </a:xfrm>
          <a:custGeom>
            <a:avLst/>
            <a:gdLst>
              <a:gd name="T0" fmla="*/ 71 w 72"/>
              <a:gd name="T1" fmla="*/ 0 h 76"/>
              <a:gd name="T2" fmla="*/ 35 w 72"/>
              <a:gd name="T3" fmla="*/ 0 h 76"/>
              <a:gd name="T4" fmla="*/ 0 w 72"/>
              <a:gd name="T5" fmla="*/ 75 h 76"/>
              <a:gd name="T6" fmla="*/ 35 w 72"/>
              <a:gd name="T7" fmla="*/ 75 h 76"/>
              <a:gd name="T8" fmla="*/ 71 w 72"/>
              <a:gd name="T9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6">
                <a:moveTo>
                  <a:pt x="71" y="0"/>
                </a:moveTo>
                <a:lnTo>
                  <a:pt x="35" y="0"/>
                </a:lnTo>
                <a:lnTo>
                  <a:pt x="0" y="75"/>
                </a:lnTo>
                <a:lnTo>
                  <a:pt x="35" y="75"/>
                </a:lnTo>
                <a:lnTo>
                  <a:pt x="71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24" name="Freeform 236"/>
          <p:cNvSpPr>
            <a:spLocks noChangeArrowheads="1"/>
          </p:cNvSpPr>
          <p:nvPr/>
        </p:nvSpPr>
        <p:spPr bwMode="auto">
          <a:xfrm>
            <a:off x="2681288" y="2320925"/>
            <a:ext cx="25400" cy="41275"/>
          </a:xfrm>
          <a:custGeom>
            <a:avLst/>
            <a:gdLst>
              <a:gd name="T0" fmla="*/ 35 w 72"/>
              <a:gd name="T1" fmla="*/ 0 h 115"/>
              <a:gd name="T2" fmla="*/ 71 w 72"/>
              <a:gd name="T3" fmla="*/ 39 h 115"/>
              <a:gd name="T4" fmla="*/ 35 w 72"/>
              <a:gd name="T5" fmla="*/ 114 h 115"/>
              <a:gd name="T6" fmla="*/ 0 w 72"/>
              <a:gd name="T7" fmla="*/ 76 h 115"/>
              <a:gd name="T8" fmla="*/ 35 w 72"/>
              <a:gd name="T9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15">
                <a:moveTo>
                  <a:pt x="35" y="0"/>
                </a:moveTo>
                <a:lnTo>
                  <a:pt x="71" y="39"/>
                </a:lnTo>
                <a:lnTo>
                  <a:pt x="35" y="114"/>
                </a:lnTo>
                <a:lnTo>
                  <a:pt x="0" y="76"/>
                </a:lnTo>
                <a:lnTo>
                  <a:pt x="35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25" name="Freeform 237"/>
          <p:cNvSpPr>
            <a:spLocks noChangeArrowheads="1"/>
          </p:cNvSpPr>
          <p:nvPr/>
        </p:nvSpPr>
        <p:spPr bwMode="auto">
          <a:xfrm>
            <a:off x="2681288" y="2320925"/>
            <a:ext cx="25400" cy="41275"/>
          </a:xfrm>
          <a:custGeom>
            <a:avLst/>
            <a:gdLst>
              <a:gd name="T0" fmla="*/ 35 w 72"/>
              <a:gd name="T1" fmla="*/ 0 h 115"/>
              <a:gd name="T2" fmla="*/ 71 w 72"/>
              <a:gd name="T3" fmla="*/ 39 h 115"/>
              <a:gd name="T4" fmla="*/ 35 w 72"/>
              <a:gd name="T5" fmla="*/ 114 h 115"/>
              <a:gd name="T6" fmla="*/ 0 w 72"/>
              <a:gd name="T7" fmla="*/ 76 h 115"/>
              <a:gd name="T8" fmla="*/ 35 w 72"/>
              <a:gd name="T9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15">
                <a:moveTo>
                  <a:pt x="35" y="0"/>
                </a:moveTo>
                <a:lnTo>
                  <a:pt x="71" y="39"/>
                </a:lnTo>
                <a:lnTo>
                  <a:pt x="35" y="114"/>
                </a:lnTo>
                <a:lnTo>
                  <a:pt x="0" y="76"/>
                </a:lnTo>
                <a:lnTo>
                  <a:pt x="35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26" name="Freeform 238"/>
          <p:cNvSpPr>
            <a:spLocks noChangeArrowheads="1"/>
          </p:cNvSpPr>
          <p:nvPr/>
        </p:nvSpPr>
        <p:spPr bwMode="auto">
          <a:xfrm>
            <a:off x="1947863" y="2076450"/>
            <a:ext cx="746125" cy="271463"/>
          </a:xfrm>
          <a:custGeom>
            <a:avLst/>
            <a:gdLst>
              <a:gd name="T0" fmla="*/ 36 w 2074"/>
              <a:gd name="T1" fmla="*/ 0 h 754"/>
              <a:gd name="T2" fmla="*/ 0 w 2074"/>
              <a:gd name="T3" fmla="*/ 75 h 754"/>
              <a:gd name="T4" fmla="*/ 2038 w 2074"/>
              <a:gd name="T5" fmla="*/ 753 h 754"/>
              <a:gd name="T6" fmla="*/ 2073 w 2074"/>
              <a:gd name="T7" fmla="*/ 677 h 754"/>
              <a:gd name="T8" fmla="*/ 36 w 2074"/>
              <a:gd name="T9" fmla="*/ 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754">
                <a:moveTo>
                  <a:pt x="36" y="0"/>
                </a:moveTo>
                <a:lnTo>
                  <a:pt x="0" y="75"/>
                </a:lnTo>
                <a:lnTo>
                  <a:pt x="2038" y="753"/>
                </a:lnTo>
                <a:lnTo>
                  <a:pt x="2073" y="677"/>
                </a:lnTo>
                <a:lnTo>
                  <a:pt x="36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27" name="Freeform 239"/>
          <p:cNvSpPr>
            <a:spLocks noChangeArrowheads="1"/>
          </p:cNvSpPr>
          <p:nvPr/>
        </p:nvSpPr>
        <p:spPr bwMode="auto">
          <a:xfrm>
            <a:off x="1947863" y="2076450"/>
            <a:ext cx="746125" cy="271463"/>
          </a:xfrm>
          <a:custGeom>
            <a:avLst/>
            <a:gdLst>
              <a:gd name="T0" fmla="*/ 36 w 2074"/>
              <a:gd name="T1" fmla="*/ 0 h 754"/>
              <a:gd name="T2" fmla="*/ 0 w 2074"/>
              <a:gd name="T3" fmla="*/ 75 h 754"/>
              <a:gd name="T4" fmla="*/ 2038 w 2074"/>
              <a:gd name="T5" fmla="*/ 753 h 754"/>
              <a:gd name="T6" fmla="*/ 2073 w 2074"/>
              <a:gd name="T7" fmla="*/ 677 h 754"/>
              <a:gd name="T8" fmla="*/ 36 w 2074"/>
              <a:gd name="T9" fmla="*/ 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754">
                <a:moveTo>
                  <a:pt x="36" y="0"/>
                </a:moveTo>
                <a:lnTo>
                  <a:pt x="0" y="75"/>
                </a:lnTo>
                <a:lnTo>
                  <a:pt x="2038" y="753"/>
                </a:lnTo>
                <a:lnTo>
                  <a:pt x="2073" y="677"/>
                </a:lnTo>
                <a:lnTo>
                  <a:pt x="36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28" name="Freeform 240"/>
          <p:cNvSpPr>
            <a:spLocks noChangeArrowheads="1"/>
          </p:cNvSpPr>
          <p:nvPr/>
        </p:nvSpPr>
        <p:spPr bwMode="auto">
          <a:xfrm>
            <a:off x="2670175" y="2320925"/>
            <a:ext cx="25400" cy="26988"/>
          </a:xfrm>
          <a:custGeom>
            <a:avLst/>
            <a:gdLst>
              <a:gd name="T0" fmla="*/ 69 w 70"/>
              <a:gd name="T1" fmla="*/ 0 h 77"/>
              <a:gd name="T2" fmla="*/ 34 w 70"/>
              <a:gd name="T3" fmla="*/ 0 h 77"/>
              <a:gd name="T4" fmla="*/ 0 w 70"/>
              <a:gd name="T5" fmla="*/ 76 h 77"/>
              <a:gd name="T6" fmla="*/ 34 w 70"/>
              <a:gd name="T7" fmla="*/ 76 h 77"/>
              <a:gd name="T8" fmla="*/ 69 w 70"/>
              <a:gd name="T9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77">
                <a:moveTo>
                  <a:pt x="69" y="0"/>
                </a:moveTo>
                <a:lnTo>
                  <a:pt x="34" y="0"/>
                </a:lnTo>
                <a:lnTo>
                  <a:pt x="0" y="76"/>
                </a:lnTo>
                <a:lnTo>
                  <a:pt x="34" y="76"/>
                </a:lnTo>
                <a:lnTo>
                  <a:pt x="69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29" name="Freeform 241"/>
          <p:cNvSpPr>
            <a:spLocks noChangeArrowheads="1"/>
          </p:cNvSpPr>
          <p:nvPr/>
        </p:nvSpPr>
        <p:spPr bwMode="auto">
          <a:xfrm>
            <a:off x="2670175" y="2320925"/>
            <a:ext cx="25400" cy="26988"/>
          </a:xfrm>
          <a:custGeom>
            <a:avLst/>
            <a:gdLst>
              <a:gd name="T0" fmla="*/ 69 w 70"/>
              <a:gd name="T1" fmla="*/ 0 h 77"/>
              <a:gd name="T2" fmla="*/ 34 w 70"/>
              <a:gd name="T3" fmla="*/ 0 h 77"/>
              <a:gd name="T4" fmla="*/ 0 w 70"/>
              <a:gd name="T5" fmla="*/ 76 h 77"/>
              <a:gd name="T6" fmla="*/ 34 w 70"/>
              <a:gd name="T7" fmla="*/ 76 h 77"/>
              <a:gd name="T8" fmla="*/ 69 w 70"/>
              <a:gd name="T9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77">
                <a:moveTo>
                  <a:pt x="69" y="0"/>
                </a:moveTo>
                <a:lnTo>
                  <a:pt x="34" y="0"/>
                </a:lnTo>
                <a:lnTo>
                  <a:pt x="0" y="76"/>
                </a:lnTo>
                <a:lnTo>
                  <a:pt x="34" y="76"/>
                </a:lnTo>
                <a:lnTo>
                  <a:pt x="69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30" name="Freeform 242"/>
          <p:cNvSpPr>
            <a:spLocks noChangeArrowheads="1"/>
          </p:cNvSpPr>
          <p:nvPr/>
        </p:nvSpPr>
        <p:spPr bwMode="auto">
          <a:xfrm>
            <a:off x="3429000" y="2565400"/>
            <a:ext cx="25400" cy="41275"/>
          </a:xfrm>
          <a:custGeom>
            <a:avLst/>
            <a:gdLst>
              <a:gd name="T0" fmla="*/ 34 w 71"/>
              <a:gd name="T1" fmla="*/ 0 h 115"/>
              <a:gd name="T2" fmla="*/ 70 w 71"/>
              <a:gd name="T3" fmla="*/ 38 h 115"/>
              <a:gd name="T4" fmla="*/ 34 w 71"/>
              <a:gd name="T5" fmla="*/ 114 h 115"/>
              <a:gd name="T6" fmla="*/ 0 w 71"/>
              <a:gd name="T7" fmla="*/ 75 h 115"/>
              <a:gd name="T8" fmla="*/ 34 w 71"/>
              <a:gd name="T9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5">
                <a:moveTo>
                  <a:pt x="34" y="0"/>
                </a:moveTo>
                <a:lnTo>
                  <a:pt x="70" y="38"/>
                </a:lnTo>
                <a:lnTo>
                  <a:pt x="34" y="114"/>
                </a:lnTo>
                <a:lnTo>
                  <a:pt x="0" y="75"/>
                </a:lnTo>
                <a:lnTo>
                  <a:pt x="34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31" name="Freeform 243"/>
          <p:cNvSpPr>
            <a:spLocks noChangeArrowheads="1"/>
          </p:cNvSpPr>
          <p:nvPr/>
        </p:nvSpPr>
        <p:spPr bwMode="auto">
          <a:xfrm>
            <a:off x="3429000" y="2565400"/>
            <a:ext cx="25400" cy="41275"/>
          </a:xfrm>
          <a:custGeom>
            <a:avLst/>
            <a:gdLst>
              <a:gd name="T0" fmla="*/ 34 w 71"/>
              <a:gd name="T1" fmla="*/ 0 h 115"/>
              <a:gd name="T2" fmla="*/ 70 w 71"/>
              <a:gd name="T3" fmla="*/ 38 h 115"/>
              <a:gd name="T4" fmla="*/ 34 w 71"/>
              <a:gd name="T5" fmla="*/ 114 h 115"/>
              <a:gd name="T6" fmla="*/ 0 w 71"/>
              <a:gd name="T7" fmla="*/ 75 h 115"/>
              <a:gd name="T8" fmla="*/ 34 w 71"/>
              <a:gd name="T9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5">
                <a:moveTo>
                  <a:pt x="34" y="0"/>
                </a:moveTo>
                <a:lnTo>
                  <a:pt x="70" y="38"/>
                </a:lnTo>
                <a:lnTo>
                  <a:pt x="34" y="114"/>
                </a:lnTo>
                <a:lnTo>
                  <a:pt x="0" y="75"/>
                </a:lnTo>
                <a:lnTo>
                  <a:pt x="34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32" name="Freeform 244"/>
          <p:cNvSpPr>
            <a:spLocks noChangeArrowheads="1"/>
          </p:cNvSpPr>
          <p:nvPr/>
        </p:nvSpPr>
        <p:spPr bwMode="auto">
          <a:xfrm>
            <a:off x="2681288" y="2320925"/>
            <a:ext cx="758825" cy="271463"/>
          </a:xfrm>
          <a:custGeom>
            <a:avLst/>
            <a:gdLst>
              <a:gd name="T0" fmla="*/ 35 w 2109"/>
              <a:gd name="T1" fmla="*/ 0 h 754"/>
              <a:gd name="T2" fmla="*/ 0 w 2109"/>
              <a:gd name="T3" fmla="*/ 76 h 754"/>
              <a:gd name="T4" fmla="*/ 2074 w 2109"/>
              <a:gd name="T5" fmla="*/ 753 h 754"/>
              <a:gd name="T6" fmla="*/ 2108 w 2109"/>
              <a:gd name="T7" fmla="*/ 678 h 754"/>
              <a:gd name="T8" fmla="*/ 35 w 2109"/>
              <a:gd name="T9" fmla="*/ 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9" h="754">
                <a:moveTo>
                  <a:pt x="35" y="0"/>
                </a:moveTo>
                <a:lnTo>
                  <a:pt x="0" y="76"/>
                </a:lnTo>
                <a:lnTo>
                  <a:pt x="2074" y="753"/>
                </a:lnTo>
                <a:lnTo>
                  <a:pt x="2108" y="678"/>
                </a:lnTo>
                <a:lnTo>
                  <a:pt x="35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33" name="Freeform 245"/>
          <p:cNvSpPr>
            <a:spLocks noChangeArrowheads="1"/>
          </p:cNvSpPr>
          <p:nvPr/>
        </p:nvSpPr>
        <p:spPr bwMode="auto">
          <a:xfrm>
            <a:off x="2681288" y="2320925"/>
            <a:ext cx="758825" cy="271463"/>
          </a:xfrm>
          <a:custGeom>
            <a:avLst/>
            <a:gdLst>
              <a:gd name="T0" fmla="*/ 35 w 2109"/>
              <a:gd name="T1" fmla="*/ 0 h 754"/>
              <a:gd name="T2" fmla="*/ 0 w 2109"/>
              <a:gd name="T3" fmla="*/ 76 h 754"/>
              <a:gd name="T4" fmla="*/ 2074 w 2109"/>
              <a:gd name="T5" fmla="*/ 753 h 754"/>
              <a:gd name="T6" fmla="*/ 2108 w 2109"/>
              <a:gd name="T7" fmla="*/ 678 h 754"/>
              <a:gd name="T8" fmla="*/ 35 w 2109"/>
              <a:gd name="T9" fmla="*/ 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9" h="754">
                <a:moveTo>
                  <a:pt x="35" y="0"/>
                </a:moveTo>
                <a:lnTo>
                  <a:pt x="0" y="76"/>
                </a:lnTo>
                <a:lnTo>
                  <a:pt x="2074" y="753"/>
                </a:lnTo>
                <a:lnTo>
                  <a:pt x="2108" y="678"/>
                </a:lnTo>
                <a:lnTo>
                  <a:pt x="35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34" name="Freeform 246"/>
          <p:cNvSpPr>
            <a:spLocks noChangeArrowheads="1"/>
          </p:cNvSpPr>
          <p:nvPr/>
        </p:nvSpPr>
        <p:spPr bwMode="auto">
          <a:xfrm>
            <a:off x="3429000" y="2565400"/>
            <a:ext cx="25400" cy="26988"/>
          </a:xfrm>
          <a:custGeom>
            <a:avLst/>
            <a:gdLst>
              <a:gd name="T0" fmla="*/ 34 w 71"/>
              <a:gd name="T1" fmla="*/ 75 h 76"/>
              <a:gd name="T2" fmla="*/ 70 w 71"/>
              <a:gd name="T3" fmla="*/ 75 h 76"/>
              <a:gd name="T4" fmla="*/ 34 w 71"/>
              <a:gd name="T5" fmla="*/ 0 h 76"/>
              <a:gd name="T6" fmla="*/ 0 w 71"/>
              <a:gd name="T7" fmla="*/ 0 h 76"/>
              <a:gd name="T8" fmla="*/ 34 w 71"/>
              <a:gd name="T9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6">
                <a:moveTo>
                  <a:pt x="34" y="75"/>
                </a:moveTo>
                <a:lnTo>
                  <a:pt x="70" y="75"/>
                </a:lnTo>
                <a:lnTo>
                  <a:pt x="34" y="0"/>
                </a:lnTo>
                <a:lnTo>
                  <a:pt x="0" y="0"/>
                </a:lnTo>
                <a:lnTo>
                  <a:pt x="34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35" name="Freeform 247"/>
          <p:cNvSpPr>
            <a:spLocks noChangeArrowheads="1"/>
          </p:cNvSpPr>
          <p:nvPr/>
        </p:nvSpPr>
        <p:spPr bwMode="auto">
          <a:xfrm>
            <a:off x="3429000" y="2565400"/>
            <a:ext cx="25400" cy="26988"/>
          </a:xfrm>
          <a:custGeom>
            <a:avLst/>
            <a:gdLst>
              <a:gd name="T0" fmla="*/ 34 w 71"/>
              <a:gd name="T1" fmla="*/ 75 h 76"/>
              <a:gd name="T2" fmla="*/ 70 w 71"/>
              <a:gd name="T3" fmla="*/ 75 h 76"/>
              <a:gd name="T4" fmla="*/ 34 w 71"/>
              <a:gd name="T5" fmla="*/ 0 h 76"/>
              <a:gd name="T6" fmla="*/ 0 w 71"/>
              <a:gd name="T7" fmla="*/ 0 h 76"/>
              <a:gd name="T8" fmla="*/ 34 w 71"/>
              <a:gd name="T9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6">
                <a:moveTo>
                  <a:pt x="34" y="75"/>
                </a:moveTo>
                <a:lnTo>
                  <a:pt x="70" y="75"/>
                </a:lnTo>
                <a:lnTo>
                  <a:pt x="34" y="0"/>
                </a:lnTo>
                <a:lnTo>
                  <a:pt x="0" y="0"/>
                </a:lnTo>
                <a:lnTo>
                  <a:pt x="34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36" name="Freeform 248"/>
          <p:cNvSpPr>
            <a:spLocks noChangeArrowheads="1"/>
          </p:cNvSpPr>
          <p:nvPr/>
        </p:nvSpPr>
        <p:spPr bwMode="auto">
          <a:xfrm>
            <a:off x="3049588" y="2808288"/>
            <a:ext cx="25400" cy="41275"/>
          </a:xfrm>
          <a:custGeom>
            <a:avLst/>
            <a:gdLst>
              <a:gd name="T0" fmla="*/ 70 w 71"/>
              <a:gd name="T1" fmla="*/ 75 h 113"/>
              <a:gd name="T2" fmla="*/ 36 w 71"/>
              <a:gd name="T3" fmla="*/ 112 h 113"/>
              <a:gd name="T4" fmla="*/ 0 w 71"/>
              <a:gd name="T5" fmla="*/ 37 h 113"/>
              <a:gd name="T6" fmla="*/ 36 w 71"/>
              <a:gd name="T7" fmla="*/ 0 h 113"/>
              <a:gd name="T8" fmla="*/ 70 w 71"/>
              <a:gd name="T9" fmla="*/ 7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3">
                <a:moveTo>
                  <a:pt x="70" y="75"/>
                </a:moveTo>
                <a:lnTo>
                  <a:pt x="36" y="112"/>
                </a:lnTo>
                <a:lnTo>
                  <a:pt x="0" y="37"/>
                </a:lnTo>
                <a:lnTo>
                  <a:pt x="36" y="0"/>
                </a:lnTo>
                <a:lnTo>
                  <a:pt x="70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37" name="Freeform 249"/>
          <p:cNvSpPr>
            <a:spLocks noChangeArrowheads="1"/>
          </p:cNvSpPr>
          <p:nvPr/>
        </p:nvSpPr>
        <p:spPr bwMode="auto">
          <a:xfrm>
            <a:off x="3049588" y="2808288"/>
            <a:ext cx="25400" cy="41275"/>
          </a:xfrm>
          <a:custGeom>
            <a:avLst/>
            <a:gdLst>
              <a:gd name="T0" fmla="*/ 70 w 71"/>
              <a:gd name="T1" fmla="*/ 75 h 113"/>
              <a:gd name="T2" fmla="*/ 36 w 71"/>
              <a:gd name="T3" fmla="*/ 112 h 113"/>
              <a:gd name="T4" fmla="*/ 0 w 71"/>
              <a:gd name="T5" fmla="*/ 37 h 113"/>
              <a:gd name="T6" fmla="*/ 36 w 71"/>
              <a:gd name="T7" fmla="*/ 0 h 113"/>
              <a:gd name="T8" fmla="*/ 70 w 71"/>
              <a:gd name="T9" fmla="*/ 7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3">
                <a:moveTo>
                  <a:pt x="70" y="75"/>
                </a:moveTo>
                <a:lnTo>
                  <a:pt x="36" y="112"/>
                </a:lnTo>
                <a:lnTo>
                  <a:pt x="0" y="37"/>
                </a:lnTo>
                <a:lnTo>
                  <a:pt x="36" y="0"/>
                </a:lnTo>
                <a:lnTo>
                  <a:pt x="70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38" name="Freeform 250"/>
          <p:cNvSpPr>
            <a:spLocks noChangeArrowheads="1"/>
          </p:cNvSpPr>
          <p:nvPr/>
        </p:nvSpPr>
        <p:spPr bwMode="auto">
          <a:xfrm>
            <a:off x="3062288" y="2565400"/>
            <a:ext cx="379412" cy="271463"/>
          </a:xfrm>
          <a:custGeom>
            <a:avLst/>
            <a:gdLst>
              <a:gd name="T0" fmla="*/ 1053 w 1054"/>
              <a:gd name="T1" fmla="*/ 75 h 754"/>
              <a:gd name="T2" fmla="*/ 1019 w 1054"/>
              <a:gd name="T3" fmla="*/ 0 h 754"/>
              <a:gd name="T4" fmla="*/ 0 w 1054"/>
              <a:gd name="T5" fmla="*/ 678 h 754"/>
              <a:gd name="T6" fmla="*/ 34 w 1054"/>
              <a:gd name="T7" fmla="*/ 753 h 754"/>
              <a:gd name="T8" fmla="*/ 1053 w 1054"/>
              <a:gd name="T9" fmla="*/ 75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4" h="754">
                <a:moveTo>
                  <a:pt x="1053" y="75"/>
                </a:moveTo>
                <a:lnTo>
                  <a:pt x="1019" y="0"/>
                </a:lnTo>
                <a:lnTo>
                  <a:pt x="0" y="678"/>
                </a:lnTo>
                <a:lnTo>
                  <a:pt x="34" y="753"/>
                </a:lnTo>
                <a:lnTo>
                  <a:pt x="1053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39" name="Freeform 251"/>
          <p:cNvSpPr>
            <a:spLocks noChangeArrowheads="1"/>
          </p:cNvSpPr>
          <p:nvPr/>
        </p:nvSpPr>
        <p:spPr bwMode="auto">
          <a:xfrm>
            <a:off x="3062288" y="2565400"/>
            <a:ext cx="379412" cy="271463"/>
          </a:xfrm>
          <a:custGeom>
            <a:avLst/>
            <a:gdLst>
              <a:gd name="T0" fmla="*/ 1053 w 1054"/>
              <a:gd name="T1" fmla="*/ 75 h 754"/>
              <a:gd name="T2" fmla="*/ 1019 w 1054"/>
              <a:gd name="T3" fmla="*/ 0 h 754"/>
              <a:gd name="T4" fmla="*/ 0 w 1054"/>
              <a:gd name="T5" fmla="*/ 678 h 754"/>
              <a:gd name="T6" fmla="*/ 34 w 1054"/>
              <a:gd name="T7" fmla="*/ 753 h 754"/>
              <a:gd name="T8" fmla="*/ 1053 w 1054"/>
              <a:gd name="T9" fmla="*/ 75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4" h="754">
                <a:moveTo>
                  <a:pt x="1053" y="75"/>
                </a:moveTo>
                <a:lnTo>
                  <a:pt x="1019" y="0"/>
                </a:lnTo>
                <a:lnTo>
                  <a:pt x="0" y="678"/>
                </a:lnTo>
                <a:lnTo>
                  <a:pt x="34" y="753"/>
                </a:lnTo>
                <a:lnTo>
                  <a:pt x="1053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40" name="Freeform 252"/>
          <p:cNvSpPr>
            <a:spLocks noChangeArrowheads="1"/>
          </p:cNvSpPr>
          <p:nvPr/>
        </p:nvSpPr>
        <p:spPr bwMode="auto">
          <a:xfrm>
            <a:off x="3416300" y="2565400"/>
            <a:ext cx="25400" cy="26988"/>
          </a:xfrm>
          <a:custGeom>
            <a:avLst/>
            <a:gdLst>
              <a:gd name="T0" fmla="*/ 69 w 70"/>
              <a:gd name="T1" fmla="*/ 0 h 76"/>
              <a:gd name="T2" fmla="*/ 35 w 70"/>
              <a:gd name="T3" fmla="*/ 0 h 76"/>
              <a:gd name="T4" fmla="*/ 0 w 70"/>
              <a:gd name="T5" fmla="*/ 75 h 76"/>
              <a:gd name="T6" fmla="*/ 35 w 70"/>
              <a:gd name="T7" fmla="*/ 75 h 76"/>
              <a:gd name="T8" fmla="*/ 69 w 70"/>
              <a:gd name="T9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76">
                <a:moveTo>
                  <a:pt x="69" y="0"/>
                </a:moveTo>
                <a:lnTo>
                  <a:pt x="35" y="0"/>
                </a:lnTo>
                <a:lnTo>
                  <a:pt x="0" y="75"/>
                </a:lnTo>
                <a:lnTo>
                  <a:pt x="35" y="75"/>
                </a:lnTo>
                <a:lnTo>
                  <a:pt x="69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41" name="Freeform 253"/>
          <p:cNvSpPr>
            <a:spLocks noChangeArrowheads="1"/>
          </p:cNvSpPr>
          <p:nvPr/>
        </p:nvSpPr>
        <p:spPr bwMode="auto">
          <a:xfrm>
            <a:off x="3416300" y="2565400"/>
            <a:ext cx="25400" cy="26988"/>
          </a:xfrm>
          <a:custGeom>
            <a:avLst/>
            <a:gdLst>
              <a:gd name="T0" fmla="*/ 69 w 70"/>
              <a:gd name="T1" fmla="*/ 0 h 76"/>
              <a:gd name="T2" fmla="*/ 35 w 70"/>
              <a:gd name="T3" fmla="*/ 0 h 76"/>
              <a:gd name="T4" fmla="*/ 0 w 70"/>
              <a:gd name="T5" fmla="*/ 75 h 76"/>
              <a:gd name="T6" fmla="*/ 35 w 70"/>
              <a:gd name="T7" fmla="*/ 75 h 76"/>
              <a:gd name="T8" fmla="*/ 69 w 70"/>
              <a:gd name="T9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76">
                <a:moveTo>
                  <a:pt x="69" y="0"/>
                </a:moveTo>
                <a:lnTo>
                  <a:pt x="35" y="0"/>
                </a:lnTo>
                <a:lnTo>
                  <a:pt x="0" y="75"/>
                </a:lnTo>
                <a:lnTo>
                  <a:pt x="35" y="75"/>
                </a:lnTo>
                <a:lnTo>
                  <a:pt x="69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42" name="Freeform 254"/>
          <p:cNvSpPr>
            <a:spLocks noChangeArrowheads="1"/>
          </p:cNvSpPr>
          <p:nvPr/>
        </p:nvSpPr>
        <p:spPr bwMode="auto">
          <a:xfrm>
            <a:off x="3795713" y="2808288"/>
            <a:ext cx="25400" cy="41275"/>
          </a:xfrm>
          <a:custGeom>
            <a:avLst/>
            <a:gdLst>
              <a:gd name="T0" fmla="*/ 36 w 72"/>
              <a:gd name="T1" fmla="*/ 0 h 113"/>
              <a:gd name="T2" fmla="*/ 71 w 72"/>
              <a:gd name="T3" fmla="*/ 37 h 113"/>
              <a:gd name="T4" fmla="*/ 36 w 72"/>
              <a:gd name="T5" fmla="*/ 112 h 113"/>
              <a:gd name="T6" fmla="*/ 0 w 72"/>
              <a:gd name="T7" fmla="*/ 75 h 113"/>
              <a:gd name="T8" fmla="*/ 36 w 72"/>
              <a:gd name="T9" fmla="*/ 0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13">
                <a:moveTo>
                  <a:pt x="36" y="0"/>
                </a:moveTo>
                <a:lnTo>
                  <a:pt x="71" y="37"/>
                </a:lnTo>
                <a:lnTo>
                  <a:pt x="36" y="112"/>
                </a:lnTo>
                <a:lnTo>
                  <a:pt x="0" y="75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43" name="Freeform 255"/>
          <p:cNvSpPr>
            <a:spLocks noChangeArrowheads="1"/>
          </p:cNvSpPr>
          <p:nvPr/>
        </p:nvSpPr>
        <p:spPr bwMode="auto">
          <a:xfrm>
            <a:off x="3795713" y="2808288"/>
            <a:ext cx="25400" cy="41275"/>
          </a:xfrm>
          <a:custGeom>
            <a:avLst/>
            <a:gdLst>
              <a:gd name="T0" fmla="*/ 36 w 72"/>
              <a:gd name="T1" fmla="*/ 0 h 113"/>
              <a:gd name="T2" fmla="*/ 71 w 72"/>
              <a:gd name="T3" fmla="*/ 37 h 113"/>
              <a:gd name="T4" fmla="*/ 36 w 72"/>
              <a:gd name="T5" fmla="*/ 112 h 113"/>
              <a:gd name="T6" fmla="*/ 0 w 72"/>
              <a:gd name="T7" fmla="*/ 75 h 113"/>
              <a:gd name="T8" fmla="*/ 36 w 72"/>
              <a:gd name="T9" fmla="*/ 0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13">
                <a:moveTo>
                  <a:pt x="36" y="0"/>
                </a:moveTo>
                <a:lnTo>
                  <a:pt x="71" y="37"/>
                </a:lnTo>
                <a:lnTo>
                  <a:pt x="36" y="112"/>
                </a:lnTo>
                <a:lnTo>
                  <a:pt x="0" y="75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44" name="Freeform 256"/>
          <p:cNvSpPr>
            <a:spLocks noChangeArrowheads="1"/>
          </p:cNvSpPr>
          <p:nvPr/>
        </p:nvSpPr>
        <p:spPr bwMode="auto">
          <a:xfrm>
            <a:off x="3429000" y="2565400"/>
            <a:ext cx="379413" cy="271463"/>
          </a:xfrm>
          <a:custGeom>
            <a:avLst/>
            <a:gdLst>
              <a:gd name="T0" fmla="*/ 34 w 1055"/>
              <a:gd name="T1" fmla="*/ 0 h 754"/>
              <a:gd name="T2" fmla="*/ 0 w 1055"/>
              <a:gd name="T3" fmla="*/ 75 h 754"/>
              <a:gd name="T4" fmla="*/ 1018 w 1055"/>
              <a:gd name="T5" fmla="*/ 753 h 754"/>
              <a:gd name="T6" fmla="*/ 1054 w 1055"/>
              <a:gd name="T7" fmla="*/ 678 h 754"/>
              <a:gd name="T8" fmla="*/ 34 w 1055"/>
              <a:gd name="T9" fmla="*/ 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5" h="754">
                <a:moveTo>
                  <a:pt x="34" y="0"/>
                </a:moveTo>
                <a:lnTo>
                  <a:pt x="0" y="75"/>
                </a:lnTo>
                <a:lnTo>
                  <a:pt x="1018" y="753"/>
                </a:lnTo>
                <a:lnTo>
                  <a:pt x="1054" y="678"/>
                </a:lnTo>
                <a:lnTo>
                  <a:pt x="34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45" name="Freeform 257"/>
          <p:cNvSpPr>
            <a:spLocks noChangeArrowheads="1"/>
          </p:cNvSpPr>
          <p:nvPr/>
        </p:nvSpPr>
        <p:spPr bwMode="auto">
          <a:xfrm>
            <a:off x="3429000" y="2565400"/>
            <a:ext cx="379413" cy="271463"/>
          </a:xfrm>
          <a:custGeom>
            <a:avLst/>
            <a:gdLst>
              <a:gd name="T0" fmla="*/ 34 w 1055"/>
              <a:gd name="T1" fmla="*/ 0 h 754"/>
              <a:gd name="T2" fmla="*/ 0 w 1055"/>
              <a:gd name="T3" fmla="*/ 75 h 754"/>
              <a:gd name="T4" fmla="*/ 1018 w 1055"/>
              <a:gd name="T5" fmla="*/ 753 h 754"/>
              <a:gd name="T6" fmla="*/ 1054 w 1055"/>
              <a:gd name="T7" fmla="*/ 678 h 754"/>
              <a:gd name="T8" fmla="*/ 34 w 1055"/>
              <a:gd name="T9" fmla="*/ 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5" h="754">
                <a:moveTo>
                  <a:pt x="34" y="0"/>
                </a:moveTo>
                <a:lnTo>
                  <a:pt x="0" y="75"/>
                </a:lnTo>
                <a:lnTo>
                  <a:pt x="1018" y="753"/>
                </a:lnTo>
                <a:lnTo>
                  <a:pt x="1054" y="678"/>
                </a:lnTo>
                <a:lnTo>
                  <a:pt x="34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46" name="Freeform 258"/>
          <p:cNvSpPr>
            <a:spLocks noChangeArrowheads="1"/>
          </p:cNvSpPr>
          <p:nvPr/>
        </p:nvSpPr>
        <p:spPr bwMode="auto">
          <a:xfrm>
            <a:off x="1947863" y="2076450"/>
            <a:ext cx="25400" cy="26988"/>
          </a:xfrm>
          <a:custGeom>
            <a:avLst/>
            <a:gdLst>
              <a:gd name="T0" fmla="*/ 36 w 71"/>
              <a:gd name="T1" fmla="*/ 75 h 76"/>
              <a:gd name="T2" fmla="*/ 70 w 71"/>
              <a:gd name="T3" fmla="*/ 75 h 76"/>
              <a:gd name="T4" fmla="*/ 36 w 71"/>
              <a:gd name="T5" fmla="*/ 0 h 76"/>
              <a:gd name="T6" fmla="*/ 0 w 71"/>
              <a:gd name="T7" fmla="*/ 0 h 76"/>
              <a:gd name="T8" fmla="*/ 36 w 71"/>
              <a:gd name="T9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6">
                <a:moveTo>
                  <a:pt x="36" y="75"/>
                </a:moveTo>
                <a:lnTo>
                  <a:pt x="70" y="75"/>
                </a:lnTo>
                <a:lnTo>
                  <a:pt x="36" y="0"/>
                </a:lnTo>
                <a:lnTo>
                  <a:pt x="0" y="0"/>
                </a:lnTo>
                <a:lnTo>
                  <a:pt x="36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47" name="Freeform 259"/>
          <p:cNvSpPr>
            <a:spLocks noChangeArrowheads="1"/>
          </p:cNvSpPr>
          <p:nvPr/>
        </p:nvSpPr>
        <p:spPr bwMode="auto">
          <a:xfrm>
            <a:off x="1947863" y="2076450"/>
            <a:ext cx="25400" cy="26988"/>
          </a:xfrm>
          <a:custGeom>
            <a:avLst/>
            <a:gdLst>
              <a:gd name="T0" fmla="*/ 36 w 71"/>
              <a:gd name="T1" fmla="*/ 75 h 76"/>
              <a:gd name="T2" fmla="*/ 70 w 71"/>
              <a:gd name="T3" fmla="*/ 75 h 76"/>
              <a:gd name="T4" fmla="*/ 36 w 71"/>
              <a:gd name="T5" fmla="*/ 0 h 76"/>
              <a:gd name="T6" fmla="*/ 0 w 71"/>
              <a:gd name="T7" fmla="*/ 0 h 76"/>
              <a:gd name="T8" fmla="*/ 36 w 71"/>
              <a:gd name="T9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6">
                <a:moveTo>
                  <a:pt x="36" y="75"/>
                </a:moveTo>
                <a:lnTo>
                  <a:pt x="70" y="75"/>
                </a:lnTo>
                <a:lnTo>
                  <a:pt x="36" y="0"/>
                </a:lnTo>
                <a:lnTo>
                  <a:pt x="0" y="0"/>
                </a:lnTo>
                <a:lnTo>
                  <a:pt x="36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48" name="Freeform 260"/>
          <p:cNvSpPr>
            <a:spLocks noChangeArrowheads="1"/>
          </p:cNvSpPr>
          <p:nvPr/>
        </p:nvSpPr>
        <p:spPr bwMode="auto">
          <a:xfrm>
            <a:off x="1568450" y="2320925"/>
            <a:ext cx="25400" cy="41275"/>
          </a:xfrm>
          <a:custGeom>
            <a:avLst/>
            <a:gdLst>
              <a:gd name="T0" fmla="*/ 71 w 72"/>
              <a:gd name="T1" fmla="*/ 76 h 115"/>
              <a:gd name="T2" fmla="*/ 35 w 72"/>
              <a:gd name="T3" fmla="*/ 114 h 115"/>
              <a:gd name="T4" fmla="*/ 0 w 72"/>
              <a:gd name="T5" fmla="*/ 39 h 115"/>
              <a:gd name="T6" fmla="*/ 35 w 72"/>
              <a:gd name="T7" fmla="*/ 0 h 115"/>
              <a:gd name="T8" fmla="*/ 71 w 72"/>
              <a:gd name="T9" fmla="*/ 76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15">
                <a:moveTo>
                  <a:pt x="71" y="76"/>
                </a:moveTo>
                <a:lnTo>
                  <a:pt x="35" y="114"/>
                </a:lnTo>
                <a:lnTo>
                  <a:pt x="0" y="39"/>
                </a:lnTo>
                <a:lnTo>
                  <a:pt x="35" y="0"/>
                </a:lnTo>
                <a:lnTo>
                  <a:pt x="71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49" name="Freeform 261"/>
          <p:cNvSpPr>
            <a:spLocks noChangeArrowheads="1"/>
          </p:cNvSpPr>
          <p:nvPr/>
        </p:nvSpPr>
        <p:spPr bwMode="auto">
          <a:xfrm>
            <a:off x="1568450" y="2320925"/>
            <a:ext cx="25400" cy="41275"/>
          </a:xfrm>
          <a:custGeom>
            <a:avLst/>
            <a:gdLst>
              <a:gd name="T0" fmla="*/ 71 w 72"/>
              <a:gd name="T1" fmla="*/ 76 h 115"/>
              <a:gd name="T2" fmla="*/ 35 w 72"/>
              <a:gd name="T3" fmla="*/ 114 h 115"/>
              <a:gd name="T4" fmla="*/ 0 w 72"/>
              <a:gd name="T5" fmla="*/ 39 h 115"/>
              <a:gd name="T6" fmla="*/ 35 w 72"/>
              <a:gd name="T7" fmla="*/ 0 h 115"/>
              <a:gd name="T8" fmla="*/ 71 w 72"/>
              <a:gd name="T9" fmla="*/ 76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15">
                <a:moveTo>
                  <a:pt x="71" y="76"/>
                </a:moveTo>
                <a:lnTo>
                  <a:pt x="35" y="114"/>
                </a:lnTo>
                <a:lnTo>
                  <a:pt x="0" y="39"/>
                </a:lnTo>
                <a:lnTo>
                  <a:pt x="35" y="0"/>
                </a:lnTo>
                <a:lnTo>
                  <a:pt x="71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50" name="Freeform 262"/>
          <p:cNvSpPr>
            <a:spLocks noChangeArrowheads="1"/>
          </p:cNvSpPr>
          <p:nvPr/>
        </p:nvSpPr>
        <p:spPr bwMode="auto">
          <a:xfrm>
            <a:off x="1581150" y="2076450"/>
            <a:ext cx="379413" cy="271463"/>
          </a:xfrm>
          <a:custGeom>
            <a:avLst/>
            <a:gdLst>
              <a:gd name="T0" fmla="*/ 1055 w 1056"/>
              <a:gd name="T1" fmla="*/ 75 h 754"/>
              <a:gd name="T2" fmla="*/ 1019 w 1056"/>
              <a:gd name="T3" fmla="*/ 0 h 754"/>
              <a:gd name="T4" fmla="*/ 0 w 1056"/>
              <a:gd name="T5" fmla="*/ 677 h 754"/>
              <a:gd name="T6" fmla="*/ 36 w 1056"/>
              <a:gd name="T7" fmla="*/ 753 h 754"/>
              <a:gd name="T8" fmla="*/ 1055 w 1056"/>
              <a:gd name="T9" fmla="*/ 75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754">
                <a:moveTo>
                  <a:pt x="1055" y="75"/>
                </a:moveTo>
                <a:lnTo>
                  <a:pt x="1019" y="0"/>
                </a:lnTo>
                <a:lnTo>
                  <a:pt x="0" y="677"/>
                </a:lnTo>
                <a:lnTo>
                  <a:pt x="36" y="753"/>
                </a:lnTo>
                <a:lnTo>
                  <a:pt x="1055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51" name="Freeform 263"/>
          <p:cNvSpPr>
            <a:spLocks noChangeArrowheads="1"/>
          </p:cNvSpPr>
          <p:nvPr/>
        </p:nvSpPr>
        <p:spPr bwMode="auto">
          <a:xfrm>
            <a:off x="1581150" y="2076450"/>
            <a:ext cx="379413" cy="271463"/>
          </a:xfrm>
          <a:custGeom>
            <a:avLst/>
            <a:gdLst>
              <a:gd name="T0" fmla="*/ 1055 w 1056"/>
              <a:gd name="T1" fmla="*/ 75 h 754"/>
              <a:gd name="T2" fmla="*/ 1019 w 1056"/>
              <a:gd name="T3" fmla="*/ 0 h 754"/>
              <a:gd name="T4" fmla="*/ 0 w 1056"/>
              <a:gd name="T5" fmla="*/ 677 h 754"/>
              <a:gd name="T6" fmla="*/ 36 w 1056"/>
              <a:gd name="T7" fmla="*/ 753 h 754"/>
              <a:gd name="T8" fmla="*/ 1055 w 1056"/>
              <a:gd name="T9" fmla="*/ 75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754">
                <a:moveTo>
                  <a:pt x="1055" y="75"/>
                </a:moveTo>
                <a:lnTo>
                  <a:pt x="1019" y="0"/>
                </a:lnTo>
                <a:lnTo>
                  <a:pt x="0" y="677"/>
                </a:lnTo>
                <a:lnTo>
                  <a:pt x="36" y="753"/>
                </a:lnTo>
                <a:lnTo>
                  <a:pt x="1055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52" name="Freeform 264"/>
          <p:cNvSpPr>
            <a:spLocks noChangeArrowheads="1"/>
          </p:cNvSpPr>
          <p:nvPr/>
        </p:nvSpPr>
        <p:spPr bwMode="auto">
          <a:xfrm>
            <a:off x="2681288" y="2320925"/>
            <a:ext cx="25400" cy="26988"/>
          </a:xfrm>
          <a:custGeom>
            <a:avLst/>
            <a:gdLst>
              <a:gd name="T0" fmla="*/ 35 w 72"/>
              <a:gd name="T1" fmla="*/ 76 h 77"/>
              <a:gd name="T2" fmla="*/ 71 w 72"/>
              <a:gd name="T3" fmla="*/ 76 h 77"/>
              <a:gd name="T4" fmla="*/ 35 w 72"/>
              <a:gd name="T5" fmla="*/ 0 h 77"/>
              <a:gd name="T6" fmla="*/ 0 w 72"/>
              <a:gd name="T7" fmla="*/ 0 h 77"/>
              <a:gd name="T8" fmla="*/ 35 w 72"/>
              <a:gd name="T9" fmla="*/ 7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7">
                <a:moveTo>
                  <a:pt x="35" y="76"/>
                </a:moveTo>
                <a:lnTo>
                  <a:pt x="71" y="76"/>
                </a:lnTo>
                <a:lnTo>
                  <a:pt x="35" y="0"/>
                </a:lnTo>
                <a:lnTo>
                  <a:pt x="0" y="0"/>
                </a:lnTo>
                <a:lnTo>
                  <a:pt x="35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53" name="Freeform 265"/>
          <p:cNvSpPr>
            <a:spLocks noChangeArrowheads="1"/>
          </p:cNvSpPr>
          <p:nvPr/>
        </p:nvSpPr>
        <p:spPr bwMode="auto">
          <a:xfrm>
            <a:off x="2681288" y="2320925"/>
            <a:ext cx="25400" cy="26988"/>
          </a:xfrm>
          <a:custGeom>
            <a:avLst/>
            <a:gdLst>
              <a:gd name="T0" fmla="*/ 35 w 72"/>
              <a:gd name="T1" fmla="*/ 76 h 77"/>
              <a:gd name="T2" fmla="*/ 71 w 72"/>
              <a:gd name="T3" fmla="*/ 76 h 77"/>
              <a:gd name="T4" fmla="*/ 35 w 72"/>
              <a:gd name="T5" fmla="*/ 0 h 77"/>
              <a:gd name="T6" fmla="*/ 0 w 72"/>
              <a:gd name="T7" fmla="*/ 0 h 77"/>
              <a:gd name="T8" fmla="*/ 35 w 72"/>
              <a:gd name="T9" fmla="*/ 7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7">
                <a:moveTo>
                  <a:pt x="35" y="76"/>
                </a:moveTo>
                <a:lnTo>
                  <a:pt x="71" y="76"/>
                </a:lnTo>
                <a:lnTo>
                  <a:pt x="35" y="0"/>
                </a:lnTo>
                <a:lnTo>
                  <a:pt x="0" y="0"/>
                </a:lnTo>
                <a:lnTo>
                  <a:pt x="35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54" name="Freeform 266"/>
          <p:cNvSpPr>
            <a:spLocks noChangeArrowheads="1"/>
          </p:cNvSpPr>
          <p:nvPr/>
        </p:nvSpPr>
        <p:spPr bwMode="auto">
          <a:xfrm>
            <a:off x="2301875" y="2565400"/>
            <a:ext cx="25400" cy="41275"/>
          </a:xfrm>
          <a:custGeom>
            <a:avLst/>
            <a:gdLst>
              <a:gd name="T0" fmla="*/ 70 w 71"/>
              <a:gd name="T1" fmla="*/ 75 h 115"/>
              <a:gd name="T2" fmla="*/ 36 w 71"/>
              <a:gd name="T3" fmla="*/ 114 h 115"/>
              <a:gd name="T4" fmla="*/ 0 w 71"/>
              <a:gd name="T5" fmla="*/ 38 h 115"/>
              <a:gd name="T6" fmla="*/ 36 w 71"/>
              <a:gd name="T7" fmla="*/ 0 h 115"/>
              <a:gd name="T8" fmla="*/ 70 w 71"/>
              <a:gd name="T9" fmla="*/ 75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5">
                <a:moveTo>
                  <a:pt x="70" y="75"/>
                </a:moveTo>
                <a:lnTo>
                  <a:pt x="36" y="114"/>
                </a:lnTo>
                <a:lnTo>
                  <a:pt x="0" y="38"/>
                </a:lnTo>
                <a:lnTo>
                  <a:pt x="36" y="0"/>
                </a:lnTo>
                <a:lnTo>
                  <a:pt x="70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55" name="Freeform 267"/>
          <p:cNvSpPr>
            <a:spLocks noChangeArrowheads="1"/>
          </p:cNvSpPr>
          <p:nvPr/>
        </p:nvSpPr>
        <p:spPr bwMode="auto">
          <a:xfrm>
            <a:off x="2301875" y="2565400"/>
            <a:ext cx="25400" cy="41275"/>
          </a:xfrm>
          <a:custGeom>
            <a:avLst/>
            <a:gdLst>
              <a:gd name="T0" fmla="*/ 70 w 71"/>
              <a:gd name="T1" fmla="*/ 75 h 115"/>
              <a:gd name="T2" fmla="*/ 36 w 71"/>
              <a:gd name="T3" fmla="*/ 114 h 115"/>
              <a:gd name="T4" fmla="*/ 0 w 71"/>
              <a:gd name="T5" fmla="*/ 38 h 115"/>
              <a:gd name="T6" fmla="*/ 36 w 71"/>
              <a:gd name="T7" fmla="*/ 0 h 115"/>
              <a:gd name="T8" fmla="*/ 70 w 71"/>
              <a:gd name="T9" fmla="*/ 75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5">
                <a:moveTo>
                  <a:pt x="70" y="75"/>
                </a:moveTo>
                <a:lnTo>
                  <a:pt x="36" y="114"/>
                </a:lnTo>
                <a:lnTo>
                  <a:pt x="0" y="38"/>
                </a:lnTo>
                <a:lnTo>
                  <a:pt x="36" y="0"/>
                </a:lnTo>
                <a:lnTo>
                  <a:pt x="70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56" name="Freeform 268"/>
          <p:cNvSpPr>
            <a:spLocks noChangeArrowheads="1"/>
          </p:cNvSpPr>
          <p:nvPr/>
        </p:nvSpPr>
        <p:spPr bwMode="auto">
          <a:xfrm>
            <a:off x="2316163" y="2320925"/>
            <a:ext cx="379412" cy="271463"/>
          </a:xfrm>
          <a:custGeom>
            <a:avLst/>
            <a:gdLst>
              <a:gd name="T0" fmla="*/ 1053 w 1054"/>
              <a:gd name="T1" fmla="*/ 76 h 754"/>
              <a:gd name="T2" fmla="*/ 1018 w 1054"/>
              <a:gd name="T3" fmla="*/ 0 h 754"/>
              <a:gd name="T4" fmla="*/ 0 w 1054"/>
              <a:gd name="T5" fmla="*/ 678 h 754"/>
              <a:gd name="T6" fmla="*/ 34 w 1054"/>
              <a:gd name="T7" fmla="*/ 753 h 754"/>
              <a:gd name="T8" fmla="*/ 1053 w 1054"/>
              <a:gd name="T9" fmla="*/ 76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4" h="754">
                <a:moveTo>
                  <a:pt x="1053" y="76"/>
                </a:moveTo>
                <a:lnTo>
                  <a:pt x="1018" y="0"/>
                </a:lnTo>
                <a:lnTo>
                  <a:pt x="0" y="678"/>
                </a:lnTo>
                <a:lnTo>
                  <a:pt x="34" y="753"/>
                </a:lnTo>
                <a:lnTo>
                  <a:pt x="1053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57" name="Freeform 269"/>
          <p:cNvSpPr>
            <a:spLocks noChangeArrowheads="1"/>
          </p:cNvSpPr>
          <p:nvPr/>
        </p:nvSpPr>
        <p:spPr bwMode="auto">
          <a:xfrm>
            <a:off x="2316163" y="2320925"/>
            <a:ext cx="379412" cy="271463"/>
          </a:xfrm>
          <a:custGeom>
            <a:avLst/>
            <a:gdLst>
              <a:gd name="T0" fmla="*/ 1053 w 1054"/>
              <a:gd name="T1" fmla="*/ 76 h 754"/>
              <a:gd name="T2" fmla="*/ 1018 w 1054"/>
              <a:gd name="T3" fmla="*/ 0 h 754"/>
              <a:gd name="T4" fmla="*/ 0 w 1054"/>
              <a:gd name="T5" fmla="*/ 678 h 754"/>
              <a:gd name="T6" fmla="*/ 34 w 1054"/>
              <a:gd name="T7" fmla="*/ 753 h 754"/>
              <a:gd name="T8" fmla="*/ 1053 w 1054"/>
              <a:gd name="T9" fmla="*/ 76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4" h="754">
                <a:moveTo>
                  <a:pt x="1053" y="76"/>
                </a:moveTo>
                <a:lnTo>
                  <a:pt x="1018" y="0"/>
                </a:lnTo>
                <a:lnTo>
                  <a:pt x="0" y="678"/>
                </a:lnTo>
                <a:lnTo>
                  <a:pt x="34" y="753"/>
                </a:lnTo>
                <a:lnTo>
                  <a:pt x="1053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58" name="Oval 270"/>
          <p:cNvSpPr>
            <a:spLocks noChangeArrowheads="1"/>
          </p:cNvSpPr>
          <p:nvPr/>
        </p:nvSpPr>
        <p:spPr bwMode="auto">
          <a:xfrm>
            <a:off x="1860550" y="1968500"/>
            <a:ext cx="188913" cy="242888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59" name="Freeform 271"/>
          <p:cNvSpPr>
            <a:spLocks noChangeArrowheads="1"/>
          </p:cNvSpPr>
          <p:nvPr/>
        </p:nvSpPr>
        <p:spPr bwMode="auto">
          <a:xfrm>
            <a:off x="1860550" y="1954213"/>
            <a:ext cx="177800" cy="244475"/>
          </a:xfrm>
          <a:custGeom>
            <a:avLst/>
            <a:gdLst>
              <a:gd name="T0" fmla="*/ 490 w 492"/>
              <a:gd name="T1" fmla="*/ 305 h 678"/>
              <a:gd name="T2" fmla="*/ 483 w 492"/>
              <a:gd name="T3" fmla="*/ 253 h 678"/>
              <a:gd name="T4" fmla="*/ 471 w 492"/>
              <a:gd name="T5" fmla="*/ 205 h 678"/>
              <a:gd name="T6" fmla="*/ 454 w 492"/>
              <a:gd name="T7" fmla="*/ 159 h 678"/>
              <a:gd name="T8" fmla="*/ 432 w 492"/>
              <a:gd name="T9" fmla="*/ 118 h 678"/>
              <a:gd name="T10" fmla="*/ 406 w 492"/>
              <a:gd name="T11" fmla="*/ 81 h 678"/>
              <a:gd name="T12" fmla="*/ 376 w 492"/>
              <a:gd name="T13" fmla="*/ 51 h 678"/>
              <a:gd name="T14" fmla="*/ 343 w 492"/>
              <a:gd name="T15" fmla="*/ 27 h 678"/>
              <a:gd name="T16" fmla="*/ 307 w 492"/>
              <a:gd name="T17" fmla="*/ 11 h 678"/>
              <a:gd name="T18" fmla="*/ 271 w 492"/>
              <a:gd name="T19" fmla="*/ 1 h 678"/>
              <a:gd name="T20" fmla="*/ 246 w 492"/>
              <a:gd name="T21" fmla="*/ 0 h 678"/>
              <a:gd name="T22" fmla="*/ 208 w 492"/>
              <a:gd name="T23" fmla="*/ 4 h 678"/>
              <a:gd name="T24" fmla="*/ 173 w 492"/>
              <a:gd name="T25" fmla="*/ 16 h 678"/>
              <a:gd name="T26" fmla="*/ 138 w 492"/>
              <a:gd name="T27" fmla="*/ 34 h 678"/>
              <a:gd name="T28" fmla="*/ 105 w 492"/>
              <a:gd name="T29" fmla="*/ 61 h 678"/>
              <a:gd name="T30" fmla="*/ 77 w 492"/>
              <a:gd name="T31" fmla="*/ 92 h 678"/>
              <a:gd name="T32" fmla="*/ 52 w 492"/>
              <a:gd name="T33" fmla="*/ 131 h 678"/>
              <a:gd name="T34" fmla="*/ 30 w 492"/>
              <a:gd name="T35" fmla="*/ 174 h 678"/>
              <a:gd name="T36" fmla="*/ 16 w 492"/>
              <a:gd name="T37" fmla="*/ 221 h 678"/>
              <a:gd name="T38" fmla="*/ 5 w 492"/>
              <a:gd name="T39" fmla="*/ 270 h 678"/>
              <a:gd name="T40" fmla="*/ 0 w 492"/>
              <a:gd name="T41" fmla="*/ 322 h 678"/>
              <a:gd name="T42" fmla="*/ 0 w 492"/>
              <a:gd name="T43" fmla="*/ 356 h 678"/>
              <a:gd name="T44" fmla="*/ 5 w 492"/>
              <a:gd name="T45" fmla="*/ 407 h 678"/>
              <a:gd name="T46" fmla="*/ 16 w 492"/>
              <a:gd name="T47" fmla="*/ 457 h 678"/>
              <a:gd name="T48" fmla="*/ 30 w 492"/>
              <a:gd name="T49" fmla="*/ 504 h 678"/>
              <a:gd name="T50" fmla="*/ 52 w 492"/>
              <a:gd name="T51" fmla="*/ 547 h 678"/>
              <a:gd name="T52" fmla="*/ 77 w 492"/>
              <a:gd name="T53" fmla="*/ 585 h 678"/>
              <a:gd name="T54" fmla="*/ 105 w 492"/>
              <a:gd name="T55" fmla="*/ 616 h 678"/>
              <a:gd name="T56" fmla="*/ 138 w 492"/>
              <a:gd name="T57" fmla="*/ 643 h 678"/>
              <a:gd name="T58" fmla="*/ 173 w 492"/>
              <a:gd name="T59" fmla="*/ 662 h 678"/>
              <a:gd name="T60" fmla="*/ 208 w 492"/>
              <a:gd name="T61" fmla="*/ 673 h 678"/>
              <a:gd name="T62" fmla="*/ 246 w 492"/>
              <a:gd name="T63" fmla="*/ 677 h 678"/>
              <a:gd name="T64" fmla="*/ 271 w 492"/>
              <a:gd name="T65" fmla="*/ 676 h 678"/>
              <a:gd name="T66" fmla="*/ 307 w 492"/>
              <a:gd name="T67" fmla="*/ 666 h 678"/>
              <a:gd name="T68" fmla="*/ 343 w 492"/>
              <a:gd name="T69" fmla="*/ 650 h 678"/>
              <a:gd name="T70" fmla="*/ 376 w 492"/>
              <a:gd name="T71" fmla="*/ 626 h 678"/>
              <a:gd name="T72" fmla="*/ 406 w 492"/>
              <a:gd name="T73" fmla="*/ 596 h 678"/>
              <a:gd name="T74" fmla="*/ 432 w 492"/>
              <a:gd name="T75" fmla="*/ 559 h 678"/>
              <a:gd name="T76" fmla="*/ 454 w 492"/>
              <a:gd name="T77" fmla="*/ 518 h 678"/>
              <a:gd name="T78" fmla="*/ 471 w 492"/>
              <a:gd name="T79" fmla="*/ 473 h 678"/>
              <a:gd name="T80" fmla="*/ 483 w 492"/>
              <a:gd name="T81" fmla="*/ 424 h 678"/>
              <a:gd name="T82" fmla="*/ 490 w 492"/>
              <a:gd name="T83" fmla="*/ 373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2" h="678">
                <a:moveTo>
                  <a:pt x="491" y="339"/>
                </a:moveTo>
                <a:lnTo>
                  <a:pt x="491" y="322"/>
                </a:lnTo>
                <a:lnTo>
                  <a:pt x="490" y="305"/>
                </a:lnTo>
                <a:lnTo>
                  <a:pt x="489" y="287"/>
                </a:lnTo>
                <a:lnTo>
                  <a:pt x="486" y="270"/>
                </a:lnTo>
                <a:lnTo>
                  <a:pt x="483" y="253"/>
                </a:lnTo>
                <a:lnTo>
                  <a:pt x="481" y="238"/>
                </a:lnTo>
                <a:lnTo>
                  <a:pt x="475" y="221"/>
                </a:lnTo>
                <a:lnTo>
                  <a:pt x="471" y="205"/>
                </a:lnTo>
                <a:lnTo>
                  <a:pt x="466" y="189"/>
                </a:lnTo>
                <a:lnTo>
                  <a:pt x="461" y="174"/>
                </a:lnTo>
                <a:lnTo>
                  <a:pt x="454" y="159"/>
                </a:lnTo>
                <a:lnTo>
                  <a:pt x="448" y="145"/>
                </a:lnTo>
                <a:lnTo>
                  <a:pt x="440" y="131"/>
                </a:lnTo>
                <a:lnTo>
                  <a:pt x="432" y="118"/>
                </a:lnTo>
                <a:lnTo>
                  <a:pt x="424" y="105"/>
                </a:lnTo>
                <a:lnTo>
                  <a:pt x="414" y="92"/>
                </a:lnTo>
                <a:lnTo>
                  <a:pt x="406" y="81"/>
                </a:lnTo>
                <a:lnTo>
                  <a:pt x="396" y="71"/>
                </a:lnTo>
                <a:lnTo>
                  <a:pt x="386" y="61"/>
                </a:lnTo>
                <a:lnTo>
                  <a:pt x="376" y="51"/>
                </a:lnTo>
                <a:lnTo>
                  <a:pt x="365" y="43"/>
                </a:lnTo>
                <a:lnTo>
                  <a:pt x="353" y="34"/>
                </a:lnTo>
                <a:lnTo>
                  <a:pt x="343" y="27"/>
                </a:lnTo>
                <a:lnTo>
                  <a:pt x="331" y="21"/>
                </a:lnTo>
                <a:lnTo>
                  <a:pt x="319" y="16"/>
                </a:lnTo>
                <a:lnTo>
                  <a:pt x="307" y="11"/>
                </a:lnTo>
                <a:lnTo>
                  <a:pt x="295" y="7"/>
                </a:lnTo>
                <a:lnTo>
                  <a:pt x="283" y="4"/>
                </a:lnTo>
                <a:lnTo>
                  <a:pt x="271" y="1"/>
                </a:lnTo>
                <a:lnTo>
                  <a:pt x="258" y="0"/>
                </a:lnTo>
                <a:lnTo>
                  <a:pt x="246" y="0"/>
                </a:lnTo>
                <a:lnTo>
                  <a:pt x="246" y="0"/>
                </a:lnTo>
                <a:lnTo>
                  <a:pt x="234" y="0"/>
                </a:lnTo>
                <a:lnTo>
                  <a:pt x="220" y="1"/>
                </a:lnTo>
                <a:lnTo>
                  <a:pt x="208" y="4"/>
                </a:lnTo>
                <a:lnTo>
                  <a:pt x="197" y="7"/>
                </a:lnTo>
                <a:lnTo>
                  <a:pt x="185" y="11"/>
                </a:lnTo>
                <a:lnTo>
                  <a:pt x="173" y="16"/>
                </a:lnTo>
                <a:lnTo>
                  <a:pt x="161" y="21"/>
                </a:lnTo>
                <a:lnTo>
                  <a:pt x="149" y="27"/>
                </a:lnTo>
                <a:lnTo>
                  <a:pt x="138" y="34"/>
                </a:lnTo>
                <a:lnTo>
                  <a:pt x="126" y="43"/>
                </a:lnTo>
                <a:lnTo>
                  <a:pt x="115" y="51"/>
                </a:lnTo>
                <a:lnTo>
                  <a:pt x="105" y="61"/>
                </a:lnTo>
                <a:lnTo>
                  <a:pt x="96" y="71"/>
                </a:lnTo>
                <a:lnTo>
                  <a:pt x="85" y="81"/>
                </a:lnTo>
                <a:lnTo>
                  <a:pt x="77" y="92"/>
                </a:lnTo>
                <a:lnTo>
                  <a:pt x="68" y="105"/>
                </a:lnTo>
                <a:lnTo>
                  <a:pt x="60" y="118"/>
                </a:lnTo>
                <a:lnTo>
                  <a:pt x="52" y="131"/>
                </a:lnTo>
                <a:lnTo>
                  <a:pt x="44" y="145"/>
                </a:lnTo>
                <a:lnTo>
                  <a:pt x="37" y="159"/>
                </a:lnTo>
                <a:lnTo>
                  <a:pt x="30" y="174"/>
                </a:lnTo>
                <a:lnTo>
                  <a:pt x="25" y="189"/>
                </a:lnTo>
                <a:lnTo>
                  <a:pt x="20" y="205"/>
                </a:lnTo>
                <a:lnTo>
                  <a:pt x="16" y="221"/>
                </a:lnTo>
                <a:lnTo>
                  <a:pt x="11" y="238"/>
                </a:lnTo>
                <a:lnTo>
                  <a:pt x="8" y="253"/>
                </a:lnTo>
                <a:lnTo>
                  <a:pt x="5" y="270"/>
                </a:lnTo>
                <a:lnTo>
                  <a:pt x="3" y="287"/>
                </a:lnTo>
                <a:lnTo>
                  <a:pt x="1" y="305"/>
                </a:lnTo>
                <a:lnTo>
                  <a:pt x="0" y="322"/>
                </a:lnTo>
                <a:lnTo>
                  <a:pt x="0" y="339"/>
                </a:lnTo>
                <a:lnTo>
                  <a:pt x="0" y="339"/>
                </a:lnTo>
                <a:lnTo>
                  <a:pt x="0" y="356"/>
                </a:lnTo>
                <a:lnTo>
                  <a:pt x="1" y="373"/>
                </a:lnTo>
                <a:lnTo>
                  <a:pt x="3" y="390"/>
                </a:lnTo>
                <a:lnTo>
                  <a:pt x="5" y="407"/>
                </a:lnTo>
                <a:lnTo>
                  <a:pt x="8" y="424"/>
                </a:lnTo>
                <a:lnTo>
                  <a:pt x="11" y="440"/>
                </a:lnTo>
                <a:lnTo>
                  <a:pt x="16" y="457"/>
                </a:lnTo>
                <a:lnTo>
                  <a:pt x="20" y="473"/>
                </a:lnTo>
                <a:lnTo>
                  <a:pt x="25" y="488"/>
                </a:lnTo>
                <a:lnTo>
                  <a:pt x="30" y="504"/>
                </a:lnTo>
                <a:lnTo>
                  <a:pt x="37" y="518"/>
                </a:lnTo>
                <a:lnTo>
                  <a:pt x="44" y="532"/>
                </a:lnTo>
                <a:lnTo>
                  <a:pt x="52" y="547"/>
                </a:lnTo>
                <a:lnTo>
                  <a:pt x="60" y="559"/>
                </a:lnTo>
                <a:lnTo>
                  <a:pt x="68" y="572"/>
                </a:lnTo>
                <a:lnTo>
                  <a:pt x="77" y="585"/>
                </a:lnTo>
                <a:lnTo>
                  <a:pt x="85" y="596"/>
                </a:lnTo>
                <a:lnTo>
                  <a:pt x="96" y="606"/>
                </a:lnTo>
                <a:lnTo>
                  <a:pt x="105" y="616"/>
                </a:lnTo>
                <a:lnTo>
                  <a:pt x="115" y="626"/>
                </a:lnTo>
                <a:lnTo>
                  <a:pt x="126" y="635"/>
                </a:lnTo>
                <a:lnTo>
                  <a:pt x="138" y="643"/>
                </a:lnTo>
                <a:lnTo>
                  <a:pt x="149" y="650"/>
                </a:lnTo>
                <a:lnTo>
                  <a:pt x="161" y="656"/>
                </a:lnTo>
                <a:lnTo>
                  <a:pt x="173" y="662"/>
                </a:lnTo>
                <a:lnTo>
                  <a:pt x="185" y="666"/>
                </a:lnTo>
                <a:lnTo>
                  <a:pt x="197" y="670"/>
                </a:lnTo>
                <a:lnTo>
                  <a:pt x="208" y="673"/>
                </a:lnTo>
                <a:lnTo>
                  <a:pt x="220" y="676"/>
                </a:lnTo>
                <a:lnTo>
                  <a:pt x="234" y="677"/>
                </a:lnTo>
                <a:lnTo>
                  <a:pt x="246" y="677"/>
                </a:lnTo>
                <a:lnTo>
                  <a:pt x="246" y="677"/>
                </a:lnTo>
                <a:lnTo>
                  <a:pt x="258" y="677"/>
                </a:lnTo>
                <a:lnTo>
                  <a:pt x="271" y="676"/>
                </a:lnTo>
                <a:lnTo>
                  <a:pt x="283" y="673"/>
                </a:lnTo>
                <a:lnTo>
                  <a:pt x="295" y="670"/>
                </a:lnTo>
                <a:lnTo>
                  <a:pt x="307" y="666"/>
                </a:lnTo>
                <a:lnTo>
                  <a:pt x="319" y="662"/>
                </a:lnTo>
                <a:lnTo>
                  <a:pt x="331" y="656"/>
                </a:lnTo>
                <a:lnTo>
                  <a:pt x="343" y="650"/>
                </a:lnTo>
                <a:lnTo>
                  <a:pt x="353" y="643"/>
                </a:lnTo>
                <a:lnTo>
                  <a:pt x="365" y="635"/>
                </a:lnTo>
                <a:lnTo>
                  <a:pt x="376" y="626"/>
                </a:lnTo>
                <a:lnTo>
                  <a:pt x="386" y="616"/>
                </a:lnTo>
                <a:lnTo>
                  <a:pt x="396" y="606"/>
                </a:lnTo>
                <a:lnTo>
                  <a:pt x="406" y="596"/>
                </a:lnTo>
                <a:lnTo>
                  <a:pt x="414" y="585"/>
                </a:lnTo>
                <a:lnTo>
                  <a:pt x="424" y="572"/>
                </a:lnTo>
                <a:lnTo>
                  <a:pt x="432" y="559"/>
                </a:lnTo>
                <a:lnTo>
                  <a:pt x="440" y="547"/>
                </a:lnTo>
                <a:lnTo>
                  <a:pt x="448" y="532"/>
                </a:lnTo>
                <a:lnTo>
                  <a:pt x="454" y="518"/>
                </a:lnTo>
                <a:lnTo>
                  <a:pt x="461" y="504"/>
                </a:lnTo>
                <a:lnTo>
                  <a:pt x="466" y="488"/>
                </a:lnTo>
                <a:lnTo>
                  <a:pt x="471" y="473"/>
                </a:lnTo>
                <a:lnTo>
                  <a:pt x="475" y="457"/>
                </a:lnTo>
                <a:lnTo>
                  <a:pt x="481" y="440"/>
                </a:lnTo>
                <a:lnTo>
                  <a:pt x="483" y="424"/>
                </a:lnTo>
                <a:lnTo>
                  <a:pt x="486" y="407"/>
                </a:lnTo>
                <a:lnTo>
                  <a:pt x="489" y="390"/>
                </a:lnTo>
                <a:lnTo>
                  <a:pt x="490" y="373"/>
                </a:lnTo>
                <a:lnTo>
                  <a:pt x="491" y="356"/>
                </a:lnTo>
                <a:lnTo>
                  <a:pt x="491" y="339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60" name="Freeform 272"/>
          <p:cNvSpPr>
            <a:spLocks noChangeArrowheads="1"/>
          </p:cNvSpPr>
          <p:nvPr/>
        </p:nvSpPr>
        <p:spPr bwMode="auto">
          <a:xfrm>
            <a:off x="1846263" y="1941513"/>
            <a:ext cx="203200" cy="271462"/>
          </a:xfrm>
          <a:custGeom>
            <a:avLst/>
            <a:gdLst>
              <a:gd name="T0" fmla="*/ 562 w 564"/>
              <a:gd name="T1" fmla="*/ 338 h 755"/>
              <a:gd name="T2" fmla="*/ 554 w 564"/>
              <a:gd name="T3" fmla="*/ 283 h 755"/>
              <a:gd name="T4" fmla="*/ 541 w 564"/>
              <a:gd name="T5" fmla="*/ 227 h 755"/>
              <a:gd name="T6" fmla="*/ 521 w 564"/>
              <a:gd name="T7" fmla="*/ 177 h 755"/>
              <a:gd name="T8" fmla="*/ 495 w 564"/>
              <a:gd name="T9" fmla="*/ 130 h 755"/>
              <a:gd name="T10" fmla="*/ 465 w 564"/>
              <a:gd name="T11" fmla="*/ 91 h 755"/>
              <a:gd name="T12" fmla="*/ 430 w 564"/>
              <a:gd name="T13" fmla="*/ 56 h 755"/>
              <a:gd name="T14" fmla="*/ 393 w 564"/>
              <a:gd name="T15" fmla="*/ 29 h 755"/>
              <a:gd name="T16" fmla="*/ 352 w 564"/>
              <a:gd name="T17" fmla="*/ 11 h 755"/>
              <a:gd name="T18" fmla="*/ 310 w 564"/>
              <a:gd name="T19" fmla="*/ 1 h 755"/>
              <a:gd name="T20" fmla="*/ 282 w 564"/>
              <a:gd name="T21" fmla="*/ 0 h 755"/>
              <a:gd name="T22" fmla="*/ 239 w 564"/>
              <a:gd name="T23" fmla="*/ 4 h 755"/>
              <a:gd name="T24" fmla="*/ 198 w 564"/>
              <a:gd name="T25" fmla="*/ 17 h 755"/>
              <a:gd name="T26" fmla="*/ 158 w 564"/>
              <a:gd name="T27" fmla="*/ 38 h 755"/>
              <a:gd name="T28" fmla="*/ 121 w 564"/>
              <a:gd name="T29" fmla="*/ 66 h 755"/>
              <a:gd name="T30" fmla="*/ 88 w 564"/>
              <a:gd name="T31" fmla="*/ 103 h 755"/>
              <a:gd name="T32" fmla="*/ 59 w 564"/>
              <a:gd name="T33" fmla="*/ 146 h 755"/>
              <a:gd name="T34" fmla="*/ 36 w 564"/>
              <a:gd name="T35" fmla="*/ 193 h 755"/>
              <a:gd name="T36" fmla="*/ 17 w 564"/>
              <a:gd name="T37" fmla="*/ 246 h 755"/>
              <a:gd name="T38" fmla="*/ 5 w 564"/>
              <a:gd name="T39" fmla="*/ 301 h 755"/>
              <a:gd name="T40" fmla="*/ 0 w 564"/>
              <a:gd name="T41" fmla="*/ 358 h 755"/>
              <a:gd name="T42" fmla="*/ 0 w 564"/>
              <a:gd name="T43" fmla="*/ 395 h 755"/>
              <a:gd name="T44" fmla="*/ 5 w 564"/>
              <a:gd name="T45" fmla="*/ 452 h 755"/>
              <a:gd name="T46" fmla="*/ 17 w 564"/>
              <a:gd name="T47" fmla="*/ 508 h 755"/>
              <a:gd name="T48" fmla="*/ 36 w 564"/>
              <a:gd name="T49" fmla="*/ 560 h 755"/>
              <a:gd name="T50" fmla="*/ 59 w 564"/>
              <a:gd name="T51" fmla="*/ 607 h 755"/>
              <a:gd name="T52" fmla="*/ 88 w 564"/>
              <a:gd name="T53" fmla="*/ 650 h 755"/>
              <a:gd name="T54" fmla="*/ 121 w 564"/>
              <a:gd name="T55" fmla="*/ 687 h 755"/>
              <a:gd name="T56" fmla="*/ 158 w 564"/>
              <a:gd name="T57" fmla="*/ 715 h 755"/>
              <a:gd name="T58" fmla="*/ 198 w 564"/>
              <a:gd name="T59" fmla="*/ 737 h 755"/>
              <a:gd name="T60" fmla="*/ 239 w 564"/>
              <a:gd name="T61" fmla="*/ 750 h 755"/>
              <a:gd name="T62" fmla="*/ 282 w 564"/>
              <a:gd name="T63" fmla="*/ 754 h 755"/>
              <a:gd name="T64" fmla="*/ 310 w 564"/>
              <a:gd name="T65" fmla="*/ 752 h 755"/>
              <a:gd name="T66" fmla="*/ 352 w 564"/>
              <a:gd name="T67" fmla="*/ 743 h 755"/>
              <a:gd name="T68" fmla="*/ 393 w 564"/>
              <a:gd name="T69" fmla="*/ 724 h 755"/>
              <a:gd name="T70" fmla="*/ 430 w 564"/>
              <a:gd name="T71" fmla="*/ 697 h 755"/>
              <a:gd name="T72" fmla="*/ 465 w 564"/>
              <a:gd name="T73" fmla="*/ 663 h 755"/>
              <a:gd name="T74" fmla="*/ 495 w 564"/>
              <a:gd name="T75" fmla="*/ 623 h 755"/>
              <a:gd name="T76" fmla="*/ 521 w 564"/>
              <a:gd name="T77" fmla="*/ 576 h 755"/>
              <a:gd name="T78" fmla="*/ 541 w 564"/>
              <a:gd name="T79" fmla="*/ 526 h 755"/>
              <a:gd name="T80" fmla="*/ 554 w 564"/>
              <a:gd name="T81" fmla="*/ 471 h 755"/>
              <a:gd name="T82" fmla="*/ 562 w 564"/>
              <a:gd name="T83" fmla="*/ 415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4" h="755">
                <a:moveTo>
                  <a:pt x="563" y="377"/>
                </a:moveTo>
                <a:lnTo>
                  <a:pt x="563" y="358"/>
                </a:lnTo>
                <a:lnTo>
                  <a:pt x="562" y="338"/>
                </a:lnTo>
                <a:lnTo>
                  <a:pt x="561" y="320"/>
                </a:lnTo>
                <a:lnTo>
                  <a:pt x="558" y="301"/>
                </a:lnTo>
                <a:lnTo>
                  <a:pt x="554" y="283"/>
                </a:lnTo>
                <a:lnTo>
                  <a:pt x="550" y="264"/>
                </a:lnTo>
                <a:lnTo>
                  <a:pt x="546" y="246"/>
                </a:lnTo>
                <a:lnTo>
                  <a:pt x="541" y="227"/>
                </a:lnTo>
                <a:lnTo>
                  <a:pt x="534" y="210"/>
                </a:lnTo>
                <a:lnTo>
                  <a:pt x="527" y="193"/>
                </a:lnTo>
                <a:lnTo>
                  <a:pt x="521" y="177"/>
                </a:lnTo>
                <a:lnTo>
                  <a:pt x="513" y="162"/>
                </a:lnTo>
                <a:lnTo>
                  <a:pt x="505" y="146"/>
                </a:lnTo>
                <a:lnTo>
                  <a:pt x="495" y="130"/>
                </a:lnTo>
                <a:lnTo>
                  <a:pt x="486" y="116"/>
                </a:lnTo>
                <a:lnTo>
                  <a:pt x="476" y="103"/>
                </a:lnTo>
                <a:lnTo>
                  <a:pt x="465" y="91"/>
                </a:lnTo>
                <a:lnTo>
                  <a:pt x="454" y="78"/>
                </a:lnTo>
                <a:lnTo>
                  <a:pt x="442" y="66"/>
                </a:lnTo>
                <a:lnTo>
                  <a:pt x="430" y="56"/>
                </a:lnTo>
                <a:lnTo>
                  <a:pt x="418" y="46"/>
                </a:lnTo>
                <a:lnTo>
                  <a:pt x="405" y="38"/>
                </a:lnTo>
                <a:lnTo>
                  <a:pt x="393" y="29"/>
                </a:lnTo>
                <a:lnTo>
                  <a:pt x="380" y="22"/>
                </a:lnTo>
                <a:lnTo>
                  <a:pt x="365" y="17"/>
                </a:lnTo>
                <a:lnTo>
                  <a:pt x="352" y="11"/>
                </a:lnTo>
                <a:lnTo>
                  <a:pt x="339" y="7"/>
                </a:lnTo>
                <a:lnTo>
                  <a:pt x="324" y="4"/>
                </a:lnTo>
                <a:lnTo>
                  <a:pt x="310" y="1"/>
                </a:lnTo>
                <a:lnTo>
                  <a:pt x="296" y="0"/>
                </a:lnTo>
                <a:lnTo>
                  <a:pt x="282" y="0"/>
                </a:lnTo>
                <a:lnTo>
                  <a:pt x="282" y="0"/>
                </a:lnTo>
                <a:lnTo>
                  <a:pt x="267" y="0"/>
                </a:lnTo>
                <a:lnTo>
                  <a:pt x="254" y="1"/>
                </a:lnTo>
                <a:lnTo>
                  <a:pt x="239" y="4"/>
                </a:lnTo>
                <a:lnTo>
                  <a:pt x="225" y="7"/>
                </a:lnTo>
                <a:lnTo>
                  <a:pt x="211" y="11"/>
                </a:lnTo>
                <a:lnTo>
                  <a:pt x="198" y="17"/>
                </a:lnTo>
                <a:lnTo>
                  <a:pt x="183" y="22"/>
                </a:lnTo>
                <a:lnTo>
                  <a:pt x="170" y="29"/>
                </a:lnTo>
                <a:lnTo>
                  <a:pt x="158" y="38"/>
                </a:lnTo>
                <a:lnTo>
                  <a:pt x="145" y="46"/>
                </a:lnTo>
                <a:lnTo>
                  <a:pt x="133" y="56"/>
                </a:lnTo>
                <a:lnTo>
                  <a:pt x="121" y="66"/>
                </a:lnTo>
                <a:lnTo>
                  <a:pt x="109" y="78"/>
                </a:lnTo>
                <a:lnTo>
                  <a:pt x="98" y="91"/>
                </a:lnTo>
                <a:lnTo>
                  <a:pt x="88" y="103"/>
                </a:lnTo>
                <a:lnTo>
                  <a:pt x="77" y="116"/>
                </a:lnTo>
                <a:lnTo>
                  <a:pt x="68" y="130"/>
                </a:lnTo>
                <a:lnTo>
                  <a:pt x="59" y="146"/>
                </a:lnTo>
                <a:lnTo>
                  <a:pt x="51" y="162"/>
                </a:lnTo>
                <a:lnTo>
                  <a:pt x="43" y="177"/>
                </a:lnTo>
                <a:lnTo>
                  <a:pt x="36" y="193"/>
                </a:lnTo>
                <a:lnTo>
                  <a:pt x="29" y="210"/>
                </a:lnTo>
                <a:lnTo>
                  <a:pt x="23" y="227"/>
                </a:lnTo>
                <a:lnTo>
                  <a:pt x="17" y="246"/>
                </a:lnTo>
                <a:lnTo>
                  <a:pt x="13" y="264"/>
                </a:lnTo>
                <a:lnTo>
                  <a:pt x="9" y="283"/>
                </a:lnTo>
                <a:lnTo>
                  <a:pt x="5" y="301"/>
                </a:lnTo>
                <a:lnTo>
                  <a:pt x="3" y="320"/>
                </a:lnTo>
                <a:lnTo>
                  <a:pt x="1" y="338"/>
                </a:lnTo>
                <a:lnTo>
                  <a:pt x="0" y="358"/>
                </a:lnTo>
                <a:lnTo>
                  <a:pt x="0" y="377"/>
                </a:lnTo>
                <a:lnTo>
                  <a:pt x="0" y="377"/>
                </a:lnTo>
                <a:lnTo>
                  <a:pt x="0" y="395"/>
                </a:lnTo>
                <a:lnTo>
                  <a:pt x="1" y="415"/>
                </a:lnTo>
                <a:lnTo>
                  <a:pt x="3" y="434"/>
                </a:lnTo>
                <a:lnTo>
                  <a:pt x="5" y="452"/>
                </a:lnTo>
                <a:lnTo>
                  <a:pt x="9" y="471"/>
                </a:lnTo>
                <a:lnTo>
                  <a:pt x="13" y="489"/>
                </a:lnTo>
                <a:lnTo>
                  <a:pt x="17" y="508"/>
                </a:lnTo>
                <a:lnTo>
                  <a:pt x="23" y="526"/>
                </a:lnTo>
                <a:lnTo>
                  <a:pt x="29" y="543"/>
                </a:lnTo>
                <a:lnTo>
                  <a:pt x="36" y="560"/>
                </a:lnTo>
                <a:lnTo>
                  <a:pt x="43" y="576"/>
                </a:lnTo>
                <a:lnTo>
                  <a:pt x="51" y="592"/>
                </a:lnTo>
                <a:lnTo>
                  <a:pt x="59" y="607"/>
                </a:lnTo>
                <a:lnTo>
                  <a:pt x="68" y="623"/>
                </a:lnTo>
                <a:lnTo>
                  <a:pt x="77" y="637"/>
                </a:lnTo>
                <a:lnTo>
                  <a:pt x="88" y="650"/>
                </a:lnTo>
                <a:lnTo>
                  <a:pt x="98" y="663"/>
                </a:lnTo>
                <a:lnTo>
                  <a:pt x="109" y="676"/>
                </a:lnTo>
                <a:lnTo>
                  <a:pt x="121" y="687"/>
                </a:lnTo>
                <a:lnTo>
                  <a:pt x="133" y="697"/>
                </a:lnTo>
                <a:lnTo>
                  <a:pt x="145" y="707"/>
                </a:lnTo>
                <a:lnTo>
                  <a:pt x="158" y="715"/>
                </a:lnTo>
                <a:lnTo>
                  <a:pt x="170" y="724"/>
                </a:lnTo>
                <a:lnTo>
                  <a:pt x="183" y="731"/>
                </a:lnTo>
                <a:lnTo>
                  <a:pt x="198" y="737"/>
                </a:lnTo>
                <a:lnTo>
                  <a:pt x="211" y="743"/>
                </a:lnTo>
                <a:lnTo>
                  <a:pt x="225" y="747"/>
                </a:lnTo>
                <a:lnTo>
                  <a:pt x="239" y="750"/>
                </a:lnTo>
                <a:lnTo>
                  <a:pt x="254" y="752"/>
                </a:lnTo>
                <a:lnTo>
                  <a:pt x="267" y="754"/>
                </a:lnTo>
                <a:lnTo>
                  <a:pt x="282" y="754"/>
                </a:lnTo>
                <a:lnTo>
                  <a:pt x="282" y="754"/>
                </a:lnTo>
                <a:lnTo>
                  <a:pt x="296" y="754"/>
                </a:lnTo>
                <a:lnTo>
                  <a:pt x="310" y="752"/>
                </a:lnTo>
                <a:lnTo>
                  <a:pt x="324" y="750"/>
                </a:lnTo>
                <a:lnTo>
                  <a:pt x="339" y="747"/>
                </a:lnTo>
                <a:lnTo>
                  <a:pt x="352" y="743"/>
                </a:lnTo>
                <a:lnTo>
                  <a:pt x="365" y="737"/>
                </a:lnTo>
                <a:lnTo>
                  <a:pt x="380" y="731"/>
                </a:lnTo>
                <a:lnTo>
                  <a:pt x="393" y="724"/>
                </a:lnTo>
                <a:lnTo>
                  <a:pt x="405" y="715"/>
                </a:lnTo>
                <a:lnTo>
                  <a:pt x="418" y="707"/>
                </a:lnTo>
                <a:lnTo>
                  <a:pt x="430" y="697"/>
                </a:lnTo>
                <a:lnTo>
                  <a:pt x="442" y="687"/>
                </a:lnTo>
                <a:lnTo>
                  <a:pt x="454" y="676"/>
                </a:lnTo>
                <a:lnTo>
                  <a:pt x="465" y="663"/>
                </a:lnTo>
                <a:lnTo>
                  <a:pt x="476" y="650"/>
                </a:lnTo>
                <a:lnTo>
                  <a:pt x="486" y="637"/>
                </a:lnTo>
                <a:lnTo>
                  <a:pt x="495" y="623"/>
                </a:lnTo>
                <a:lnTo>
                  <a:pt x="505" y="607"/>
                </a:lnTo>
                <a:lnTo>
                  <a:pt x="513" y="592"/>
                </a:lnTo>
                <a:lnTo>
                  <a:pt x="521" y="576"/>
                </a:lnTo>
                <a:lnTo>
                  <a:pt x="527" y="560"/>
                </a:lnTo>
                <a:lnTo>
                  <a:pt x="534" y="543"/>
                </a:lnTo>
                <a:lnTo>
                  <a:pt x="541" y="526"/>
                </a:lnTo>
                <a:lnTo>
                  <a:pt x="546" y="508"/>
                </a:lnTo>
                <a:lnTo>
                  <a:pt x="550" y="489"/>
                </a:lnTo>
                <a:lnTo>
                  <a:pt x="554" y="471"/>
                </a:lnTo>
                <a:lnTo>
                  <a:pt x="558" y="452"/>
                </a:lnTo>
                <a:lnTo>
                  <a:pt x="561" y="434"/>
                </a:lnTo>
                <a:lnTo>
                  <a:pt x="562" y="415"/>
                </a:lnTo>
                <a:lnTo>
                  <a:pt x="563" y="395"/>
                </a:lnTo>
                <a:lnTo>
                  <a:pt x="563" y="377"/>
                </a:lnTo>
              </a:path>
            </a:pathLst>
          </a:custGeom>
          <a:noFill/>
          <a:ln w="2628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61" name="Oval 273"/>
          <p:cNvSpPr>
            <a:spLocks noChangeArrowheads="1"/>
          </p:cNvSpPr>
          <p:nvPr/>
        </p:nvSpPr>
        <p:spPr bwMode="auto">
          <a:xfrm>
            <a:off x="2593975" y="2211388"/>
            <a:ext cx="188913" cy="244475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62" name="Freeform 274"/>
          <p:cNvSpPr>
            <a:spLocks noChangeArrowheads="1"/>
          </p:cNvSpPr>
          <p:nvPr/>
        </p:nvSpPr>
        <p:spPr bwMode="auto">
          <a:xfrm>
            <a:off x="2593975" y="2198688"/>
            <a:ext cx="177800" cy="244475"/>
          </a:xfrm>
          <a:custGeom>
            <a:avLst/>
            <a:gdLst>
              <a:gd name="T0" fmla="*/ 490 w 492"/>
              <a:gd name="T1" fmla="*/ 305 h 679"/>
              <a:gd name="T2" fmla="*/ 483 w 492"/>
              <a:gd name="T3" fmla="*/ 254 h 679"/>
              <a:gd name="T4" fmla="*/ 471 w 492"/>
              <a:gd name="T5" fmla="*/ 205 h 679"/>
              <a:gd name="T6" fmla="*/ 454 w 492"/>
              <a:gd name="T7" fmla="*/ 160 h 679"/>
              <a:gd name="T8" fmla="*/ 431 w 492"/>
              <a:gd name="T9" fmla="*/ 119 h 679"/>
              <a:gd name="T10" fmla="*/ 406 w 492"/>
              <a:gd name="T11" fmla="*/ 82 h 679"/>
              <a:gd name="T12" fmla="*/ 375 w 492"/>
              <a:gd name="T13" fmla="*/ 52 h 679"/>
              <a:gd name="T14" fmla="*/ 342 w 492"/>
              <a:gd name="T15" fmla="*/ 28 h 679"/>
              <a:gd name="T16" fmla="*/ 306 w 492"/>
              <a:gd name="T17" fmla="*/ 12 h 679"/>
              <a:gd name="T18" fmla="*/ 271 w 492"/>
              <a:gd name="T19" fmla="*/ 2 h 679"/>
              <a:gd name="T20" fmla="*/ 245 w 492"/>
              <a:gd name="T21" fmla="*/ 0 h 679"/>
              <a:gd name="T22" fmla="*/ 208 w 492"/>
              <a:gd name="T23" fmla="*/ 5 h 679"/>
              <a:gd name="T24" fmla="*/ 172 w 492"/>
              <a:gd name="T25" fmla="*/ 16 h 679"/>
              <a:gd name="T26" fmla="*/ 138 w 492"/>
              <a:gd name="T27" fmla="*/ 35 h 679"/>
              <a:gd name="T28" fmla="*/ 105 w 492"/>
              <a:gd name="T29" fmla="*/ 62 h 679"/>
              <a:gd name="T30" fmla="*/ 77 w 492"/>
              <a:gd name="T31" fmla="*/ 93 h 679"/>
              <a:gd name="T32" fmla="*/ 51 w 492"/>
              <a:gd name="T33" fmla="*/ 131 h 679"/>
              <a:gd name="T34" fmla="*/ 30 w 492"/>
              <a:gd name="T35" fmla="*/ 174 h 679"/>
              <a:gd name="T36" fmla="*/ 16 w 492"/>
              <a:gd name="T37" fmla="*/ 221 h 679"/>
              <a:gd name="T38" fmla="*/ 5 w 492"/>
              <a:gd name="T39" fmla="*/ 271 h 679"/>
              <a:gd name="T40" fmla="*/ 0 w 492"/>
              <a:gd name="T41" fmla="*/ 322 h 679"/>
              <a:gd name="T42" fmla="*/ 0 w 492"/>
              <a:gd name="T43" fmla="*/ 356 h 679"/>
              <a:gd name="T44" fmla="*/ 5 w 492"/>
              <a:gd name="T45" fmla="*/ 408 h 679"/>
              <a:gd name="T46" fmla="*/ 16 w 492"/>
              <a:gd name="T47" fmla="*/ 457 h 679"/>
              <a:gd name="T48" fmla="*/ 30 w 492"/>
              <a:gd name="T49" fmla="*/ 504 h 679"/>
              <a:gd name="T50" fmla="*/ 51 w 492"/>
              <a:gd name="T51" fmla="*/ 547 h 679"/>
              <a:gd name="T52" fmla="*/ 77 w 492"/>
              <a:gd name="T53" fmla="*/ 585 h 679"/>
              <a:gd name="T54" fmla="*/ 105 w 492"/>
              <a:gd name="T55" fmla="*/ 617 h 679"/>
              <a:gd name="T56" fmla="*/ 138 w 492"/>
              <a:gd name="T57" fmla="*/ 644 h 679"/>
              <a:gd name="T58" fmla="*/ 172 w 492"/>
              <a:gd name="T59" fmla="*/ 662 h 679"/>
              <a:gd name="T60" fmla="*/ 208 w 492"/>
              <a:gd name="T61" fmla="*/ 674 h 679"/>
              <a:gd name="T62" fmla="*/ 245 w 492"/>
              <a:gd name="T63" fmla="*/ 678 h 679"/>
              <a:gd name="T64" fmla="*/ 271 w 492"/>
              <a:gd name="T65" fmla="*/ 677 h 679"/>
              <a:gd name="T66" fmla="*/ 306 w 492"/>
              <a:gd name="T67" fmla="*/ 667 h 679"/>
              <a:gd name="T68" fmla="*/ 342 w 492"/>
              <a:gd name="T69" fmla="*/ 651 h 679"/>
              <a:gd name="T70" fmla="*/ 375 w 492"/>
              <a:gd name="T71" fmla="*/ 627 h 679"/>
              <a:gd name="T72" fmla="*/ 406 w 492"/>
              <a:gd name="T73" fmla="*/ 597 h 679"/>
              <a:gd name="T74" fmla="*/ 431 w 492"/>
              <a:gd name="T75" fmla="*/ 560 h 679"/>
              <a:gd name="T76" fmla="*/ 454 w 492"/>
              <a:gd name="T77" fmla="*/ 519 h 679"/>
              <a:gd name="T78" fmla="*/ 471 w 492"/>
              <a:gd name="T79" fmla="*/ 473 h 679"/>
              <a:gd name="T80" fmla="*/ 483 w 492"/>
              <a:gd name="T81" fmla="*/ 425 h 679"/>
              <a:gd name="T82" fmla="*/ 490 w 492"/>
              <a:gd name="T83" fmla="*/ 373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2" h="679">
                <a:moveTo>
                  <a:pt x="491" y="339"/>
                </a:moveTo>
                <a:lnTo>
                  <a:pt x="491" y="322"/>
                </a:lnTo>
                <a:lnTo>
                  <a:pt x="490" y="305"/>
                </a:lnTo>
                <a:lnTo>
                  <a:pt x="488" y="288"/>
                </a:lnTo>
                <a:lnTo>
                  <a:pt x="486" y="271"/>
                </a:lnTo>
                <a:lnTo>
                  <a:pt x="483" y="254"/>
                </a:lnTo>
                <a:lnTo>
                  <a:pt x="480" y="238"/>
                </a:lnTo>
                <a:lnTo>
                  <a:pt x="475" y="221"/>
                </a:lnTo>
                <a:lnTo>
                  <a:pt x="471" y="205"/>
                </a:lnTo>
                <a:lnTo>
                  <a:pt x="466" y="190"/>
                </a:lnTo>
                <a:lnTo>
                  <a:pt x="460" y="174"/>
                </a:lnTo>
                <a:lnTo>
                  <a:pt x="454" y="160"/>
                </a:lnTo>
                <a:lnTo>
                  <a:pt x="447" y="146"/>
                </a:lnTo>
                <a:lnTo>
                  <a:pt x="439" y="131"/>
                </a:lnTo>
                <a:lnTo>
                  <a:pt x="431" y="119"/>
                </a:lnTo>
                <a:lnTo>
                  <a:pt x="423" y="106"/>
                </a:lnTo>
                <a:lnTo>
                  <a:pt x="414" y="93"/>
                </a:lnTo>
                <a:lnTo>
                  <a:pt x="406" y="82"/>
                </a:lnTo>
                <a:lnTo>
                  <a:pt x="395" y="72"/>
                </a:lnTo>
                <a:lnTo>
                  <a:pt x="386" y="62"/>
                </a:lnTo>
                <a:lnTo>
                  <a:pt x="375" y="52"/>
                </a:lnTo>
                <a:lnTo>
                  <a:pt x="365" y="43"/>
                </a:lnTo>
                <a:lnTo>
                  <a:pt x="353" y="35"/>
                </a:lnTo>
                <a:lnTo>
                  <a:pt x="342" y="28"/>
                </a:lnTo>
                <a:lnTo>
                  <a:pt x="330" y="22"/>
                </a:lnTo>
                <a:lnTo>
                  <a:pt x="318" y="16"/>
                </a:lnTo>
                <a:lnTo>
                  <a:pt x="306" y="12"/>
                </a:lnTo>
                <a:lnTo>
                  <a:pt x="294" y="8"/>
                </a:lnTo>
                <a:lnTo>
                  <a:pt x="283" y="5"/>
                </a:lnTo>
                <a:lnTo>
                  <a:pt x="271" y="2"/>
                </a:lnTo>
                <a:lnTo>
                  <a:pt x="257" y="0"/>
                </a:lnTo>
                <a:lnTo>
                  <a:pt x="245" y="0"/>
                </a:lnTo>
                <a:lnTo>
                  <a:pt x="245" y="0"/>
                </a:lnTo>
                <a:lnTo>
                  <a:pt x="233" y="0"/>
                </a:lnTo>
                <a:lnTo>
                  <a:pt x="220" y="2"/>
                </a:lnTo>
                <a:lnTo>
                  <a:pt x="208" y="5"/>
                </a:lnTo>
                <a:lnTo>
                  <a:pt x="196" y="8"/>
                </a:lnTo>
                <a:lnTo>
                  <a:pt x="184" y="12"/>
                </a:lnTo>
                <a:lnTo>
                  <a:pt x="172" y="16"/>
                </a:lnTo>
                <a:lnTo>
                  <a:pt x="160" y="22"/>
                </a:lnTo>
                <a:lnTo>
                  <a:pt x="148" y="28"/>
                </a:lnTo>
                <a:lnTo>
                  <a:pt x="138" y="35"/>
                </a:lnTo>
                <a:lnTo>
                  <a:pt x="126" y="43"/>
                </a:lnTo>
                <a:lnTo>
                  <a:pt x="115" y="52"/>
                </a:lnTo>
                <a:lnTo>
                  <a:pt x="105" y="62"/>
                </a:lnTo>
                <a:lnTo>
                  <a:pt x="95" y="72"/>
                </a:lnTo>
                <a:lnTo>
                  <a:pt x="85" y="82"/>
                </a:lnTo>
                <a:lnTo>
                  <a:pt x="77" y="93"/>
                </a:lnTo>
                <a:lnTo>
                  <a:pt x="67" y="106"/>
                </a:lnTo>
                <a:lnTo>
                  <a:pt x="59" y="119"/>
                </a:lnTo>
                <a:lnTo>
                  <a:pt x="51" y="131"/>
                </a:lnTo>
                <a:lnTo>
                  <a:pt x="43" y="146"/>
                </a:lnTo>
                <a:lnTo>
                  <a:pt x="37" y="160"/>
                </a:lnTo>
                <a:lnTo>
                  <a:pt x="30" y="174"/>
                </a:lnTo>
                <a:lnTo>
                  <a:pt x="25" y="190"/>
                </a:lnTo>
                <a:lnTo>
                  <a:pt x="20" y="205"/>
                </a:lnTo>
                <a:lnTo>
                  <a:pt x="16" y="221"/>
                </a:lnTo>
                <a:lnTo>
                  <a:pt x="10" y="238"/>
                </a:lnTo>
                <a:lnTo>
                  <a:pt x="8" y="254"/>
                </a:lnTo>
                <a:lnTo>
                  <a:pt x="5" y="271"/>
                </a:lnTo>
                <a:lnTo>
                  <a:pt x="2" y="288"/>
                </a:lnTo>
                <a:lnTo>
                  <a:pt x="1" y="305"/>
                </a:lnTo>
                <a:lnTo>
                  <a:pt x="0" y="322"/>
                </a:lnTo>
                <a:lnTo>
                  <a:pt x="0" y="339"/>
                </a:lnTo>
                <a:lnTo>
                  <a:pt x="0" y="339"/>
                </a:lnTo>
                <a:lnTo>
                  <a:pt x="0" y="356"/>
                </a:lnTo>
                <a:lnTo>
                  <a:pt x="1" y="373"/>
                </a:lnTo>
                <a:lnTo>
                  <a:pt x="2" y="390"/>
                </a:lnTo>
                <a:lnTo>
                  <a:pt x="5" y="408"/>
                </a:lnTo>
                <a:lnTo>
                  <a:pt x="8" y="425"/>
                </a:lnTo>
                <a:lnTo>
                  <a:pt x="10" y="440"/>
                </a:lnTo>
                <a:lnTo>
                  <a:pt x="16" y="457"/>
                </a:lnTo>
                <a:lnTo>
                  <a:pt x="20" y="473"/>
                </a:lnTo>
                <a:lnTo>
                  <a:pt x="25" y="489"/>
                </a:lnTo>
                <a:lnTo>
                  <a:pt x="30" y="504"/>
                </a:lnTo>
                <a:lnTo>
                  <a:pt x="37" y="519"/>
                </a:lnTo>
                <a:lnTo>
                  <a:pt x="43" y="533"/>
                </a:lnTo>
                <a:lnTo>
                  <a:pt x="51" y="547"/>
                </a:lnTo>
                <a:lnTo>
                  <a:pt x="59" y="560"/>
                </a:lnTo>
                <a:lnTo>
                  <a:pt x="67" y="573"/>
                </a:lnTo>
                <a:lnTo>
                  <a:pt x="77" y="585"/>
                </a:lnTo>
                <a:lnTo>
                  <a:pt x="85" y="597"/>
                </a:lnTo>
                <a:lnTo>
                  <a:pt x="95" y="607"/>
                </a:lnTo>
                <a:lnTo>
                  <a:pt x="105" y="617"/>
                </a:lnTo>
                <a:lnTo>
                  <a:pt x="115" y="627"/>
                </a:lnTo>
                <a:lnTo>
                  <a:pt x="126" y="635"/>
                </a:lnTo>
                <a:lnTo>
                  <a:pt x="138" y="644"/>
                </a:lnTo>
                <a:lnTo>
                  <a:pt x="148" y="651"/>
                </a:lnTo>
                <a:lnTo>
                  <a:pt x="160" y="657"/>
                </a:lnTo>
                <a:lnTo>
                  <a:pt x="172" y="662"/>
                </a:lnTo>
                <a:lnTo>
                  <a:pt x="184" y="667"/>
                </a:lnTo>
                <a:lnTo>
                  <a:pt x="196" y="671"/>
                </a:lnTo>
                <a:lnTo>
                  <a:pt x="208" y="674"/>
                </a:lnTo>
                <a:lnTo>
                  <a:pt x="220" y="677"/>
                </a:lnTo>
                <a:lnTo>
                  <a:pt x="233" y="678"/>
                </a:lnTo>
                <a:lnTo>
                  <a:pt x="245" y="678"/>
                </a:lnTo>
                <a:lnTo>
                  <a:pt x="245" y="678"/>
                </a:lnTo>
                <a:lnTo>
                  <a:pt x="257" y="678"/>
                </a:lnTo>
                <a:lnTo>
                  <a:pt x="271" y="677"/>
                </a:lnTo>
                <a:lnTo>
                  <a:pt x="283" y="674"/>
                </a:lnTo>
                <a:lnTo>
                  <a:pt x="294" y="671"/>
                </a:lnTo>
                <a:lnTo>
                  <a:pt x="306" y="667"/>
                </a:lnTo>
                <a:lnTo>
                  <a:pt x="318" y="662"/>
                </a:lnTo>
                <a:lnTo>
                  <a:pt x="330" y="657"/>
                </a:lnTo>
                <a:lnTo>
                  <a:pt x="342" y="651"/>
                </a:lnTo>
                <a:lnTo>
                  <a:pt x="353" y="644"/>
                </a:lnTo>
                <a:lnTo>
                  <a:pt x="365" y="635"/>
                </a:lnTo>
                <a:lnTo>
                  <a:pt x="375" y="627"/>
                </a:lnTo>
                <a:lnTo>
                  <a:pt x="386" y="617"/>
                </a:lnTo>
                <a:lnTo>
                  <a:pt x="395" y="607"/>
                </a:lnTo>
                <a:lnTo>
                  <a:pt x="406" y="597"/>
                </a:lnTo>
                <a:lnTo>
                  <a:pt x="414" y="585"/>
                </a:lnTo>
                <a:lnTo>
                  <a:pt x="423" y="573"/>
                </a:lnTo>
                <a:lnTo>
                  <a:pt x="431" y="560"/>
                </a:lnTo>
                <a:lnTo>
                  <a:pt x="439" y="547"/>
                </a:lnTo>
                <a:lnTo>
                  <a:pt x="447" y="533"/>
                </a:lnTo>
                <a:lnTo>
                  <a:pt x="454" y="519"/>
                </a:lnTo>
                <a:lnTo>
                  <a:pt x="460" y="504"/>
                </a:lnTo>
                <a:lnTo>
                  <a:pt x="466" y="489"/>
                </a:lnTo>
                <a:lnTo>
                  <a:pt x="471" y="473"/>
                </a:lnTo>
                <a:lnTo>
                  <a:pt x="475" y="457"/>
                </a:lnTo>
                <a:lnTo>
                  <a:pt x="480" y="440"/>
                </a:lnTo>
                <a:lnTo>
                  <a:pt x="483" y="425"/>
                </a:lnTo>
                <a:lnTo>
                  <a:pt x="486" y="408"/>
                </a:lnTo>
                <a:lnTo>
                  <a:pt x="488" y="390"/>
                </a:lnTo>
                <a:lnTo>
                  <a:pt x="490" y="373"/>
                </a:lnTo>
                <a:lnTo>
                  <a:pt x="491" y="356"/>
                </a:lnTo>
                <a:lnTo>
                  <a:pt x="491" y="339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63" name="Freeform 275"/>
          <p:cNvSpPr>
            <a:spLocks noChangeArrowheads="1"/>
          </p:cNvSpPr>
          <p:nvPr/>
        </p:nvSpPr>
        <p:spPr bwMode="auto">
          <a:xfrm>
            <a:off x="2581275" y="2184400"/>
            <a:ext cx="203200" cy="271463"/>
          </a:xfrm>
          <a:custGeom>
            <a:avLst/>
            <a:gdLst>
              <a:gd name="T0" fmla="*/ 562 w 564"/>
              <a:gd name="T1" fmla="*/ 339 h 755"/>
              <a:gd name="T2" fmla="*/ 554 w 564"/>
              <a:gd name="T3" fmla="*/ 283 h 755"/>
              <a:gd name="T4" fmla="*/ 540 w 564"/>
              <a:gd name="T5" fmla="*/ 228 h 755"/>
              <a:gd name="T6" fmla="*/ 520 w 564"/>
              <a:gd name="T7" fmla="*/ 178 h 755"/>
              <a:gd name="T8" fmla="*/ 495 w 564"/>
              <a:gd name="T9" fmla="*/ 131 h 755"/>
              <a:gd name="T10" fmla="*/ 465 w 564"/>
              <a:gd name="T11" fmla="*/ 91 h 755"/>
              <a:gd name="T12" fmla="*/ 430 w 564"/>
              <a:gd name="T13" fmla="*/ 57 h 755"/>
              <a:gd name="T14" fmla="*/ 393 w 564"/>
              <a:gd name="T15" fmla="*/ 30 h 755"/>
              <a:gd name="T16" fmla="*/ 352 w 564"/>
              <a:gd name="T17" fmla="*/ 11 h 755"/>
              <a:gd name="T18" fmla="*/ 309 w 564"/>
              <a:gd name="T19" fmla="*/ 1 h 755"/>
              <a:gd name="T20" fmla="*/ 281 w 564"/>
              <a:gd name="T21" fmla="*/ 0 h 755"/>
              <a:gd name="T22" fmla="*/ 239 w 564"/>
              <a:gd name="T23" fmla="*/ 4 h 755"/>
              <a:gd name="T24" fmla="*/ 198 w 564"/>
              <a:gd name="T25" fmla="*/ 17 h 755"/>
              <a:gd name="T26" fmla="*/ 158 w 564"/>
              <a:gd name="T27" fmla="*/ 38 h 755"/>
              <a:gd name="T28" fmla="*/ 121 w 564"/>
              <a:gd name="T29" fmla="*/ 67 h 755"/>
              <a:gd name="T30" fmla="*/ 87 w 564"/>
              <a:gd name="T31" fmla="*/ 104 h 755"/>
              <a:gd name="T32" fmla="*/ 58 w 564"/>
              <a:gd name="T33" fmla="*/ 147 h 755"/>
              <a:gd name="T34" fmla="*/ 36 w 564"/>
              <a:gd name="T35" fmla="*/ 194 h 755"/>
              <a:gd name="T36" fmla="*/ 17 w 564"/>
              <a:gd name="T37" fmla="*/ 246 h 755"/>
              <a:gd name="T38" fmla="*/ 5 w 564"/>
              <a:gd name="T39" fmla="*/ 302 h 755"/>
              <a:gd name="T40" fmla="*/ 0 w 564"/>
              <a:gd name="T41" fmla="*/ 359 h 755"/>
              <a:gd name="T42" fmla="*/ 0 w 564"/>
              <a:gd name="T43" fmla="*/ 396 h 755"/>
              <a:gd name="T44" fmla="*/ 5 w 564"/>
              <a:gd name="T45" fmla="*/ 453 h 755"/>
              <a:gd name="T46" fmla="*/ 17 w 564"/>
              <a:gd name="T47" fmla="*/ 508 h 755"/>
              <a:gd name="T48" fmla="*/ 36 w 564"/>
              <a:gd name="T49" fmla="*/ 561 h 755"/>
              <a:gd name="T50" fmla="*/ 58 w 564"/>
              <a:gd name="T51" fmla="*/ 608 h 755"/>
              <a:gd name="T52" fmla="*/ 87 w 564"/>
              <a:gd name="T53" fmla="*/ 651 h 755"/>
              <a:gd name="T54" fmla="*/ 121 w 564"/>
              <a:gd name="T55" fmla="*/ 688 h 755"/>
              <a:gd name="T56" fmla="*/ 158 w 564"/>
              <a:gd name="T57" fmla="*/ 716 h 755"/>
              <a:gd name="T58" fmla="*/ 198 w 564"/>
              <a:gd name="T59" fmla="*/ 737 h 755"/>
              <a:gd name="T60" fmla="*/ 239 w 564"/>
              <a:gd name="T61" fmla="*/ 750 h 755"/>
              <a:gd name="T62" fmla="*/ 281 w 564"/>
              <a:gd name="T63" fmla="*/ 754 h 755"/>
              <a:gd name="T64" fmla="*/ 309 w 564"/>
              <a:gd name="T65" fmla="*/ 753 h 755"/>
              <a:gd name="T66" fmla="*/ 352 w 564"/>
              <a:gd name="T67" fmla="*/ 743 h 755"/>
              <a:gd name="T68" fmla="*/ 393 w 564"/>
              <a:gd name="T69" fmla="*/ 725 h 755"/>
              <a:gd name="T70" fmla="*/ 430 w 564"/>
              <a:gd name="T71" fmla="*/ 698 h 755"/>
              <a:gd name="T72" fmla="*/ 465 w 564"/>
              <a:gd name="T73" fmla="*/ 663 h 755"/>
              <a:gd name="T74" fmla="*/ 495 w 564"/>
              <a:gd name="T75" fmla="*/ 623 h 755"/>
              <a:gd name="T76" fmla="*/ 520 w 564"/>
              <a:gd name="T77" fmla="*/ 577 h 755"/>
              <a:gd name="T78" fmla="*/ 540 w 564"/>
              <a:gd name="T79" fmla="*/ 527 h 755"/>
              <a:gd name="T80" fmla="*/ 554 w 564"/>
              <a:gd name="T81" fmla="*/ 471 h 755"/>
              <a:gd name="T82" fmla="*/ 562 w 564"/>
              <a:gd name="T83" fmla="*/ 416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4" h="755">
                <a:moveTo>
                  <a:pt x="563" y="377"/>
                </a:moveTo>
                <a:lnTo>
                  <a:pt x="563" y="359"/>
                </a:lnTo>
                <a:lnTo>
                  <a:pt x="562" y="339"/>
                </a:lnTo>
                <a:lnTo>
                  <a:pt x="560" y="320"/>
                </a:lnTo>
                <a:lnTo>
                  <a:pt x="558" y="302"/>
                </a:lnTo>
                <a:lnTo>
                  <a:pt x="554" y="283"/>
                </a:lnTo>
                <a:lnTo>
                  <a:pt x="550" y="265"/>
                </a:lnTo>
                <a:lnTo>
                  <a:pt x="546" y="246"/>
                </a:lnTo>
                <a:lnTo>
                  <a:pt x="540" y="228"/>
                </a:lnTo>
                <a:lnTo>
                  <a:pt x="534" y="211"/>
                </a:lnTo>
                <a:lnTo>
                  <a:pt x="527" y="194"/>
                </a:lnTo>
                <a:lnTo>
                  <a:pt x="520" y="178"/>
                </a:lnTo>
                <a:lnTo>
                  <a:pt x="512" y="162"/>
                </a:lnTo>
                <a:lnTo>
                  <a:pt x="504" y="147"/>
                </a:lnTo>
                <a:lnTo>
                  <a:pt x="495" y="131"/>
                </a:lnTo>
                <a:lnTo>
                  <a:pt x="486" y="117"/>
                </a:lnTo>
                <a:lnTo>
                  <a:pt x="475" y="104"/>
                </a:lnTo>
                <a:lnTo>
                  <a:pt x="465" y="91"/>
                </a:lnTo>
                <a:lnTo>
                  <a:pt x="454" y="78"/>
                </a:lnTo>
                <a:lnTo>
                  <a:pt x="442" y="67"/>
                </a:lnTo>
                <a:lnTo>
                  <a:pt x="430" y="57"/>
                </a:lnTo>
                <a:lnTo>
                  <a:pt x="418" y="47"/>
                </a:lnTo>
                <a:lnTo>
                  <a:pt x="405" y="38"/>
                </a:lnTo>
                <a:lnTo>
                  <a:pt x="393" y="30"/>
                </a:lnTo>
                <a:lnTo>
                  <a:pt x="380" y="23"/>
                </a:lnTo>
                <a:lnTo>
                  <a:pt x="365" y="17"/>
                </a:lnTo>
                <a:lnTo>
                  <a:pt x="352" y="11"/>
                </a:lnTo>
                <a:lnTo>
                  <a:pt x="338" y="7"/>
                </a:lnTo>
                <a:lnTo>
                  <a:pt x="324" y="4"/>
                </a:lnTo>
                <a:lnTo>
                  <a:pt x="309" y="1"/>
                </a:lnTo>
                <a:lnTo>
                  <a:pt x="296" y="0"/>
                </a:lnTo>
                <a:lnTo>
                  <a:pt x="281" y="0"/>
                </a:lnTo>
                <a:lnTo>
                  <a:pt x="281" y="0"/>
                </a:lnTo>
                <a:lnTo>
                  <a:pt x="267" y="0"/>
                </a:lnTo>
                <a:lnTo>
                  <a:pt x="253" y="1"/>
                </a:lnTo>
                <a:lnTo>
                  <a:pt x="239" y="4"/>
                </a:lnTo>
                <a:lnTo>
                  <a:pt x="224" y="7"/>
                </a:lnTo>
                <a:lnTo>
                  <a:pt x="211" y="11"/>
                </a:lnTo>
                <a:lnTo>
                  <a:pt x="198" y="17"/>
                </a:lnTo>
                <a:lnTo>
                  <a:pt x="183" y="23"/>
                </a:lnTo>
                <a:lnTo>
                  <a:pt x="170" y="30"/>
                </a:lnTo>
                <a:lnTo>
                  <a:pt x="158" y="38"/>
                </a:lnTo>
                <a:lnTo>
                  <a:pt x="145" y="47"/>
                </a:lnTo>
                <a:lnTo>
                  <a:pt x="133" y="57"/>
                </a:lnTo>
                <a:lnTo>
                  <a:pt x="121" y="67"/>
                </a:lnTo>
                <a:lnTo>
                  <a:pt x="109" y="78"/>
                </a:lnTo>
                <a:lnTo>
                  <a:pt x="98" y="91"/>
                </a:lnTo>
                <a:lnTo>
                  <a:pt x="87" y="104"/>
                </a:lnTo>
                <a:lnTo>
                  <a:pt x="77" y="117"/>
                </a:lnTo>
                <a:lnTo>
                  <a:pt x="67" y="131"/>
                </a:lnTo>
                <a:lnTo>
                  <a:pt x="58" y="147"/>
                </a:lnTo>
                <a:lnTo>
                  <a:pt x="50" y="162"/>
                </a:lnTo>
                <a:lnTo>
                  <a:pt x="42" y="178"/>
                </a:lnTo>
                <a:lnTo>
                  <a:pt x="36" y="194"/>
                </a:lnTo>
                <a:lnTo>
                  <a:pt x="29" y="211"/>
                </a:lnTo>
                <a:lnTo>
                  <a:pt x="22" y="228"/>
                </a:lnTo>
                <a:lnTo>
                  <a:pt x="17" y="246"/>
                </a:lnTo>
                <a:lnTo>
                  <a:pt x="13" y="265"/>
                </a:lnTo>
                <a:lnTo>
                  <a:pt x="9" y="283"/>
                </a:lnTo>
                <a:lnTo>
                  <a:pt x="5" y="302"/>
                </a:lnTo>
                <a:lnTo>
                  <a:pt x="2" y="320"/>
                </a:lnTo>
                <a:lnTo>
                  <a:pt x="1" y="339"/>
                </a:lnTo>
                <a:lnTo>
                  <a:pt x="0" y="359"/>
                </a:lnTo>
                <a:lnTo>
                  <a:pt x="0" y="377"/>
                </a:lnTo>
                <a:lnTo>
                  <a:pt x="0" y="377"/>
                </a:lnTo>
                <a:lnTo>
                  <a:pt x="0" y="396"/>
                </a:lnTo>
                <a:lnTo>
                  <a:pt x="1" y="416"/>
                </a:lnTo>
                <a:lnTo>
                  <a:pt x="2" y="434"/>
                </a:lnTo>
                <a:lnTo>
                  <a:pt x="5" y="453"/>
                </a:lnTo>
                <a:lnTo>
                  <a:pt x="9" y="471"/>
                </a:lnTo>
                <a:lnTo>
                  <a:pt x="13" y="490"/>
                </a:lnTo>
                <a:lnTo>
                  <a:pt x="17" y="508"/>
                </a:lnTo>
                <a:lnTo>
                  <a:pt x="22" y="527"/>
                </a:lnTo>
                <a:lnTo>
                  <a:pt x="29" y="544"/>
                </a:lnTo>
                <a:lnTo>
                  <a:pt x="36" y="561"/>
                </a:lnTo>
                <a:lnTo>
                  <a:pt x="42" y="577"/>
                </a:lnTo>
                <a:lnTo>
                  <a:pt x="50" y="592"/>
                </a:lnTo>
                <a:lnTo>
                  <a:pt x="58" y="608"/>
                </a:lnTo>
                <a:lnTo>
                  <a:pt x="67" y="623"/>
                </a:lnTo>
                <a:lnTo>
                  <a:pt x="77" y="638"/>
                </a:lnTo>
                <a:lnTo>
                  <a:pt x="87" y="651"/>
                </a:lnTo>
                <a:lnTo>
                  <a:pt x="98" y="663"/>
                </a:lnTo>
                <a:lnTo>
                  <a:pt x="109" y="676"/>
                </a:lnTo>
                <a:lnTo>
                  <a:pt x="121" y="688"/>
                </a:lnTo>
                <a:lnTo>
                  <a:pt x="133" y="698"/>
                </a:lnTo>
                <a:lnTo>
                  <a:pt x="145" y="707"/>
                </a:lnTo>
                <a:lnTo>
                  <a:pt x="158" y="716"/>
                </a:lnTo>
                <a:lnTo>
                  <a:pt x="170" y="725"/>
                </a:lnTo>
                <a:lnTo>
                  <a:pt x="183" y="732"/>
                </a:lnTo>
                <a:lnTo>
                  <a:pt x="198" y="737"/>
                </a:lnTo>
                <a:lnTo>
                  <a:pt x="211" y="743"/>
                </a:lnTo>
                <a:lnTo>
                  <a:pt x="224" y="747"/>
                </a:lnTo>
                <a:lnTo>
                  <a:pt x="239" y="750"/>
                </a:lnTo>
                <a:lnTo>
                  <a:pt x="253" y="753"/>
                </a:lnTo>
                <a:lnTo>
                  <a:pt x="267" y="754"/>
                </a:lnTo>
                <a:lnTo>
                  <a:pt x="281" y="754"/>
                </a:lnTo>
                <a:lnTo>
                  <a:pt x="281" y="754"/>
                </a:lnTo>
                <a:lnTo>
                  <a:pt x="296" y="754"/>
                </a:lnTo>
                <a:lnTo>
                  <a:pt x="309" y="753"/>
                </a:lnTo>
                <a:lnTo>
                  <a:pt x="324" y="750"/>
                </a:lnTo>
                <a:lnTo>
                  <a:pt x="338" y="747"/>
                </a:lnTo>
                <a:lnTo>
                  <a:pt x="352" y="743"/>
                </a:lnTo>
                <a:lnTo>
                  <a:pt x="365" y="737"/>
                </a:lnTo>
                <a:lnTo>
                  <a:pt x="380" y="732"/>
                </a:lnTo>
                <a:lnTo>
                  <a:pt x="393" y="725"/>
                </a:lnTo>
                <a:lnTo>
                  <a:pt x="405" y="716"/>
                </a:lnTo>
                <a:lnTo>
                  <a:pt x="418" y="707"/>
                </a:lnTo>
                <a:lnTo>
                  <a:pt x="430" y="698"/>
                </a:lnTo>
                <a:lnTo>
                  <a:pt x="442" y="688"/>
                </a:lnTo>
                <a:lnTo>
                  <a:pt x="454" y="676"/>
                </a:lnTo>
                <a:lnTo>
                  <a:pt x="465" y="663"/>
                </a:lnTo>
                <a:lnTo>
                  <a:pt x="475" y="651"/>
                </a:lnTo>
                <a:lnTo>
                  <a:pt x="486" y="638"/>
                </a:lnTo>
                <a:lnTo>
                  <a:pt x="495" y="623"/>
                </a:lnTo>
                <a:lnTo>
                  <a:pt x="504" y="608"/>
                </a:lnTo>
                <a:lnTo>
                  <a:pt x="512" y="592"/>
                </a:lnTo>
                <a:lnTo>
                  <a:pt x="520" y="577"/>
                </a:lnTo>
                <a:lnTo>
                  <a:pt x="527" y="561"/>
                </a:lnTo>
                <a:lnTo>
                  <a:pt x="534" y="544"/>
                </a:lnTo>
                <a:lnTo>
                  <a:pt x="540" y="527"/>
                </a:lnTo>
                <a:lnTo>
                  <a:pt x="546" y="508"/>
                </a:lnTo>
                <a:lnTo>
                  <a:pt x="550" y="490"/>
                </a:lnTo>
                <a:lnTo>
                  <a:pt x="554" y="471"/>
                </a:lnTo>
                <a:lnTo>
                  <a:pt x="558" y="453"/>
                </a:lnTo>
                <a:lnTo>
                  <a:pt x="560" y="434"/>
                </a:lnTo>
                <a:lnTo>
                  <a:pt x="562" y="416"/>
                </a:lnTo>
                <a:lnTo>
                  <a:pt x="563" y="396"/>
                </a:lnTo>
                <a:lnTo>
                  <a:pt x="563" y="377"/>
                </a:lnTo>
              </a:path>
            </a:pathLst>
          </a:custGeom>
          <a:noFill/>
          <a:ln w="2628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64" name="Oval 276"/>
          <p:cNvSpPr>
            <a:spLocks noChangeArrowheads="1"/>
          </p:cNvSpPr>
          <p:nvPr/>
        </p:nvSpPr>
        <p:spPr bwMode="auto">
          <a:xfrm>
            <a:off x="3340100" y="2455863"/>
            <a:ext cx="176213" cy="244475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65" name="Freeform 277"/>
          <p:cNvSpPr>
            <a:spLocks noChangeArrowheads="1"/>
          </p:cNvSpPr>
          <p:nvPr/>
        </p:nvSpPr>
        <p:spPr bwMode="auto">
          <a:xfrm>
            <a:off x="3327400" y="2443163"/>
            <a:ext cx="177800" cy="244475"/>
          </a:xfrm>
          <a:custGeom>
            <a:avLst/>
            <a:gdLst>
              <a:gd name="T0" fmla="*/ 490 w 493"/>
              <a:gd name="T1" fmla="*/ 305 h 679"/>
              <a:gd name="T2" fmla="*/ 484 w 493"/>
              <a:gd name="T3" fmla="*/ 253 h 679"/>
              <a:gd name="T4" fmla="*/ 472 w 493"/>
              <a:gd name="T5" fmla="*/ 205 h 679"/>
              <a:gd name="T6" fmla="*/ 455 w 493"/>
              <a:gd name="T7" fmla="*/ 159 h 679"/>
              <a:gd name="T8" fmla="*/ 432 w 493"/>
              <a:gd name="T9" fmla="*/ 118 h 679"/>
              <a:gd name="T10" fmla="*/ 407 w 493"/>
              <a:gd name="T11" fmla="*/ 81 h 679"/>
              <a:gd name="T12" fmla="*/ 376 w 493"/>
              <a:gd name="T13" fmla="*/ 51 h 679"/>
              <a:gd name="T14" fmla="*/ 343 w 493"/>
              <a:gd name="T15" fmla="*/ 27 h 679"/>
              <a:gd name="T16" fmla="*/ 307 w 493"/>
              <a:gd name="T17" fmla="*/ 11 h 679"/>
              <a:gd name="T18" fmla="*/ 271 w 493"/>
              <a:gd name="T19" fmla="*/ 1 h 679"/>
              <a:gd name="T20" fmla="*/ 246 w 493"/>
              <a:gd name="T21" fmla="*/ 0 h 679"/>
              <a:gd name="T22" fmla="*/ 209 w 493"/>
              <a:gd name="T23" fmla="*/ 4 h 679"/>
              <a:gd name="T24" fmla="*/ 173 w 493"/>
              <a:gd name="T25" fmla="*/ 16 h 679"/>
              <a:gd name="T26" fmla="*/ 138 w 493"/>
              <a:gd name="T27" fmla="*/ 34 h 679"/>
              <a:gd name="T28" fmla="*/ 105 w 493"/>
              <a:gd name="T29" fmla="*/ 61 h 679"/>
              <a:gd name="T30" fmla="*/ 77 w 493"/>
              <a:gd name="T31" fmla="*/ 93 h 679"/>
              <a:gd name="T32" fmla="*/ 52 w 493"/>
              <a:gd name="T33" fmla="*/ 131 h 679"/>
              <a:gd name="T34" fmla="*/ 31 w 493"/>
              <a:gd name="T35" fmla="*/ 174 h 679"/>
              <a:gd name="T36" fmla="*/ 16 w 493"/>
              <a:gd name="T37" fmla="*/ 221 h 679"/>
              <a:gd name="T38" fmla="*/ 6 w 493"/>
              <a:gd name="T39" fmla="*/ 270 h 679"/>
              <a:gd name="T40" fmla="*/ 0 w 493"/>
              <a:gd name="T41" fmla="*/ 322 h 679"/>
              <a:gd name="T42" fmla="*/ 0 w 493"/>
              <a:gd name="T43" fmla="*/ 356 h 679"/>
              <a:gd name="T44" fmla="*/ 6 w 493"/>
              <a:gd name="T45" fmla="*/ 407 h 679"/>
              <a:gd name="T46" fmla="*/ 16 w 493"/>
              <a:gd name="T47" fmla="*/ 457 h 679"/>
              <a:gd name="T48" fmla="*/ 31 w 493"/>
              <a:gd name="T49" fmla="*/ 504 h 679"/>
              <a:gd name="T50" fmla="*/ 52 w 493"/>
              <a:gd name="T51" fmla="*/ 547 h 679"/>
              <a:gd name="T52" fmla="*/ 77 w 493"/>
              <a:gd name="T53" fmla="*/ 585 h 679"/>
              <a:gd name="T54" fmla="*/ 105 w 493"/>
              <a:gd name="T55" fmla="*/ 616 h 679"/>
              <a:gd name="T56" fmla="*/ 138 w 493"/>
              <a:gd name="T57" fmla="*/ 643 h 679"/>
              <a:gd name="T58" fmla="*/ 173 w 493"/>
              <a:gd name="T59" fmla="*/ 662 h 679"/>
              <a:gd name="T60" fmla="*/ 209 w 493"/>
              <a:gd name="T61" fmla="*/ 673 h 679"/>
              <a:gd name="T62" fmla="*/ 246 w 493"/>
              <a:gd name="T63" fmla="*/ 678 h 679"/>
              <a:gd name="T64" fmla="*/ 271 w 493"/>
              <a:gd name="T65" fmla="*/ 676 h 679"/>
              <a:gd name="T66" fmla="*/ 307 w 493"/>
              <a:gd name="T67" fmla="*/ 666 h 679"/>
              <a:gd name="T68" fmla="*/ 343 w 493"/>
              <a:gd name="T69" fmla="*/ 650 h 679"/>
              <a:gd name="T70" fmla="*/ 376 w 493"/>
              <a:gd name="T71" fmla="*/ 626 h 679"/>
              <a:gd name="T72" fmla="*/ 407 w 493"/>
              <a:gd name="T73" fmla="*/ 596 h 679"/>
              <a:gd name="T74" fmla="*/ 432 w 493"/>
              <a:gd name="T75" fmla="*/ 559 h 679"/>
              <a:gd name="T76" fmla="*/ 455 w 493"/>
              <a:gd name="T77" fmla="*/ 518 h 679"/>
              <a:gd name="T78" fmla="*/ 472 w 493"/>
              <a:gd name="T79" fmla="*/ 473 h 679"/>
              <a:gd name="T80" fmla="*/ 484 w 493"/>
              <a:gd name="T81" fmla="*/ 424 h 679"/>
              <a:gd name="T82" fmla="*/ 490 w 493"/>
              <a:gd name="T83" fmla="*/ 373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3" h="679">
                <a:moveTo>
                  <a:pt x="492" y="339"/>
                </a:moveTo>
                <a:lnTo>
                  <a:pt x="492" y="322"/>
                </a:lnTo>
                <a:lnTo>
                  <a:pt x="490" y="305"/>
                </a:lnTo>
                <a:lnTo>
                  <a:pt x="489" y="288"/>
                </a:lnTo>
                <a:lnTo>
                  <a:pt x="486" y="270"/>
                </a:lnTo>
                <a:lnTo>
                  <a:pt x="484" y="253"/>
                </a:lnTo>
                <a:lnTo>
                  <a:pt x="481" y="238"/>
                </a:lnTo>
                <a:lnTo>
                  <a:pt x="476" y="221"/>
                </a:lnTo>
                <a:lnTo>
                  <a:pt x="472" y="205"/>
                </a:lnTo>
                <a:lnTo>
                  <a:pt x="466" y="189"/>
                </a:lnTo>
                <a:lnTo>
                  <a:pt x="461" y="174"/>
                </a:lnTo>
                <a:lnTo>
                  <a:pt x="455" y="159"/>
                </a:lnTo>
                <a:lnTo>
                  <a:pt x="448" y="145"/>
                </a:lnTo>
                <a:lnTo>
                  <a:pt x="440" y="131"/>
                </a:lnTo>
                <a:lnTo>
                  <a:pt x="432" y="118"/>
                </a:lnTo>
                <a:lnTo>
                  <a:pt x="424" y="105"/>
                </a:lnTo>
                <a:lnTo>
                  <a:pt x="415" y="93"/>
                </a:lnTo>
                <a:lnTo>
                  <a:pt x="407" y="81"/>
                </a:lnTo>
                <a:lnTo>
                  <a:pt x="396" y="71"/>
                </a:lnTo>
                <a:lnTo>
                  <a:pt x="387" y="61"/>
                </a:lnTo>
                <a:lnTo>
                  <a:pt x="376" y="51"/>
                </a:lnTo>
                <a:lnTo>
                  <a:pt x="366" y="43"/>
                </a:lnTo>
                <a:lnTo>
                  <a:pt x="354" y="34"/>
                </a:lnTo>
                <a:lnTo>
                  <a:pt x="343" y="27"/>
                </a:lnTo>
                <a:lnTo>
                  <a:pt x="331" y="21"/>
                </a:lnTo>
                <a:lnTo>
                  <a:pt x="319" y="16"/>
                </a:lnTo>
                <a:lnTo>
                  <a:pt x="307" y="11"/>
                </a:lnTo>
                <a:lnTo>
                  <a:pt x="295" y="7"/>
                </a:lnTo>
                <a:lnTo>
                  <a:pt x="283" y="4"/>
                </a:lnTo>
                <a:lnTo>
                  <a:pt x="271" y="1"/>
                </a:lnTo>
                <a:lnTo>
                  <a:pt x="258" y="0"/>
                </a:lnTo>
                <a:lnTo>
                  <a:pt x="246" y="0"/>
                </a:lnTo>
                <a:lnTo>
                  <a:pt x="246" y="0"/>
                </a:lnTo>
                <a:lnTo>
                  <a:pt x="234" y="0"/>
                </a:lnTo>
                <a:lnTo>
                  <a:pt x="221" y="1"/>
                </a:lnTo>
                <a:lnTo>
                  <a:pt x="209" y="4"/>
                </a:lnTo>
                <a:lnTo>
                  <a:pt x="197" y="7"/>
                </a:lnTo>
                <a:lnTo>
                  <a:pt x="185" y="11"/>
                </a:lnTo>
                <a:lnTo>
                  <a:pt x="173" y="16"/>
                </a:lnTo>
                <a:lnTo>
                  <a:pt x="161" y="21"/>
                </a:lnTo>
                <a:lnTo>
                  <a:pt x="149" y="27"/>
                </a:lnTo>
                <a:lnTo>
                  <a:pt x="138" y="34"/>
                </a:lnTo>
                <a:lnTo>
                  <a:pt x="126" y="43"/>
                </a:lnTo>
                <a:lnTo>
                  <a:pt x="116" y="51"/>
                </a:lnTo>
                <a:lnTo>
                  <a:pt x="105" y="61"/>
                </a:lnTo>
                <a:lnTo>
                  <a:pt x="96" y="71"/>
                </a:lnTo>
                <a:lnTo>
                  <a:pt x="85" y="81"/>
                </a:lnTo>
                <a:lnTo>
                  <a:pt x="77" y="93"/>
                </a:lnTo>
                <a:lnTo>
                  <a:pt x="68" y="105"/>
                </a:lnTo>
                <a:lnTo>
                  <a:pt x="60" y="118"/>
                </a:lnTo>
                <a:lnTo>
                  <a:pt x="52" y="131"/>
                </a:lnTo>
                <a:lnTo>
                  <a:pt x="44" y="145"/>
                </a:lnTo>
                <a:lnTo>
                  <a:pt x="37" y="159"/>
                </a:lnTo>
                <a:lnTo>
                  <a:pt x="31" y="174"/>
                </a:lnTo>
                <a:lnTo>
                  <a:pt x="26" y="189"/>
                </a:lnTo>
                <a:lnTo>
                  <a:pt x="20" y="205"/>
                </a:lnTo>
                <a:lnTo>
                  <a:pt x="16" y="221"/>
                </a:lnTo>
                <a:lnTo>
                  <a:pt x="11" y="238"/>
                </a:lnTo>
                <a:lnTo>
                  <a:pt x="8" y="253"/>
                </a:lnTo>
                <a:lnTo>
                  <a:pt x="6" y="270"/>
                </a:lnTo>
                <a:lnTo>
                  <a:pt x="3" y="288"/>
                </a:lnTo>
                <a:lnTo>
                  <a:pt x="2" y="305"/>
                </a:lnTo>
                <a:lnTo>
                  <a:pt x="0" y="322"/>
                </a:lnTo>
                <a:lnTo>
                  <a:pt x="0" y="339"/>
                </a:lnTo>
                <a:lnTo>
                  <a:pt x="0" y="339"/>
                </a:lnTo>
                <a:lnTo>
                  <a:pt x="0" y="356"/>
                </a:lnTo>
                <a:lnTo>
                  <a:pt x="2" y="373"/>
                </a:lnTo>
                <a:lnTo>
                  <a:pt x="3" y="390"/>
                </a:lnTo>
                <a:lnTo>
                  <a:pt x="6" y="407"/>
                </a:lnTo>
                <a:lnTo>
                  <a:pt x="8" y="424"/>
                </a:lnTo>
                <a:lnTo>
                  <a:pt x="11" y="440"/>
                </a:lnTo>
                <a:lnTo>
                  <a:pt x="16" y="457"/>
                </a:lnTo>
                <a:lnTo>
                  <a:pt x="20" y="473"/>
                </a:lnTo>
                <a:lnTo>
                  <a:pt x="26" y="488"/>
                </a:lnTo>
                <a:lnTo>
                  <a:pt x="31" y="504"/>
                </a:lnTo>
                <a:lnTo>
                  <a:pt x="37" y="518"/>
                </a:lnTo>
                <a:lnTo>
                  <a:pt x="44" y="532"/>
                </a:lnTo>
                <a:lnTo>
                  <a:pt x="52" y="547"/>
                </a:lnTo>
                <a:lnTo>
                  <a:pt x="60" y="559"/>
                </a:lnTo>
                <a:lnTo>
                  <a:pt x="68" y="572"/>
                </a:lnTo>
                <a:lnTo>
                  <a:pt x="77" y="585"/>
                </a:lnTo>
                <a:lnTo>
                  <a:pt x="85" y="596"/>
                </a:lnTo>
                <a:lnTo>
                  <a:pt x="96" y="606"/>
                </a:lnTo>
                <a:lnTo>
                  <a:pt x="105" y="616"/>
                </a:lnTo>
                <a:lnTo>
                  <a:pt x="116" y="626"/>
                </a:lnTo>
                <a:lnTo>
                  <a:pt x="126" y="635"/>
                </a:lnTo>
                <a:lnTo>
                  <a:pt x="138" y="643"/>
                </a:lnTo>
                <a:lnTo>
                  <a:pt x="149" y="650"/>
                </a:lnTo>
                <a:lnTo>
                  <a:pt x="161" y="656"/>
                </a:lnTo>
                <a:lnTo>
                  <a:pt x="173" y="662"/>
                </a:lnTo>
                <a:lnTo>
                  <a:pt x="185" y="666"/>
                </a:lnTo>
                <a:lnTo>
                  <a:pt x="197" y="670"/>
                </a:lnTo>
                <a:lnTo>
                  <a:pt x="209" y="673"/>
                </a:lnTo>
                <a:lnTo>
                  <a:pt x="221" y="676"/>
                </a:lnTo>
                <a:lnTo>
                  <a:pt x="234" y="678"/>
                </a:lnTo>
                <a:lnTo>
                  <a:pt x="246" y="678"/>
                </a:lnTo>
                <a:lnTo>
                  <a:pt x="246" y="678"/>
                </a:lnTo>
                <a:lnTo>
                  <a:pt x="258" y="678"/>
                </a:lnTo>
                <a:lnTo>
                  <a:pt x="271" y="676"/>
                </a:lnTo>
                <a:lnTo>
                  <a:pt x="283" y="673"/>
                </a:lnTo>
                <a:lnTo>
                  <a:pt x="295" y="670"/>
                </a:lnTo>
                <a:lnTo>
                  <a:pt x="307" y="666"/>
                </a:lnTo>
                <a:lnTo>
                  <a:pt x="319" y="662"/>
                </a:lnTo>
                <a:lnTo>
                  <a:pt x="331" y="656"/>
                </a:lnTo>
                <a:lnTo>
                  <a:pt x="343" y="650"/>
                </a:lnTo>
                <a:lnTo>
                  <a:pt x="354" y="643"/>
                </a:lnTo>
                <a:lnTo>
                  <a:pt x="366" y="635"/>
                </a:lnTo>
                <a:lnTo>
                  <a:pt x="376" y="626"/>
                </a:lnTo>
                <a:lnTo>
                  <a:pt x="387" y="616"/>
                </a:lnTo>
                <a:lnTo>
                  <a:pt x="396" y="606"/>
                </a:lnTo>
                <a:lnTo>
                  <a:pt x="407" y="596"/>
                </a:lnTo>
                <a:lnTo>
                  <a:pt x="415" y="585"/>
                </a:lnTo>
                <a:lnTo>
                  <a:pt x="424" y="572"/>
                </a:lnTo>
                <a:lnTo>
                  <a:pt x="432" y="559"/>
                </a:lnTo>
                <a:lnTo>
                  <a:pt x="440" y="547"/>
                </a:lnTo>
                <a:lnTo>
                  <a:pt x="448" y="532"/>
                </a:lnTo>
                <a:lnTo>
                  <a:pt x="455" y="518"/>
                </a:lnTo>
                <a:lnTo>
                  <a:pt x="461" y="504"/>
                </a:lnTo>
                <a:lnTo>
                  <a:pt x="466" y="488"/>
                </a:lnTo>
                <a:lnTo>
                  <a:pt x="472" y="473"/>
                </a:lnTo>
                <a:lnTo>
                  <a:pt x="476" y="457"/>
                </a:lnTo>
                <a:lnTo>
                  <a:pt x="481" y="440"/>
                </a:lnTo>
                <a:lnTo>
                  <a:pt x="484" y="424"/>
                </a:lnTo>
                <a:lnTo>
                  <a:pt x="486" y="407"/>
                </a:lnTo>
                <a:lnTo>
                  <a:pt x="489" y="390"/>
                </a:lnTo>
                <a:lnTo>
                  <a:pt x="490" y="373"/>
                </a:lnTo>
                <a:lnTo>
                  <a:pt x="492" y="356"/>
                </a:lnTo>
                <a:lnTo>
                  <a:pt x="492" y="339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66" name="Freeform 278"/>
          <p:cNvSpPr>
            <a:spLocks noChangeArrowheads="1"/>
          </p:cNvSpPr>
          <p:nvPr/>
        </p:nvSpPr>
        <p:spPr bwMode="auto">
          <a:xfrm>
            <a:off x="3314700" y="2428875"/>
            <a:ext cx="203200" cy="271463"/>
          </a:xfrm>
          <a:custGeom>
            <a:avLst/>
            <a:gdLst>
              <a:gd name="T0" fmla="*/ 562 w 565"/>
              <a:gd name="T1" fmla="*/ 338 h 755"/>
              <a:gd name="T2" fmla="*/ 554 w 565"/>
              <a:gd name="T3" fmla="*/ 283 h 755"/>
              <a:gd name="T4" fmla="*/ 541 w 565"/>
              <a:gd name="T5" fmla="*/ 227 h 755"/>
              <a:gd name="T6" fmla="*/ 521 w 565"/>
              <a:gd name="T7" fmla="*/ 177 h 755"/>
              <a:gd name="T8" fmla="*/ 496 w 565"/>
              <a:gd name="T9" fmla="*/ 131 h 755"/>
              <a:gd name="T10" fmla="*/ 465 w 565"/>
              <a:gd name="T11" fmla="*/ 91 h 755"/>
              <a:gd name="T12" fmla="*/ 431 w 565"/>
              <a:gd name="T13" fmla="*/ 57 h 755"/>
              <a:gd name="T14" fmla="*/ 394 w 565"/>
              <a:gd name="T15" fmla="*/ 29 h 755"/>
              <a:gd name="T16" fmla="*/ 352 w 565"/>
              <a:gd name="T17" fmla="*/ 11 h 755"/>
              <a:gd name="T18" fmla="*/ 310 w 565"/>
              <a:gd name="T19" fmla="*/ 1 h 755"/>
              <a:gd name="T20" fmla="*/ 282 w 565"/>
              <a:gd name="T21" fmla="*/ 0 h 755"/>
              <a:gd name="T22" fmla="*/ 240 w 565"/>
              <a:gd name="T23" fmla="*/ 4 h 755"/>
              <a:gd name="T24" fmla="*/ 198 w 565"/>
              <a:gd name="T25" fmla="*/ 17 h 755"/>
              <a:gd name="T26" fmla="*/ 158 w 565"/>
              <a:gd name="T27" fmla="*/ 38 h 755"/>
              <a:gd name="T28" fmla="*/ 121 w 565"/>
              <a:gd name="T29" fmla="*/ 66 h 755"/>
              <a:gd name="T30" fmla="*/ 88 w 565"/>
              <a:gd name="T31" fmla="*/ 103 h 755"/>
              <a:gd name="T32" fmla="*/ 59 w 565"/>
              <a:gd name="T33" fmla="*/ 146 h 755"/>
              <a:gd name="T34" fmla="*/ 36 w 565"/>
              <a:gd name="T35" fmla="*/ 193 h 755"/>
              <a:gd name="T36" fmla="*/ 18 w 565"/>
              <a:gd name="T37" fmla="*/ 246 h 755"/>
              <a:gd name="T38" fmla="*/ 6 w 565"/>
              <a:gd name="T39" fmla="*/ 301 h 755"/>
              <a:gd name="T40" fmla="*/ 0 w 565"/>
              <a:gd name="T41" fmla="*/ 358 h 755"/>
              <a:gd name="T42" fmla="*/ 0 w 565"/>
              <a:gd name="T43" fmla="*/ 395 h 755"/>
              <a:gd name="T44" fmla="*/ 6 w 565"/>
              <a:gd name="T45" fmla="*/ 452 h 755"/>
              <a:gd name="T46" fmla="*/ 18 w 565"/>
              <a:gd name="T47" fmla="*/ 508 h 755"/>
              <a:gd name="T48" fmla="*/ 36 w 565"/>
              <a:gd name="T49" fmla="*/ 560 h 755"/>
              <a:gd name="T50" fmla="*/ 59 w 565"/>
              <a:gd name="T51" fmla="*/ 607 h 755"/>
              <a:gd name="T52" fmla="*/ 88 w 565"/>
              <a:gd name="T53" fmla="*/ 650 h 755"/>
              <a:gd name="T54" fmla="*/ 121 w 565"/>
              <a:gd name="T55" fmla="*/ 687 h 755"/>
              <a:gd name="T56" fmla="*/ 158 w 565"/>
              <a:gd name="T57" fmla="*/ 716 h 755"/>
              <a:gd name="T58" fmla="*/ 198 w 565"/>
              <a:gd name="T59" fmla="*/ 737 h 755"/>
              <a:gd name="T60" fmla="*/ 240 w 565"/>
              <a:gd name="T61" fmla="*/ 750 h 755"/>
              <a:gd name="T62" fmla="*/ 282 w 565"/>
              <a:gd name="T63" fmla="*/ 754 h 755"/>
              <a:gd name="T64" fmla="*/ 310 w 565"/>
              <a:gd name="T65" fmla="*/ 753 h 755"/>
              <a:gd name="T66" fmla="*/ 352 w 565"/>
              <a:gd name="T67" fmla="*/ 743 h 755"/>
              <a:gd name="T68" fmla="*/ 394 w 565"/>
              <a:gd name="T69" fmla="*/ 724 h 755"/>
              <a:gd name="T70" fmla="*/ 431 w 565"/>
              <a:gd name="T71" fmla="*/ 697 h 755"/>
              <a:gd name="T72" fmla="*/ 465 w 565"/>
              <a:gd name="T73" fmla="*/ 663 h 755"/>
              <a:gd name="T74" fmla="*/ 496 w 565"/>
              <a:gd name="T75" fmla="*/ 623 h 755"/>
              <a:gd name="T76" fmla="*/ 521 w 565"/>
              <a:gd name="T77" fmla="*/ 576 h 755"/>
              <a:gd name="T78" fmla="*/ 541 w 565"/>
              <a:gd name="T79" fmla="*/ 526 h 755"/>
              <a:gd name="T80" fmla="*/ 554 w 565"/>
              <a:gd name="T81" fmla="*/ 471 h 755"/>
              <a:gd name="T82" fmla="*/ 562 w 565"/>
              <a:gd name="T83" fmla="*/ 415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5" h="755">
                <a:moveTo>
                  <a:pt x="564" y="377"/>
                </a:moveTo>
                <a:lnTo>
                  <a:pt x="564" y="358"/>
                </a:lnTo>
                <a:lnTo>
                  <a:pt x="562" y="338"/>
                </a:lnTo>
                <a:lnTo>
                  <a:pt x="561" y="320"/>
                </a:lnTo>
                <a:lnTo>
                  <a:pt x="558" y="301"/>
                </a:lnTo>
                <a:lnTo>
                  <a:pt x="554" y="283"/>
                </a:lnTo>
                <a:lnTo>
                  <a:pt x="550" y="264"/>
                </a:lnTo>
                <a:lnTo>
                  <a:pt x="546" y="246"/>
                </a:lnTo>
                <a:lnTo>
                  <a:pt x="541" y="227"/>
                </a:lnTo>
                <a:lnTo>
                  <a:pt x="534" y="210"/>
                </a:lnTo>
                <a:lnTo>
                  <a:pt x="528" y="193"/>
                </a:lnTo>
                <a:lnTo>
                  <a:pt x="521" y="177"/>
                </a:lnTo>
                <a:lnTo>
                  <a:pt x="513" y="162"/>
                </a:lnTo>
                <a:lnTo>
                  <a:pt x="505" y="146"/>
                </a:lnTo>
                <a:lnTo>
                  <a:pt x="496" y="131"/>
                </a:lnTo>
                <a:lnTo>
                  <a:pt x="487" y="116"/>
                </a:lnTo>
                <a:lnTo>
                  <a:pt x="476" y="103"/>
                </a:lnTo>
                <a:lnTo>
                  <a:pt x="465" y="91"/>
                </a:lnTo>
                <a:lnTo>
                  <a:pt x="455" y="78"/>
                </a:lnTo>
                <a:lnTo>
                  <a:pt x="443" y="66"/>
                </a:lnTo>
                <a:lnTo>
                  <a:pt x="431" y="57"/>
                </a:lnTo>
                <a:lnTo>
                  <a:pt x="419" y="47"/>
                </a:lnTo>
                <a:lnTo>
                  <a:pt x="406" y="38"/>
                </a:lnTo>
                <a:lnTo>
                  <a:pt x="394" y="29"/>
                </a:lnTo>
                <a:lnTo>
                  <a:pt x="380" y="22"/>
                </a:lnTo>
                <a:lnTo>
                  <a:pt x="366" y="17"/>
                </a:lnTo>
                <a:lnTo>
                  <a:pt x="352" y="11"/>
                </a:lnTo>
                <a:lnTo>
                  <a:pt x="339" y="7"/>
                </a:lnTo>
                <a:lnTo>
                  <a:pt x="325" y="4"/>
                </a:lnTo>
                <a:lnTo>
                  <a:pt x="310" y="1"/>
                </a:lnTo>
                <a:lnTo>
                  <a:pt x="297" y="0"/>
                </a:lnTo>
                <a:lnTo>
                  <a:pt x="282" y="0"/>
                </a:lnTo>
                <a:lnTo>
                  <a:pt x="282" y="0"/>
                </a:lnTo>
                <a:lnTo>
                  <a:pt x="267" y="0"/>
                </a:lnTo>
                <a:lnTo>
                  <a:pt x="254" y="1"/>
                </a:lnTo>
                <a:lnTo>
                  <a:pt x="240" y="4"/>
                </a:lnTo>
                <a:lnTo>
                  <a:pt x="225" y="7"/>
                </a:lnTo>
                <a:lnTo>
                  <a:pt x="212" y="11"/>
                </a:lnTo>
                <a:lnTo>
                  <a:pt x="198" y="17"/>
                </a:lnTo>
                <a:lnTo>
                  <a:pt x="184" y="22"/>
                </a:lnTo>
                <a:lnTo>
                  <a:pt x="170" y="29"/>
                </a:lnTo>
                <a:lnTo>
                  <a:pt x="158" y="38"/>
                </a:lnTo>
                <a:lnTo>
                  <a:pt x="145" y="47"/>
                </a:lnTo>
                <a:lnTo>
                  <a:pt x="133" y="57"/>
                </a:lnTo>
                <a:lnTo>
                  <a:pt x="121" y="66"/>
                </a:lnTo>
                <a:lnTo>
                  <a:pt x="109" y="78"/>
                </a:lnTo>
                <a:lnTo>
                  <a:pt x="99" y="91"/>
                </a:lnTo>
                <a:lnTo>
                  <a:pt x="88" y="103"/>
                </a:lnTo>
                <a:lnTo>
                  <a:pt x="77" y="116"/>
                </a:lnTo>
                <a:lnTo>
                  <a:pt x="68" y="131"/>
                </a:lnTo>
                <a:lnTo>
                  <a:pt x="59" y="146"/>
                </a:lnTo>
                <a:lnTo>
                  <a:pt x="51" y="162"/>
                </a:lnTo>
                <a:lnTo>
                  <a:pt x="43" y="177"/>
                </a:lnTo>
                <a:lnTo>
                  <a:pt x="36" y="193"/>
                </a:lnTo>
                <a:lnTo>
                  <a:pt x="30" y="210"/>
                </a:lnTo>
                <a:lnTo>
                  <a:pt x="23" y="227"/>
                </a:lnTo>
                <a:lnTo>
                  <a:pt x="18" y="246"/>
                </a:lnTo>
                <a:lnTo>
                  <a:pt x="14" y="264"/>
                </a:lnTo>
                <a:lnTo>
                  <a:pt x="10" y="283"/>
                </a:lnTo>
                <a:lnTo>
                  <a:pt x="6" y="301"/>
                </a:lnTo>
                <a:lnTo>
                  <a:pt x="3" y="320"/>
                </a:lnTo>
                <a:lnTo>
                  <a:pt x="2" y="338"/>
                </a:lnTo>
                <a:lnTo>
                  <a:pt x="0" y="358"/>
                </a:lnTo>
                <a:lnTo>
                  <a:pt x="0" y="377"/>
                </a:lnTo>
                <a:lnTo>
                  <a:pt x="0" y="377"/>
                </a:lnTo>
                <a:lnTo>
                  <a:pt x="0" y="395"/>
                </a:lnTo>
                <a:lnTo>
                  <a:pt x="2" y="415"/>
                </a:lnTo>
                <a:lnTo>
                  <a:pt x="3" y="434"/>
                </a:lnTo>
                <a:lnTo>
                  <a:pt x="6" y="452"/>
                </a:lnTo>
                <a:lnTo>
                  <a:pt x="10" y="471"/>
                </a:lnTo>
                <a:lnTo>
                  <a:pt x="14" y="489"/>
                </a:lnTo>
                <a:lnTo>
                  <a:pt x="18" y="508"/>
                </a:lnTo>
                <a:lnTo>
                  <a:pt x="23" y="526"/>
                </a:lnTo>
                <a:lnTo>
                  <a:pt x="30" y="543"/>
                </a:lnTo>
                <a:lnTo>
                  <a:pt x="36" y="560"/>
                </a:lnTo>
                <a:lnTo>
                  <a:pt x="43" y="576"/>
                </a:lnTo>
                <a:lnTo>
                  <a:pt x="51" y="592"/>
                </a:lnTo>
                <a:lnTo>
                  <a:pt x="59" y="607"/>
                </a:lnTo>
                <a:lnTo>
                  <a:pt x="68" y="623"/>
                </a:lnTo>
                <a:lnTo>
                  <a:pt x="77" y="637"/>
                </a:lnTo>
                <a:lnTo>
                  <a:pt x="88" y="650"/>
                </a:lnTo>
                <a:lnTo>
                  <a:pt x="99" y="663"/>
                </a:lnTo>
                <a:lnTo>
                  <a:pt x="109" y="676"/>
                </a:lnTo>
                <a:lnTo>
                  <a:pt x="121" y="687"/>
                </a:lnTo>
                <a:lnTo>
                  <a:pt x="133" y="697"/>
                </a:lnTo>
                <a:lnTo>
                  <a:pt x="145" y="707"/>
                </a:lnTo>
                <a:lnTo>
                  <a:pt x="158" y="716"/>
                </a:lnTo>
                <a:lnTo>
                  <a:pt x="170" y="724"/>
                </a:lnTo>
                <a:lnTo>
                  <a:pt x="184" y="731"/>
                </a:lnTo>
                <a:lnTo>
                  <a:pt x="198" y="737"/>
                </a:lnTo>
                <a:lnTo>
                  <a:pt x="212" y="743"/>
                </a:lnTo>
                <a:lnTo>
                  <a:pt x="225" y="747"/>
                </a:lnTo>
                <a:lnTo>
                  <a:pt x="240" y="750"/>
                </a:lnTo>
                <a:lnTo>
                  <a:pt x="254" y="753"/>
                </a:lnTo>
                <a:lnTo>
                  <a:pt x="267" y="754"/>
                </a:lnTo>
                <a:lnTo>
                  <a:pt x="282" y="754"/>
                </a:lnTo>
                <a:lnTo>
                  <a:pt x="282" y="754"/>
                </a:lnTo>
                <a:lnTo>
                  <a:pt x="297" y="754"/>
                </a:lnTo>
                <a:lnTo>
                  <a:pt x="310" y="753"/>
                </a:lnTo>
                <a:lnTo>
                  <a:pt x="325" y="750"/>
                </a:lnTo>
                <a:lnTo>
                  <a:pt x="339" y="747"/>
                </a:lnTo>
                <a:lnTo>
                  <a:pt x="352" y="743"/>
                </a:lnTo>
                <a:lnTo>
                  <a:pt x="366" y="737"/>
                </a:lnTo>
                <a:lnTo>
                  <a:pt x="380" y="731"/>
                </a:lnTo>
                <a:lnTo>
                  <a:pt x="394" y="724"/>
                </a:lnTo>
                <a:lnTo>
                  <a:pt x="406" y="716"/>
                </a:lnTo>
                <a:lnTo>
                  <a:pt x="419" y="707"/>
                </a:lnTo>
                <a:lnTo>
                  <a:pt x="431" y="697"/>
                </a:lnTo>
                <a:lnTo>
                  <a:pt x="443" y="687"/>
                </a:lnTo>
                <a:lnTo>
                  <a:pt x="455" y="676"/>
                </a:lnTo>
                <a:lnTo>
                  <a:pt x="465" y="663"/>
                </a:lnTo>
                <a:lnTo>
                  <a:pt x="476" y="650"/>
                </a:lnTo>
                <a:lnTo>
                  <a:pt x="487" y="637"/>
                </a:lnTo>
                <a:lnTo>
                  <a:pt x="496" y="623"/>
                </a:lnTo>
                <a:lnTo>
                  <a:pt x="505" y="607"/>
                </a:lnTo>
                <a:lnTo>
                  <a:pt x="513" y="592"/>
                </a:lnTo>
                <a:lnTo>
                  <a:pt x="521" y="576"/>
                </a:lnTo>
                <a:lnTo>
                  <a:pt x="528" y="560"/>
                </a:lnTo>
                <a:lnTo>
                  <a:pt x="534" y="543"/>
                </a:lnTo>
                <a:lnTo>
                  <a:pt x="541" y="526"/>
                </a:lnTo>
                <a:lnTo>
                  <a:pt x="546" y="508"/>
                </a:lnTo>
                <a:lnTo>
                  <a:pt x="550" y="489"/>
                </a:lnTo>
                <a:lnTo>
                  <a:pt x="554" y="471"/>
                </a:lnTo>
                <a:lnTo>
                  <a:pt x="558" y="452"/>
                </a:lnTo>
                <a:lnTo>
                  <a:pt x="561" y="434"/>
                </a:lnTo>
                <a:lnTo>
                  <a:pt x="562" y="415"/>
                </a:lnTo>
                <a:lnTo>
                  <a:pt x="564" y="395"/>
                </a:lnTo>
                <a:lnTo>
                  <a:pt x="564" y="377"/>
                </a:lnTo>
              </a:path>
            </a:pathLst>
          </a:custGeom>
          <a:noFill/>
          <a:ln w="2628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67" name="Freeform 279"/>
          <p:cNvSpPr>
            <a:spLocks noChangeArrowheads="1"/>
          </p:cNvSpPr>
          <p:nvPr/>
        </p:nvSpPr>
        <p:spPr bwMode="auto">
          <a:xfrm>
            <a:off x="3617913" y="2822575"/>
            <a:ext cx="366712" cy="488950"/>
          </a:xfrm>
          <a:custGeom>
            <a:avLst/>
            <a:gdLst>
              <a:gd name="T0" fmla="*/ 491 w 1019"/>
              <a:gd name="T1" fmla="*/ 0 h 1357"/>
              <a:gd name="T2" fmla="*/ 0 w 1019"/>
              <a:gd name="T3" fmla="*/ 1356 h 1357"/>
              <a:gd name="T4" fmla="*/ 1018 w 1019"/>
              <a:gd name="T5" fmla="*/ 1356 h 1357"/>
              <a:gd name="T6" fmla="*/ 491 w 1019"/>
              <a:gd name="T7" fmla="*/ 0 h 1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9" h="1357">
                <a:moveTo>
                  <a:pt x="491" y="0"/>
                </a:moveTo>
                <a:lnTo>
                  <a:pt x="0" y="1356"/>
                </a:lnTo>
                <a:lnTo>
                  <a:pt x="1018" y="1356"/>
                </a:lnTo>
                <a:lnTo>
                  <a:pt x="491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68" name="Freeform 280"/>
          <p:cNvSpPr>
            <a:spLocks noChangeArrowheads="1"/>
          </p:cNvSpPr>
          <p:nvPr/>
        </p:nvSpPr>
        <p:spPr bwMode="auto">
          <a:xfrm>
            <a:off x="3617913" y="2822575"/>
            <a:ext cx="366712" cy="488950"/>
          </a:xfrm>
          <a:custGeom>
            <a:avLst/>
            <a:gdLst>
              <a:gd name="T0" fmla="*/ 491 w 1019"/>
              <a:gd name="T1" fmla="*/ 0 h 1357"/>
              <a:gd name="T2" fmla="*/ 0 w 1019"/>
              <a:gd name="T3" fmla="*/ 1356 h 1357"/>
              <a:gd name="T4" fmla="*/ 1018 w 1019"/>
              <a:gd name="T5" fmla="*/ 1356 h 1357"/>
              <a:gd name="T6" fmla="*/ 491 w 1019"/>
              <a:gd name="T7" fmla="*/ 0 h 1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9" h="1357">
                <a:moveTo>
                  <a:pt x="491" y="0"/>
                </a:moveTo>
                <a:lnTo>
                  <a:pt x="0" y="1356"/>
                </a:lnTo>
                <a:lnTo>
                  <a:pt x="1018" y="1356"/>
                </a:lnTo>
                <a:lnTo>
                  <a:pt x="491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69" name="Freeform 281"/>
          <p:cNvSpPr>
            <a:spLocks noChangeArrowheads="1"/>
          </p:cNvSpPr>
          <p:nvPr/>
        </p:nvSpPr>
        <p:spPr bwMode="auto">
          <a:xfrm>
            <a:off x="3592513" y="2822575"/>
            <a:ext cx="215900" cy="501650"/>
          </a:xfrm>
          <a:custGeom>
            <a:avLst/>
            <a:gdLst>
              <a:gd name="T0" fmla="*/ 598 w 599"/>
              <a:gd name="T1" fmla="*/ 38 h 1394"/>
              <a:gd name="T2" fmla="*/ 528 w 599"/>
              <a:gd name="T3" fmla="*/ 0 h 1394"/>
              <a:gd name="T4" fmla="*/ 0 w 599"/>
              <a:gd name="T5" fmla="*/ 1356 h 1394"/>
              <a:gd name="T6" fmla="*/ 0 w 599"/>
              <a:gd name="T7" fmla="*/ 1393 h 1394"/>
              <a:gd name="T8" fmla="*/ 35 w 599"/>
              <a:gd name="T9" fmla="*/ 1393 h 1394"/>
              <a:gd name="T10" fmla="*/ 71 w 599"/>
              <a:gd name="T11" fmla="*/ 1393 h 1394"/>
              <a:gd name="T12" fmla="*/ 598 w 599"/>
              <a:gd name="T13" fmla="*/ 38 h 1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9" h="1394">
                <a:moveTo>
                  <a:pt x="598" y="38"/>
                </a:moveTo>
                <a:lnTo>
                  <a:pt x="528" y="0"/>
                </a:lnTo>
                <a:lnTo>
                  <a:pt x="0" y="1356"/>
                </a:lnTo>
                <a:lnTo>
                  <a:pt x="0" y="1393"/>
                </a:lnTo>
                <a:lnTo>
                  <a:pt x="35" y="1393"/>
                </a:lnTo>
                <a:lnTo>
                  <a:pt x="71" y="1393"/>
                </a:lnTo>
                <a:lnTo>
                  <a:pt x="598" y="3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70" name="Freeform 282"/>
          <p:cNvSpPr>
            <a:spLocks noChangeArrowheads="1"/>
          </p:cNvSpPr>
          <p:nvPr/>
        </p:nvSpPr>
        <p:spPr bwMode="auto">
          <a:xfrm>
            <a:off x="3592513" y="2822575"/>
            <a:ext cx="215900" cy="501650"/>
          </a:xfrm>
          <a:custGeom>
            <a:avLst/>
            <a:gdLst>
              <a:gd name="T0" fmla="*/ 598 w 599"/>
              <a:gd name="T1" fmla="*/ 38 h 1394"/>
              <a:gd name="T2" fmla="*/ 528 w 599"/>
              <a:gd name="T3" fmla="*/ 0 h 1394"/>
              <a:gd name="T4" fmla="*/ 0 w 599"/>
              <a:gd name="T5" fmla="*/ 1356 h 1394"/>
              <a:gd name="T6" fmla="*/ 0 w 599"/>
              <a:gd name="T7" fmla="*/ 1393 h 1394"/>
              <a:gd name="T8" fmla="*/ 35 w 599"/>
              <a:gd name="T9" fmla="*/ 1393 h 1394"/>
              <a:gd name="T10" fmla="*/ 71 w 599"/>
              <a:gd name="T11" fmla="*/ 1393 h 1394"/>
              <a:gd name="T12" fmla="*/ 598 w 599"/>
              <a:gd name="T13" fmla="*/ 38 h 1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9" h="1394">
                <a:moveTo>
                  <a:pt x="598" y="38"/>
                </a:moveTo>
                <a:lnTo>
                  <a:pt x="528" y="0"/>
                </a:lnTo>
                <a:lnTo>
                  <a:pt x="0" y="1356"/>
                </a:lnTo>
                <a:lnTo>
                  <a:pt x="0" y="1393"/>
                </a:lnTo>
                <a:lnTo>
                  <a:pt x="35" y="1393"/>
                </a:lnTo>
                <a:lnTo>
                  <a:pt x="71" y="1393"/>
                </a:lnTo>
                <a:lnTo>
                  <a:pt x="598" y="3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71" name="Freeform 283"/>
          <p:cNvSpPr>
            <a:spLocks noChangeArrowheads="1"/>
          </p:cNvSpPr>
          <p:nvPr/>
        </p:nvSpPr>
        <p:spPr bwMode="auto">
          <a:xfrm>
            <a:off x="3605213" y="3297238"/>
            <a:ext cx="392112" cy="26987"/>
          </a:xfrm>
          <a:custGeom>
            <a:avLst/>
            <a:gdLst>
              <a:gd name="T0" fmla="*/ 0 w 1091"/>
              <a:gd name="T1" fmla="*/ 0 h 76"/>
              <a:gd name="T2" fmla="*/ 0 w 1091"/>
              <a:gd name="T3" fmla="*/ 75 h 76"/>
              <a:gd name="T4" fmla="*/ 1020 w 1091"/>
              <a:gd name="T5" fmla="*/ 75 h 76"/>
              <a:gd name="T6" fmla="*/ 1090 w 1091"/>
              <a:gd name="T7" fmla="*/ 75 h 76"/>
              <a:gd name="T8" fmla="*/ 1054 w 1091"/>
              <a:gd name="T9" fmla="*/ 38 h 76"/>
              <a:gd name="T10" fmla="*/ 1020 w 1091"/>
              <a:gd name="T11" fmla="*/ 0 h 76"/>
              <a:gd name="T12" fmla="*/ 0 w 1091"/>
              <a:gd name="T13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1" h="76">
                <a:moveTo>
                  <a:pt x="0" y="0"/>
                </a:moveTo>
                <a:lnTo>
                  <a:pt x="0" y="75"/>
                </a:lnTo>
                <a:lnTo>
                  <a:pt x="1020" y="75"/>
                </a:lnTo>
                <a:lnTo>
                  <a:pt x="1090" y="75"/>
                </a:lnTo>
                <a:lnTo>
                  <a:pt x="1054" y="38"/>
                </a:lnTo>
                <a:lnTo>
                  <a:pt x="1020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72" name="Freeform 284"/>
          <p:cNvSpPr>
            <a:spLocks noChangeArrowheads="1"/>
          </p:cNvSpPr>
          <p:nvPr/>
        </p:nvSpPr>
        <p:spPr bwMode="auto">
          <a:xfrm>
            <a:off x="3605213" y="3297238"/>
            <a:ext cx="392112" cy="26987"/>
          </a:xfrm>
          <a:custGeom>
            <a:avLst/>
            <a:gdLst>
              <a:gd name="T0" fmla="*/ 0 w 1091"/>
              <a:gd name="T1" fmla="*/ 0 h 76"/>
              <a:gd name="T2" fmla="*/ 0 w 1091"/>
              <a:gd name="T3" fmla="*/ 75 h 76"/>
              <a:gd name="T4" fmla="*/ 1020 w 1091"/>
              <a:gd name="T5" fmla="*/ 75 h 76"/>
              <a:gd name="T6" fmla="*/ 1090 w 1091"/>
              <a:gd name="T7" fmla="*/ 75 h 76"/>
              <a:gd name="T8" fmla="*/ 1054 w 1091"/>
              <a:gd name="T9" fmla="*/ 38 h 76"/>
              <a:gd name="T10" fmla="*/ 1020 w 1091"/>
              <a:gd name="T11" fmla="*/ 0 h 76"/>
              <a:gd name="T12" fmla="*/ 0 w 1091"/>
              <a:gd name="T13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1" h="76">
                <a:moveTo>
                  <a:pt x="0" y="0"/>
                </a:moveTo>
                <a:lnTo>
                  <a:pt x="0" y="75"/>
                </a:lnTo>
                <a:lnTo>
                  <a:pt x="1020" y="75"/>
                </a:lnTo>
                <a:lnTo>
                  <a:pt x="1090" y="75"/>
                </a:lnTo>
                <a:lnTo>
                  <a:pt x="1054" y="38"/>
                </a:lnTo>
                <a:lnTo>
                  <a:pt x="1020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73" name="Freeform 285"/>
          <p:cNvSpPr>
            <a:spLocks noChangeArrowheads="1"/>
          </p:cNvSpPr>
          <p:nvPr/>
        </p:nvSpPr>
        <p:spPr bwMode="auto">
          <a:xfrm>
            <a:off x="3783013" y="2781300"/>
            <a:ext cx="201612" cy="542925"/>
          </a:xfrm>
          <a:custGeom>
            <a:avLst/>
            <a:gdLst>
              <a:gd name="T0" fmla="*/ 491 w 562"/>
              <a:gd name="T1" fmla="*/ 1505 h 1506"/>
              <a:gd name="T2" fmla="*/ 561 w 562"/>
              <a:gd name="T3" fmla="*/ 1468 h 1506"/>
              <a:gd name="T4" fmla="*/ 70 w 562"/>
              <a:gd name="T5" fmla="*/ 112 h 1506"/>
              <a:gd name="T6" fmla="*/ 34 w 562"/>
              <a:gd name="T7" fmla="*/ 0 h 1506"/>
              <a:gd name="T8" fmla="*/ 0 w 562"/>
              <a:gd name="T9" fmla="*/ 112 h 1506"/>
              <a:gd name="T10" fmla="*/ 0 w 562"/>
              <a:gd name="T11" fmla="*/ 150 h 1506"/>
              <a:gd name="T12" fmla="*/ 491 w 562"/>
              <a:gd name="T13" fmla="*/ 150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2" h="1506">
                <a:moveTo>
                  <a:pt x="491" y="1505"/>
                </a:moveTo>
                <a:lnTo>
                  <a:pt x="561" y="1468"/>
                </a:lnTo>
                <a:lnTo>
                  <a:pt x="70" y="112"/>
                </a:lnTo>
                <a:lnTo>
                  <a:pt x="34" y="0"/>
                </a:lnTo>
                <a:lnTo>
                  <a:pt x="0" y="112"/>
                </a:lnTo>
                <a:lnTo>
                  <a:pt x="0" y="150"/>
                </a:lnTo>
                <a:lnTo>
                  <a:pt x="491" y="150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74" name="Freeform 286"/>
          <p:cNvSpPr>
            <a:spLocks noChangeArrowheads="1"/>
          </p:cNvSpPr>
          <p:nvPr/>
        </p:nvSpPr>
        <p:spPr bwMode="auto">
          <a:xfrm>
            <a:off x="3783013" y="2781300"/>
            <a:ext cx="201612" cy="542925"/>
          </a:xfrm>
          <a:custGeom>
            <a:avLst/>
            <a:gdLst>
              <a:gd name="T0" fmla="*/ 491 w 562"/>
              <a:gd name="T1" fmla="*/ 1505 h 1506"/>
              <a:gd name="T2" fmla="*/ 561 w 562"/>
              <a:gd name="T3" fmla="*/ 1468 h 1506"/>
              <a:gd name="T4" fmla="*/ 70 w 562"/>
              <a:gd name="T5" fmla="*/ 112 h 1506"/>
              <a:gd name="T6" fmla="*/ 34 w 562"/>
              <a:gd name="T7" fmla="*/ 0 h 1506"/>
              <a:gd name="T8" fmla="*/ 0 w 562"/>
              <a:gd name="T9" fmla="*/ 112 h 1506"/>
              <a:gd name="T10" fmla="*/ 0 w 562"/>
              <a:gd name="T11" fmla="*/ 150 h 1506"/>
              <a:gd name="T12" fmla="*/ 491 w 562"/>
              <a:gd name="T13" fmla="*/ 150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2" h="1506">
                <a:moveTo>
                  <a:pt x="491" y="1505"/>
                </a:moveTo>
                <a:lnTo>
                  <a:pt x="561" y="1468"/>
                </a:lnTo>
                <a:lnTo>
                  <a:pt x="70" y="112"/>
                </a:lnTo>
                <a:lnTo>
                  <a:pt x="34" y="0"/>
                </a:lnTo>
                <a:lnTo>
                  <a:pt x="0" y="112"/>
                </a:lnTo>
                <a:lnTo>
                  <a:pt x="0" y="150"/>
                </a:lnTo>
                <a:lnTo>
                  <a:pt x="491" y="150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75" name="Text Box 287"/>
          <p:cNvSpPr txBox="1">
            <a:spLocks noChangeArrowheads="1"/>
          </p:cNvSpPr>
          <p:nvPr/>
        </p:nvSpPr>
        <p:spPr bwMode="auto">
          <a:xfrm>
            <a:off x="1519238" y="3116263"/>
            <a:ext cx="112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2576" name="Text Box 288"/>
          <p:cNvSpPr txBox="1">
            <a:spLocks noChangeArrowheads="1"/>
          </p:cNvSpPr>
          <p:nvPr/>
        </p:nvSpPr>
        <p:spPr bwMode="auto">
          <a:xfrm>
            <a:off x="1606550" y="3203575"/>
            <a:ext cx="8255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</a:p>
        </p:txBody>
      </p:sp>
      <p:sp>
        <p:nvSpPr>
          <p:cNvPr id="12577" name="Text Box 289"/>
          <p:cNvSpPr txBox="1">
            <a:spLocks noChangeArrowheads="1"/>
          </p:cNvSpPr>
          <p:nvPr/>
        </p:nvSpPr>
        <p:spPr bwMode="auto">
          <a:xfrm>
            <a:off x="2251075" y="3360738"/>
            <a:ext cx="1127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2578" name="Text Box 290"/>
          <p:cNvSpPr txBox="1">
            <a:spLocks noChangeArrowheads="1"/>
          </p:cNvSpPr>
          <p:nvPr/>
        </p:nvSpPr>
        <p:spPr bwMode="auto">
          <a:xfrm>
            <a:off x="2339975" y="3448050"/>
            <a:ext cx="8255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2579" name="Text Box 291"/>
          <p:cNvSpPr txBox="1">
            <a:spLocks noChangeArrowheads="1"/>
          </p:cNvSpPr>
          <p:nvPr/>
        </p:nvSpPr>
        <p:spPr bwMode="auto">
          <a:xfrm>
            <a:off x="2986088" y="3617913"/>
            <a:ext cx="112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2580" name="Text Box 292"/>
          <p:cNvSpPr txBox="1">
            <a:spLocks noChangeArrowheads="1"/>
          </p:cNvSpPr>
          <p:nvPr/>
        </p:nvSpPr>
        <p:spPr bwMode="auto">
          <a:xfrm>
            <a:off x="3073400" y="3692525"/>
            <a:ext cx="8255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2581" name="Text Box 293"/>
          <p:cNvSpPr txBox="1">
            <a:spLocks noChangeArrowheads="1"/>
          </p:cNvSpPr>
          <p:nvPr/>
        </p:nvSpPr>
        <p:spPr bwMode="auto">
          <a:xfrm>
            <a:off x="3732213" y="3375025"/>
            <a:ext cx="112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2582" name="Text Box 294"/>
          <p:cNvSpPr txBox="1">
            <a:spLocks noChangeArrowheads="1"/>
          </p:cNvSpPr>
          <p:nvPr/>
        </p:nvSpPr>
        <p:spPr bwMode="auto">
          <a:xfrm>
            <a:off x="3808413" y="3462338"/>
            <a:ext cx="8255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</a:p>
        </p:txBody>
      </p:sp>
      <p:sp>
        <p:nvSpPr>
          <p:cNvPr id="12583" name="Text Box 295"/>
          <p:cNvSpPr txBox="1">
            <a:spLocks noChangeArrowheads="1"/>
          </p:cNvSpPr>
          <p:nvPr/>
        </p:nvSpPr>
        <p:spPr bwMode="auto">
          <a:xfrm>
            <a:off x="3263900" y="2697163"/>
            <a:ext cx="419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c = z</a:t>
            </a:r>
          </a:p>
        </p:txBody>
      </p:sp>
      <p:sp>
        <p:nvSpPr>
          <p:cNvPr id="12584" name="Text Box 296"/>
          <p:cNvSpPr txBox="1">
            <a:spLocks noChangeArrowheads="1"/>
          </p:cNvSpPr>
          <p:nvPr/>
        </p:nvSpPr>
        <p:spPr bwMode="auto">
          <a:xfrm>
            <a:off x="2530475" y="2466975"/>
            <a:ext cx="4302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b = v</a:t>
            </a:r>
          </a:p>
        </p:txBody>
      </p:sp>
      <p:sp>
        <p:nvSpPr>
          <p:cNvPr id="12585" name="Text Box 297"/>
          <p:cNvSpPr txBox="1">
            <a:spLocks noChangeArrowheads="1"/>
          </p:cNvSpPr>
          <p:nvPr/>
        </p:nvSpPr>
        <p:spPr bwMode="auto">
          <a:xfrm>
            <a:off x="1797050" y="2195513"/>
            <a:ext cx="4429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a = u</a:t>
            </a:r>
          </a:p>
        </p:txBody>
      </p:sp>
      <p:sp>
        <p:nvSpPr>
          <p:cNvPr id="12586" name="Freeform 298"/>
          <p:cNvSpPr>
            <a:spLocks noChangeArrowheads="1"/>
          </p:cNvSpPr>
          <p:nvPr/>
        </p:nvSpPr>
        <p:spPr bwMode="auto">
          <a:xfrm>
            <a:off x="6288088" y="2076450"/>
            <a:ext cx="25400" cy="41275"/>
          </a:xfrm>
          <a:custGeom>
            <a:avLst/>
            <a:gdLst>
              <a:gd name="T0" fmla="*/ 0 w 71"/>
              <a:gd name="T1" fmla="*/ 75 h 113"/>
              <a:gd name="T2" fmla="*/ 34 w 71"/>
              <a:gd name="T3" fmla="*/ 112 h 113"/>
              <a:gd name="T4" fmla="*/ 70 w 71"/>
              <a:gd name="T5" fmla="*/ 0 h 113"/>
              <a:gd name="T6" fmla="*/ 34 w 71"/>
              <a:gd name="T7" fmla="*/ 0 h 113"/>
              <a:gd name="T8" fmla="*/ 0 w 71"/>
              <a:gd name="T9" fmla="*/ 7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3">
                <a:moveTo>
                  <a:pt x="0" y="75"/>
                </a:moveTo>
                <a:lnTo>
                  <a:pt x="34" y="112"/>
                </a:lnTo>
                <a:lnTo>
                  <a:pt x="70" y="0"/>
                </a:lnTo>
                <a:lnTo>
                  <a:pt x="34" y="0"/>
                </a:lnTo>
                <a:lnTo>
                  <a:pt x="0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87" name="Freeform 299"/>
          <p:cNvSpPr>
            <a:spLocks noChangeArrowheads="1"/>
          </p:cNvSpPr>
          <p:nvPr/>
        </p:nvSpPr>
        <p:spPr bwMode="auto">
          <a:xfrm>
            <a:off x="6288088" y="2076450"/>
            <a:ext cx="25400" cy="41275"/>
          </a:xfrm>
          <a:custGeom>
            <a:avLst/>
            <a:gdLst>
              <a:gd name="T0" fmla="*/ 0 w 71"/>
              <a:gd name="T1" fmla="*/ 75 h 113"/>
              <a:gd name="T2" fmla="*/ 34 w 71"/>
              <a:gd name="T3" fmla="*/ 112 h 113"/>
              <a:gd name="T4" fmla="*/ 70 w 71"/>
              <a:gd name="T5" fmla="*/ 0 h 113"/>
              <a:gd name="T6" fmla="*/ 34 w 71"/>
              <a:gd name="T7" fmla="*/ 0 h 113"/>
              <a:gd name="T8" fmla="*/ 0 w 71"/>
              <a:gd name="T9" fmla="*/ 7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3">
                <a:moveTo>
                  <a:pt x="0" y="75"/>
                </a:moveTo>
                <a:lnTo>
                  <a:pt x="34" y="112"/>
                </a:lnTo>
                <a:lnTo>
                  <a:pt x="70" y="0"/>
                </a:lnTo>
                <a:lnTo>
                  <a:pt x="34" y="0"/>
                </a:lnTo>
                <a:lnTo>
                  <a:pt x="0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88" name="Freeform 300"/>
          <p:cNvSpPr>
            <a:spLocks noChangeArrowheads="1"/>
          </p:cNvSpPr>
          <p:nvPr/>
        </p:nvSpPr>
        <p:spPr bwMode="auto">
          <a:xfrm>
            <a:off x="4983163" y="1709738"/>
            <a:ext cx="25400" cy="26987"/>
          </a:xfrm>
          <a:custGeom>
            <a:avLst/>
            <a:gdLst>
              <a:gd name="T0" fmla="*/ 36 w 72"/>
              <a:gd name="T1" fmla="*/ 75 h 76"/>
              <a:gd name="T2" fmla="*/ 0 w 72"/>
              <a:gd name="T3" fmla="*/ 75 h 76"/>
              <a:gd name="T4" fmla="*/ 0 w 72"/>
              <a:gd name="T5" fmla="*/ 0 h 76"/>
              <a:gd name="T6" fmla="*/ 71 w 72"/>
              <a:gd name="T7" fmla="*/ 0 h 76"/>
              <a:gd name="T8" fmla="*/ 36 w 72"/>
              <a:gd name="T9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6">
                <a:moveTo>
                  <a:pt x="36" y="75"/>
                </a:moveTo>
                <a:lnTo>
                  <a:pt x="0" y="75"/>
                </a:lnTo>
                <a:lnTo>
                  <a:pt x="0" y="0"/>
                </a:lnTo>
                <a:lnTo>
                  <a:pt x="71" y="0"/>
                </a:lnTo>
                <a:lnTo>
                  <a:pt x="36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89" name="Freeform 301"/>
          <p:cNvSpPr>
            <a:spLocks noChangeArrowheads="1"/>
          </p:cNvSpPr>
          <p:nvPr/>
        </p:nvSpPr>
        <p:spPr bwMode="auto">
          <a:xfrm>
            <a:off x="4983163" y="1709738"/>
            <a:ext cx="25400" cy="26987"/>
          </a:xfrm>
          <a:custGeom>
            <a:avLst/>
            <a:gdLst>
              <a:gd name="T0" fmla="*/ 36 w 72"/>
              <a:gd name="T1" fmla="*/ 75 h 76"/>
              <a:gd name="T2" fmla="*/ 0 w 72"/>
              <a:gd name="T3" fmla="*/ 75 h 76"/>
              <a:gd name="T4" fmla="*/ 0 w 72"/>
              <a:gd name="T5" fmla="*/ 0 h 76"/>
              <a:gd name="T6" fmla="*/ 71 w 72"/>
              <a:gd name="T7" fmla="*/ 0 h 76"/>
              <a:gd name="T8" fmla="*/ 36 w 72"/>
              <a:gd name="T9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6">
                <a:moveTo>
                  <a:pt x="36" y="75"/>
                </a:moveTo>
                <a:lnTo>
                  <a:pt x="0" y="75"/>
                </a:lnTo>
                <a:lnTo>
                  <a:pt x="0" y="0"/>
                </a:lnTo>
                <a:lnTo>
                  <a:pt x="71" y="0"/>
                </a:lnTo>
                <a:lnTo>
                  <a:pt x="36" y="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0" name="Freeform 302"/>
          <p:cNvSpPr>
            <a:spLocks noChangeArrowheads="1"/>
          </p:cNvSpPr>
          <p:nvPr/>
        </p:nvSpPr>
        <p:spPr bwMode="auto">
          <a:xfrm>
            <a:off x="4997450" y="1709738"/>
            <a:ext cx="1303338" cy="393700"/>
          </a:xfrm>
          <a:custGeom>
            <a:avLst/>
            <a:gdLst>
              <a:gd name="T0" fmla="*/ 3585 w 3620"/>
              <a:gd name="T1" fmla="*/ 1093 h 1094"/>
              <a:gd name="T2" fmla="*/ 3619 w 3620"/>
              <a:gd name="T3" fmla="*/ 1018 h 1094"/>
              <a:gd name="T4" fmla="*/ 35 w 3620"/>
              <a:gd name="T5" fmla="*/ 0 h 1094"/>
              <a:gd name="T6" fmla="*/ 0 w 3620"/>
              <a:gd name="T7" fmla="*/ 75 h 1094"/>
              <a:gd name="T8" fmla="*/ 3585 w 3620"/>
              <a:gd name="T9" fmla="*/ 1093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0" h="1094">
                <a:moveTo>
                  <a:pt x="3585" y="1093"/>
                </a:moveTo>
                <a:lnTo>
                  <a:pt x="3619" y="1018"/>
                </a:lnTo>
                <a:lnTo>
                  <a:pt x="35" y="0"/>
                </a:lnTo>
                <a:lnTo>
                  <a:pt x="0" y="75"/>
                </a:lnTo>
                <a:lnTo>
                  <a:pt x="3585" y="1093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1" name="Freeform 303"/>
          <p:cNvSpPr>
            <a:spLocks noChangeArrowheads="1"/>
          </p:cNvSpPr>
          <p:nvPr/>
        </p:nvSpPr>
        <p:spPr bwMode="auto">
          <a:xfrm>
            <a:off x="4997450" y="1709738"/>
            <a:ext cx="1303338" cy="393700"/>
          </a:xfrm>
          <a:custGeom>
            <a:avLst/>
            <a:gdLst>
              <a:gd name="T0" fmla="*/ 3585 w 3620"/>
              <a:gd name="T1" fmla="*/ 1093 h 1094"/>
              <a:gd name="T2" fmla="*/ 3619 w 3620"/>
              <a:gd name="T3" fmla="*/ 1018 h 1094"/>
              <a:gd name="T4" fmla="*/ 35 w 3620"/>
              <a:gd name="T5" fmla="*/ 0 h 1094"/>
              <a:gd name="T6" fmla="*/ 0 w 3620"/>
              <a:gd name="T7" fmla="*/ 75 h 1094"/>
              <a:gd name="T8" fmla="*/ 3585 w 3620"/>
              <a:gd name="T9" fmla="*/ 1093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0" h="1094">
                <a:moveTo>
                  <a:pt x="3585" y="1093"/>
                </a:moveTo>
                <a:lnTo>
                  <a:pt x="3619" y="1018"/>
                </a:lnTo>
                <a:lnTo>
                  <a:pt x="35" y="0"/>
                </a:lnTo>
                <a:lnTo>
                  <a:pt x="0" y="75"/>
                </a:lnTo>
                <a:lnTo>
                  <a:pt x="3585" y="1093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2" name="Freeform 304"/>
          <p:cNvSpPr>
            <a:spLocks noChangeArrowheads="1"/>
          </p:cNvSpPr>
          <p:nvPr/>
        </p:nvSpPr>
        <p:spPr bwMode="auto">
          <a:xfrm>
            <a:off x="4997450" y="2592388"/>
            <a:ext cx="366713" cy="746125"/>
          </a:xfrm>
          <a:custGeom>
            <a:avLst/>
            <a:gdLst>
              <a:gd name="T0" fmla="*/ 527 w 1020"/>
              <a:gd name="T1" fmla="*/ 0 h 2073"/>
              <a:gd name="T2" fmla="*/ 0 w 1020"/>
              <a:gd name="T3" fmla="*/ 2072 h 2073"/>
              <a:gd name="T4" fmla="*/ 1019 w 1020"/>
              <a:gd name="T5" fmla="*/ 2072 h 2073"/>
              <a:gd name="T6" fmla="*/ 527 w 1020"/>
              <a:gd name="T7" fmla="*/ 0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0" h="2073">
                <a:moveTo>
                  <a:pt x="527" y="0"/>
                </a:moveTo>
                <a:lnTo>
                  <a:pt x="0" y="2072"/>
                </a:lnTo>
                <a:lnTo>
                  <a:pt x="1019" y="2072"/>
                </a:lnTo>
                <a:lnTo>
                  <a:pt x="527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3" name="Freeform 305"/>
          <p:cNvSpPr>
            <a:spLocks noChangeArrowheads="1"/>
          </p:cNvSpPr>
          <p:nvPr/>
        </p:nvSpPr>
        <p:spPr bwMode="auto">
          <a:xfrm>
            <a:off x="4997450" y="2592388"/>
            <a:ext cx="366713" cy="746125"/>
          </a:xfrm>
          <a:custGeom>
            <a:avLst/>
            <a:gdLst>
              <a:gd name="T0" fmla="*/ 527 w 1020"/>
              <a:gd name="T1" fmla="*/ 0 h 2073"/>
              <a:gd name="T2" fmla="*/ 0 w 1020"/>
              <a:gd name="T3" fmla="*/ 2072 h 2073"/>
              <a:gd name="T4" fmla="*/ 1019 w 1020"/>
              <a:gd name="T5" fmla="*/ 2072 h 2073"/>
              <a:gd name="T6" fmla="*/ 527 w 1020"/>
              <a:gd name="T7" fmla="*/ 0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0" h="2073">
                <a:moveTo>
                  <a:pt x="527" y="0"/>
                </a:moveTo>
                <a:lnTo>
                  <a:pt x="0" y="2072"/>
                </a:lnTo>
                <a:lnTo>
                  <a:pt x="1019" y="2072"/>
                </a:lnTo>
                <a:lnTo>
                  <a:pt x="527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4" name="Freeform 306"/>
          <p:cNvSpPr>
            <a:spLocks noChangeArrowheads="1"/>
          </p:cNvSpPr>
          <p:nvPr/>
        </p:nvSpPr>
        <p:spPr bwMode="auto">
          <a:xfrm>
            <a:off x="4983163" y="2592388"/>
            <a:ext cx="203200" cy="746125"/>
          </a:xfrm>
          <a:custGeom>
            <a:avLst/>
            <a:gdLst>
              <a:gd name="T0" fmla="*/ 563 w 564"/>
              <a:gd name="T1" fmla="*/ 39 h 2073"/>
              <a:gd name="T2" fmla="*/ 493 w 564"/>
              <a:gd name="T3" fmla="*/ 0 h 2073"/>
              <a:gd name="T4" fmla="*/ 0 w 564"/>
              <a:gd name="T5" fmla="*/ 2033 h 2073"/>
              <a:gd name="T6" fmla="*/ 0 w 564"/>
              <a:gd name="T7" fmla="*/ 2072 h 2073"/>
              <a:gd name="T8" fmla="*/ 36 w 564"/>
              <a:gd name="T9" fmla="*/ 2072 h 2073"/>
              <a:gd name="T10" fmla="*/ 71 w 564"/>
              <a:gd name="T11" fmla="*/ 2072 h 2073"/>
              <a:gd name="T12" fmla="*/ 563 w 564"/>
              <a:gd name="T13" fmla="*/ 39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4" h="2073">
                <a:moveTo>
                  <a:pt x="563" y="39"/>
                </a:moveTo>
                <a:lnTo>
                  <a:pt x="493" y="0"/>
                </a:lnTo>
                <a:lnTo>
                  <a:pt x="0" y="2033"/>
                </a:lnTo>
                <a:lnTo>
                  <a:pt x="0" y="2072"/>
                </a:lnTo>
                <a:lnTo>
                  <a:pt x="36" y="2072"/>
                </a:lnTo>
                <a:lnTo>
                  <a:pt x="71" y="2072"/>
                </a:lnTo>
                <a:lnTo>
                  <a:pt x="563" y="3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" name="Freeform 307"/>
          <p:cNvSpPr>
            <a:spLocks noChangeArrowheads="1"/>
          </p:cNvSpPr>
          <p:nvPr/>
        </p:nvSpPr>
        <p:spPr bwMode="auto">
          <a:xfrm>
            <a:off x="4983163" y="2592388"/>
            <a:ext cx="203200" cy="746125"/>
          </a:xfrm>
          <a:custGeom>
            <a:avLst/>
            <a:gdLst>
              <a:gd name="T0" fmla="*/ 563 w 564"/>
              <a:gd name="T1" fmla="*/ 39 h 2073"/>
              <a:gd name="T2" fmla="*/ 493 w 564"/>
              <a:gd name="T3" fmla="*/ 0 h 2073"/>
              <a:gd name="T4" fmla="*/ 0 w 564"/>
              <a:gd name="T5" fmla="*/ 2033 h 2073"/>
              <a:gd name="T6" fmla="*/ 0 w 564"/>
              <a:gd name="T7" fmla="*/ 2072 h 2073"/>
              <a:gd name="T8" fmla="*/ 36 w 564"/>
              <a:gd name="T9" fmla="*/ 2072 h 2073"/>
              <a:gd name="T10" fmla="*/ 71 w 564"/>
              <a:gd name="T11" fmla="*/ 2072 h 2073"/>
              <a:gd name="T12" fmla="*/ 563 w 564"/>
              <a:gd name="T13" fmla="*/ 39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4" h="2073">
                <a:moveTo>
                  <a:pt x="563" y="39"/>
                </a:moveTo>
                <a:lnTo>
                  <a:pt x="493" y="0"/>
                </a:lnTo>
                <a:lnTo>
                  <a:pt x="0" y="2033"/>
                </a:lnTo>
                <a:lnTo>
                  <a:pt x="0" y="2072"/>
                </a:lnTo>
                <a:lnTo>
                  <a:pt x="36" y="2072"/>
                </a:lnTo>
                <a:lnTo>
                  <a:pt x="71" y="2072"/>
                </a:lnTo>
                <a:lnTo>
                  <a:pt x="563" y="3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" name="Freeform 308"/>
          <p:cNvSpPr>
            <a:spLocks noChangeArrowheads="1"/>
          </p:cNvSpPr>
          <p:nvPr/>
        </p:nvSpPr>
        <p:spPr bwMode="auto">
          <a:xfrm>
            <a:off x="4997450" y="3309938"/>
            <a:ext cx="392113" cy="26987"/>
          </a:xfrm>
          <a:custGeom>
            <a:avLst/>
            <a:gdLst>
              <a:gd name="T0" fmla="*/ 0 w 1090"/>
              <a:gd name="T1" fmla="*/ 0 h 77"/>
              <a:gd name="T2" fmla="*/ 0 w 1090"/>
              <a:gd name="T3" fmla="*/ 76 h 77"/>
              <a:gd name="T4" fmla="*/ 1019 w 1090"/>
              <a:gd name="T5" fmla="*/ 76 h 77"/>
              <a:gd name="T6" fmla="*/ 1089 w 1090"/>
              <a:gd name="T7" fmla="*/ 76 h 77"/>
              <a:gd name="T8" fmla="*/ 1055 w 1090"/>
              <a:gd name="T9" fmla="*/ 37 h 77"/>
              <a:gd name="T10" fmla="*/ 1019 w 1090"/>
              <a:gd name="T11" fmla="*/ 0 h 77"/>
              <a:gd name="T12" fmla="*/ 0 w 1090"/>
              <a:gd name="T1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0" h="77">
                <a:moveTo>
                  <a:pt x="0" y="0"/>
                </a:moveTo>
                <a:lnTo>
                  <a:pt x="0" y="76"/>
                </a:lnTo>
                <a:lnTo>
                  <a:pt x="1019" y="76"/>
                </a:lnTo>
                <a:lnTo>
                  <a:pt x="1089" y="76"/>
                </a:lnTo>
                <a:lnTo>
                  <a:pt x="1055" y="37"/>
                </a:lnTo>
                <a:lnTo>
                  <a:pt x="1019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7" name="Freeform 309"/>
          <p:cNvSpPr>
            <a:spLocks noChangeArrowheads="1"/>
          </p:cNvSpPr>
          <p:nvPr/>
        </p:nvSpPr>
        <p:spPr bwMode="auto">
          <a:xfrm>
            <a:off x="4997450" y="3309938"/>
            <a:ext cx="392113" cy="26987"/>
          </a:xfrm>
          <a:custGeom>
            <a:avLst/>
            <a:gdLst>
              <a:gd name="T0" fmla="*/ 0 w 1090"/>
              <a:gd name="T1" fmla="*/ 0 h 77"/>
              <a:gd name="T2" fmla="*/ 0 w 1090"/>
              <a:gd name="T3" fmla="*/ 76 h 77"/>
              <a:gd name="T4" fmla="*/ 1019 w 1090"/>
              <a:gd name="T5" fmla="*/ 76 h 77"/>
              <a:gd name="T6" fmla="*/ 1089 w 1090"/>
              <a:gd name="T7" fmla="*/ 76 h 77"/>
              <a:gd name="T8" fmla="*/ 1055 w 1090"/>
              <a:gd name="T9" fmla="*/ 37 h 77"/>
              <a:gd name="T10" fmla="*/ 1019 w 1090"/>
              <a:gd name="T11" fmla="*/ 0 h 77"/>
              <a:gd name="T12" fmla="*/ 0 w 1090"/>
              <a:gd name="T1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0" h="77">
                <a:moveTo>
                  <a:pt x="0" y="0"/>
                </a:moveTo>
                <a:lnTo>
                  <a:pt x="0" y="76"/>
                </a:lnTo>
                <a:lnTo>
                  <a:pt x="1019" y="76"/>
                </a:lnTo>
                <a:lnTo>
                  <a:pt x="1089" y="76"/>
                </a:lnTo>
                <a:lnTo>
                  <a:pt x="1055" y="37"/>
                </a:lnTo>
                <a:lnTo>
                  <a:pt x="1019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8" name="Freeform 310"/>
          <p:cNvSpPr>
            <a:spLocks noChangeArrowheads="1"/>
          </p:cNvSpPr>
          <p:nvPr/>
        </p:nvSpPr>
        <p:spPr bwMode="auto">
          <a:xfrm>
            <a:off x="5160963" y="2538413"/>
            <a:ext cx="215900" cy="800100"/>
          </a:xfrm>
          <a:custGeom>
            <a:avLst/>
            <a:gdLst>
              <a:gd name="T0" fmla="*/ 527 w 599"/>
              <a:gd name="T1" fmla="*/ 2221 h 2222"/>
              <a:gd name="T2" fmla="*/ 598 w 599"/>
              <a:gd name="T3" fmla="*/ 2182 h 2222"/>
              <a:gd name="T4" fmla="*/ 70 w 599"/>
              <a:gd name="T5" fmla="*/ 149 h 2222"/>
              <a:gd name="T6" fmla="*/ 35 w 599"/>
              <a:gd name="T7" fmla="*/ 0 h 2222"/>
              <a:gd name="T8" fmla="*/ 0 w 599"/>
              <a:gd name="T9" fmla="*/ 149 h 2222"/>
              <a:gd name="T10" fmla="*/ 0 w 599"/>
              <a:gd name="T11" fmla="*/ 188 h 2222"/>
              <a:gd name="T12" fmla="*/ 527 w 599"/>
              <a:gd name="T13" fmla="*/ 2221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9" h="2222">
                <a:moveTo>
                  <a:pt x="527" y="2221"/>
                </a:moveTo>
                <a:lnTo>
                  <a:pt x="598" y="2182"/>
                </a:lnTo>
                <a:lnTo>
                  <a:pt x="70" y="149"/>
                </a:lnTo>
                <a:lnTo>
                  <a:pt x="35" y="0"/>
                </a:lnTo>
                <a:lnTo>
                  <a:pt x="0" y="149"/>
                </a:lnTo>
                <a:lnTo>
                  <a:pt x="0" y="188"/>
                </a:lnTo>
                <a:lnTo>
                  <a:pt x="527" y="222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9" name="Freeform 311"/>
          <p:cNvSpPr>
            <a:spLocks noChangeArrowheads="1"/>
          </p:cNvSpPr>
          <p:nvPr/>
        </p:nvSpPr>
        <p:spPr bwMode="auto">
          <a:xfrm>
            <a:off x="5160963" y="2538413"/>
            <a:ext cx="215900" cy="800100"/>
          </a:xfrm>
          <a:custGeom>
            <a:avLst/>
            <a:gdLst>
              <a:gd name="T0" fmla="*/ 527 w 599"/>
              <a:gd name="T1" fmla="*/ 2221 h 2222"/>
              <a:gd name="T2" fmla="*/ 598 w 599"/>
              <a:gd name="T3" fmla="*/ 2182 h 2222"/>
              <a:gd name="T4" fmla="*/ 70 w 599"/>
              <a:gd name="T5" fmla="*/ 149 h 2222"/>
              <a:gd name="T6" fmla="*/ 35 w 599"/>
              <a:gd name="T7" fmla="*/ 0 h 2222"/>
              <a:gd name="T8" fmla="*/ 0 w 599"/>
              <a:gd name="T9" fmla="*/ 149 h 2222"/>
              <a:gd name="T10" fmla="*/ 0 w 599"/>
              <a:gd name="T11" fmla="*/ 188 h 2222"/>
              <a:gd name="T12" fmla="*/ 527 w 599"/>
              <a:gd name="T13" fmla="*/ 2221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9" h="2222">
                <a:moveTo>
                  <a:pt x="527" y="2221"/>
                </a:moveTo>
                <a:lnTo>
                  <a:pt x="598" y="2182"/>
                </a:lnTo>
                <a:lnTo>
                  <a:pt x="70" y="149"/>
                </a:lnTo>
                <a:lnTo>
                  <a:pt x="35" y="0"/>
                </a:lnTo>
                <a:lnTo>
                  <a:pt x="0" y="149"/>
                </a:lnTo>
                <a:lnTo>
                  <a:pt x="0" y="188"/>
                </a:lnTo>
                <a:lnTo>
                  <a:pt x="527" y="222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00" name="Freeform 312"/>
          <p:cNvSpPr>
            <a:spLocks noChangeArrowheads="1"/>
          </p:cNvSpPr>
          <p:nvPr/>
        </p:nvSpPr>
        <p:spPr bwMode="auto">
          <a:xfrm>
            <a:off x="5743575" y="2592388"/>
            <a:ext cx="366713" cy="746125"/>
          </a:xfrm>
          <a:custGeom>
            <a:avLst/>
            <a:gdLst>
              <a:gd name="T0" fmla="*/ 492 w 1020"/>
              <a:gd name="T1" fmla="*/ 0 h 2073"/>
              <a:gd name="T2" fmla="*/ 0 w 1020"/>
              <a:gd name="T3" fmla="*/ 2072 h 2073"/>
              <a:gd name="T4" fmla="*/ 1019 w 1020"/>
              <a:gd name="T5" fmla="*/ 2072 h 2073"/>
              <a:gd name="T6" fmla="*/ 492 w 1020"/>
              <a:gd name="T7" fmla="*/ 0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0" h="2073">
                <a:moveTo>
                  <a:pt x="492" y="0"/>
                </a:moveTo>
                <a:lnTo>
                  <a:pt x="0" y="2072"/>
                </a:lnTo>
                <a:lnTo>
                  <a:pt x="1019" y="2072"/>
                </a:lnTo>
                <a:lnTo>
                  <a:pt x="492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01" name="Freeform 313"/>
          <p:cNvSpPr>
            <a:spLocks noChangeArrowheads="1"/>
          </p:cNvSpPr>
          <p:nvPr/>
        </p:nvSpPr>
        <p:spPr bwMode="auto">
          <a:xfrm>
            <a:off x="5743575" y="2592388"/>
            <a:ext cx="366713" cy="746125"/>
          </a:xfrm>
          <a:custGeom>
            <a:avLst/>
            <a:gdLst>
              <a:gd name="T0" fmla="*/ 492 w 1020"/>
              <a:gd name="T1" fmla="*/ 0 h 2073"/>
              <a:gd name="T2" fmla="*/ 0 w 1020"/>
              <a:gd name="T3" fmla="*/ 2072 h 2073"/>
              <a:gd name="T4" fmla="*/ 1019 w 1020"/>
              <a:gd name="T5" fmla="*/ 2072 h 2073"/>
              <a:gd name="T6" fmla="*/ 492 w 1020"/>
              <a:gd name="T7" fmla="*/ 0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0" h="2073">
                <a:moveTo>
                  <a:pt x="492" y="0"/>
                </a:moveTo>
                <a:lnTo>
                  <a:pt x="0" y="2072"/>
                </a:lnTo>
                <a:lnTo>
                  <a:pt x="1019" y="2072"/>
                </a:lnTo>
                <a:lnTo>
                  <a:pt x="492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02" name="Freeform 314"/>
          <p:cNvSpPr>
            <a:spLocks noChangeArrowheads="1"/>
          </p:cNvSpPr>
          <p:nvPr/>
        </p:nvSpPr>
        <p:spPr bwMode="auto">
          <a:xfrm>
            <a:off x="5718175" y="2592388"/>
            <a:ext cx="215900" cy="746125"/>
          </a:xfrm>
          <a:custGeom>
            <a:avLst/>
            <a:gdLst>
              <a:gd name="T0" fmla="*/ 598 w 599"/>
              <a:gd name="T1" fmla="*/ 39 h 2073"/>
              <a:gd name="T2" fmla="*/ 527 w 599"/>
              <a:gd name="T3" fmla="*/ 0 h 2073"/>
              <a:gd name="T4" fmla="*/ 0 w 599"/>
              <a:gd name="T5" fmla="*/ 2033 h 2073"/>
              <a:gd name="T6" fmla="*/ 0 w 599"/>
              <a:gd name="T7" fmla="*/ 2072 h 2073"/>
              <a:gd name="T8" fmla="*/ 34 w 599"/>
              <a:gd name="T9" fmla="*/ 2072 h 2073"/>
              <a:gd name="T10" fmla="*/ 70 w 599"/>
              <a:gd name="T11" fmla="*/ 2072 h 2073"/>
              <a:gd name="T12" fmla="*/ 598 w 599"/>
              <a:gd name="T13" fmla="*/ 39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9" h="2073">
                <a:moveTo>
                  <a:pt x="598" y="39"/>
                </a:moveTo>
                <a:lnTo>
                  <a:pt x="527" y="0"/>
                </a:lnTo>
                <a:lnTo>
                  <a:pt x="0" y="2033"/>
                </a:lnTo>
                <a:lnTo>
                  <a:pt x="0" y="2072"/>
                </a:lnTo>
                <a:lnTo>
                  <a:pt x="34" y="2072"/>
                </a:lnTo>
                <a:lnTo>
                  <a:pt x="70" y="2072"/>
                </a:lnTo>
                <a:lnTo>
                  <a:pt x="598" y="3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03" name="Freeform 315"/>
          <p:cNvSpPr>
            <a:spLocks noChangeArrowheads="1"/>
          </p:cNvSpPr>
          <p:nvPr/>
        </p:nvSpPr>
        <p:spPr bwMode="auto">
          <a:xfrm>
            <a:off x="5718175" y="2592388"/>
            <a:ext cx="215900" cy="746125"/>
          </a:xfrm>
          <a:custGeom>
            <a:avLst/>
            <a:gdLst>
              <a:gd name="T0" fmla="*/ 598 w 599"/>
              <a:gd name="T1" fmla="*/ 39 h 2073"/>
              <a:gd name="T2" fmla="*/ 527 w 599"/>
              <a:gd name="T3" fmla="*/ 0 h 2073"/>
              <a:gd name="T4" fmla="*/ 0 w 599"/>
              <a:gd name="T5" fmla="*/ 2033 h 2073"/>
              <a:gd name="T6" fmla="*/ 0 w 599"/>
              <a:gd name="T7" fmla="*/ 2072 h 2073"/>
              <a:gd name="T8" fmla="*/ 34 w 599"/>
              <a:gd name="T9" fmla="*/ 2072 h 2073"/>
              <a:gd name="T10" fmla="*/ 70 w 599"/>
              <a:gd name="T11" fmla="*/ 2072 h 2073"/>
              <a:gd name="T12" fmla="*/ 598 w 599"/>
              <a:gd name="T13" fmla="*/ 39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9" h="2073">
                <a:moveTo>
                  <a:pt x="598" y="39"/>
                </a:moveTo>
                <a:lnTo>
                  <a:pt x="527" y="0"/>
                </a:lnTo>
                <a:lnTo>
                  <a:pt x="0" y="2033"/>
                </a:lnTo>
                <a:lnTo>
                  <a:pt x="0" y="2072"/>
                </a:lnTo>
                <a:lnTo>
                  <a:pt x="34" y="2072"/>
                </a:lnTo>
                <a:lnTo>
                  <a:pt x="70" y="2072"/>
                </a:lnTo>
                <a:lnTo>
                  <a:pt x="598" y="3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04" name="Freeform 316"/>
          <p:cNvSpPr>
            <a:spLocks noChangeArrowheads="1"/>
          </p:cNvSpPr>
          <p:nvPr/>
        </p:nvSpPr>
        <p:spPr bwMode="auto">
          <a:xfrm>
            <a:off x="5730875" y="3309938"/>
            <a:ext cx="404813" cy="26987"/>
          </a:xfrm>
          <a:custGeom>
            <a:avLst/>
            <a:gdLst>
              <a:gd name="T0" fmla="*/ 0 w 1126"/>
              <a:gd name="T1" fmla="*/ 0 h 77"/>
              <a:gd name="T2" fmla="*/ 0 w 1126"/>
              <a:gd name="T3" fmla="*/ 76 h 77"/>
              <a:gd name="T4" fmla="*/ 1055 w 1126"/>
              <a:gd name="T5" fmla="*/ 76 h 77"/>
              <a:gd name="T6" fmla="*/ 1125 w 1126"/>
              <a:gd name="T7" fmla="*/ 76 h 77"/>
              <a:gd name="T8" fmla="*/ 1091 w 1126"/>
              <a:gd name="T9" fmla="*/ 37 h 77"/>
              <a:gd name="T10" fmla="*/ 1055 w 1126"/>
              <a:gd name="T11" fmla="*/ 0 h 77"/>
              <a:gd name="T12" fmla="*/ 0 w 1126"/>
              <a:gd name="T1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6" h="77">
                <a:moveTo>
                  <a:pt x="0" y="0"/>
                </a:moveTo>
                <a:lnTo>
                  <a:pt x="0" y="76"/>
                </a:lnTo>
                <a:lnTo>
                  <a:pt x="1055" y="76"/>
                </a:lnTo>
                <a:lnTo>
                  <a:pt x="1125" y="76"/>
                </a:lnTo>
                <a:lnTo>
                  <a:pt x="1091" y="37"/>
                </a:lnTo>
                <a:lnTo>
                  <a:pt x="1055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05" name="Freeform 317"/>
          <p:cNvSpPr>
            <a:spLocks noChangeArrowheads="1"/>
          </p:cNvSpPr>
          <p:nvPr/>
        </p:nvSpPr>
        <p:spPr bwMode="auto">
          <a:xfrm>
            <a:off x="5730875" y="3309938"/>
            <a:ext cx="404813" cy="26987"/>
          </a:xfrm>
          <a:custGeom>
            <a:avLst/>
            <a:gdLst>
              <a:gd name="T0" fmla="*/ 0 w 1126"/>
              <a:gd name="T1" fmla="*/ 0 h 77"/>
              <a:gd name="T2" fmla="*/ 0 w 1126"/>
              <a:gd name="T3" fmla="*/ 76 h 77"/>
              <a:gd name="T4" fmla="*/ 1055 w 1126"/>
              <a:gd name="T5" fmla="*/ 76 h 77"/>
              <a:gd name="T6" fmla="*/ 1125 w 1126"/>
              <a:gd name="T7" fmla="*/ 76 h 77"/>
              <a:gd name="T8" fmla="*/ 1091 w 1126"/>
              <a:gd name="T9" fmla="*/ 37 h 77"/>
              <a:gd name="T10" fmla="*/ 1055 w 1126"/>
              <a:gd name="T11" fmla="*/ 0 h 77"/>
              <a:gd name="T12" fmla="*/ 0 w 1126"/>
              <a:gd name="T1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6" h="77">
                <a:moveTo>
                  <a:pt x="0" y="0"/>
                </a:moveTo>
                <a:lnTo>
                  <a:pt x="0" y="76"/>
                </a:lnTo>
                <a:lnTo>
                  <a:pt x="1055" y="76"/>
                </a:lnTo>
                <a:lnTo>
                  <a:pt x="1125" y="76"/>
                </a:lnTo>
                <a:lnTo>
                  <a:pt x="1091" y="37"/>
                </a:lnTo>
                <a:lnTo>
                  <a:pt x="1055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06" name="Freeform 318"/>
          <p:cNvSpPr>
            <a:spLocks noChangeArrowheads="1"/>
          </p:cNvSpPr>
          <p:nvPr/>
        </p:nvSpPr>
        <p:spPr bwMode="auto">
          <a:xfrm>
            <a:off x="5907088" y="2538413"/>
            <a:ext cx="215900" cy="800100"/>
          </a:xfrm>
          <a:custGeom>
            <a:avLst/>
            <a:gdLst>
              <a:gd name="T0" fmla="*/ 527 w 599"/>
              <a:gd name="T1" fmla="*/ 2221 h 2222"/>
              <a:gd name="T2" fmla="*/ 598 w 599"/>
              <a:gd name="T3" fmla="*/ 2182 h 2222"/>
              <a:gd name="T4" fmla="*/ 71 w 599"/>
              <a:gd name="T5" fmla="*/ 149 h 2222"/>
              <a:gd name="T6" fmla="*/ 35 w 599"/>
              <a:gd name="T7" fmla="*/ 0 h 2222"/>
              <a:gd name="T8" fmla="*/ 0 w 599"/>
              <a:gd name="T9" fmla="*/ 149 h 2222"/>
              <a:gd name="T10" fmla="*/ 0 w 599"/>
              <a:gd name="T11" fmla="*/ 188 h 2222"/>
              <a:gd name="T12" fmla="*/ 527 w 599"/>
              <a:gd name="T13" fmla="*/ 2221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9" h="2222">
                <a:moveTo>
                  <a:pt x="527" y="2221"/>
                </a:moveTo>
                <a:lnTo>
                  <a:pt x="598" y="2182"/>
                </a:lnTo>
                <a:lnTo>
                  <a:pt x="71" y="149"/>
                </a:lnTo>
                <a:lnTo>
                  <a:pt x="35" y="0"/>
                </a:lnTo>
                <a:lnTo>
                  <a:pt x="0" y="149"/>
                </a:lnTo>
                <a:lnTo>
                  <a:pt x="0" y="188"/>
                </a:lnTo>
                <a:lnTo>
                  <a:pt x="527" y="222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07" name="Freeform 319"/>
          <p:cNvSpPr>
            <a:spLocks noChangeArrowheads="1"/>
          </p:cNvSpPr>
          <p:nvPr/>
        </p:nvSpPr>
        <p:spPr bwMode="auto">
          <a:xfrm>
            <a:off x="5907088" y="2538413"/>
            <a:ext cx="215900" cy="800100"/>
          </a:xfrm>
          <a:custGeom>
            <a:avLst/>
            <a:gdLst>
              <a:gd name="T0" fmla="*/ 527 w 599"/>
              <a:gd name="T1" fmla="*/ 2221 h 2222"/>
              <a:gd name="T2" fmla="*/ 598 w 599"/>
              <a:gd name="T3" fmla="*/ 2182 h 2222"/>
              <a:gd name="T4" fmla="*/ 71 w 599"/>
              <a:gd name="T5" fmla="*/ 149 h 2222"/>
              <a:gd name="T6" fmla="*/ 35 w 599"/>
              <a:gd name="T7" fmla="*/ 0 h 2222"/>
              <a:gd name="T8" fmla="*/ 0 w 599"/>
              <a:gd name="T9" fmla="*/ 149 h 2222"/>
              <a:gd name="T10" fmla="*/ 0 w 599"/>
              <a:gd name="T11" fmla="*/ 188 h 2222"/>
              <a:gd name="T12" fmla="*/ 527 w 599"/>
              <a:gd name="T13" fmla="*/ 2221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9" h="2222">
                <a:moveTo>
                  <a:pt x="527" y="2221"/>
                </a:moveTo>
                <a:lnTo>
                  <a:pt x="598" y="2182"/>
                </a:lnTo>
                <a:lnTo>
                  <a:pt x="71" y="149"/>
                </a:lnTo>
                <a:lnTo>
                  <a:pt x="35" y="0"/>
                </a:lnTo>
                <a:lnTo>
                  <a:pt x="0" y="149"/>
                </a:lnTo>
                <a:lnTo>
                  <a:pt x="0" y="188"/>
                </a:lnTo>
                <a:lnTo>
                  <a:pt x="527" y="222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08" name="Freeform 320"/>
          <p:cNvSpPr>
            <a:spLocks noChangeArrowheads="1"/>
          </p:cNvSpPr>
          <p:nvPr/>
        </p:nvSpPr>
        <p:spPr bwMode="auto">
          <a:xfrm>
            <a:off x="6477000" y="2592388"/>
            <a:ext cx="366713" cy="746125"/>
          </a:xfrm>
          <a:custGeom>
            <a:avLst/>
            <a:gdLst>
              <a:gd name="T0" fmla="*/ 526 w 1020"/>
              <a:gd name="T1" fmla="*/ 0 h 2073"/>
              <a:gd name="T2" fmla="*/ 0 w 1020"/>
              <a:gd name="T3" fmla="*/ 2072 h 2073"/>
              <a:gd name="T4" fmla="*/ 1019 w 1020"/>
              <a:gd name="T5" fmla="*/ 2072 h 2073"/>
              <a:gd name="T6" fmla="*/ 526 w 1020"/>
              <a:gd name="T7" fmla="*/ 0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0" h="2073">
                <a:moveTo>
                  <a:pt x="526" y="0"/>
                </a:moveTo>
                <a:lnTo>
                  <a:pt x="0" y="2072"/>
                </a:lnTo>
                <a:lnTo>
                  <a:pt x="1019" y="2072"/>
                </a:lnTo>
                <a:lnTo>
                  <a:pt x="526" y="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09" name="Freeform 321"/>
          <p:cNvSpPr>
            <a:spLocks noChangeArrowheads="1"/>
          </p:cNvSpPr>
          <p:nvPr/>
        </p:nvSpPr>
        <p:spPr bwMode="auto">
          <a:xfrm>
            <a:off x="6477000" y="2592388"/>
            <a:ext cx="366713" cy="746125"/>
          </a:xfrm>
          <a:custGeom>
            <a:avLst/>
            <a:gdLst>
              <a:gd name="T0" fmla="*/ 526 w 1020"/>
              <a:gd name="T1" fmla="*/ 0 h 2073"/>
              <a:gd name="T2" fmla="*/ 0 w 1020"/>
              <a:gd name="T3" fmla="*/ 2072 h 2073"/>
              <a:gd name="T4" fmla="*/ 1019 w 1020"/>
              <a:gd name="T5" fmla="*/ 2072 h 2073"/>
              <a:gd name="T6" fmla="*/ 526 w 1020"/>
              <a:gd name="T7" fmla="*/ 0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0" h="2073">
                <a:moveTo>
                  <a:pt x="526" y="0"/>
                </a:moveTo>
                <a:lnTo>
                  <a:pt x="0" y="2072"/>
                </a:lnTo>
                <a:lnTo>
                  <a:pt x="1019" y="2072"/>
                </a:lnTo>
                <a:lnTo>
                  <a:pt x="526" y="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10" name="Freeform 322"/>
          <p:cNvSpPr>
            <a:spLocks noChangeArrowheads="1"/>
          </p:cNvSpPr>
          <p:nvPr/>
        </p:nvSpPr>
        <p:spPr bwMode="auto">
          <a:xfrm>
            <a:off x="6464300" y="2592388"/>
            <a:ext cx="203200" cy="746125"/>
          </a:xfrm>
          <a:custGeom>
            <a:avLst/>
            <a:gdLst>
              <a:gd name="T0" fmla="*/ 562 w 563"/>
              <a:gd name="T1" fmla="*/ 39 h 2073"/>
              <a:gd name="T2" fmla="*/ 492 w 563"/>
              <a:gd name="T3" fmla="*/ 0 h 2073"/>
              <a:gd name="T4" fmla="*/ 0 w 563"/>
              <a:gd name="T5" fmla="*/ 2033 h 2073"/>
              <a:gd name="T6" fmla="*/ 0 w 563"/>
              <a:gd name="T7" fmla="*/ 2072 h 2073"/>
              <a:gd name="T8" fmla="*/ 36 w 563"/>
              <a:gd name="T9" fmla="*/ 2072 h 2073"/>
              <a:gd name="T10" fmla="*/ 71 w 563"/>
              <a:gd name="T11" fmla="*/ 2072 h 2073"/>
              <a:gd name="T12" fmla="*/ 562 w 563"/>
              <a:gd name="T13" fmla="*/ 39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3" h="2073">
                <a:moveTo>
                  <a:pt x="562" y="39"/>
                </a:moveTo>
                <a:lnTo>
                  <a:pt x="492" y="0"/>
                </a:lnTo>
                <a:lnTo>
                  <a:pt x="0" y="2033"/>
                </a:lnTo>
                <a:lnTo>
                  <a:pt x="0" y="2072"/>
                </a:lnTo>
                <a:lnTo>
                  <a:pt x="36" y="2072"/>
                </a:lnTo>
                <a:lnTo>
                  <a:pt x="71" y="2072"/>
                </a:lnTo>
                <a:lnTo>
                  <a:pt x="562" y="3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11" name="Freeform 323"/>
          <p:cNvSpPr>
            <a:spLocks noChangeArrowheads="1"/>
          </p:cNvSpPr>
          <p:nvPr/>
        </p:nvSpPr>
        <p:spPr bwMode="auto">
          <a:xfrm>
            <a:off x="6464300" y="2592388"/>
            <a:ext cx="203200" cy="746125"/>
          </a:xfrm>
          <a:custGeom>
            <a:avLst/>
            <a:gdLst>
              <a:gd name="T0" fmla="*/ 562 w 563"/>
              <a:gd name="T1" fmla="*/ 39 h 2073"/>
              <a:gd name="T2" fmla="*/ 492 w 563"/>
              <a:gd name="T3" fmla="*/ 0 h 2073"/>
              <a:gd name="T4" fmla="*/ 0 w 563"/>
              <a:gd name="T5" fmla="*/ 2033 h 2073"/>
              <a:gd name="T6" fmla="*/ 0 w 563"/>
              <a:gd name="T7" fmla="*/ 2072 h 2073"/>
              <a:gd name="T8" fmla="*/ 36 w 563"/>
              <a:gd name="T9" fmla="*/ 2072 h 2073"/>
              <a:gd name="T10" fmla="*/ 71 w 563"/>
              <a:gd name="T11" fmla="*/ 2072 h 2073"/>
              <a:gd name="T12" fmla="*/ 562 w 563"/>
              <a:gd name="T13" fmla="*/ 39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3" h="2073">
                <a:moveTo>
                  <a:pt x="562" y="39"/>
                </a:moveTo>
                <a:lnTo>
                  <a:pt x="492" y="0"/>
                </a:lnTo>
                <a:lnTo>
                  <a:pt x="0" y="2033"/>
                </a:lnTo>
                <a:lnTo>
                  <a:pt x="0" y="2072"/>
                </a:lnTo>
                <a:lnTo>
                  <a:pt x="36" y="2072"/>
                </a:lnTo>
                <a:lnTo>
                  <a:pt x="71" y="2072"/>
                </a:lnTo>
                <a:lnTo>
                  <a:pt x="562" y="3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12" name="Freeform 324"/>
          <p:cNvSpPr>
            <a:spLocks noChangeArrowheads="1"/>
          </p:cNvSpPr>
          <p:nvPr/>
        </p:nvSpPr>
        <p:spPr bwMode="auto">
          <a:xfrm>
            <a:off x="6477000" y="3309938"/>
            <a:ext cx="392113" cy="26987"/>
          </a:xfrm>
          <a:custGeom>
            <a:avLst/>
            <a:gdLst>
              <a:gd name="T0" fmla="*/ 0 w 1090"/>
              <a:gd name="T1" fmla="*/ 0 h 77"/>
              <a:gd name="T2" fmla="*/ 0 w 1090"/>
              <a:gd name="T3" fmla="*/ 76 h 77"/>
              <a:gd name="T4" fmla="*/ 1019 w 1090"/>
              <a:gd name="T5" fmla="*/ 76 h 77"/>
              <a:gd name="T6" fmla="*/ 1089 w 1090"/>
              <a:gd name="T7" fmla="*/ 76 h 77"/>
              <a:gd name="T8" fmla="*/ 1053 w 1090"/>
              <a:gd name="T9" fmla="*/ 37 h 77"/>
              <a:gd name="T10" fmla="*/ 1019 w 1090"/>
              <a:gd name="T11" fmla="*/ 0 h 77"/>
              <a:gd name="T12" fmla="*/ 0 w 1090"/>
              <a:gd name="T1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0" h="77">
                <a:moveTo>
                  <a:pt x="0" y="0"/>
                </a:moveTo>
                <a:lnTo>
                  <a:pt x="0" y="76"/>
                </a:lnTo>
                <a:lnTo>
                  <a:pt x="1019" y="76"/>
                </a:lnTo>
                <a:lnTo>
                  <a:pt x="1089" y="76"/>
                </a:lnTo>
                <a:lnTo>
                  <a:pt x="1053" y="37"/>
                </a:lnTo>
                <a:lnTo>
                  <a:pt x="1019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13" name="Freeform 325"/>
          <p:cNvSpPr>
            <a:spLocks noChangeArrowheads="1"/>
          </p:cNvSpPr>
          <p:nvPr/>
        </p:nvSpPr>
        <p:spPr bwMode="auto">
          <a:xfrm>
            <a:off x="6477000" y="3309938"/>
            <a:ext cx="392113" cy="26987"/>
          </a:xfrm>
          <a:custGeom>
            <a:avLst/>
            <a:gdLst>
              <a:gd name="T0" fmla="*/ 0 w 1090"/>
              <a:gd name="T1" fmla="*/ 0 h 77"/>
              <a:gd name="T2" fmla="*/ 0 w 1090"/>
              <a:gd name="T3" fmla="*/ 76 h 77"/>
              <a:gd name="T4" fmla="*/ 1019 w 1090"/>
              <a:gd name="T5" fmla="*/ 76 h 77"/>
              <a:gd name="T6" fmla="*/ 1089 w 1090"/>
              <a:gd name="T7" fmla="*/ 76 h 77"/>
              <a:gd name="T8" fmla="*/ 1053 w 1090"/>
              <a:gd name="T9" fmla="*/ 37 h 77"/>
              <a:gd name="T10" fmla="*/ 1019 w 1090"/>
              <a:gd name="T11" fmla="*/ 0 h 77"/>
              <a:gd name="T12" fmla="*/ 0 w 1090"/>
              <a:gd name="T1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0" h="77">
                <a:moveTo>
                  <a:pt x="0" y="0"/>
                </a:moveTo>
                <a:lnTo>
                  <a:pt x="0" y="76"/>
                </a:lnTo>
                <a:lnTo>
                  <a:pt x="1019" y="76"/>
                </a:lnTo>
                <a:lnTo>
                  <a:pt x="1089" y="76"/>
                </a:lnTo>
                <a:lnTo>
                  <a:pt x="1053" y="37"/>
                </a:lnTo>
                <a:lnTo>
                  <a:pt x="1019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14" name="Freeform 326"/>
          <p:cNvSpPr>
            <a:spLocks noChangeArrowheads="1"/>
          </p:cNvSpPr>
          <p:nvPr/>
        </p:nvSpPr>
        <p:spPr bwMode="auto">
          <a:xfrm>
            <a:off x="6640513" y="2538413"/>
            <a:ext cx="215900" cy="800100"/>
          </a:xfrm>
          <a:custGeom>
            <a:avLst/>
            <a:gdLst>
              <a:gd name="T0" fmla="*/ 527 w 598"/>
              <a:gd name="T1" fmla="*/ 2221 h 2222"/>
              <a:gd name="T2" fmla="*/ 597 w 598"/>
              <a:gd name="T3" fmla="*/ 2182 h 2222"/>
              <a:gd name="T4" fmla="*/ 70 w 598"/>
              <a:gd name="T5" fmla="*/ 149 h 2222"/>
              <a:gd name="T6" fmla="*/ 35 w 598"/>
              <a:gd name="T7" fmla="*/ 0 h 2222"/>
              <a:gd name="T8" fmla="*/ 0 w 598"/>
              <a:gd name="T9" fmla="*/ 149 h 2222"/>
              <a:gd name="T10" fmla="*/ 0 w 598"/>
              <a:gd name="T11" fmla="*/ 188 h 2222"/>
              <a:gd name="T12" fmla="*/ 527 w 598"/>
              <a:gd name="T13" fmla="*/ 2221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8" h="2222">
                <a:moveTo>
                  <a:pt x="527" y="2221"/>
                </a:moveTo>
                <a:lnTo>
                  <a:pt x="597" y="2182"/>
                </a:lnTo>
                <a:lnTo>
                  <a:pt x="70" y="149"/>
                </a:lnTo>
                <a:lnTo>
                  <a:pt x="35" y="0"/>
                </a:lnTo>
                <a:lnTo>
                  <a:pt x="0" y="149"/>
                </a:lnTo>
                <a:lnTo>
                  <a:pt x="0" y="188"/>
                </a:lnTo>
                <a:lnTo>
                  <a:pt x="527" y="222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15" name="Freeform 327"/>
          <p:cNvSpPr>
            <a:spLocks noChangeArrowheads="1"/>
          </p:cNvSpPr>
          <p:nvPr/>
        </p:nvSpPr>
        <p:spPr bwMode="auto">
          <a:xfrm>
            <a:off x="6640513" y="2538413"/>
            <a:ext cx="215900" cy="800100"/>
          </a:xfrm>
          <a:custGeom>
            <a:avLst/>
            <a:gdLst>
              <a:gd name="T0" fmla="*/ 527 w 598"/>
              <a:gd name="T1" fmla="*/ 2221 h 2222"/>
              <a:gd name="T2" fmla="*/ 597 w 598"/>
              <a:gd name="T3" fmla="*/ 2182 h 2222"/>
              <a:gd name="T4" fmla="*/ 70 w 598"/>
              <a:gd name="T5" fmla="*/ 149 h 2222"/>
              <a:gd name="T6" fmla="*/ 35 w 598"/>
              <a:gd name="T7" fmla="*/ 0 h 2222"/>
              <a:gd name="T8" fmla="*/ 0 w 598"/>
              <a:gd name="T9" fmla="*/ 149 h 2222"/>
              <a:gd name="T10" fmla="*/ 0 w 598"/>
              <a:gd name="T11" fmla="*/ 188 h 2222"/>
              <a:gd name="T12" fmla="*/ 527 w 598"/>
              <a:gd name="T13" fmla="*/ 2221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8" h="2222">
                <a:moveTo>
                  <a:pt x="527" y="2221"/>
                </a:moveTo>
                <a:lnTo>
                  <a:pt x="597" y="2182"/>
                </a:lnTo>
                <a:lnTo>
                  <a:pt x="70" y="149"/>
                </a:lnTo>
                <a:lnTo>
                  <a:pt x="35" y="0"/>
                </a:lnTo>
                <a:lnTo>
                  <a:pt x="0" y="149"/>
                </a:lnTo>
                <a:lnTo>
                  <a:pt x="0" y="188"/>
                </a:lnTo>
                <a:lnTo>
                  <a:pt x="527" y="222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16" name="Freeform 328"/>
          <p:cNvSpPr>
            <a:spLocks noChangeArrowheads="1"/>
          </p:cNvSpPr>
          <p:nvPr/>
        </p:nvSpPr>
        <p:spPr bwMode="auto">
          <a:xfrm>
            <a:off x="5540375" y="2320925"/>
            <a:ext cx="25400" cy="41275"/>
          </a:xfrm>
          <a:custGeom>
            <a:avLst/>
            <a:gdLst>
              <a:gd name="T0" fmla="*/ 34 w 71"/>
              <a:gd name="T1" fmla="*/ 0 h 115"/>
              <a:gd name="T2" fmla="*/ 0 w 71"/>
              <a:gd name="T3" fmla="*/ 39 h 115"/>
              <a:gd name="T4" fmla="*/ 34 w 71"/>
              <a:gd name="T5" fmla="*/ 114 h 115"/>
              <a:gd name="T6" fmla="*/ 70 w 71"/>
              <a:gd name="T7" fmla="*/ 76 h 115"/>
              <a:gd name="T8" fmla="*/ 34 w 71"/>
              <a:gd name="T9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5">
                <a:moveTo>
                  <a:pt x="34" y="0"/>
                </a:moveTo>
                <a:lnTo>
                  <a:pt x="0" y="39"/>
                </a:lnTo>
                <a:lnTo>
                  <a:pt x="34" y="114"/>
                </a:lnTo>
                <a:lnTo>
                  <a:pt x="70" y="76"/>
                </a:lnTo>
                <a:lnTo>
                  <a:pt x="34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17" name="Freeform 329"/>
          <p:cNvSpPr>
            <a:spLocks noChangeArrowheads="1"/>
          </p:cNvSpPr>
          <p:nvPr/>
        </p:nvSpPr>
        <p:spPr bwMode="auto">
          <a:xfrm>
            <a:off x="5540375" y="2320925"/>
            <a:ext cx="25400" cy="41275"/>
          </a:xfrm>
          <a:custGeom>
            <a:avLst/>
            <a:gdLst>
              <a:gd name="T0" fmla="*/ 34 w 71"/>
              <a:gd name="T1" fmla="*/ 0 h 115"/>
              <a:gd name="T2" fmla="*/ 0 w 71"/>
              <a:gd name="T3" fmla="*/ 39 h 115"/>
              <a:gd name="T4" fmla="*/ 34 w 71"/>
              <a:gd name="T5" fmla="*/ 114 h 115"/>
              <a:gd name="T6" fmla="*/ 70 w 71"/>
              <a:gd name="T7" fmla="*/ 76 h 115"/>
              <a:gd name="T8" fmla="*/ 34 w 71"/>
              <a:gd name="T9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5">
                <a:moveTo>
                  <a:pt x="34" y="0"/>
                </a:moveTo>
                <a:lnTo>
                  <a:pt x="0" y="39"/>
                </a:lnTo>
                <a:lnTo>
                  <a:pt x="34" y="114"/>
                </a:lnTo>
                <a:lnTo>
                  <a:pt x="70" y="76"/>
                </a:lnTo>
                <a:lnTo>
                  <a:pt x="34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18" name="Freeform 330"/>
          <p:cNvSpPr>
            <a:spLocks noChangeArrowheads="1"/>
          </p:cNvSpPr>
          <p:nvPr/>
        </p:nvSpPr>
        <p:spPr bwMode="auto">
          <a:xfrm>
            <a:off x="6288088" y="2076450"/>
            <a:ext cx="25400" cy="26988"/>
          </a:xfrm>
          <a:custGeom>
            <a:avLst/>
            <a:gdLst>
              <a:gd name="T0" fmla="*/ 0 w 71"/>
              <a:gd name="T1" fmla="*/ 0 h 76"/>
              <a:gd name="T2" fmla="*/ 34 w 71"/>
              <a:gd name="T3" fmla="*/ 0 h 76"/>
              <a:gd name="T4" fmla="*/ 70 w 71"/>
              <a:gd name="T5" fmla="*/ 75 h 76"/>
              <a:gd name="T6" fmla="*/ 34 w 71"/>
              <a:gd name="T7" fmla="*/ 75 h 76"/>
              <a:gd name="T8" fmla="*/ 0 w 71"/>
              <a:gd name="T9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6">
                <a:moveTo>
                  <a:pt x="0" y="0"/>
                </a:moveTo>
                <a:lnTo>
                  <a:pt x="34" y="0"/>
                </a:lnTo>
                <a:lnTo>
                  <a:pt x="70" y="75"/>
                </a:lnTo>
                <a:lnTo>
                  <a:pt x="34" y="75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19" name="Freeform 331"/>
          <p:cNvSpPr>
            <a:spLocks noChangeArrowheads="1"/>
          </p:cNvSpPr>
          <p:nvPr/>
        </p:nvSpPr>
        <p:spPr bwMode="auto">
          <a:xfrm>
            <a:off x="6288088" y="2076450"/>
            <a:ext cx="25400" cy="26988"/>
          </a:xfrm>
          <a:custGeom>
            <a:avLst/>
            <a:gdLst>
              <a:gd name="T0" fmla="*/ 0 w 71"/>
              <a:gd name="T1" fmla="*/ 0 h 76"/>
              <a:gd name="T2" fmla="*/ 34 w 71"/>
              <a:gd name="T3" fmla="*/ 0 h 76"/>
              <a:gd name="T4" fmla="*/ 70 w 71"/>
              <a:gd name="T5" fmla="*/ 75 h 76"/>
              <a:gd name="T6" fmla="*/ 34 w 71"/>
              <a:gd name="T7" fmla="*/ 75 h 76"/>
              <a:gd name="T8" fmla="*/ 0 w 71"/>
              <a:gd name="T9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6">
                <a:moveTo>
                  <a:pt x="0" y="0"/>
                </a:moveTo>
                <a:lnTo>
                  <a:pt x="34" y="0"/>
                </a:lnTo>
                <a:lnTo>
                  <a:pt x="70" y="75"/>
                </a:lnTo>
                <a:lnTo>
                  <a:pt x="34" y="75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20" name="Freeform 332"/>
          <p:cNvSpPr>
            <a:spLocks noChangeArrowheads="1"/>
          </p:cNvSpPr>
          <p:nvPr/>
        </p:nvSpPr>
        <p:spPr bwMode="auto">
          <a:xfrm>
            <a:off x="5553075" y="2076450"/>
            <a:ext cx="746125" cy="271463"/>
          </a:xfrm>
          <a:custGeom>
            <a:avLst/>
            <a:gdLst>
              <a:gd name="T0" fmla="*/ 0 w 2074"/>
              <a:gd name="T1" fmla="*/ 677 h 754"/>
              <a:gd name="T2" fmla="*/ 36 w 2074"/>
              <a:gd name="T3" fmla="*/ 753 h 754"/>
              <a:gd name="T4" fmla="*/ 2073 w 2074"/>
              <a:gd name="T5" fmla="*/ 75 h 754"/>
              <a:gd name="T6" fmla="*/ 2039 w 2074"/>
              <a:gd name="T7" fmla="*/ 0 h 754"/>
              <a:gd name="T8" fmla="*/ 0 w 2074"/>
              <a:gd name="T9" fmla="*/ 677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754">
                <a:moveTo>
                  <a:pt x="0" y="677"/>
                </a:moveTo>
                <a:lnTo>
                  <a:pt x="36" y="753"/>
                </a:lnTo>
                <a:lnTo>
                  <a:pt x="2073" y="75"/>
                </a:lnTo>
                <a:lnTo>
                  <a:pt x="2039" y="0"/>
                </a:lnTo>
                <a:lnTo>
                  <a:pt x="0" y="677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21" name="Freeform 333"/>
          <p:cNvSpPr>
            <a:spLocks noChangeArrowheads="1"/>
          </p:cNvSpPr>
          <p:nvPr/>
        </p:nvSpPr>
        <p:spPr bwMode="auto">
          <a:xfrm>
            <a:off x="5553075" y="2076450"/>
            <a:ext cx="746125" cy="271463"/>
          </a:xfrm>
          <a:custGeom>
            <a:avLst/>
            <a:gdLst>
              <a:gd name="T0" fmla="*/ 0 w 2074"/>
              <a:gd name="T1" fmla="*/ 677 h 754"/>
              <a:gd name="T2" fmla="*/ 36 w 2074"/>
              <a:gd name="T3" fmla="*/ 753 h 754"/>
              <a:gd name="T4" fmla="*/ 2073 w 2074"/>
              <a:gd name="T5" fmla="*/ 75 h 754"/>
              <a:gd name="T6" fmla="*/ 2039 w 2074"/>
              <a:gd name="T7" fmla="*/ 0 h 754"/>
              <a:gd name="T8" fmla="*/ 0 w 2074"/>
              <a:gd name="T9" fmla="*/ 677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4" h="754">
                <a:moveTo>
                  <a:pt x="0" y="677"/>
                </a:moveTo>
                <a:lnTo>
                  <a:pt x="36" y="753"/>
                </a:lnTo>
                <a:lnTo>
                  <a:pt x="2073" y="75"/>
                </a:lnTo>
                <a:lnTo>
                  <a:pt x="2039" y="0"/>
                </a:lnTo>
                <a:lnTo>
                  <a:pt x="0" y="677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22" name="Freeform 334"/>
          <p:cNvSpPr>
            <a:spLocks noChangeArrowheads="1"/>
          </p:cNvSpPr>
          <p:nvPr/>
        </p:nvSpPr>
        <p:spPr bwMode="auto">
          <a:xfrm>
            <a:off x="6273800" y="2076450"/>
            <a:ext cx="25400" cy="26988"/>
          </a:xfrm>
          <a:custGeom>
            <a:avLst/>
            <a:gdLst>
              <a:gd name="T0" fmla="*/ 70 w 71"/>
              <a:gd name="T1" fmla="*/ 0 h 76"/>
              <a:gd name="T2" fmla="*/ 36 w 71"/>
              <a:gd name="T3" fmla="*/ 0 h 76"/>
              <a:gd name="T4" fmla="*/ 0 w 71"/>
              <a:gd name="T5" fmla="*/ 75 h 76"/>
              <a:gd name="T6" fmla="*/ 36 w 71"/>
              <a:gd name="T7" fmla="*/ 75 h 76"/>
              <a:gd name="T8" fmla="*/ 70 w 71"/>
              <a:gd name="T9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6">
                <a:moveTo>
                  <a:pt x="70" y="0"/>
                </a:moveTo>
                <a:lnTo>
                  <a:pt x="36" y="0"/>
                </a:lnTo>
                <a:lnTo>
                  <a:pt x="0" y="75"/>
                </a:lnTo>
                <a:lnTo>
                  <a:pt x="36" y="75"/>
                </a:lnTo>
                <a:lnTo>
                  <a:pt x="7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23" name="Freeform 335"/>
          <p:cNvSpPr>
            <a:spLocks noChangeArrowheads="1"/>
          </p:cNvSpPr>
          <p:nvPr/>
        </p:nvSpPr>
        <p:spPr bwMode="auto">
          <a:xfrm>
            <a:off x="6273800" y="2076450"/>
            <a:ext cx="25400" cy="26988"/>
          </a:xfrm>
          <a:custGeom>
            <a:avLst/>
            <a:gdLst>
              <a:gd name="T0" fmla="*/ 70 w 71"/>
              <a:gd name="T1" fmla="*/ 0 h 76"/>
              <a:gd name="T2" fmla="*/ 36 w 71"/>
              <a:gd name="T3" fmla="*/ 0 h 76"/>
              <a:gd name="T4" fmla="*/ 0 w 71"/>
              <a:gd name="T5" fmla="*/ 75 h 76"/>
              <a:gd name="T6" fmla="*/ 36 w 71"/>
              <a:gd name="T7" fmla="*/ 75 h 76"/>
              <a:gd name="T8" fmla="*/ 70 w 71"/>
              <a:gd name="T9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6">
                <a:moveTo>
                  <a:pt x="70" y="0"/>
                </a:moveTo>
                <a:lnTo>
                  <a:pt x="36" y="0"/>
                </a:lnTo>
                <a:lnTo>
                  <a:pt x="0" y="75"/>
                </a:lnTo>
                <a:lnTo>
                  <a:pt x="36" y="75"/>
                </a:lnTo>
                <a:lnTo>
                  <a:pt x="7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24" name="Freeform 336"/>
          <p:cNvSpPr>
            <a:spLocks noChangeArrowheads="1"/>
          </p:cNvSpPr>
          <p:nvPr/>
        </p:nvSpPr>
        <p:spPr bwMode="auto">
          <a:xfrm>
            <a:off x="7034213" y="2320925"/>
            <a:ext cx="25400" cy="41275"/>
          </a:xfrm>
          <a:custGeom>
            <a:avLst/>
            <a:gdLst>
              <a:gd name="T0" fmla="*/ 34 w 71"/>
              <a:gd name="T1" fmla="*/ 0 h 115"/>
              <a:gd name="T2" fmla="*/ 70 w 71"/>
              <a:gd name="T3" fmla="*/ 39 h 115"/>
              <a:gd name="T4" fmla="*/ 34 w 71"/>
              <a:gd name="T5" fmla="*/ 114 h 115"/>
              <a:gd name="T6" fmla="*/ 0 w 71"/>
              <a:gd name="T7" fmla="*/ 76 h 115"/>
              <a:gd name="T8" fmla="*/ 34 w 71"/>
              <a:gd name="T9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5">
                <a:moveTo>
                  <a:pt x="34" y="0"/>
                </a:moveTo>
                <a:lnTo>
                  <a:pt x="70" y="39"/>
                </a:lnTo>
                <a:lnTo>
                  <a:pt x="34" y="114"/>
                </a:lnTo>
                <a:lnTo>
                  <a:pt x="0" y="76"/>
                </a:lnTo>
                <a:lnTo>
                  <a:pt x="34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25" name="Freeform 337"/>
          <p:cNvSpPr>
            <a:spLocks noChangeArrowheads="1"/>
          </p:cNvSpPr>
          <p:nvPr/>
        </p:nvSpPr>
        <p:spPr bwMode="auto">
          <a:xfrm>
            <a:off x="7034213" y="2320925"/>
            <a:ext cx="25400" cy="41275"/>
          </a:xfrm>
          <a:custGeom>
            <a:avLst/>
            <a:gdLst>
              <a:gd name="T0" fmla="*/ 34 w 71"/>
              <a:gd name="T1" fmla="*/ 0 h 115"/>
              <a:gd name="T2" fmla="*/ 70 w 71"/>
              <a:gd name="T3" fmla="*/ 39 h 115"/>
              <a:gd name="T4" fmla="*/ 34 w 71"/>
              <a:gd name="T5" fmla="*/ 114 h 115"/>
              <a:gd name="T6" fmla="*/ 0 w 71"/>
              <a:gd name="T7" fmla="*/ 76 h 115"/>
              <a:gd name="T8" fmla="*/ 34 w 71"/>
              <a:gd name="T9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5">
                <a:moveTo>
                  <a:pt x="34" y="0"/>
                </a:moveTo>
                <a:lnTo>
                  <a:pt x="70" y="39"/>
                </a:lnTo>
                <a:lnTo>
                  <a:pt x="34" y="114"/>
                </a:lnTo>
                <a:lnTo>
                  <a:pt x="0" y="76"/>
                </a:lnTo>
                <a:lnTo>
                  <a:pt x="34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26" name="Freeform 338"/>
          <p:cNvSpPr>
            <a:spLocks noChangeArrowheads="1"/>
          </p:cNvSpPr>
          <p:nvPr/>
        </p:nvSpPr>
        <p:spPr bwMode="auto">
          <a:xfrm>
            <a:off x="6288088" y="2076450"/>
            <a:ext cx="758825" cy="271463"/>
          </a:xfrm>
          <a:custGeom>
            <a:avLst/>
            <a:gdLst>
              <a:gd name="T0" fmla="*/ 34 w 2108"/>
              <a:gd name="T1" fmla="*/ 0 h 754"/>
              <a:gd name="T2" fmla="*/ 0 w 2108"/>
              <a:gd name="T3" fmla="*/ 75 h 754"/>
              <a:gd name="T4" fmla="*/ 2073 w 2108"/>
              <a:gd name="T5" fmla="*/ 753 h 754"/>
              <a:gd name="T6" fmla="*/ 2107 w 2108"/>
              <a:gd name="T7" fmla="*/ 677 h 754"/>
              <a:gd name="T8" fmla="*/ 34 w 2108"/>
              <a:gd name="T9" fmla="*/ 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8" h="754">
                <a:moveTo>
                  <a:pt x="34" y="0"/>
                </a:moveTo>
                <a:lnTo>
                  <a:pt x="0" y="75"/>
                </a:lnTo>
                <a:lnTo>
                  <a:pt x="2073" y="753"/>
                </a:lnTo>
                <a:lnTo>
                  <a:pt x="2107" y="677"/>
                </a:lnTo>
                <a:lnTo>
                  <a:pt x="34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27" name="Freeform 339"/>
          <p:cNvSpPr>
            <a:spLocks noChangeArrowheads="1"/>
          </p:cNvSpPr>
          <p:nvPr/>
        </p:nvSpPr>
        <p:spPr bwMode="auto">
          <a:xfrm>
            <a:off x="6288088" y="2076450"/>
            <a:ext cx="758825" cy="271463"/>
          </a:xfrm>
          <a:custGeom>
            <a:avLst/>
            <a:gdLst>
              <a:gd name="T0" fmla="*/ 34 w 2108"/>
              <a:gd name="T1" fmla="*/ 0 h 754"/>
              <a:gd name="T2" fmla="*/ 0 w 2108"/>
              <a:gd name="T3" fmla="*/ 75 h 754"/>
              <a:gd name="T4" fmla="*/ 2073 w 2108"/>
              <a:gd name="T5" fmla="*/ 753 h 754"/>
              <a:gd name="T6" fmla="*/ 2107 w 2108"/>
              <a:gd name="T7" fmla="*/ 677 h 754"/>
              <a:gd name="T8" fmla="*/ 34 w 2108"/>
              <a:gd name="T9" fmla="*/ 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8" h="754">
                <a:moveTo>
                  <a:pt x="34" y="0"/>
                </a:moveTo>
                <a:lnTo>
                  <a:pt x="0" y="75"/>
                </a:lnTo>
                <a:lnTo>
                  <a:pt x="2073" y="753"/>
                </a:lnTo>
                <a:lnTo>
                  <a:pt x="2107" y="677"/>
                </a:lnTo>
                <a:lnTo>
                  <a:pt x="34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28" name="Freeform 340"/>
          <p:cNvSpPr>
            <a:spLocks noChangeArrowheads="1"/>
          </p:cNvSpPr>
          <p:nvPr/>
        </p:nvSpPr>
        <p:spPr bwMode="auto">
          <a:xfrm>
            <a:off x="7034213" y="2320925"/>
            <a:ext cx="25400" cy="26988"/>
          </a:xfrm>
          <a:custGeom>
            <a:avLst/>
            <a:gdLst>
              <a:gd name="T0" fmla="*/ 34 w 71"/>
              <a:gd name="T1" fmla="*/ 76 h 77"/>
              <a:gd name="T2" fmla="*/ 70 w 71"/>
              <a:gd name="T3" fmla="*/ 76 h 77"/>
              <a:gd name="T4" fmla="*/ 34 w 71"/>
              <a:gd name="T5" fmla="*/ 0 h 77"/>
              <a:gd name="T6" fmla="*/ 0 w 71"/>
              <a:gd name="T7" fmla="*/ 0 h 77"/>
              <a:gd name="T8" fmla="*/ 34 w 71"/>
              <a:gd name="T9" fmla="*/ 7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7">
                <a:moveTo>
                  <a:pt x="34" y="76"/>
                </a:moveTo>
                <a:lnTo>
                  <a:pt x="70" y="76"/>
                </a:lnTo>
                <a:lnTo>
                  <a:pt x="34" y="0"/>
                </a:lnTo>
                <a:lnTo>
                  <a:pt x="0" y="0"/>
                </a:lnTo>
                <a:lnTo>
                  <a:pt x="34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29" name="Freeform 341"/>
          <p:cNvSpPr>
            <a:spLocks noChangeArrowheads="1"/>
          </p:cNvSpPr>
          <p:nvPr/>
        </p:nvSpPr>
        <p:spPr bwMode="auto">
          <a:xfrm>
            <a:off x="7034213" y="2320925"/>
            <a:ext cx="25400" cy="26988"/>
          </a:xfrm>
          <a:custGeom>
            <a:avLst/>
            <a:gdLst>
              <a:gd name="T0" fmla="*/ 34 w 71"/>
              <a:gd name="T1" fmla="*/ 76 h 77"/>
              <a:gd name="T2" fmla="*/ 70 w 71"/>
              <a:gd name="T3" fmla="*/ 76 h 77"/>
              <a:gd name="T4" fmla="*/ 34 w 71"/>
              <a:gd name="T5" fmla="*/ 0 h 77"/>
              <a:gd name="T6" fmla="*/ 0 w 71"/>
              <a:gd name="T7" fmla="*/ 0 h 77"/>
              <a:gd name="T8" fmla="*/ 34 w 71"/>
              <a:gd name="T9" fmla="*/ 7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7">
                <a:moveTo>
                  <a:pt x="34" y="76"/>
                </a:moveTo>
                <a:lnTo>
                  <a:pt x="70" y="76"/>
                </a:lnTo>
                <a:lnTo>
                  <a:pt x="34" y="0"/>
                </a:lnTo>
                <a:lnTo>
                  <a:pt x="0" y="0"/>
                </a:lnTo>
                <a:lnTo>
                  <a:pt x="34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30" name="Freeform 342"/>
          <p:cNvSpPr>
            <a:spLocks noChangeArrowheads="1"/>
          </p:cNvSpPr>
          <p:nvPr/>
        </p:nvSpPr>
        <p:spPr bwMode="auto">
          <a:xfrm>
            <a:off x="6640513" y="2578100"/>
            <a:ext cx="25400" cy="41275"/>
          </a:xfrm>
          <a:custGeom>
            <a:avLst/>
            <a:gdLst>
              <a:gd name="T0" fmla="*/ 70 w 71"/>
              <a:gd name="T1" fmla="*/ 76 h 114"/>
              <a:gd name="T2" fmla="*/ 35 w 71"/>
              <a:gd name="T3" fmla="*/ 113 h 114"/>
              <a:gd name="T4" fmla="*/ 0 w 71"/>
              <a:gd name="T5" fmla="*/ 37 h 114"/>
              <a:gd name="T6" fmla="*/ 35 w 71"/>
              <a:gd name="T7" fmla="*/ 0 h 114"/>
              <a:gd name="T8" fmla="*/ 70 w 71"/>
              <a:gd name="T9" fmla="*/ 7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4">
                <a:moveTo>
                  <a:pt x="70" y="76"/>
                </a:moveTo>
                <a:lnTo>
                  <a:pt x="35" y="113"/>
                </a:lnTo>
                <a:lnTo>
                  <a:pt x="0" y="37"/>
                </a:lnTo>
                <a:lnTo>
                  <a:pt x="35" y="0"/>
                </a:lnTo>
                <a:lnTo>
                  <a:pt x="70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31" name="Freeform 343"/>
          <p:cNvSpPr>
            <a:spLocks noChangeArrowheads="1"/>
          </p:cNvSpPr>
          <p:nvPr/>
        </p:nvSpPr>
        <p:spPr bwMode="auto">
          <a:xfrm>
            <a:off x="6640513" y="2578100"/>
            <a:ext cx="25400" cy="41275"/>
          </a:xfrm>
          <a:custGeom>
            <a:avLst/>
            <a:gdLst>
              <a:gd name="T0" fmla="*/ 70 w 71"/>
              <a:gd name="T1" fmla="*/ 76 h 114"/>
              <a:gd name="T2" fmla="*/ 35 w 71"/>
              <a:gd name="T3" fmla="*/ 113 h 114"/>
              <a:gd name="T4" fmla="*/ 0 w 71"/>
              <a:gd name="T5" fmla="*/ 37 h 114"/>
              <a:gd name="T6" fmla="*/ 35 w 71"/>
              <a:gd name="T7" fmla="*/ 0 h 114"/>
              <a:gd name="T8" fmla="*/ 70 w 71"/>
              <a:gd name="T9" fmla="*/ 7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4">
                <a:moveTo>
                  <a:pt x="70" y="76"/>
                </a:moveTo>
                <a:lnTo>
                  <a:pt x="35" y="113"/>
                </a:lnTo>
                <a:lnTo>
                  <a:pt x="0" y="37"/>
                </a:lnTo>
                <a:lnTo>
                  <a:pt x="35" y="0"/>
                </a:lnTo>
                <a:lnTo>
                  <a:pt x="70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32" name="Freeform 344"/>
          <p:cNvSpPr>
            <a:spLocks noChangeArrowheads="1"/>
          </p:cNvSpPr>
          <p:nvPr/>
        </p:nvSpPr>
        <p:spPr bwMode="auto">
          <a:xfrm>
            <a:off x="6653213" y="2320925"/>
            <a:ext cx="392112" cy="285750"/>
          </a:xfrm>
          <a:custGeom>
            <a:avLst/>
            <a:gdLst>
              <a:gd name="T0" fmla="*/ 1089 w 1090"/>
              <a:gd name="T1" fmla="*/ 76 h 793"/>
              <a:gd name="T2" fmla="*/ 1055 w 1090"/>
              <a:gd name="T3" fmla="*/ 0 h 793"/>
              <a:gd name="T4" fmla="*/ 0 w 1090"/>
              <a:gd name="T5" fmla="*/ 716 h 793"/>
              <a:gd name="T6" fmla="*/ 35 w 1090"/>
              <a:gd name="T7" fmla="*/ 792 h 793"/>
              <a:gd name="T8" fmla="*/ 1089 w 1090"/>
              <a:gd name="T9" fmla="*/ 76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0" h="793">
                <a:moveTo>
                  <a:pt x="1089" y="76"/>
                </a:moveTo>
                <a:lnTo>
                  <a:pt x="1055" y="0"/>
                </a:lnTo>
                <a:lnTo>
                  <a:pt x="0" y="716"/>
                </a:lnTo>
                <a:lnTo>
                  <a:pt x="35" y="792"/>
                </a:lnTo>
                <a:lnTo>
                  <a:pt x="1089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33" name="Freeform 345"/>
          <p:cNvSpPr>
            <a:spLocks noChangeArrowheads="1"/>
          </p:cNvSpPr>
          <p:nvPr/>
        </p:nvSpPr>
        <p:spPr bwMode="auto">
          <a:xfrm>
            <a:off x="6653213" y="2320925"/>
            <a:ext cx="392112" cy="285750"/>
          </a:xfrm>
          <a:custGeom>
            <a:avLst/>
            <a:gdLst>
              <a:gd name="T0" fmla="*/ 1089 w 1090"/>
              <a:gd name="T1" fmla="*/ 76 h 793"/>
              <a:gd name="T2" fmla="*/ 1055 w 1090"/>
              <a:gd name="T3" fmla="*/ 0 h 793"/>
              <a:gd name="T4" fmla="*/ 0 w 1090"/>
              <a:gd name="T5" fmla="*/ 716 h 793"/>
              <a:gd name="T6" fmla="*/ 35 w 1090"/>
              <a:gd name="T7" fmla="*/ 792 h 793"/>
              <a:gd name="T8" fmla="*/ 1089 w 1090"/>
              <a:gd name="T9" fmla="*/ 76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0" h="793">
                <a:moveTo>
                  <a:pt x="1089" y="76"/>
                </a:moveTo>
                <a:lnTo>
                  <a:pt x="1055" y="0"/>
                </a:lnTo>
                <a:lnTo>
                  <a:pt x="0" y="716"/>
                </a:lnTo>
                <a:lnTo>
                  <a:pt x="35" y="792"/>
                </a:lnTo>
                <a:lnTo>
                  <a:pt x="1089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34" name="Freeform 346"/>
          <p:cNvSpPr>
            <a:spLocks noChangeArrowheads="1"/>
          </p:cNvSpPr>
          <p:nvPr/>
        </p:nvSpPr>
        <p:spPr bwMode="auto">
          <a:xfrm>
            <a:off x="7021513" y="2320925"/>
            <a:ext cx="25400" cy="26988"/>
          </a:xfrm>
          <a:custGeom>
            <a:avLst/>
            <a:gdLst>
              <a:gd name="T0" fmla="*/ 70 w 71"/>
              <a:gd name="T1" fmla="*/ 0 h 77"/>
              <a:gd name="T2" fmla="*/ 36 w 71"/>
              <a:gd name="T3" fmla="*/ 0 h 77"/>
              <a:gd name="T4" fmla="*/ 0 w 71"/>
              <a:gd name="T5" fmla="*/ 76 h 77"/>
              <a:gd name="T6" fmla="*/ 36 w 71"/>
              <a:gd name="T7" fmla="*/ 76 h 77"/>
              <a:gd name="T8" fmla="*/ 70 w 71"/>
              <a:gd name="T9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7">
                <a:moveTo>
                  <a:pt x="70" y="0"/>
                </a:moveTo>
                <a:lnTo>
                  <a:pt x="36" y="0"/>
                </a:lnTo>
                <a:lnTo>
                  <a:pt x="0" y="76"/>
                </a:lnTo>
                <a:lnTo>
                  <a:pt x="36" y="76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35" name="Freeform 347"/>
          <p:cNvSpPr>
            <a:spLocks noChangeArrowheads="1"/>
          </p:cNvSpPr>
          <p:nvPr/>
        </p:nvSpPr>
        <p:spPr bwMode="auto">
          <a:xfrm>
            <a:off x="7021513" y="2320925"/>
            <a:ext cx="25400" cy="26988"/>
          </a:xfrm>
          <a:custGeom>
            <a:avLst/>
            <a:gdLst>
              <a:gd name="T0" fmla="*/ 70 w 71"/>
              <a:gd name="T1" fmla="*/ 0 h 77"/>
              <a:gd name="T2" fmla="*/ 36 w 71"/>
              <a:gd name="T3" fmla="*/ 0 h 77"/>
              <a:gd name="T4" fmla="*/ 0 w 71"/>
              <a:gd name="T5" fmla="*/ 76 h 77"/>
              <a:gd name="T6" fmla="*/ 36 w 71"/>
              <a:gd name="T7" fmla="*/ 76 h 77"/>
              <a:gd name="T8" fmla="*/ 70 w 71"/>
              <a:gd name="T9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7">
                <a:moveTo>
                  <a:pt x="70" y="0"/>
                </a:moveTo>
                <a:lnTo>
                  <a:pt x="36" y="0"/>
                </a:lnTo>
                <a:lnTo>
                  <a:pt x="0" y="76"/>
                </a:lnTo>
                <a:lnTo>
                  <a:pt x="36" y="76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36" name="Freeform 348"/>
          <p:cNvSpPr>
            <a:spLocks noChangeArrowheads="1"/>
          </p:cNvSpPr>
          <p:nvPr/>
        </p:nvSpPr>
        <p:spPr bwMode="auto">
          <a:xfrm>
            <a:off x="7400925" y="2578100"/>
            <a:ext cx="25400" cy="41275"/>
          </a:xfrm>
          <a:custGeom>
            <a:avLst/>
            <a:gdLst>
              <a:gd name="T0" fmla="*/ 34 w 71"/>
              <a:gd name="T1" fmla="*/ 0 h 114"/>
              <a:gd name="T2" fmla="*/ 70 w 71"/>
              <a:gd name="T3" fmla="*/ 37 h 114"/>
              <a:gd name="T4" fmla="*/ 34 w 71"/>
              <a:gd name="T5" fmla="*/ 113 h 114"/>
              <a:gd name="T6" fmla="*/ 0 w 71"/>
              <a:gd name="T7" fmla="*/ 76 h 114"/>
              <a:gd name="T8" fmla="*/ 34 w 71"/>
              <a:gd name="T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4">
                <a:moveTo>
                  <a:pt x="34" y="0"/>
                </a:moveTo>
                <a:lnTo>
                  <a:pt x="70" y="37"/>
                </a:lnTo>
                <a:lnTo>
                  <a:pt x="34" y="113"/>
                </a:lnTo>
                <a:lnTo>
                  <a:pt x="0" y="76"/>
                </a:lnTo>
                <a:lnTo>
                  <a:pt x="34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37" name="Freeform 349"/>
          <p:cNvSpPr>
            <a:spLocks noChangeArrowheads="1"/>
          </p:cNvSpPr>
          <p:nvPr/>
        </p:nvSpPr>
        <p:spPr bwMode="auto">
          <a:xfrm>
            <a:off x="7400925" y="2578100"/>
            <a:ext cx="25400" cy="41275"/>
          </a:xfrm>
          <a:custGeom>
            <a:avLst/>
            <a:gdLst>
              <a:gd name="T0" fmla="*/ 34 w 71"/>
              <a:gd name="T1" fmla="*/ 0 h 114"/>
              <a:gd name="T2" fmla="*/ 70 w 71"/>
              <a:gd name="T3" fmla="*/ 37 h 114"/>
              <a:gd name="T4" fmla="*/ 34 w 71"/>
              <a:gd name="T5" fmla="*/ 113 h 114"/>
              <a:gd name="T6" fmla="*/ 0 w 71"/>
              <a:gd name="T7" fmla="*/ 76 h 114"/>
              <a:gd name="T8" fmla="*/ 34 w 71"/>
              <a:gd name="T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4">
                <a:moveTo>
                  <a:pt x="34" y="0"/>
                </a:moveTo>
                <a:lnTo>
                  <a:pt x="70" y="37"/>
                </a:lnTo>
                <a:lnTo>
                  <a:pt x="34" y="113"/>
                </a:lnTo>
                <a:lnTo>
                  <a:pt x="0" y="76"/>
                </a:lnTo>
                <a:lnTo>
                  <a:pt x="34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38" name="Freeform 350"/>
          <p:cNvSpPr>
            <a:spLocks noChangeArrowheads="1"/>
          </p:cNvSpPr>
          <p:nvPr/>
        </p:nvSpPr>
        <p:spPr bwMode="auto">
          <a:xfrm>
            <a:off x="7034213" y="2320925"/>
            <a:ext cx="379412" cy="285750"/>
          </a:xfrm>
          <a:custGeom>
            <a:avLst/>
            <a:gdLst>
              <a:gd name="T0" fmla="*/ 34 w 1054"/>
              <a:gd name="T1" fmla="*/ 0 h 793"/>
              <a:gd name="T2" fmla="*/ 0 w 1054"/>
              <a:gd name="T3" fmla="*/ 76 h 793"/>
              <a:gd name="T4" fmla="*/ 1019 w 1054"/>
              <a:gd name="T5" fmla="*/ 792 h 793"/>
              <a:gd name="T6" fmla="*/ 1053 w 1054"/>
              <a:gd name="T7" fmla="*/ 716 h 793"/>
              <a:gd name="T8" fmla="*/ 34 w 1054"/>
              <a:gd name="T9" fmla="*/ 0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4" h="793">
                <a:moveTo>
                  <a:pt x="34" y="0"/>
                </a:moveTo>
                <a:lnTo>
                  <a:pt x="0" y="76"/>
                </a:lnTo>
                <a:lnTo>
                  <a:pt x="1019" y="792"/>
                </a:lnTo>
                <a:lnTo>
                  <a:pt x="1053" y="716"/>
                </a:lnTo>
                <a:lnTo>
                  <a:pt x="34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39" name="Freeform 351"/>
          <p:cNvSpPr>
            <a:spLocks noChangeArrowheads="1"/>
          </p:cNvSpPr>
          <p:nvPr/>
        </p:nvSpPr>
        <p:spPr bwMode="auto">
          <a:xfrm>
            <a:off x="7034213" y="2320925"/>
            <a:ext cx="379412" cy="285750"/>
          </a:xfrm>
          <a:custGeom>
            <a:avLst/>
            <a:gdLst>
              <a:gd name="T0" fmla="*/ 34 w 1054"/>
              <a:gd name="T1" fmla="*/ 0 h 793"/>
              <a:gd name="T2" fmla="*/ 0 w 1054"/>
              <a:gd name="T3" fmla="*/ 76 h 793"/>
              <a:gd name="T4" fmla="*/ 1019 w 1054"/>
              <a:gd name="T5" fmla="*/ 792 h 793"/>
              <a:gd name="T6" fmla="*/ 1053 w 1054"/>
              <a:gd name="T7" fmla="*/ 716 h 793"/>
              <a:gd name="T8" fmla="*/ 34 w 1054"/>
              <a:gd name="T9" fmla="*/ 0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4" h="793">
                <a:moveTo>
                  <a:pt x="34" y="0"/>
                </a:moveTo>
                <a:lnTo>
                  <a:pt x="0" y="76"/>
                </a:lnTo>
                <a:lnTo>
                  <a:pt x="1019" y="792"/>
                </a:lnTo>
                <a:lnTo>
                  <a:pt x="1053" y="716"/>
                </a:lnTo>
                <a:lnTo>
                  <a:pt x="34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40" name="Freeform 352"/>
          <p:cNvSpPr>
            <a:spLocks noChangeArrowheads="1"/>
          </p:cNvSpPr>
          <p:nvPr/>
        </p:nvSpPr>
        <p:spPr bwMode="auto">
          <a:xfrm>
            <a:off x="5553075" y="2320925"/>
            <a:ext cx="25400" cy="26988"/>
          </a:xfrm>
          <a:custGeom>
            <a:avLst/>
            <a:gdLst>
              <a:gd name="T0" fmla="*/ 36 w 71"/>
              <a:gd name="T1" fmla="*/ 76 h 77"/>
              <a:gd name="T2" fmla="*/ 70 w 71"/>
              <a:gd name="T3" fmla="*/ 76 h 77"/>
              <a:gd name="T4" fmla="*/ 36 w 71"/>
              <a:gd name="T5" fmla="*/ 0 h 77"/>
              <a:gd name="T6" fmla="*/ 0 w 71"/>
              <a:gd name="T7" fmla="*/ 0 h 77"/>
              <a:gd name="T8" fmla="*/ 36 w 71"/>
              <a:gd name="T9" fmla="*/ 7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7">
                <a:moveTo>
                  <a:pt x="36" y="76"/>
                </a:moveTo>
                <a:lnTo>
                  <a:pt x="70" y="76"/>
                </a:lnTo>
                <a:lnTo>
                  <a:pt x="36" y="0"/>
                </a:lnTo>
                <a:lnTo>
                  <a:pt x="0" y="0"/>
                </a:lnTo>
                <a:lnTo>
                  <a:pt x="36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41" name="Freeform 353"/>
          <p:cNvSpPr>
            <a:spLocks noChangeArrowheads="1"/>
          </p:cNvSpPr>
          <p:nvPr/>
        </p:nvSpPr>
        <p:spPr bwMode="auto">
          <a:xfrm>
            <a:off x="5553075" y="2320925"/>
            <a:ext cx="25400" cy="26988"/>
          </a:xfrm>
          <a:custGeom>
            <a:avLst/>
            <a:gdLst>
              <a:gd name="T0" fmla="*/ 36 w 71"/>
              <a:gd name="T1" fmla="*/ 76 h 77"/>
              <a:gd name="T2" fmla="*/ 70 w 71"/>
              <a:gd name="T3" fmla="*/ 76 h 77"/>
              <a:gd name="T4" fmla="*/ 36 w 71"/>
              <a:gd name="T5" fmla="*/ 0 h 77"/>
              <a:gd name="T6" fmla="*/ 0 w 71"/>
              <a:gd name="T7" fmla="*/ 0 h 77"/>
              <a:gd name="T8" fmla="*/ 36 w 71"/>
              <a:gd name="T9" fmla="*/ 7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7">
                <a:moveTo>
                  <a:pt x="36" y="76"/>
                </a:moveTo>
                <a:lnTo>
                  <a:pt x="70" y="76"/>
                </a:lnTo>
                <a:lnTo>
                  <a:pt x="36" y="0"/>
                </a:lnTo>
                <a:lnTo>
                  <a:pt x="0" y="0"/>
                </a:lnTo>
                <a:lnTo>
                  <a:pt x="36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42" name="Freeform 354"/>
          <p:cNvSpPr>
            <a:spLocks noChangeArrowheads="1"/>
          </p:cNvSpPr>
          <p:nvPr/>
        </p:nvSpPr>
        <p:spPr bwMode="auto">
          <a:xfrm>
            <a:off x="5160963" y="2578100"/>
            <a:ext cx="25400" cy="41275"/>
          </a:xfrm>
          <a:custGeom>
            <a:avLst/>
            <a:gdLst>
              <a:gd name="T0" fmla="*/ 70 w 71"/>
              <a:gd name="T1" fmla="*/ 76 h 114"/>
              <a:gd name="T2" fmla="*/ 35 w 71"/>
              <a:gd name="T3" fmla="*/ 113 h 114"/>
              <a:gd name="T4" fmla="*/ 0 w 71"/>
              <a:gd name="T5" fmla="*/ 37 h 114"/>
              <a:gd name="T6" fmla="*/ 35 w 71"/>
              <a:gd name="T7" fmla="*/ 0 h 114"/>
              <a:gd name="T8" fmla="*/ 70 w 71"/>
              <a:gd name="T9" fmla="*/ 7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4">
                <a:moveTo>
                  <a:pt x="70" y="76"/>
                </a:moveTo>
                <a:lnTo>
                  <a:pt x="35" y="113"/>
                </a:lnTo>
                <a:lnTo>
                  <a:pt x="0" y="37"/>
                </a:lnTo>
                <a:lnTo>
                  <a:pt x="35" y="0"/>
                </a:lnTo>
                <a:lnTo>
                  <a:pt x="70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43" name="Freeform 355"/>
          <p:cNvSpPr>
            <a:spLocks noChangeArrowheads="1"/>
          </p:cNvSpPr>
          <p:nvPr/>
        </p:nvSpPr>
        <p:spPr bwMode="auto">
          <a:xfrm>
            <a:off x="5160963" y="2578100"/>
            <a:ext cx="25400" cy="41275"/>
          </a:xfrm>
          <a:custGeom>
            <a:avLst/>
            <a:gdLst>
              <a:gd name="T0" fmla="*/ 70 w 71"/>
              <a:gd name="T1" fmla="*/ 76 h 114"/>
              <a:gd name="T2" fmla="*/ 35 w 71"/>
              <a:gd name="T3" fmla="*/ 113 h 114"/>
              <a:gd name="T4" fmla="*/ 0 w 71"/>
              <a:gd name="T5" fmla="*/ 37 h 114"/>
              <a:gd name="T6" fmla="*/ 35 w 71"/>
              <a:gd name="T7" fmla="*/ 0 h 114"/>
              <a:gd name="T8" fmla="*/ 70 w 71"/>
              <a:gd name="T9" fmla="*/ 7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4">
                <a:moveTo>
                  <a:pt x="70" y="76"/>
                </a:moveTo>
                <a:lnTo>
                  <a:pt x="35" y="113"/>
                </a:lnTo>
                <a:lnTo>
                  <a:pt x="0" y="37"/>
                </a:lnTo>
                <a:lnTo>
                  <a:pt x="35" y="0"/>
                </a:lnTo>
                <a:lnTo>
                  <a:pt x="70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44" name="Freeform 356"/>
          <p:cNvSpPr>
            <a:spLocks noChangeArrowheads="1"/>
          </p:cNvSpPr>
          <p:nvPr/>
        </p:nvSpPr>
        <p:spPr bwMode="auto">
          <a:xfrm>
            <a:off x="5173663" y="2320925"/>
            <a:ext cx="392112" cy="285750"/>
          </a:xfrm>
          <a:custGeom>
            <a:avLst/>
            <a:gdLst>
              <a:gd name="T0" fmla="*/ 1090 w 1091"/>
              <a:gd name="T1" fmla="*/ 76 h 793"/>
              <a:gd name="T2" fmla="*/ 1054 w 1091"/>
              <a:gd name="T3" fmla="*/ 0 h 793"/>
              <a:gd name="T4" fmla="*/ 0 w 1091"/>
              <a:gd name="T5" fmla="*/ 716 h 793"/>
              <a:gd name="T6" fmla="*/ 35 w 1091"/>
              <a:gd name="T7" fmla="*/ 792 h 793"/>
              <a:gd name="T8" fmla="*/ 1090 w 1091"/>
              <a:gd name="T9" fmla="*/ 76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1" h="793">
                <a:moveTo>
                  <a:pt x="1090" y="76"/>
                </a:moveTo>
                <a:lnTo>
                  <a:pt x="1054" y="0"/>
                </a:lnTo>
                <a:lnTo>
                  <a:pt x="0" y="716"/>
                </a:lnTo>
                <a:lnTo>
                  <a:pt x="35" y="792"/>
                </a:lnTo>
                <a:lnTo>
                  <a:pt x="1090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45" name="Freeform 357"/>
          <p:cNvSpPr>
            <a:spLocks noChangeArrowheads="1"/>
          </p:cNvSpPr>
          <p:nvPr/>
        </p:nvSpPr>
        <p:spPr bwMode="auto">
          <a:xfrm>
            <a:off x="5173663" y="2320925"/>
            <a:ext cx="392112" cy="285750"/>
          </a:xfrm>
          <a:custGeom>
            <a:avLst/>
            <a:gdLst>
              <a:gd name="T0" fmla="*/ 1090 w 1091"/>
              <a:gd name="T1" fmla="*/ 76 h 793"/>
              <a:gd name="T2" fmla="*/ 1054 w 1091"/>
              <a:gd name="T3" fmla="*/ 0 h 793"/>
              <a:gd name="T4" fmla="*/ 0 w 1091"/>
              <a:gd name="T5" fmla="*/ 716 h 793"/>
              <a:gd name="T6" fmla="*/ 35 w 1091"/>
              <a:gd name="T7" fmla="*/ 792 h 793"/>
              <a:gd name="T8" fmla="*/ 1090 w 1091"/>
              <a:gd name="T9" fmla="*/ 76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1" h="793">
                <a:moveTo>
                  <a:pt x="1090" y="76"/>
                </a:moveTo>
                <a:lnTo>
                  <a:pt x="1054" y="0"/>
                </a:lnTo>
                <a:lnTo>
                  <a:pt x="0" y="716"/>
                </a:lnTo>
                <a:lnTo>
                  <a:pt x="35" y="792"/>
                </a:lnTo>
                <a:lnTo>
                  <a:pt x="1090" y="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46" name="Freeform 358"/>
          <p:cNvSpPr>
            <a:spLocks noChangeArrowheads="1"/>
          </p:cNvSpPr>
          <p:nvPr/>
        </p:nvSpPr>
        <p:spPr bwMode="auto">
          <a:xfrm>
            <a:off x="5540375" y="2320925"/>
            <a:ext cx="25400" cy="26988"/>
          </a:xfrm>
          <a:custGeom>
            <a:avLst/>
            <a:gdLst>
              <a:gd name="T0" fmla="*/ 70 w 71"/>
              <a:gd name="T1" fmla="*/ 0 h 77"/>
              <a:gd name="T2" fmla="*/ 34 w 71"/>
              <a:gd name="T3" fmla="*/ 0 h 77"/>
              <a:gd name="T4" fmla="*/ 0 w 71"/>
              <a:gd name="T5" fmla="*/ 76 h 77"/>
              <a:gd name="T6" fmla="*/ 34 w 71"/>
              <a:gd name="T7" fmla="*/ 76 h 77"/>
              <a:gd name="T8" fmla="*/ 70 w 71"/>
              <a:gd name="T9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7">
                <a:moveTo>
                  <a:pt x="70" y="0"/>
                </a:moveTo>
                <a:lnTo>
                  <a:pt x="34" y="0"/>
                </a:lnTo>
                <a:lnTo>
                  <a:pt x="0" y="76"/>
                </a:lnTo>
                <a:lnTo>
                  <a:pt x="34" y="76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47" name="Freeform 359"/>
          <p:cNvSpPr>
            <a:spLocks noChangeArrowheads="1"/>
          </p:cNvSpPr>
          <p:nvPr/>
        </p:nvSpPr>
        <p:spPr bwMode="auto">
          <a:xfrm>
            <a:off x="5540375" y="2320925"/>
            <a:ext cx="25400" cy="26988"/>
          </a:xfrm>
          <a:custGeom>
            <a:avLst/>
            <a:gdLst>
              <a:gd name="T0" fmla="*/ 70 w 71"/>
              <a:gd name="T1" fmla="*/ 0 h 77"/>
              <a:gd name="T2" fmla="*/ 34 w 71"/>
              <a:gd name="T3" fmla="*/ 0 h 77"/>
              <a:gd name="T4" fmla="*/ 0 w 71"/>
              <a:gd name="T5" fmla="*/ 76 h 77"/>
              <a:gd name="T6" fmla="*/ 34 w 71"/>
              <a:gd name="T7" fmla="*/ 76 h 77"/>
              <a:gd name="T8" fmla="*/ 70 w 71"/>
              <a:gd name="T9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7">
                <a:moveTo>
                  <a:pt x="70" y="0"/>
                </a:moveTo>
                <a:lnTo>
                  <a:pt x="34" y="0"/>
                </a:lnTo>
                <a:lnTo>
                  <a:pt x="0" y="76"/>
                </a:lnTo>
                <a:lnTo>
                  <a:pt x="34" y="76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48" name="Freeform 360"/>
          <p:cNvSpPr>
            <a:spLocks noChangeArrowheads="1"/>
          </p:cNvSpPr>
          <p:nvPr/>
        </p:nvSpPr>
        <p:spPr bwMode="auto">
          <a:xfrm>
            <a:off x="5919788" y="2578100"/>
            <a:ext cx="25400" cy="41275"/>
          </a:xfrm>
          <a:custGeom>
            <a:avLst/>
            <a:gdLst>
              <a:gd name="T0" fmla="*/ 36 w 71"/>
              <a:gd name="T1" fmla="*/ 0 h 114"/>
              <a:gd name="T2" fmla="*/ 70 w 71"/>
              <a:gd name="T3" fmla="*/ 37 h 114"/>
              <a:gd name="T4" fmla="*/ 36 w 71"/>
              <a:gd name="T5" fmla="*/ 113 h 114"/>
              <a:gd name="T6" fmla="*/ 0 w 71"/>
              <a:gd name="T7" fmla="*/ 76 h 114"/>
              <a:gd name="T8" fmla="*/ 36 w 71"/>
              <a:gd name="T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4">
                <a:moveTo>
                  <a:pt x="36" y="0"/>
                </a:moveTo>
                <a:lnTo>
                  <a:pt x="70" y="37"/>
                </a:lnTo>
                <a:lnTo>
                  <a:pt x="36" y="113"/>
                </a:lnTo>
                <a:lnTo>
                  <a:pt x="0" y="76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49" name="Freeform 361"/>
          <p:cNvSpPr>
            <a:spLocks noChangeArrowheads="1"/>
          </p:cNvSpPr>
          <p:nvPr/>
        </p:nvSpPr>
        <p:spPr bwMode="auto">
          <a:xfrm>
            <a:off x="5919788" y="2578100"/>
            <a:ext cx="25400" cy="41275"/>
          </a:xfrm>
          <a:custGeom>
            <a:avLst/>
            <a:gdLst>
              <a:gd name="T0" fmla="*/ 36 w 71"/>
              <a:gd name="T1" fmla="*/ 0 h 114"/>
              <a:gd name="T2" fmla="*/ 70 w 71"/>
              <a:gd name="T3" fmla="*/ 37 h 114"/>
              <a:gd name="T4" fmla="*/ 36 w 71"/>
              <a:gd name="T5" fmla="*/ 113 h 114"/>
              <a:gd name="T6" fmla="*/ 0 w 71"/>
              <a:gd name="T7" fmla="*/ 76 h 114"/>
              <a:gd name="T8" fmla="*/ 36 w 71"/>
              <a:gd name="T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14">
                <a:moveTo>
                  <a:pt x="36" y="0"/>
                </a:moveTo>
                <a:lnTo>
                  <a:pt x="70" y="37"/>
                </a:lnTo>
                <a:lnTo>
                  <a:pt x="36" y="113"/>
                </a:lnTo>
                <a:lnTo>
                  <a:pt x="0" y="76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50" name="Freeform 362"/>
          <p:cNvSpPr>
            <a:spLocks noChangeArrowheads="1"/>
          </p:cNvSpPr>
          <p:nvPr/>
        </p:nvSpPr>
        <p:spPr bwMode="auto">
          <a:xfrm>
            <a:off x="5553075" y="2320925"/>
            <a:ext cx="379413" cy="285750"/>
          </a:xfrm>
          <a:custGeom>
            <a:avLst/>
            <a:gdLst>
              <a:gd name="T0" fmla="*/ 36 w 1056"/>
              <a:gd name="T1" fmla="*/ 0 h 793"/>
              <a:gd name="T2" fmla="*/ 0 w 1056"/>
              <a:gd name="T3" fmla="*/ 76 h 793"/>
              <a:gd name="T4" fmla="*/ 1019 w 1056"/>
              <a:gd name="T5" fmla="*/ 792 h 793"/>
              <a:gd name="T6" fmla="*/ 1055 w 1056"/>
              <a:gd name="T7" fmla="*/ 716 h 793"/>
              <a:gd name="T8" fmla="*/ 36 w 1056"/>
              <a:gd name="T9" fmla="*/ 0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793">
                <a:moveTo>
                  <a:pt x="36" y="0"/>
                </a:moveTo>
                <a:lnTo>
                  <a:pt x="0" y="76"/>
                </a:lnTo>
                <a:lnTo>
                  <a:pt x="1019" y="792"/>
                </a:lnTo>
                <a:lnTo>
                  <a:pt x="1055" y="716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51" name="Freeform 363"/>
          <p:cNvSpPr>
            <a:spLocks noChangeArrowheads="1"/>
          </p:cNvSpPr>
          <p:nvPr/>
        </p:nvSpPr>
        <p:spPr bwMode="auto">
          <a:xfrm>
            <a:off x="5553075" y="2320925"/>
            <a:ext cx="379413" cy="285750"/>
          </a:xfrm>
          <a:custGeom>
            <a:avLst/>
            <a:gdLst>
              <a:gd name="T0" fmla="*/ 36 w 1056"/>
              <a:gd name="T1" fmla="*/ 0 h 793"/>
              <a:gd name="T2" fmla="*/ 0 w 1056"/>
              <a:gd name="T3" fmla="*/ 76 h 793"/>
              <a:gd name="T4" fmla="*/ 1019 w 1056"/>
              <a:gd name="T5" fmla="*/ 792 h 793"/>
              <a:gd name="T6" fmla="*/ 1055 w 1056"/>
              <a:gd name="T7" fmla="*/ 716 h 793"/>
              <a:gd name="T8" fmla="*/ 36 w 1056"/>
              <a:gd name="T9" fmla="*/ 0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793">
                <a:moveTo>
                  <a:pt x="36" y="0"/>
                </a:moveTo>
                <a:lnTo>
                  <a:pt x="0" y="76"/>
                </a:lnTo>
                <a:lnTo>
                  <a:pt x="1019" y="792"/>
                </a:lnTo>
                <a:lnTo>
                  <a:pt x="1055" y="716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52" name="Oval 364"/>
          <p:cNvSpPr>
            <a:spLocks noChangeArrowheads="1"/>
          </p:cNvSpPr>
          <p:nvPr/>
        </p:nvSpPr>
        <p:spPr bwMode="auto">
          <a:xfrm>
            <a:off x="5464175" y="2225675"/>
            <a:ext cx="176213" cy="242888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53" name="Freeform 365"/>
          <p:cNvSpPr>
            <a:spLocks noChangeArrowheads="1"/>
          </p:cNvSpPr>
          <p:nvPr/>
        </p:nvSpPr>
        <p:spPr bwMode="auto">
          <a:xfrm>
            <a:off x="5453063" y="2212975"/>
            <a:ext cx="177800" cy="244475"/>
          </a:xfrm>
          <a:custGeom>
            <a:avLst/>
            <a:gdLst>
              <a:gd name="T0" fmla="*/ 490 w 492"/>
              <a:gd name="T1" fmla="*/ 305 h 678"/>
              <a:gd name="T2" fmla="*/ 483 w 492"/>
              <a:gd name="T3" fmla="*/ 253 h 678"/>
              <a:gd name="T4" fmla="*/ 471 w 492"/>
              <a:gd name="T5" fmla="*/ 205 h 678"/>
              <a:gd name="T6" fmla="*/ 454 w 492"/>
              <a:gd name="T7" fmla="*/ 159 h 678"/>
              <a:gd name="T8" fmla="*/ 431 w 492"/>
              <a:gd name="T9" fmla="*/ 118 h 678"/>
              <a:gd name="T10" fmla="*/ 406 w 492"/>
              <a:gd name="T11" fmla="*/ 81 h 678"/>
              <a:gd name="T12" fmla="*/ 376 w 492"/>
              <a:gd name="T13" fmla="*/ 51 h 678"/>
              <a:gd name="T14" fmla="*/ 342 w 492"/>
              <a:gd name="T15" fmla="*/ 27 h 678"/>
              <a:gd name="T16" fmla="*/ 307 w 492"/>
              <a:gd name="T17" fmla="*/ 11 h 678"/>
              <a:gd name="T18" fmla="*/ 271 w 492"/>
              <a:gd name="T19" fmla="*/ 1 h 678"/>
              <a:gd name="T20" fmla="*/ 246 w 492"/>
              <a:gd name="T21" fmla="*/ 0 h 678"/>
              <a:gd name="T22" fmla="*/ 208 w 492"/>
              <a:gd name="T23" fmla="*/ 4 h 678"/>
              <a:gd name="T24" fmla="*/ 172 w 492"/>
              <a:gd name="T25" fmla="*/ 16 h 678"/>
              <a:gd name="T26" fmla="*/ 138 w 492"/>
              <a:gd name="T27" fmla="*/ 34 h 678"/>
              <a:gd name="T28" fmla="*/ 105 w 492"/>
              <a:gd name="T29" fmla="*/ 61 h 678"/>
              <a:gd name="T30" fmla="*/ 77 w 492"/>
              <a:gd name="T31" fmla="*/ 92 h 678"/>
              <a:gd name="T32" fmla="*/ 52 w 492"/>
              <a:gd name="T33" fmla="*/ 131 h 678"/>
              <a:gd name="T34" fmla="*/ 30 w 492"/>
              <a:gd name="T35" fmla="*/ 174 h 678"/>
              <a:gd name="T36" fmla="*/ 16 w 492"/>
              <a:gd name="T37" fmla="*/ 221 h 678"/>
              <a:gd name="T38" fmla="*/ 5 w 492"/>
              <a:gd name="T39" fmla="*/ 270 h 678"/>
              <a:gd name="T40" fmla="*/ 0 w 492"/>
              <a:gd name="T41" fmla="*/ 322 h 678"/>
              <a:gd name="T42" fmla="*/ 0 w 492"/>
              <a:gd name="T43" fmla="*/ 356 h 678"/>
              <a:gd name="T44" fmla="*/ 5 w 492"/>
              <a:gd name="T45" fmla="*/ 407 h 678"/>
              <a:gd name="T46" fmla="*/ 16 w 492"/>
              <a:gd name="T47" fmla="*/ 457 h 678"/>
              <a:gd name="T48" fmla="*/ 30 w 492"/>
              <a:gd name="T49" fmla="*/ 504 h 678"/>
              <a:gd name="T50" fmla="*/ 52 w 492"/>
              <a:gd name="T51" fmla="*/ 546 h 678"/>
              <a:gd name="T52" fmla="*/ 77 w 492"/>
              <a:gd name="T53" fmla="*/ 585 h 678"/>
              <a:gd name="T54" fmla="*/ 105 w 492"/>
              <a:gd name="T55" fmla="*/ 616 h 678"/>
              <a:gd name="T56" fmla="*/ 138 w 492"/>
              <a:gd name="T57" fmla="*/ 643 h 678"/>
              <a:gd name="T58" fmla="*/ 172 w 492"/>
              <a:gd name="T59" fmla="*/ 662 h 678"/>
              <a:gd name="T60" fmla="*/ 208 w 492"/>
              <a:gd name="T61" fmla="*/ 673 h 678"/>
              <a:gd name="T62" fmla="*/ 246 w 492"/>
              <a:gd name="T63" fmla="*/ 677 h 678"/>
              <a:gd name="T64" fmla="*/ 271 w 492"/>
              <a:gd name="T65" fmla="*/ 676 h 678"/>
              <a:gd name="T66" fmla="*/ 307 w 492"/>
              <a:gd name="T67" fmla="*/ 666 h 678"/>
              <a:gd name="T68" fmla="*/ 342 w 492"/>
              <a:gd name="T69" fmla="*/ 650 h 678"/>
              <a:gd name="T70" fmla="*/ 376 w 492"/>
              <a:gd name="T71" fmla="*/ 626 h 678"/>
              <a:gd name="T72" fmla="*/ 406 w 492"/>
              <a:gd name="T73" fmla="*/ 596 h 678"/>
              <a:gd name="T74" fmla="*/ 431 w 492"/>
              <a:gd name="T75" fmla="*/ 559 h 678"/>
              <a:gd name="T76" fmla="*/ 454 w 492"/>
              <a:gd name="T77" fmla="*/ 518 h 678"/>
              <a:gd name="T78" fmla="*/ 471 w 492"/>
              <a:gd name="T79" fmla="*/ 472 h 678"/>
              <a:gd name="T80" fmla="*/ 483 w 492"/>
              <a:gd name="T81" fmla="*/ 424 h 678"/>
              <a:gd name="T82" fmla="*/ 490 w 492"/>
              <a:gd name="T83" fmla="*/ 373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2" h="678">
                <a:moveTo>
                  <a:pt x="491" y="339"/>
                </a:moveTo>
                <a:lnTo>
                  <a:pt x="491" y="322"/>
                </a:lnTo>
                <a:lnTo>
                  <a:pt x="490" y="305"/>
                </a:lnTo>
                <a:lnTo>
                  <a:pt x="489" y="287"/>
                </a:lnTo>
                <a:lnTo>
                  <a:pt x="486" y="270"/>
                </a:lnTo>
                <a:lnTo>
                  <a:pt x="483" y="253"/>
                </a:lnTo>
                <a:lnTo>
                  <a:pt x="481" y="238"/>
                </a:lnTo>
                <a:lnTo>
                  <a:pt x="475" y="221"/>
                </a:lnTo>
                <a:lnTo>
                  <a:pt x="471" y="205"/>
                </a:lnTo>
                <a:lnTo>
                  <a:pt x="466" y="189"/>
                </a:lnTo>
                <a:lnTo>
                  <a:pt x="461" y="174"/>
                </a:lnTo>
                <a:lnTo>
                  <a:pt x="454" y="159"/>
                </a:lnTo>
                <a:lnTo>
                  <a:pt x="447" y="145"/>
                </a:lnTo>
                <a:lnTo>
                  <a:pt x="439" y="131"/>
                </a:lnTo>
                <a:lnTo>
                  <a:pt x="431" y="118"/>
                </a:lnTo>
                <a:lnTo>
                  <a:pt x="424" y="105"/>
                </a:lnTo>
                <a:lnTo>
                  <a:pt x="414" y="92"/>
                </a:lnTo>
                <a:lnTo>
                  <a:pt x="406" y="81"/>
                </a:lnTo>
                <a:lnTo>
                  <a:pt x="396" y="71"/>
                </a:lnTo>
                <a:lnTo>
                  <a:pt x="386" y="61"/>
                </a:lnTo>
                <a:lnTo>
                  <a:pt x="376" y="51"/>
                </a:lnTo>
                <a:lnTo>
                  <a:pt x="365" y="43"/>
                </a:lnTo>
                <a:lnTo>
                  <a:pt x="353" y="34"/>
                </a:lnTo>
                <a:lnTo>
                  <a:pt x="342" y="27"/>
                </a:lnTo>
                <a:lnTo>
                  <a:pt x="331" y="21"/>
                </a:lnTo>
                <a:lnTo>
                  <a:pt x="319" y="16"/>
                </a:lnTo>
                <a:lnTo>
                  <a:pt x="307" y="11"/>
                </a:lnTo>
                <a:lnTo>
                  <a:pt x="295" y="7"/>
                </a:lnTo>
                <a:lnTo>
                  <a:pt x="283" y="4"/>
                </a:lnTo>
                <a:lnTo>
                  <a:pt x="271" y="1"/>
                </a:lnTo>
                <a:lnTo>
                  <a:pt x="257" y="0"/>
                </a:lnTo>
                <a:lnTo>
                  <a:pt x="246" y="0"/>
                </a:lnTo>
                <a:lnTo>
                  <a:pt x="246" y="0"/>
                </a:lnTo>
                <a:lnTo>
                  <a:pt x="234" y="0"/>
                </a:lnTo>
                <a:lnTo>
                  <a:pt x="220" y="1"/>
                </a:lnTo>
                <a:lnTo>
                  <a:pt x="208" y="4"/>
                </a:lnTo>
                <a:lnTo>
                  <a:pt x="196" y="7"/>
                </a:lnTo>
                <a:lnTo>
                  <a:pt x="184" y="11"/>
                </a:lnTo>
                <a:lnTo>
                  <a:pt x="172" y="16"/>
                </a:lnTo>
                <a:lnTo>
                  <a:pt x="161" y="21"/>
                </a:lnTo>
                <a:lnTo>
                  <a:pt x="149" y="27"/>
                </a:lnTo>
                <a:lnTo>
                  <a:pt x="138" y="34"/>
                </a:lnTo>
                <a:lnTo>
                  <a:pt x="126" y="43"/>
                </a:lnTo>
                <a:lnTo>
                  <a:pt x="115" y="51"/>
                </a:lnTo>
                <a:lnTo>
                  <a:pt x="105" y="61"/>
                </a:lnTo>
                <a:lnTo>
                  <a:pt x="95" y="71"/>
                </a:lnTo>
                <a:lnTo>
                  <a:pt x="85" y="81"/>
                </a:lnTo>
                <a:lnTo>
                  <a:pt x="77" y="92"/>
                </a:lnTo>
                <a:lnTo>
                  <a:pt x="68" y="105"/>
                </a:lnTo>
                <a:lnTo>
                  <a:pt x="60" y="118"/>
                </a:lnTo>
                <a:lnTo>
                  <a:pt x="52" y="131"/>
                </a:lnTo>
                <a:lnTo>
                  <a:pt x="44" y="145"/>
                </a:lnTo>
                <a:lnTo>
                  <a:pt x="37" y="159"/>
                </a:lnTo>
                <a:lnTo>
                  <a:pt x="30" y="174"/>
                </a:lnTo>
                <a:lnTo>
                  <a:pt x="25" y="189"/>
                </a:lnTo>
                <a:lnTo>
                  <a:pt x="20" y="205"/>
                </a:lnTo>
                <a:lnTo>
                  <a:pt x="16" y="221"/>
                </a:lnTo>
                <a:lnTo>
                  <a:pt x="10" y="238"/>
                </a:lnTo>
                <a:lnTo>
                  <a:pt x="8" y="253"/>
                </a:lnTo>
                <a:lnTo>
                  <a:pt x="5" y="270"/>
                </a:lnTo>
                <a:lnTo>
                  <a:pt x="2" y="287"/>
                </a:lnTo>
                <a:lnTo>
                  <a:pt x="1" y="305"/>
                </a:lnTo>
                <a:lnTo>
                  <a:pt x="0" y="322"/>
                </a:lnTo>
                <a:lnTo>
                  <a:pt x="0" y="339"/>
                </a:lnTo>
                <a:lnTo>
                  <a:pt x="0" y="339"/>
                </a:lnTo>
                <a:lnTo>
                  <a:pt x="0" y="356"/>
                </a:lnTo>
                <a:lnTo>
                  <a:pt x="1" y="373"/>
                </a:lnTo>
                <a:lnTo>
                  <a:pt x="2" y="390"/>
                </a:lnTo>
                <a:lnTo>
                  <a:pt x="5" y="407"/>
                </a:lnTo>
                <a:lnTo>
                  <a:pt x="8" y="424"/>
                </a:lnTo>
                <a:lnTo>
                  <a:pt x="10" y="440"/>
                </a:lnTo>
                <a:lnTo>
                  <a:pt x="16" y="457"/>
                </a:lnTo>
                <a:lnTo>
                  <a:pt x="20" y="472"/>
                </a:lnTo>
                <a:lnTo>
                  <a:pt x="25" y="488"/>
                </a:lnTo>
                <a:lnTo>
                  <a:pt x="30" y="504"/>
                </a:lnTo>
                <a:lnTo>
                  <a:pt x="37" y="518"/>
                </a:lnTo>
                <a:lnTo>
                  <a:pt x="44" y="532"/>
                </a:lnTo>
                <a:lnTo>
                  <a:pt x="52" y="546"/>
                </a:lnTo>
                <a:lnTo>
                  <a:pt x="60" y="559"/>
                </a:lnTo>
                <a:lnTo>
                  <a:pt x="68" y="572"/>
                </a:lnTo>
                <a:lnTo>
                  <a:pt x="77" y="585"/>
                </a:lnTo>
                <a:lnTo>
                  <a:pt x="85" y="596"/>
                </a:lnTo>
                <a:lnTo>
                  <a:pt x="95" y="606"/>
                </a:lnTo>
                <a:lnTo>
                  <a:pt x="105" y="616"/>
                </a:lnTo>
                <a:lnTo>
                  <a:pt x="115" y="626"/>
                </a:lnTo>
                <a:lnTo>
                  <a:pt x="126" y="635"/>
                </a:lnTo>
                <a:lnTo>
                  <a:pt x="138" y="643"/>
                </a:lnTo>
                <a:lnTo>
                  <a:pt x="149" y="650"/>
                </a:lnTo>
                <a:lnTo>
                  <a:pt x="161" y="656"/>
                </a:lnTo>
                <a:lnTo>
                  <a:pt x="172" y="662"/>
                </a:lnTo>
                <a:lnTo>
                  <a:pt x="184" y="666"/>
                </a:lnTo>
                <a:lnTo>
                  <a:pt x="196" y="670"/>
                </a:lnTo>
                <a:lnTo>
                  <a:pt x="208" y="673"/>
                </a:lnTo>
                <a:lnTo>
                  <a:pt x="220" y="676"/>
                </a:lnTo>
                <a:lnTo>
                  <a:pt x="234" y="677"/>
                </a:lnTo>
                <a:lnTo>
                  <a:pt x="246" y="677"/>
                </a:lnTo>
                <a:lnTo>
                  <a:pt x="246" y="677"/>
                </a:lnTo>
                <a:lnTo>
                  <a:pt x="257" y="677"/>
                </a:lnTo>
                <a:lnTo>
                  <a:pt x="271" y="676"/>
                </a:lnTo>
                <a:lnTo>
                  <a:pt x="283" y="673"/>
                </a:lnTo>
                <a:lnTo>
                  <a:pt x="295" y="670"/>
                </a:lnTo>
                <a:lnTo>
                  <a:pt x="307" y="666"/>
                </a:lnTo>
                <a:lnTo>
                  <a:pt x="319" y="662"/>
                </a:lnTo>
                <a:lnTo>
                  <a:pt x="331" y="656"/>
                </a:lnTo>
                <a:lnTo>
                  <a:pt x="342" y="650"/>
                </a:lnTo>
                <a:lnTo>
                  <a:pt x="353" y="643"/>
                </a:lnTo>
                <a:lnTo>
                  <a:pt x="365" y="635"/>
                </a:lnTo>
                <a:lnTo>
                  <a:pt x="376" y="626"/>
                </a:lnTo>
                <a:lnTo>
                  <a:pt x="386" y="616"/>
                </a:lnTo>
                <a:lnTo>
                  <a:pt x="396" y="606"/>
                </a:lnTo>
                <a:lnTo>
                  <a:pt x="406" y="596"/>
                </a:lnTo>
                <a:lnTo>
                  <a:pt x="414" y="585"/>
                </a:lnTo>
                <a:lnTo>
                  <a:pt x="424" y="572"/>
                </a:lnTo>
                <a:lnTo>
                  <a:pt x="431" y="559"/>
                </a:lnTo>
                <a:lnTo>
                  <a:pt x="439" y="546"/>
                </a:lnTo>
                <a:lnTo>
                  <a:pt x="447" y="532"/>
                </a:lnTo>
                <a:lnTo>
                  <a:pt x="454" y="518"/>
                </a:lnTo>
                <a:lnTo>
                  <a:pt x="461" y="504"/>
                </a:lnTo>
                <a:lnTo>
                  <a:pt x="466" y="488"/>
                </a:lnTo>
                <a:lnTo>
                  <a:pt x="471" y="472"/>
                </a:lnTo>
                <a:lnTo>
                  <a:pt x="475" y="457"/>
                </a:lnTo>
                <a:lnTo>
                  <a:pt x="481" y="440"/>
                </a:lnTo>
                <a:lnTo>
                  <a:pt x="483" y="424"/>
                </a:lnTo>
                <a:lnTo>
                  <a:pt x="486" y="407"/>
                </a:lnTo>
                <a:lnTo>
                  <a:pt x="489" y="390"/>
                </a:lnTo>
                <a:lnTo>
                  <a:pt x="490" y="373"/>
                </a:lnTo>
                <a:lnTo>
                  <a:pt x="491" y="356"/>
                </a:lnTo>
                <a:lnTo>
                  <a:pt x="491" y="339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54" name="Freeform 366"/>
          <p:cNvSpPr>
            <a:spLocks noChangeArrowheads="1"/>
          </p:cNvSpPr>
          <p:nvPr/>
        </p:nvSpPr>
        <p:spPr bwMode="auto">
          <a:xfrm>
            <a:off x="5440363" y="2198688"/>
            <a:ext cx="203200" cy="271462"/>
          </a:xfrm>
          <a:custGeom>
            <a:avLst/>
            <a:gdLst>
              <a:gd name="T0" fmla="*/ 562 w 564"/>
              <a:gd name="T1" fmla="*/ 339 h 756"/>
              <a:gd name="T2" fmla="*/ 554 w 564"/>
              <a:gd name="T3" fmla="*/ 284 h 756"/>
              <a:gd name="T4" fmla="*/ 541 w 564"/>
              <a:gd name="T5" fmla="*/ 228 h 756"/>
              <a:gd name="T6" fmla="*/ 521 w 564"/>
              <a:gd name="T7" fmla="*/ 178 h 756"/>
              <a:gd name="T8" fmla="*/ 495 w 564"/>
              <a:gd name="T9" fmla="*/ 131 h 756"/>
              <a:gd name="T10" fmla="*/ 465 w 564"/>
              <a:gd name="T11" fmla="*/ 92 h 756"/>
              <a:gd name="T12" fmla="*/ 430 w 564"/>
              <a:gd name="T13" fmla="*/ 57 h 756"/>
              <a:gd name="T14" fmla="*/ 393 w 564"/>
              <a:gd name="T15" fmla="*/ 30 h 756"/>
              <a:gd name="T16" fmla="*/ 352 w 564"/>
              <a:gd name="T17" fmla="*/ 12 h 756"/>
              <a:gd name="T18" fmla="*/ 309 w 564"/>
              <a:gd name="T19" fmla="*/ 2 h 756"/>
              <a:gd name="T20" fmla="*/ 282 w 564"/>
              <a:gd name="T21" fmla="*/ 0 h 756"/>
              <a:gd name="T22" fmla="*/ 239 w 564"/>
              <a:gd name="T23" fmla="*/ 5 h 756"/>
              <a:gd name="T24" fmla="*/ 198 w 564"/>
              <a:gd name="T25" fmla="*/ 18 h 756"/>
              <a:gd name="T26" fmla="*/ 158 w 564"/>
              <a:gd name="T27" fmla="*/ 39 h 756"/>
              <a:gd name="T28" fmla="*/ 121 w 564"/>
              <a:gd name="T29" fmla="*/ 67 h 756"/>
              <a:gd name="T30" fmla="*/ 88 w 564"/>
              <a:gd name="T31" fmla="*/ 104 h 756"/>
              <a:gd name="T32" fmla="*/ 58 w 564"/>
              <a:gd name="T33" fmla="*/ 147 h 756"/>
              <a:gd name="T34" fmla="*/ 36 w 564"/>
              <a:gd name="T35" fmla="*/ 194 h 756"/>
              <a:gd name="T36" fmla="*/ 17 w 564"/>
              <a:gd name="T37" fmla="*/ 247 h 756"/>
              <a:gd name="T38" fmla="*/ 5 w 564"/>
              <a:gd name="T39" fmla="*/ 302 h 756"/>
              <a:gd name="T40" fmla="*/ 0 w 564"/>
              <a:gd name="T41" fmla="*/ 359 h 756"/>
              <a:gd name="T42" fmla="*/ 0 w 564"/>
              <a:gd name="T43" fmla="*/ 396 h 756"/>
              <a:gd name="T44" fmla="*/ 5 w 564"/>
              <a:gd name="T45" fmla="*/ 453 h 756"/>
              <a:gd name="T46" fmla="*/ 17 w 564"/>
              <a:gd name="T47" fmla="*/ 509 h 756"/>
              <a:gd name="T48" fmla="*/ 36 w 564"/>
              <a:gd name="T49" fmla="*/ 561 h 756"/>
              <a:gd name="T50" fmla="*/ 58 w 564"/>
              <a:gd name="T51" fmla="*/ 608 h 756"/>
              <a:gd name="T52" fmla="*/ 88 w 564"/>
              <a:gd name="T53" fmla="*/ 651 h 756"/>
              <a:gd name="T54" fmla="*/ 121 w 564"/>
              <a:gd name="T55" fmla="*/ 688 h 756"/>
              <a:gd name="T56" fmla="*/ 158 w 564"/>
              <a:gd name="T57" fmla="*/ 716 h 756"/>
              <a:gd name="T58" fmla="*/ 198 w 564"/>
              <a:gd name="T59" fmla="*/ 738 h 756"/>
              <a:gd name="T60" fmla="*/ 239 w 564"/>
              <a:gd name="T61" fmla="*/ 751 h 756"/>
              <a:gd name="T62" fmla="*/ 282 w 564"/>
              <a:gd name="T63" fmla="*/ 755 h 756"/>
              <a:gd name="T64" fmla="*/ 309 w 564"/>
              <a:gd name="T65" fmla="*/ 753 h 756"/>
              <a:gd name="T66" fmla="*/ 352 w 564"/>
              <a:gd name="T67" fmla="*/ 743 h 756"/>
              <a:gd name="T68" fmla="*/ 393 w 564"/>
              <a:gd name="T69" fmla="*/ 725 h 756"/>
              <a:gd name="T70" fmla="*/ 430 w 564"/>
              <a:gd name="T71" fmla="*/ 698 h 756"/>
              <a:gd name="T72" fmla="*/ 465 w 564"/>
              <a:gd name="T73" fmla="*/ 664 h 756"/>
              <a:gd name="T74" fmla="*/ 495 w 564"/>
              <a:gd name="T75" fmla="*/ 624 h 756"/>
              <a:gd name="T76" fmla="*/ 521 w 564"/>
              <a:gd name="T77" fmla="*/ 577 h 756"/>
              <a:gd name="T78" fmla="*/ 541 w 564"/>
              <a:gd name="T79" fmla="*/ 527 h 756"/>
              <a:gd name="T80" fmla="*/ 554 w 564"/>
              <a:gd name="T81" fmla="*/ 472 h 756"/>
              <a:gd name="T82" fmla="*/ 562 w 564"/>
              <a:gd name="T83" fmla="*/ 416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4" h="756">
                <a:moveTo>
                  <a:pt x="563" y="378"/>
                </a:moveTo>
                <a:lnTo>
                  <a:pt x="563" y="359"/>
                </a:lnTo>
                <a:lnTo>
                  <a:pt x="562" y="339"/>
                </a:lnTo>
                <a:lnTo>
                  <a:pt x="560" y="321"/>
                </a:lnTo>
                <a:lnTo>
                  <a:pt x="558" y="302"/>
                </a:lnTo>
                <a:lnTo>
                  <a:pt x="554" y="284"/>
                </a:lnTo>
                <a:lnTo>
                  <a:pt x="550" y="265"/>
                </a:lnTo>
                <a:lnTo>
                  <a:pt x="546" y="247"/>
                </a:lnTo>
                <a:lnTo>
                  <a:pt x="541" y="228"/>
                </a:lnTo>
                <a:lnTo>
                  <a:pt x="534" y="211"/>
                </a:lnTo>
                <a:lnTo>
                  <a:pt x="527" y="194"/>
                </a:lnTo>
                <a:lnTo>
                  <a:pt x="521" y="178"/>
                </a:lnTo>
                <a:lnTo>
                  <a:pt x="513" y="163"/>
                </a:lnTo>
                <a:lnTo>
                  <a:pt x="505" y="147"/>
                </a:lnTo>
                <a:lnTo>
                  <a:pt x="495" y="131"/>
                </a:lnTo>
                <a:lnTo>
                  <a:pt x="486" y="117"/>
                </a:lnTo>
                <a:lnTo>
                  <a:pt x="475" y="104"/>
                </a:lnTo>
                <a:lnTo>
                  <a:pt x="465" y="92"/>
                </a:lnTo>
                <a:lnTo>
                  <a:pt x="454" y="79"/>
                </a:lnTo>
                <a:lnTo>
                  <a:pt x="442" y="67"/>
                </a:lnTo>
                <a:lnTo>
                  <a:pt x="430" y="57"/>
                </a:lnTo>
                <a:lnTo>
                  <a:pt x="418" y="47"/>
                </a:lnTo>
                <a:lnTo>
                  <a:pt x="405" y="39"/>
                </a:lnTo>
                <a:lnTo>
                  <a:pt x="393" y="30"/>
                </a:lnTo>
                <a:lnTo>
                  <a:pt x="380" y="23"/>
                </a:lnTo>
                <a:lnTo>
                  <a:pt x="365" y="18"/>
                </a:lnTo>
                <a:lnTo>
                  <a:pt x="352" y="12"/>
                </a:lnTo>
                <a:lnTo>
                  <a:pt x="339" y="8"/>
                </a:lnTo>
                <a:lnTo>
                  <a:pt x="324" y="5"/>
                </a:lnTo>
                <a:lnTo>
                  <a:pt x="309" y="2"/>
                </a:lnTo>
                <a:lnTo>
                  <a:pt x="296" y="0"/>
                </a:lnTo>
                <a:lnTo>
                  <a:pt x="282" y="0"/>
                </a:lnTo>
                <a:lnTo>
                  <a:pt x="282" y="0"/>
                </a:lnTo>
                <a:lnTo>
                  <a:pt x="267" y="0"/>
                </a:lnTo>
                <a:lnTo>
                  <a:pt x="254" y="2"/>
                </a:lnTo>
                <a:lnTo>
                  <a:pt x="239" y="5"/>
                </a:lnTo>
                <a:lnTo>
                  <a:pt x="224" y="8"/>
                </a:lnTo>
                <a:lnTo>
                  <a:pt x="211" y="12"/>
                </a:lnTo>
                <a:lnTo>
                  <a:pt x="198" y="18"/>
                </a:lnTo>
                <a:lnTo>
                  <a:pt x="183" y="23"/>
                </a:lnTo>
                <a:lnTo>
                  <a:pt x="170" y="30"/>
                </a:lnTo>
                <a:lnTo>
                  <a:pt x="158" y="39"/>
                </a:lnTo>
                <a:lnTo>
                  <a:pt x="145" y="47"/>
                </a:lnTo>
                <a:lnTo>
                  <a:pt x="133" y="57"/>
                </a:lnTo>
                <a:lnTo>
                  <a:pt x="121" y="67"/>
                </a:lnTo>
                <a:lnTo>
                  <a:pt x="109" y="79"/>
                </a:lnTo>
                <a:lnTo>
                  <a:pt x="98" y="92"/>
                </a:lnTo>
                <a:lnTo>
                  <a:pt x="88" y="104"/>
                </a:lnTo>
                <a:lnTo>
                  <a:pt x="77" y="117"/>
                </a:lnTo>
                <a:lnTo>
                  <a:pt x="68" y="131"/>
                </a:lnTo>
                <a:lnTo>
                  <a:pt x="58" y="147"/>
                </a:lnTo>
                <a:lnTo>
                  <a:pt x="50" y="163"/>
                </a:lnTo>
                <a:lnTo>
                  <a:pt x="42" y="178"/>
                </a:lnTo>
                <a:lnTo>
                  <a:pt x="36" y="194"/>
                </a:lnTo>
                <a:lnTo>
                  <a:pt x="29" y="211"/>
                </a:lnTo>
                <a:lnTo>
                  <a:pt x="23" y="228"/>
                </a:lnTo>
                <a:lnTo>
                  <a:pt x="17" y="247"/>
                </a:lnTo>
                <a:lnTo>
                  <a:pt x="13" y="265"/>
                </a:lnTo>
                <a:lnTo>
                  <a:pt x="9" y="284"/>
                </a:lnTo>
                <a:lnTo>
                  <a:pt x="5" y="302"/>
                </a:lnTo>
                <a:lnTo>
                  <a:pt x="3" y="321"/>
                </a:lnTo>
                <a:lnTo>
                  <a:pt x="1" y="339"/>
                </a:lnTo>
                <a:lnTo>
                  <a:pt x="0" y="359"/>
                </a:lnTo>
                <a:lnTo>
                  <a:pt x="0" y="378"/>
                </a:lnTo>
                <a:lnTo>
                  <a:pt x="0" y="378"/>
                </a:lnTo>
                <a:lnTo>
                  <a:pt x="0" y="396"/>
                </a:lnTo>
                <a:lnTo>
                  <a:pt x="1" y="416"/>
                </a:lnTo>
                <a:lnTo>
                  <a:pt x="3" y="435"/>
                </a:lnTo>
                <a:lnTo>
                  <a:pt x="5" y="453"/>
                </a:lnTo>
                <a:lnTo>
                  <a:pt x="9" y="472"/>
                </a:lnTo>
                <a:lnTo>
                  <a:pt x="13" y="490"/>
                </a:lnTo>
                <a:lnTo>
                  <a:pt x="17" y="509"/>
                </a:lnTo>
                <a:lnTo>
                  <a:pt x="23" y="527"/>
                </a:lnTo>
                <a:lnTo>
                  <a:pt x="29" y="544"/>
                </a:lnTo>
                <a:lnTo>
                  <a:pt x="36" y="561"/>
                </a:lnTo>
                <a:lnTo>
                  <a:pt x="42" y="577"/>
                </a:lnTo>
                <a:lnTo>
                  <a:pt x="50" y="593"/>
                </a:lnTo>
                <a:lnTo>
                  <a:pt x="58" y="608"/>
                </a:lnTo>
                <a:lnTo>
                  <a:pt x="68" y="624"/>
                </a:lnTo>
                <a:lnTo>
                  <a:pt x="77" y="638"/>
                </a:lnTo>
                <a:lnTo>
                  <a:pt x="88" y="651"/>
                </a:lnTo>
                <a:lnTo>
                  <a:pt x="98" y="664"/>
                </a:lnTo>
                <a:lnTo>
                  <a:pt x="109" y="677"/>
                </a:lnTo>
                <a:lnTo>
                  <a:pt x="121" y="688"/>
                </a:lnTo>
                <a:lnTo>
                  <a:pt x="133" y="698"/>
                </a:lnTo>
                <a:lnTo>
                  <a:pt x="145" y="708"/>
                </a:lnTo>
                <a:lnTo>
                  <a:pt x="158" y="716"/>
                </a:lnTo>
                <a:lnTo>
                  <a:pt x="170" y="725"/>
                </a:lnTo>
                <a:lnTo>
                  <a:pt x="183" y="732"/>
                </a:lnTo>
                <a:lnTo>
                  <a:pt x="198" y="738"/>
                </a:lnTo>
                <a:lnTo>
                  <a:pt x="211" y="743"/>
                </a:lnTo>
                <a:lnTo>
                  <a:pt x="224" y="748"/>
                </a:lnTo>
                <a:lnTo>
                  <a:pt x="239" y="751"/>
                </a:lnTo>
                <a:lnTo>
                  <a:pt x="254" y="753"/>
                </a:lnTo>
                <a:lnTo>
                  <a:pt x="267" y="755"/>
                </a:lnTo>
                <a:lnTo>
                  <a:pt x="282" y="755"/>
                </a:lnTo>
                <a:lnTo>
                  <a:pt x="282" y="755"/>
                </a:lnTo>
                <a:lnTo>
                  <a:pt x="296" y="755"/>
                </a:lnTo>
                <a:lnTo>
                  <a:pt x="309" y="753"/>
                </a:lnTo>
                <a:lnTo>
                  <a:pt x="324" y="751"/>
                </a:lnTo>
                <a:lnTo>
                  <a:pt x="339" y="748"/>
                </a:lnTo>
                <a:lnTo>
                  <a:pt x="352" y="743"/>
                </a:lnTo>
                <a:lnTo>
                  <a:pt x="365" y="738"/>
                </a:lnTo>
                <a:lnTo>
                  <a:pt x="380" y="732"/>
                </a:lnTo>
                <a:lnTo>
                  <a:pt x="393" y="725"/>
                </a:lnTo>
                <a:lnTo>
                  <a:pt x="405" y="716"/>
                </a:lnTo>
                <a:lnTo>
                  <a:pt x="418" y="708"/>
                </a:lnTo>
                <a:lnTo>
                  <a:pt x="430" y="698"/>
                </a:lnTo>
                <a:lnTo>
                  <a:pt x="442" y="688"/>
                </a:lnTo>
                <a:lnTo>
                  <a:pt x="454" y="677"/>
                </a:lnTo>
                <a:lnTo>
                  <a:pt x="465" y="664"/>
                </a:lnTo>
                <a:lnTo>
                  <a:pt x="475" y="651"/>
                </a:lnTo>
                <a:lnTo>
                  <a:pt x="486" y="638"/>
                </a:lnTo>
                <a:lnTo>
                  <a:pt x="495" y="624"/>
                </a:lnTo>
                <a:lnTo>
                  <a:pt x="505" y="608"/>
                </a:lnTo>
                <a:lnTo>
                  <a:pt x="513" y="593"/>
                </a:lnTo>
                <a:lnTo>
                  <a:pt x="521" y="577"/>
                </a:lnTo>
                <a:lnTo>
                  <a:pt x="527" y="561"/>
                </a:lnTo>
                <a:lnTo>
                  <a:pt x="534" y="544"/>
                </a:lnTo>
                <a:lnTo>
                  <a:pt x="541" y="527"/>
                </a:lnTo>
                <a:lnTo>
                  <a:pt x="546" y="509"/>
                </a:lnTo>
                <a:lnTo>
                  <a:pt x="550" y="490"/>
                </a:lnTo>
                <a:lnTo>
                  <a:pt x="554" y="472"/>
                </a:lnTo>
                <a:lnTo>
                  <a:pt x="558" y="453"/>
                </a:lnTo>
                <a:lnTo>
                  <a:pt x="560" y="435"/>
                </a:lnTo>
                <a:lnTo>
                  <a:pt x="562" y="416"/>
                </a:lnTo>
                <a:lnTo>
                  <a:pt x="563" y="396"/>
                </a:lnTo>
                <a:lnTo>
                  <a:pt x="563" y="378"/>
                </a:lnTo>
              </a:path>
            </a:pathLst>
          </a:custGeom>
          <a:noFill/>
          <a:ln w="2628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55" name="Oval 367"/>
          <p:cNvSpPr>
            <a:spLocks noChangeArrowheads="1"/>
          </p:cNvSpPr>
          <p:nvPr/>
        </p:nvSpPr>
        <p:spPr bwMode="auto">
          <a:xfrm>
            <a:off x="6199188" y="1968500"/>
            <a:ext cx="188912" cy="257175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56" name="Freeform 368"/>
          <p:cNvSpPr>
            <a:spLocks noChangeArrowheads="1"/>
          </p:cNvSpPr>
          <p:nvPr/>
        </p:nvSpPr>
        <p:spPr bwMode="auto">
          <a:xfrm>
            <a:off x="6199188" y="1968500"/>
            <a:ext cx="177800" cy="244475"/>
          </a:xfrm>
          <a:custGeom>
            <a:avLst/>
            <a:gdLst>
              <a:gd name="T0" fmla="*/ 490 w 492"/>
              <a:gd name="T1" fmla="*/ 305 h 678"/>
              <a:gd name="T2" fmla="*/ 483 w 492"/>
              <a:gd name="T3" fmla="*/ 253 h 678"/>
              <a:gd name="T4" fmla="*/ 472 w 492"/>
              <a:gd name="T5" fmla="*/ 205 h 678"/>
              <a:gd name="T6" fmla="*/ 454 w 492"/>
              <a:gd name="T7" fmla="*/ 159 h 678"/>
              <a:gd name="T8" fmla="*/ 432 w 492"/>
              <a:gd name="T9" fmla="*/ 118 h 678"/>
              <a:gd name="T10" fmla="*/ 406 w 492"/>
              <a:gd name="T11" fmla="*/ 81 h 678"/>
              <a:gd name="T12" fmla="*/ 376 w 492"/>
              <a:gd name="T13" fmla="*/ 51 h 678"/>
              <a:gd name="T14" fmla="*/ 343 w 492"/>
              <a:gd name="T15" fmla="*/ 27 h 678"/>
              <a:gd name="T16" fmla="*/ 307 w 492"/>
              <a:gd name="T17" fmla="*/ 11 h 678"/>
              <a:gd name="T18" fmla="*/ 271 w 492"/>
              <a:gd name="T19" fmla="*/ 1 h 678"/>
              <a:gd name="T20" fmla="*/ 246 w 492"/>
              <a:gd name="T21" fmla="*/ 0 h 678"/>
              <a:gd name="T22" fmla="*/ 209 w 492"/>
              <a:gd name="T23" fmla="*/ 4 h 678"/>
              <a:gd name="T24" fmla="*/ 173 w 492"/>
              <a:gd name="T25" fmla="*/ 16 h 678"/>
              <a:gd name="T26" fmla="*/ 138 w 492"/>
              <a:gd name="T27" fmla="*/ 34 h 678"/>
              <a:gd name="T28" fmla="*/ 105 w 492"/>
              <a:gd name="T29" fmla="*/ 61 h 678"/>
              <a:gd name="T30" fmla="*/ 77 w 492"/>
              <a:gd name="T31" fmla="*/ 92 h 678"/>
              <a:gd name="T32" fmla="*/ 52 w 492"/>
              <a:gd name="T33" fmla="*/ 131 h 678"/>
              <a:gd name="T34" fmla="*/ 31 w 492"/>
              <a:gd name="T35" fmla="*/ 174 h 678"/>
              <a:gd name="T36" fmla="*/ 16 w 492"/>
              <a:gd name="T37" fmla="*/ 221 h 678"/>
              <a:gd name="T38" fmla="*/ 5 w 492"/>
              <a:gd name="T39" fmla="*/ 270 h 678"/>
              <a:gd name="T40" fmla="*/ 0 w 492"/>
              <a:gd name="T41" fmla="*/ 322 h 678"/>
              <a:gd name="T42" fmla="*/ 0 w 492"/>
              <a:gd name="T43" fmla="*/ 356 h 678"/>
              <a:gd name="T44" fmla="*/ 5 w 492"/>
              <a:gd name="T45" fmla="*/ 407 h 678"/>
              <a:gd name="T46" fmla="*/ 16 w 492"/>
              <a:gd name="T47" fmla="*/ 457 h 678"/>
              <a:gd name="T48" fmla="*/ 31 w 492"/>
              <a:gd name="T49" fmla="*/ 504 h 678"/>
              <a:gd name="T50" fmla="*/ 52 w 492"/>
              <a:gd name="T51" fmla="*/ 547 h 678"/>
              <a:gd name="T52" fmla="*/ 77 w 492"/>
              <a:gd name="T53" fmla="*/ 585 h 678"/>
              <a:gd name="T54" fmla="*/ 105 w 492"/>
              <a:gd name="T55" fmla="*/ 616 h 678"/>
              <a:gd name="T56" fmla="*/ 138 w 492"/>
              <a:gd name="T57" fmla="*/ 643 h 678"/>
              <a:gd name="T58" fmla="*/ 173 w 492"/>
              <a:gd name="T59" fmla="*/ 662 h 678"/>
              <a:gd name="T60" fmla="*/ 209 w 492"/>
              <a:gd name="T61" fmla="*/ 673 h 678"/>
              <a:gd name="T62" fmla="*/ 246 w 492"/>
              <a:gd name="T63" fmla="*/ 677 h 678"/>
              <a:gd name="T64" fmla="*/ 271 w 492"/>
              <a:gd name="T65" fmla="*/ 676 h 678"/>
              <a:gd name="T66" fmla="*/ 307 w 492"/>
              <a:gd name="T67" fmla="*/ 666 h 678"/>
              <a:gd name="T68" fmla="*/ 343 w 492"/>
              <a:gd name="T69" fmla="*/ 650 h 678"/>
              <a:gd name="T70" fmla="*/ 376 w 492"/>
              <a:gd name="T71" fmla="*/ 626 h 678"/>
              <a:gd name="T72" fmla="*/ 406 w 492"/>
              <a:gd name="T73" fmla="*/ 596 h 678"/>
              <a:gd name="T74" fmla="*/ 432 w 492"/>
              <a:gd name="T75" fmla="*/ 559 h 678"/>
              <a:gd name="T76" fmla="*/ 454 w 492"/>
              <a:gd name="T77" fmla="*/ 518 h 678"/>
              <a:gd name="T78" fmla="*/ 472 w 492"/>
              <a:gd name="T79" fmla="*/ 473 h 678"/>
              <a:gd name="T80" fmla="*/ 483 w 492"/>
              <a:gd name="T81" fmla="*/ 424 h 678"/>
              <a:gd name="T82" fmla="*/ 490 w 492"/>
              <a:gd name="T83" fmla="*/ 373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2" h="678">
                <a:moveTo>
                  <a:pt x="491" y="339"/>
                </a:moveTo>
                <a:lnTo>
                  <a:pt x="491" y="322"/>
                </a:lnTo>
                <a:lnTo>
                  <a:pt x="490" y="305"/>
                </a:lnTo>
                <a:lnTo>
                  <a:pt x="489" y="287"/>
                </a:lnTo>
                <a:lnTo>
                  <a:pt x="486" y="270"/>
                </a:lnTo>
                <a:lnTo>
                  <a:pt x="483" y="253"/>
                </a:lnTo>
                <a:lnTo>
                  <a:pt x="481" y="238"/>
                </a:lnTo>
                <a:lnTo>
                  <a:pt x="476" y="221"/>
                </a:lnTo>
                <a:lnTo>
                  <a:pt x="472" y="205"/>
                </a:lnTo>
                <a:lnTo>
                  <a:pt x="466" y="189"/>
                </a:lnTo>
                <a:lnTo>
                  <a:pt x="461" y="174"/>
                </a:lnTo>
                <a:lnTo>
                  <a:pt x="454" y="159"/>
                </a:lnTo>
                <a:lnTo>
                  <a:pt x="448" y="145"/>
                </a:lnTo>
                <a:lnTo>
                  <a:pt x="440" y="131"/>
                </a:lnTo>
                <a:lnTo>
                  <a:pt x="432" y="118"/>
                </a:lnTo>
                <a:lnTo>
                  <a:pt x="424" y="105"/>
                </a:lnTo>
                <a:lnTo>
                  <a:pt x="414" y="92"/>
                </a:lnTo>
                <a:lnTo>
                  <a:pt x="406" y="81"/>
                </a:lnTo>
                <a:lnTo>
                  <a:pt x="396" y="71"/>
                </a:lnTo>
                <a:lnTo>
                  <a:pt x="387" y="61"/>
                </a:lnTo>
                <a:lnTo>
                  <a:pt x="376" y="51"/>
                </a:lnTo>
                <a:lnTo>
                  <a:pt x="365" y="43"/>
                </a:lnTo>
                <a:lnTo>
                  <a:pt x="353" y="34"/>
                </a:lnTo>
                <a:lnTo>
                  <a:pt x="343" y="27"/>
                </a:lnTo>
                <a:lnTo>
                  <a:pt x="331" y="21"/>
                </a:lnTo>
                <a:lnTo>
                  <a:pt x="319" y="16"/>
                </a:lnTo>
                <a:lnTo>
                  <a:pt x="307" y="11"/>
                </a:lnTo>
                <a:lnTo>
                  <a:pt x="295" y="7"/>
                </a:lnTo>
                <a:lnTo>
                  <a:pt x="283" y="4"/>
                </a:lnTo>
                <a:lnTo>
                  <a:pt x="271" y="1"/>
                </a:lnTo>
                <a:lnTo>
                  <a:pt x="258" y="0"/>
                </a:lnTo>
                <a:lnTo>
                  <a:pt x="246" y="0"/>
                </a:lnTo>
                <a:lnTo>
                  <a:pt x="246" y="0"/>
                </a:lnTo>
                <a:lnTo>
                  <a:pt x="234" y="0"/>
                </a:lnTo>
                <a:lnTo>
                  <a:pt x="221" y="1"/>
                </a:lnTo>
                <a:lnTo>
                  <a:pt x="209" y="4"/>
                </a:lnTo>
                <a:lnTo>
                  <a:pt x="197" y="7"/>
                </a:lnTo>
                <a:lnTo>
                  <a:pt x="185" y="11"/>
                </a:lnTo>
                <a:lnTo>
                  <a:pt x="173" y="16"/>
                </a:lnTo>
                <a:lnTo>
                  <a:pt x="161" y="21"/>
                </a:lnTo>
                <a:lnTo>
                  <a:pt x="149" y="27"/>
                </a:lnTo>
                <a:lnTo>
                  <a:pt x="138" y="34"/>
                </a:lnTo>
                <a:lnTo>
                  <a:pt x="126" y="43"/>
                </a:lnTo>
                <a:lnTo>
                  <a:pt x="116" y="51"/>
                </a:lnTo>
                <a:lnTo>
                  <a:pt x="105" y="61"/>
                </a:lnTo>
                <a:lnTo>
                  <a:pt x="96" y="71"/>
                </a:lnTo>
                <a:lnTo>
                  <a:pt x="85" y="81"/>
                </a:lnTo>
                <a:lnTo>
                  <a:pt x="77" y="92"/>
                </a:lnTo>
                <a:lnTo>
                  <a:pt x="68" y="105"/>
                </a:lnTo>
                <a:lnTo>
                  <a:pt x="60" y="118"/>
                </a:lnTo>
                <a:lnTo>
                  <a:pt x="52" y="131"/>
                </a:lnTo>
                <a:lnTo>
                  <a:pt x="44" y="145"/>
                </a:lnTo>
                <a:lnTo>
                  <a:pt x="37" y="159"/>
                </a:lnTo>
                <a:lnTo>
                  <a:pt x="31" y="174"/>
                </a:lnTo>
                <a:lnTo>
                  <a:pt x="25" y="189"/>
                </a:lnTo>
                <a:lnTo>
                  <a:pt x="20" y="205"/>
                </a:lnTo>
                <a:lnTo>
                  <a:pt x="16" y="221"/>
                </a:lnTo>
                <a:lnTo>
                  <a:pt x="11" y="238"/>
                </a:lnTo>
                <a:lnTo>
                  <a:pt x="8" y="253"/>
                </a:lnTo>
                <a:lnTo>
                  <a:pt x="5" y="270"/>
                </a:lnTo>
                <a:lnTo>
                  <a:pt x="3" y="287"/>
                </a:lnTo>
                <a:lnTo>
                  <a:pt x="1" y="305"/>
                </a:lnTo>
                <a:lnTo>
                  <a:pt x="0" y="322"/>
                </a:lnTo>
                <a:lnTo>
                  <a:pt x="0" y="339"/>
                </a:lnTo>
                <a:lnTo>
                  <a:pt x="0" y="339"/>
                </a:lnTo>
                <a:lnTo>
                  <a:pt x="0" y="356"/>
                </a:lnTo>
                <a:lnTo>
                  <a:pt x="1" y="373"/>
                </a:lnTo>
                <a:lnTo>
                  <a:pt x="3" y="390"/>
                </a:lnTo>
                <a:lnTo>
                  <a:pt x="5" y="407"/>
                </a:lnTo>
                <a:lnTo>
                  <a:pt x="8" y="424"/>
                </a:lnTo>
                <a:lnTo>
                  <a:pt x="11" y="440"/>
                </a:lnTo>
                <a:lnTo>
                  <a:pt x="16" y="457"/>
                </a:lnTo>
                <a:lnTo>
                  <a:pt x="20" y="473"/>
                </a:lnTo>
                <a:lnTo>
                  <a:pt x="25" y="488"/>
                </a:lnTo>
                <a:lnTo>
                  <a:pt x="31" y="504"/>
                </a:lnTo>
                <a:lnTo>
                  <a:pt x="37" y="518"/>
                </a:lnTo>
                <a:lnTo>
                  <a:pt x="44" y="532"/>
                </a:lnTo>
                <a:lnTo>
                  <a:pt x="52" y="547"/>
                </a:lnTo>
                <a:lnTo>
                  <a:pt x="60" y="559"/>
                </a:lnTo>
                <a:lnTo>
                  <a:pt x="68" y="572"/>
                </a:lnTo>
                <a:lnTo>
                  <a:pt x="77" y="585"/>
                </a:lnTo>
                <a:lnTo>
                  <a:pt x="85" y="596"/>
                </a:lnTo>
                <a:lnTo>
                  <a:pt x="96" y="606"/>
                </a:lnTo>
                <a:lnTo>
                  <a:pt x="105" y="616"/>
                </a:lnTo>
                <a:lnTo>
                  <a:pt x="116" y="626"/>
                </a:lnTo>
                <a:lnTo>
                  <a:pt x="126" y="635"/>
                </a:lnTo>
                <a:lnTo>
                  <a:pt x="138" y="643"/>
                </a:lnTo>
                <a:lnTo>
                  <a:pt x="149" y="650"/>
                </a:lnTo>
                <a:lnTo>
                  <a:pt x="161" y="656"/>
                </a:lnTo>
                <a:lnTo>
                  <a:pt x="173" y="662"/>
                </a:lnTo>
                <a:lnTo>
                  <a:pt x="185" y="666"/>
                </a:lnTo>
                <a:lnTo>
                  <a:pt x="197" y="670"/>
                </a:lnTo>
                <a:lnTo>
                  <a:pt x="209" y="673"/>
                </a:lnTo>
                <a:lnTo>
                  <a:pt x="221" y="676"/>
                </a:lnTo>
                <a:lnTo>
                  <a:pt x="234" y="677"/>
                </a:lnTo>
                <a:lnTo>
                  <a:pt x="246" y="677"/>
                </a:lnTo>
                <a:lnTo>
                  <a:pt x="246" y="677"/>
                </a:lnTo>
                <a:lnTo>
                  <a:pt x="258" y="677"/>
                </a:lnTo>
                <a:lnTo>
                  <a:pt x="271" y="676"/>
                </a:lnTo>
                <a:lnTo>
                  <a:pt x="283" y="673"/>
                </a:lnTo>
                <a:lnTo>
                  <a:pt x="295" y="670"/>
                </a:lnTo>
                <a:lnTo>
                  <a:pt x="307" y="666"/>
                </a:lnTo>
                <a:lnTo>
                  <a:pt x="319" y="662"/>
                </a:lnTo>
                <a:lnTo>
                  <a:pt x="331" y="656"/>
                </a:lnTo>
                <a:lnTo>
                  <a:pt x="343" y="650"/>
                </a:lnTo>
                <a:lnTo>
                  <a:pt x="353" y="643"/>
                </a:lnTo>
                <a:lnTo>
                  <a:pt x="365" y="635"/>
                </a:lnTo>
                <a:lnTo>
                  <a:pt x="376" y="626"/>
                </a:lnTo>
                <a:lnTo>
                  <a:pt x="387" y="616"/>
                </a:lnTo>
                <a:lnTo>
                  <a:pt x="396" y="606"/>
                </a:lnTo>
                <a:lnTo>
                  <a:pt x="406" y="596"/>
                </a:lnTo>
                <a:lnTo>
                  <a:pt x="414" y="585"/>
                </a:lnTo>
                <a:lnTo>
                  <a:pt x="424" y="572"/>
                </a:lnTo>
                <a:lnTo>
                  <a:pt x="432" y="559"/>
                </a:lnTo>
                <a:lnTo>
                  <a:pt x="440" y="547"/>
                </a:lnTo>
                <a:lnTo>
                  <a:pt x="448" y="532"/>
                </a:lnTo>
                <a:lnTo>
                  <a:pt x="454" y="518"/>
                </a:lnTo>
                <a:lnTo>
                  <a:pt x="461" y="504"/>
                </a:lnTo>
                <a:lnTo>
                  <a:pt x="466" y="488"/>
                </a:lnTo>
                <a:lnTo>
                  <a:pt x="472" y="473"/>
                </a:lnTo>
                <a:lnTo>
                  <a:pt x="476" y="457"/>
                </a:lnTo>
                <a:lnTo>
                  <a:pt x="481" y="440"/>
                </a:lnTo>
                <a:lnTo>
                  <a:pt x="483" y="424"/>
                </a:lnTo>
                <a:lnTo>
                  <a:pt x="486" y="407"/>
                </a:lnTo>
                <a:lnTo>
                  <a:pt x="489" y="390"/>
                </a:lnTo>
                <a:lnTo>
                  <a:pt x="490" y="373"/>
                </a:lnTo>
                <a:lnTo>
                  <a:pt x="491" y="356"/>
                </a:lnTo>
                <a:lnTo>
                  <a:pt x="491" y="339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57" name="Freeform 369"/>
          <p:cNvSpPr>
            <a:spLocks noChangeArrowheads="1"/>
          </p:cNvSpPr>
          <p:nvPr/>
        </p:nvSpPr>
        <p:spPr bwMode="auto">
          <a:xfrm>
            <a:off x="6186488" y="1954213"/>
            <a:ext cx="203200" cy="271462"/>
          </a:xfrm>
          <a:custGeom>
            <a:avLst/>
            <a:gdLst>
              <a:gd name="T0" fmla="*/ 562 w 564"/>
              <a:gd name="T1" fmla="*/ 338 h 755"/>
              <a:gd name="T2" fmla="*/ 554 w 564"/>
              <a:gd name="T3" fmla="*/ 283 h 755"/>
              <a:gd name="T4" fmla="*/ 541 w 564"/>
              <a:gd name="T5" fmla="*/ 227 h 755"/>
              <a:gd name="T6" fmla="*/ 521 w 564"/>
              <a:gd name="T7" fmla="*/ 177 h 755"/>
              <a:gd name="T8" fmla="*/ 496 w 564"/>
              <a:gd name="T9" fmla="*/ 130 h 755"/>
              <a:gd name="T10" fmla="*/ 465 w 564"/>
              <a:gd name="T11" fmla="*/ 91 h 755"/>
              <a:gd name="T12" fmla="*/ 431 w 564"/>
              <a:gd name="T13" fmla="*/ 56 h 755"/>
              <a:gd name="T14" fmla="*/ 393 w 564"/>
              <a:gd name="T15" fmla="*/ 29 h 755"/>
              <a:gd name="T16" fmla="*/ 352 w 564"/>
              <a:gd name="T17" fmla="*/ 11 h 755"/>
              <a:gd name="T18" fmla="*/ 310 w 564"/>
              <a:gd name="T19" fmla="*/ 1 h 755"/>
              <a:gd name="T20" fmla="*/ 282 w 564"/>
              <a:gd name="T21" fmla="*/ 0 h 755"/>
              <a:gd name="T22" fmla="*/ 239 w 564"/>
              <a:gd name="T23" fmla="*/ 4 h 755"/>
              <a:gd name="T24" fmla="*/ 198 w 564"/>
              <a:gd name="T25" fmla="*/ 17 h 755"/>
              <a:gd name="T26" fmla="*/ 158 w 564"/>
              <a:gd name="T27" fmla="*/ 38 h 755"/>
              <a:gd name="T28" fmla="*/ 121 w 564"/>
              <a:gd name="T29" fmla="*/ 66 h 755"/>
              <a:gd name="T30" fmla="*/ 88 w 564"/>
              <a:gd name="T31" fmla="*/ 103 h 755"/>
              <a:gd name="T32" fmla="*/ 59 w 564"/>
              <a:gd name="T33" fmla="*/ 146 h 755"/>
              <a:gd name="T34" fmla="*/ 36 w 564"/>
              <a:gd name="T35" fmla="*/ 193 h 755"/>
              <a:gd name="T36" fmla="*/ 17 w 564"/>
              <a:gd name="T37" fmla="*/ 246 h 755"/>
              <a:gd name="T38" fmla="*/ 6 w 564"/>
              <a:gd name="T39" fmla="*/ 301 h 755"/>
              <a:gd name="T40" fmla="*/ 0 w 564"/>
              <a:gd name="T41" fmla="*/ 358 h 755"/>
              <a:gd name="T42" fmla="*/ 0 w 564"/>
              <a:gd name="T43" fmla="*/ 395 h 755"/>
              <a:gd name="T44" fmla="*/ 6 w 564"/>
              <a:gd name="T45" fmla="*/ 452 h 755"/>
              <a:gd name="T46" fmla="*/ 17 w 564"/>
              <a:gd name="T47" fmla="*/ 508 h 755"/>
              <a:gd name="T48" fmla="*/ 36 w 564"/>
              <a:gd name="T49" fmla="*/ 560 h 755"/>
              <a:gd name="T50" fmla="*/ 59 w 564"/>
              <a:gd name="T51" fmla="*/ 607 h 755"/>
              <a:gd name="T52" fmla="*/ 88 w 564"/>
              <a:gd name="T53" fmla="*/ 650 h 755"/>
              <a:gd name="T54" fmla="*/ 121 w 564"/>
              <a:gd name="T55" fmla="*/ 687 h 755"/>
              <a:gd name="T56" fmla="*/ 158 w 564"/>
              <a:gd name="T57" fmla="*/ 715 h 755"/>
              <a:gd name="T58" fmla="*/ 198 w 564"/>
              <a:gd name="T59" fmla="*/ 737 h 755"/>
              <a:gd name="T60" fmla="*/ 239 w 564"/>
              <a:gd name="T61" fmla="*/ 750 h 755"/>
              <a:gd name="T62" fmla="*/ 282 w 564"/>
              <a:gd name="T63" fmla="*/ 754 h 755"/>
              <a:gd name="T64" fmla="*/ 310 w 564"/>
              <a:gd name="T65" fmla="*/ 752 h 755"/>
              <a:gd name="T66" fmla="*/ 352 w 564"/>
              <a:gd name="T67" fmla="*/ 743 h 755"/>
              <a:gd name="T68" fmla="*/ 393 w 564"/>
              <a:gd name="T69" fmla="*/ 724 h 755"/>
              <a:gd name="T70" fmla="*/ 431 w 564"/>
              <a:gd name="T71" fmla="*/ 697 h 755"/>
              <a:gd name="T72" fmla="*/ 465 w 564"/>
              <a:gd name="T73" fmla="*/ 663 h 755"/>
              <a:gd name="T74" fmla="*/ 496 w 564"/>
              <a:gd name="T75" fmla="*/ 623 h 755"/>
              <a:gd name="T76" fmla="*/ 521 w 564"/>
              <a:gd name="T77" fmla="*/ 576 h 755"/>
              <a:gd name="T78" fmla="*/ 541 w 564"/>
              <a:gd name="T79" fmla="*/ 526 h 755"/>
              <a:gd name="T80" fmla="*/ 554 w 564"/>
              <a:gd name="T81" fmla="*/ 471 h 755"/>
              <a:gd name="T82" fmla="*/ 562 w 564"/>
              <a:gd name="T83" fmla="*/ 415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4" h="755">
                <a:moveTo>
                  <a:pt x="563" y="377"/>
                </a:moveTo>
                <a:lnTo>
                  <a:pt x="563" y="358"/>
                </a:lnTo>
                <a:lnTo>
                  <a:pt x="562" y="338"/>
                </a:lnTo>
                <a:lnTo>
                  <a:pt x="561" y="320"/>
                </a:lnTo>
                <a:lnTo>
                  <a:pt x="558" y="301"/>
                </a:lnTo>
                <a:lnTo>
                  <a:pt x="554" y="283"/>
                </a:lnTo>
                <a:lnTo>
                  <a:pt x="550" y="264"/>
                </a:lnTo>
                <a:lnTo>
                  <a:pt x="546" y="246"/>
                </a:lnTo>
                <a:lnTo>
                  <a:pt x="541" y="227"/>
                </a:lnTo>
                <a:lnTo>
                  <a:pt x="534" y="210"/>
                </a:lnTo>
                <a:lnTo>
                  <a:pt x="527" y="193"/>
                </a:lnTo>
                <a:lnTo>
                  <a:pt x="521" y="177"/>
                </a:lnTo>
                <a:lnTo>
                  <a:pt x="513" y="162"/>
                </a:lnTo>
                <a:lnTo>
                  <a:pt x="505" y="146"/>
                </a:lnTo>
                <a:lnTo>
                  <a:pt x="496" y="130"/>
                </a:lnTo>
                <a:lnTo>
                  <a:pt x="486" y="116"/>
                </a:lnTo>
                <a:lnTo>
                  <a:pt x="476" y="103"/>
                </a:lnTo>
                <a:lnTo>
                  <a:pt x="465" y="91"/>
                </a:lnTo>
                <a:lnTo>
                  <a:pt x="454" y="78"/>
                </a:lnTo>
                <a:lnTo>
                  <a:pt x="442" y="66"/>
                </a:lnTo>
                <a:lnTo>
                  <a:pt x="431" y="56"/>
                </a:lnTo>
                <a:lnTo>
                  <a:pt x="419" y="47"/>
                </a:lnTo>
                <a:lnTo>
                  <a:pt x="405" y="38"/>
                </a:lnTo>
                <a:lnTo>
                  <a:pt x="393" y="29"/>
                </a:lnTo>
                <a:lnTo>
                  <a:pt x="380" y="22"/>
                </a:lnTo>
                <a:lnTo>
                  <a:pt x="365" y="17"/>
                </a:lnTo>
                <a:lnTo>
                  <a:pt x="352" y="11"/>
                </a:lnTo>
                <a:lnTo>
                  <a:pt x="339" y="7"/>
                </a:lnTo>
                <a:lnTo>
                  <a:pt x="324" y="4"/>
                </a:lnTo>
                <a:lnTo>
                  <a:pt x="310" y="1"/>
                </a:lnTo>
                <a:lnTo>
                  <a:pt x="296" y="0"/>
                </a:lnTo>
                <a:lnTo>
                  <a:pt x="282" y="0"/>
                </a:lnTo>
                <a:lnTo>
                  <a:pt x="282" y="0"/>
                </a:lnTo>
                <a:lnTo>
                  <a:pt x="267" y="0"/>
                </a:lnTo>
                <a:lnTo>
                  <a:pt x="254" y="1"/>
                </a:lnTo>
                <a:lnTo>
                  <a:pt x="239" y="4"/>
                </a:lnTo>
                <a:lnTo>
                  <a:pt x="225" y="7"/>
                </a:lnTo>
                <a:lnTo>
                  <a:pt x="211" y="11"/>
                </a:lnTo>
                <a:lnTo>
                  <a:pt x="198" y="17"/>
                </a:lnTo>
                <a:lnTo>
                  <a:pt x="183" y="22"/>
                </a:lnTo>
                <a:lnTo>
                  <a:pt x="170" y="29"/>
                </a:lnTo>
                <a:lnTo>
                  <a:pt x="158" y="38"/>
                </a:lnTo>
                <a:lnTo>
                  <a:pt x="145" y="47"/>
                </a:lnTo>
                <a:lnTo>
                  <a:pt x="133" y="56"/>
                </a:lnTo>
                <a:lnTo>
                  <a:pt x="121" y="66"/>
                </a:lnTo>
                <a:lnTo>
                  <a:pt x="109" y="78"/>
                </a:lnTo>
                <a:lnTo>
                  <a:pt x="98" y="91"/>
                </a:lnTo>
                <a:lnTo>
                  <a:pt x="88" y="103"/>
                </a:lnTo>
                <a:lnTo>
                  <a:pt x="77" y="116"/>
                </a:lnTo>
                <a:lnTo>
                  <a:pt x="68" y="130"/>
                </a:lnTo>
                <a:lnTo>
                  <a:pt x="59" y="146"/>
                </a:lnTo>
                <a:lnTo>
                  <a:pt x="51" y="162"/>
                </a:lnTo>
                <a:lnTo>
                  <a:pt x="43" y="177"/>
                </a:lnTo>
                <a:lnTo>
                  <a:pt x="36" y="193"/>
                </a:lnTo>
                <a:lnTo>
                  <a:pt x="29" y="210"/>
                </a:lnTo>
                <a:lnTo>
                  <a:pt x="23" y="227"/>
                </a:lnTo>
                <a:lnTo>
                  <a:pt x="17" y="246"/>
                </a:lnTo>
                <a:lnTo>
                  <a:pt x="13" y="264"/>
                </a:lnTo>
                <a:lnTo>
                  <a:pt x="9" y="283"/>
                </a:lnTo>
                <a:lnTo>
                  <a:pt x="6" y="301"/>
                </a:lnTo>
                <a:lnTo>
                  <a:pt x="3" y="320"/>
                </a:lnTo>
                <a:lnTo>
                  <a:pt x="2" y="338"/>
                </a:lnTo>
                <a:lnTo>
                  <a:pt x="0" y="358"/>
                </a:lnTo>
                <a:lnTo>
                  <a:pt x="0" y="377"/>
                </a:lnTo>
                <a:lnTo>
                  <a:pt x="0" y="377"/>
                </a:lnTo>
                <a:lnTo>
                  <a:pt x="0" y="395"/>
                </a:lnTo>
                <a:lnTo>
                  <a:pt x="2" y="415"/>
                </a:lnTo>
                <a:lnTo>
                  <a:pt x="3" y="434"/>
                </a:lnTo>
                <a:lnTo>
                  <a:pt x="6" y="452"/>
                </a:lnTo>
                <a:lnTo>
                  <a:pt x="9" y="471"/>
                </a:lnTo>
                <a:lnTo>
                  <a:pt x="13" y="489"/>
                </a:lnTo>
                <a:lnTo>
                  <a:pt x="17" y="508"/>
                </a:lnTo>
                <a:lnTo>
                  <a:pt x="23" y="526"/>
                </a:lnTo>
                <a:lnTo>
                  <a:pt x="29" y="543"/>
                </a:lnTo>
                <a:lnTo>
                  <a:pt x="36" y="560"/>
                </a:lnTo>
                <a:lnTo>
                  <a:pt x="43" y="576"/>
                </a:lnTo>
                <a:lnTo>
                  <a:pt x="51" y="592"/>
                </a:lnTo>
                <a:lnTo>
                  <a:pt x="59" y="607"/>
                </a:lnTo>
                <a:lnTo>
                  <a:pt x="68" y="623"/>
                </a:lnTo>
                <a:lnTo>
                  <a:pt x="77" y="637"/>
                </a:lnTo>
                <a:lnTo>
                  <a:pt x="88" y="650"/>
                </a:lnTo>
                <a:lnTo>
                  <a:pt x="98" y="663"/>
                </a:lnTo>
                <a:lnTo>
                  <a:pt x="109" y="676"/>
                </a:lnTo>
                <a:lnTo>
                  <a:pt x="121" y="687"/>
                </a:lnTo>
                <a:lnTo>
                  <a:pt x="133" y="697"/>
                </a:lnTo>
                <a:lnTo>
                  <a:pt x="145" y="707"/>
                </a:lnTo>
                <a:lnTo>
                  <a:pt x="158" y="715"/>
                </a:lnTo>
                <a:lnTo>
                  <a:pt x="170" y="724"/>
                </a:lnTo>
                <a:lnTo>
                  <a:pt x="183" y="731"/>
                </a:lnTo>
                <a:lnTo>
                  <a:pt x="198" y="737"/>
                </a:lnTo>
                <a:lnTo>
                  <a:pt x="211" y="743"/>
                </a:lnTo>
                <a:lnTo>
                  <a:pt x="225" y="747"/>
                </a:lnTo>
                <a:lnTo>
                  <a:pt x="239" y="750"/>
                </a:lnTo>
                <a:lnTo>
                  <a:pt x="254" y="752"/>
                </a:lnTo>
                <a:lnTo>
                  <a:pt x="267" y="754"/>
                </a:lnTo>
                <a:lnTo>
                  <a:pt x="282" y="754"/>
                </a:lnTo>
                <a:lnTo>
                  <a:pt x="282" y="754"/>
                </a:lnTo>
                <a:lnTo>
                  <a:pt x="296" y="754"/>
                </a:lnTo>
                <a:lnTo>
                  <a:pt x="310" y="752"/>
                </a:lnTo>
                <a:lnTo>
                  <a:pt x="324" y="750"/>
                </a:lnTo>
                <a:lnTo>
                  <a:pt x="339" y="747"/>
                </a:lnTo>
                <a:lnTo>
                  <a:pt x="352" y="743"/>
                </a:lnTo>
                <a:lnTo>
                  <a:pt x="365" y="737"/>
                </a:lnTo>
                <a:lnTo>
                  <a:pt x="380" y="731"/>
                </a:lnTo>
                <a:lnTo>
                  <a:pt x="393" y="724"/>
                </a:lnTo>
                <a:lnTo>
                  <a:pt x="405" y="715"/>
                </a:lnTo>
                <a:lnTo>
                  <a:pt x="419" y="707"/>
                </a:lnTo>
                <a:lnTo>
                  <a:pt x="431" y="697"/>
                </a:lnTo>
                <a:lnTo>
                  <a:pt x="442" y="687"/>
                </a:lnTo>
                <a:lnTo>
                  <a:pt x="454" y="676"/>
                </a:lnTo>
                <a:lnTo>
                  <a:pt x="465" y="663"/>
                </a:lnTo>
                <a:lnTo>
                  <a:pt x="476" y="650"/>
                </a:lnTo>
                <a:lnTo>
                  <a:pt x="486" y="637"/>
                </a:lnTo>
                <a:lnTo>
                  <a:pt x="496" y="623"/>
                </a:lnTo>
                <a:lnTo>
                  <a:pt x="505" y="607"/>
                </a:lnTo>
                <a:lnTo>
                  <a:pt x="513" y="592"/>
                </a:lnTo>
                <a:lnTo>
                  <a:pt x="521" y="576"/>
                </a:lnTo>
                <a:lnTo>
                  <a:pt x="527" y="560"/>
                </a:lnTo>
                <a:lnTo>
                  <a:pt x="534" y="543"/>
                </a:lnTo>
                <a:lnTo>
                  <a:pt x="541" y="526"/>
                </a:lnTo>
                <a:lnTo>
                  <a:pt x="546" y="508"/>
                </a:lnTo>
                <a:lnTo>
                  <a:pt x="550" y="489"/>
                </a:lnTo>
                <a:lnTo>
                  <a:pt x="554" y="471"/>
                </a:lnTo>
                <a:lnTo>
                  <a:pt x="558" y="452"/>
                </a:lnTo>
                <a:lnTo>
                  <a:pt x="561" y="434"/>
                </a:lnTo>
                <a:lnTo>
                  <a:pt x="562" y="415"/>
                </a:lnTo>
                <a:lnTo>
                  <a:pt x="563" y="395"/>
                </a:lnTo>
                <a:lnTo>
                  <a:pt x="563" y="377"/>
                </a:lnTo>
              </a:path>
            </a:pathLst>
          </a:custGeom>
          <a:noFill/>
          <a:ln w="2628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58" name="Oval 370"/>
          <p:cNvSpPr>
            <a:spLocks noChangeArrowheads="1"/>
          </p:cNvSpPr>
          <p:nvPr/>
        </p:nvSpPr>
        <p:spPr bwMode="auto">
          <a:xfrm>
            <a:off x="6945313" y="2225675"/>
            <a:ext cx="176212" cy="242888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59" name="Freeform 371"/>
          <p:cNvSpPr>
            <a:spLocks noChangeArrowheads="1"/>
          </p:cNvSpPr>
          <p:nvPr/>
        </p:nvSpPr>
        <p:spPr bwMode="auto">
          <a:xfrm>
            <a:off x="6932613" y="2212975"/>
            <a:ext cx="177800" cy="244475"/>
          </a:xfrm>
          <a:custGeom>
            <a:avLst/>
            <a:gdLst>
              <a:gd name="T0" fmla="*/ 490 w 493"/>
              <a:gd name="T1" fmla="*/ 305 h 678"/>
              <a:gd name="T2" fmla="*/ 484 w 493"/>
              <a:gd name="T3" fmla="*/ 253 h 678"/>
              <a:gd name="T4" fmla="*/ 472 w 493"/>
              <a:gd name="T5" fmla="*/ 205 h 678"/>
              <a:gd name="T6" fmla="*/ 455 w 493"/>
              <a:gd name="T7" fmla="*/ 159 h 678"/>
              <a:gd name="T8" fmla="*/ 432 w 493"/>
              <a:gd name="T9" fmla="*/ 118 h 678"/>
              <a:gd name="T10" fmla="*/ 407 w 493"/>
              <a:gd name="T11" fmla="*/ 81 h 678"/>
              <a:gd name="T12" fmla="*/ 376 w 493"/>
              <a:gd name="T13" fmla="*/ 51 h 678"/>
              <a:gd name="T14" fmla="*/ 343 w 493"/>
              <a:gd name="T15" fmla="*/ 27 h 678"/>
              <a:gd name="T16" fmla="*/ 307 w 493"/>
              <a:gd name="T17" fmla="*/ 11 h 678"/>
              <a:gd name="T18" fmla="*/ 271 w 493"/>
              <a:gd name="T19" fmla="*/ 1 h 678"/>
              <a:gd name="T20" fmla="*/ 246 w 493"/>
              <a:gd name="T21" fmla="*/ 0 h 678"/>
              <a:gd name="T22" fmla="*/ 209 w 493"/>
              <a:gd name="T23" fmla="*/ 4 h 678"/>
              <a:gd name="T24" fmla="*/ 173 w 493"/>
              <a:gd name="T25" fmla="*/ 16 h 678"/>
              <a:gd name="T26" fmla="*/ 139 w 493"/>
              <a:gd name="T27" fmla="*/ 34 h 678"/>
              <a:gd name="T28" fmla="*/ 105 w 493"/>
              <a:gd name="T29" fmla="*/ 61 h 678"/>
              <a:gd name="T30" fmla="*/ 77 w 493"/>
              <a:gd name="T31" fmla="*/ 92 h 678"/>
              <a:gd name="T32" fmla="*/ 52 w 493"/>
              <a:gd name="T33" fmla="*/ 131 h 678"/>
              <a:gd name="T34" fmla="*/ 31 w 493"/>
              <a:gd name="T35" fmla="*/ 174 h 678"/>
              <a:gd name="T36" fmla="*/ 16 w 493"/>
              <a:gd name="T37" fmla="*/ 221 h 678"/>
              <a:gd name="T38" fmla="*/ 6 w 493"/>
              <a:gd name="T39" fmla="*/ 270 h 678"/>
              <a:gd name="T40" fmla="*/ 0 w 493"/>
              <a:gd name="T41" fmla="*/ 322 h 678"/>
              <a:gd name="T42" fmla="*/ 0 w 493"/>
              <a:gd name="T43" fmla="*/ 356 h 678"/>
              <a:gd name="T44" fmla="*/ 6 w 493"/>
              <a:gd name="T45" fmla="*/ 407 h 678"/>
              <a:gd name="T46" fmla="*/ 16 w 493"/>
              <a:gd name="T47" fmla="*/ 457 h 678"/>
              <a:gd name="T48" fmla="*/ 31 w 493"/>
              <a:gd name="T49" fmla="*/ 504 h 678"/>
              <a:gd name="T50" fmla="*/ 52 w 493"/>
              <a:gd name="T51" fmla="*/ 546 h 678"/>
              <a:gd name="T52" fmla="*/ 77 w 493"/>
              <a:gd name="T53" fmla="*/ 585 h 678"/>
              <a:gd name="T54" fmla="*/ 105 w 493"/>
              <a:gd name="T55" fmla="*/ 616 h 678"/>
              <a:gd name="T56" fmla="*/ 139 w 493"/>
              <a:gd name="T57" fmla="*/ 643 h 678"/>
              <a:gd name="T58" fmla="*/ 173 w 493"/>
              <a:gd name="T59" fmla="*/ 662 h 678"/>
              <a:gd name="T60" fmla="*/ 209 w 493"/>
              <a:gd name="T61" fmla="*/ 673 h 678"/>
              <a:gd name="T62" fmla="*/ 246 w 493"/>
              <a:gd name="T63" fmla="*/ 677 h 678"/>
              <a:gd name="T64" fmla="*/ 271 w 493"/>
              <a:gd name="T65" fmla="*/ 676 h 678"/>
              <a:gd name="T66" fmla="*/ 307 w 493"/>
              <a:gd name="T67" fmla="*/ 666 h 678"/>
              <a:gd name="T68" fmla="*/ 343 w 493"/>
              <a:gd name="T69" fmla="*/ 650 h 678"/>
              <a:gd name="T70" fmla="*/ 376 w 493"/>
              <a:gd name="T71" fmla="*/ 626 h 678"/>
              <a:gd name="T72" fmla="*/ 407 w 493"/>
              <a:gd name="T73" fmla="*/ 596 h 678"/>
              <a:gd name="T74" fmla="*/ 432 w 493"/>
              <a:gd name="T75" fmla="*/ 559 h 678"/>
              <a:gd name="T76" fmla="*/ 455 w 493"/>
              <a:gd name="T77" fmla="*/ 518 h 678"/>
              <a:gd name="T78" fmla="*/ 472 w 493"/>
              <a:gd name="T79" fmla="*/ 472 h 678"/>
              <a:gd name="T80" fmla="*/ 484 w 493"/>
              <a:gd name="T81" fmla="*/ 424 h 678"/>
              <a:gd name="T82" fmla="*/ 490 w 493"/>
              <a:gd name="T83" fmla="*/ 373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3" h="678">
                <a:moveTo>
                  <a:pt x="492" y="339"/>
                </a:moveTo>
                <a:lnTo>
                  <a:pt x="492" y="322"/>
                </a:lnTo>
                <a:lnTo>
                  <a:pt x="490" y="305"/>
                </a:lnTo>
                <a:lnTo>
                  <a:pt x="489" y="287"/>
                </a:lnTo>
                <a:lnTo>
                  <a:pt x="486" y="270"/>
                </a:lnTo>
                <a:lnTo>
                  <a:pt x="484" y="253"/>
                </a:lnTo>
                <a:lnTo>
                  <a:pt x="481" y="238"/>
                </a:lnTo>
                <a:lnTo>
                  <a:pt x="476" y="221"/>
                </a:lnTo>
                <a:lnTo>
                  <a:pt x="472" y="205"/>
                </a:lnTo>
                <a:lnTo>
                  <a:pt x="467" y="189"/>
                </a:lnTo>
                <a:lnTo>
                  <a:pt x="461" y="174"/>
                </a:lnTo>
                <a:lnTo>
                  <a:pt x="455" y="159"/>
                </a:lnTo>
                <a:lnTo>
                  <a:pt x="448" y="145"/>
                </a:lnTo>
                <a:lnTo>
                  <a:pt x="440" y="131"/>
                </a:lnTo>
                <a:lnTo>
                  <a:pt x="432" y="118"/>
                </a:lnTo>
                <a:lnTo>
                  <a:pt x="424" y="105"/>
                </a:lnTo>
                <a:lnTo>
                  <a:pt x="415" y="92"/>
                </a:lnTo>
                <a:lnTo>
                  <a:pt x="407" y="81"/>
                </a:lnTo>
                <a:lnTo>
                  <a:pt x="396" y="71"/>
                </a:lnTo>
                <a:lnTo>
                  <a:pt x="387" y="61"/>
                </a:lnTo>
                <a:lnTo>
                  <a:pt x="376" y="51"/>
                </a:lnTo>
                <a:lnTo>
                  <a:pt x="366" y="43"/>
                </a:lnTo>
                <a:lnTo>
                  <a:pt x="354" y="34"/>
                </a:lnTo>
                <a:lnTo>
                  <a:pt x="343" y="27"/>
                </a:lnTo>
                <a:lnTo>
                  <a:pt x="331" y="21"/>
                </a:lnTo>
                <a:lnTo>
                  <a:pt x="319" y="16"/>
                </a:lnTo>
                <a:lnTo>
                  <a:pt x="307" y="11"/>
                </a:lnTo>
                <a:lnTo>
                  <a:pt x="295" y="7"/>
                </a:lnTo>
                <a:lnTo>
                  <a:pt x="283" y="4"/>
                </a:lnTo>
                <a:lnTo>
                  <a:pt x="271" y="1"/>
                </a:lnTo>
                <a:lnTo>
                  <a:pt x="258" y="0"/>
                </a:lnTo>
                <a:lnTo>
                  <a:pt x="246" y="0"/>
                </a:lnTo>
                <a:lnTo>
                  <a:pt x="246" y="0"/>
                </a:lnTo>
                <a:lnTo>
                  <a:pt x="234" y="0"/>
                </a:lnTo>
                <a:lnTo>
                  <a:pt x="221" y="1"/>
                </a:lnTo>
                <a:lnTo>
                  <a:pt x="209" y="4"/>
                </a:lnTo>
                <a:lnTo>
                  <a:pt x="197" y="7"/>
                </a:lnTo>
                <a:lnTo>
                  <a:pt x="185" y="11"/>
                </a:lnTo>
                <a:lnTo>
                  <a:pt x="173" y="16"/>
                </a:lnTo>
                <a:lnTo>
                  <a:pt x="161" y="21"/>
                </a:lnTo>
                <a:lnTo>
                  <a:pt x="149" y="27"/>
                </a:lnTo>
                <a:lnTo>
                  <a:pt x="139" y="34"/>
                </a:lnTo>
                <a:lnTo>
                  <a:pt x="127" y="43"/>
                </a:lnTo>
                <a:lnTo>
                  <a:pt x="116" y="51"/>
                </a:lnTo>
                <a:lnTo>
                  <a:pt x="105" y="61"/>
                </a:lnTo>
                <a:lnTo>
                  <a:pt x="96" y="71"/>
                </a:lnTo>
                <a:lnTo>
                  <a:pt x="85" y="81"/>
                </a:lnTo>
                <a:lnTo>
                  <a:pt x="77" y="92"/>
                </a:lnTo>
                <a:lnTo>
                  <a:pt x="68" y="105"/>
                </a:lnTo>
                <a:lnTo>
                  <a:pt x="60" y="118"/>
                </a:lnTo>
                <a:lnTo>
                  <a:pt x="52" y="131"/>
                </a:lnTo>
                <a:lnTo>
                  <a:pt x="44" y="145"/>
                </a:lnTo>
                <a:lnTo>
                  <a:pt x="38" y="159"/>
                </a:lnTo>
                <a:lnTo>
                  <a:pt x="31" y="174"/>
                </a:lnTo>
                <a:lnTo>
                  <a:pt x="26" y="189"/>
                </a:lnTo>
                <a:lnTo>
                  <a:pt x="20" y="205"/>
                </a:lnTo>
                <a:lnTo>
                  <a:pt x="16" y="221"/>
                </a:lnTo>
                <a:lnTo>
                  <a:pt x="11" y="238"/>
                </a:lnTo>
                <a:lnTo>
                  <a:pt x="8" y="253"/>
                </a:lnTo>
                <a:lnTo>
                  <a:pt x="6" y="270"/>
                </a:lnTo>
                <a:lnTo>
                  <a:pt x="3" y="287"/>
                </a:lnTo>
                <a:lnTo>
                  <a:pt x="2" y="305"/>
                </a:lnTo>
                <a:lnTo>
                  <a:pt x="0" y="322"/>
                </a:lnTo>
                <a:lnTo>
                  <a:pt x="0" y="339"/>
                </a:lnTo>
                <a:lnTo>
                  <a:pt x="0" y="339"/>
                </a:lnTo>
                <a:lnTo>
                  <a:pt x="0" y="356"/>
                </a:lnTo>
                <a:lnTo>
                  <a:pt x="2" y="373"/>
                </a:lnTo>
                <a:lnTo>
                  <a:pt x="3" y="390"/>
                </a:lnTo>
                <a:lnTo>
                  <a:pt x="6" y="407"/>
                </a:lnTo>
                <a:lnTo>
                  <a:pt x="8" y="424"/>
                </a:lnTo>
                <a:lnTo>
                  <a:pt x="11" y="440"/>
                </a:lnTo>
                <a:lnTo>
                  <a:pt x="16" y="457"/>
                </a:lnTo>
                <a:lnTo>
                  <a:pt x="20" y="472"/>
                </a:lnTo>
                <a:lnTo>
                  <a:pt x="26" y="488"/>
                </a:lnTo>
                <a:lnTo>
                  <a:pt x="31" y="504"/>
                </a:lnTo>
                <a:lnTo>
                  <a:pt x="38" y="518"/>
                </a:lnTo>
                <a:lnTo>
                  <a:pt x="44" y="532"/>
                </a:lnTo>
                <a:lnTo>
                  <a:pt x="52" y="546"/>
                </a:lnTo>
                <a:lnTo>
                  <a:pt x="60" y="559"/>
                </a:lnTo>
                <a:lnTo>
                  <a:pt x="68" y="572"/>
                </a:lnTo>
                <a:lnTo>
                  <a:pt x="77" y="585"/>
                </a:lnTo>
                <a:lnTo>
                  <a:pt x="85" y="596"/>
                </a:lnTo>
                <a:lnTo>
                  <a:pt x="96" y="606"/>
                </a:lnTo>
                <a:lnTo>
                  <a:pt x="105" y="616"/>
                </a:lnTo>
                <a:lnTo>
                  <a:pt x="116" y="626"/>
                </a:lnTo>
                <a:lnTo>
                  <a:pt x="127" y="635"/>
                </a:lnTo>
                <a:lnTo>
                  <a:pt x="139" y="643"/>
                </a:lnTo>
                <a:lnTo>
                  <a:pt x="149" y="650"/>
                </a:lnTo>
                <a:lnTo>
                  <a:pt x="161" y="656"/>
                </a:lnTo>
                <a:lnTo>
                  <a:pt x="173" y="662"/>
                </a:lnTo>
                <a:lnTo>
                  <a:pt x="185" y="666"/>
                </a:lnTo>
                <a:lnTo>
                  <a:pt x="197" y="670"/>
                </a:lnTo>
                <a:lnTo>
                  <a:pt x="209" y="673"/>
                </a:lnTo>
                <a:lnTo>
                  <a:pt x="221" y="676"/>
                </a:lnTo>
                <a:lnTo>
                  <a:pt x="234" y="677"/>
                </a:lnTo>
                <a:lnTo>
                  <a:pt x="246" y="677"/>
                </a:lnTo>
                <a:lnTo>
                  <a:pt x="246" y="677"/>
                </a:lnTo>
                <a:lnTo>
                  <a:pt x="258" y="677"/>
                </a:lnTo>
                <a:lnTo>
                  <a:pt x="271" y="676"/>
                </a:lnTo>
                <a:lnTo>
                  <a:pt x="283" y="673"/>
                </a:lnTo>
                <a:lnTo>
                  <a:pt x="295" y="670"/>
                </a:lnTo>
                <a:lnTo>
                  <a:pt x="307" y="666"/>
                </a:lnTo>
                <a:lnTo>
                  <a:pt x="319" y="662"/>
                </a:lnTo>
                <a:lnTo>
                  <a:pt x="331" y="656"/>
                </a:lnTo>
                <a:lnTo>
                  <a:pt x="343" y="650"/>
                </a:lnTo>
                <a:lnTo>
                  <a:pt x="354" y="643"/>
                </a:lnTo>
                <a:lnTo>
                  <a:pt x="366" y="635"/>
                </a:lnTo>
                <a:lnTo>
                  <a:pt x="376" y="626"/>
                </a:lnTo>
                <a:lnTo>
                  <a:pt x="387" y="616"/>
                </a:lnTo>
                <a:lnTo>
                  <a:pt x="396" y="606"/>
                </a:lnTo>
                <a:lnTo>
                  <a:pt x="407" y="596"/>
                </a:lnTo>
                <a:lnTo>
                  <a:pt x="415" y="585"/>
                </a:lnTo>
                <a:lnTo>
                  <a:pt x="424" y="572"/>
                </a:lnTo>
                <a:lnTo>
                  <a:pt x="432" y="559"/>
                </a:lnTo>
                <a:lnTo>
                  <a:pt x="440" y="546"/>
                </a:lnTo>
                <a:lnTo>
                  <a:pt x="448" y="532"/>
                </a:lnTo>
                <a:lnTo>
                  <a:pt x="455" y="518"/>
                </a:lnTo>
                <a:lnTo>
                  <a:pt x="461" y="504"/>
                </a:lnTo>
                <a:lnTo>
                  <a:pt x="467" y="488"/>
                </a:lnTo>
                <a:lnTo>
                  <a:pt x="472" y="472"/>
                </a:lnTo>
                <a:lnTo>
                  <a:pt x="476" y="457"/>
                </a:lnTo>
                <a:lnTo>
                  <a:pt x="481" y="440"/>
                </a:lnTo>
                <a:lnTo>
                  <a:pt x="484" y="424"/>
                </a:lnTo>
                <a:lnTo>
                  <a:pt x="486" y="407"/>
                </a:lnTo>
                <a:lnTo>
                  <a:pt x="489" y="390"/>
                </a:lnTo>
                <a:lnTo>
                  <a:pt x="490" y="373"/>
                </a:lnTo>
                <a:lnTo>
                  <a:pt x="492" y="356"/>
                </a:lnTo>
                <a:lnTo>
                  <a:pt x="492" y="339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60" name="Freeform 372"/>
          <p:cNvSpPr>
            <a:spLocks noChangeArrowheads="1"/>
          </p:cNvSpPr>
          <p:nvPr/>
        </p:nvSpPr>
        <p:spPr bwMode="auto">
          <a:xfrm>
            <a:off x="6919913" y="2198688"/>
            <a:ext cx="203200" cy="271462"/>
          </a:xfrm>
          <a:custGeom>
            <a:avLst/>
            <a:gdLst>
              <a:gd name="T0" fmla="*/ 561 w 564"/>
              <a:gd name="T1" fmla="*/ 339 h 756"/>
              <a:gd name="T2" fmla="*/ 553 w 564"/>
              <a:gd name="T3" fmla="*/ 284 h 756"/>
              <a:gd name="T4" fmla="*/ 540 w 564"/>
              <a:gd name="T5" fmla="*/ 228 h 756"/>
              <a:gd name="T6" fmla="*/ 520 w 564"/>
              <a:gd name="T7" fmla="*/ 178 h 756"/>
              <a:gd name="T8" fmla="*/ 495 w 564"/>
              <a:gd name="T9" fmla="*/ 131 h 756"/>
              <a:gd name="T10" fmla="*/ 464 w 564"/>
              <a:gd name="T11" fmla="*/ 92 h 756"/>
              <a:gd name="T12" fmla="*/ 430 w 564"/>
              <a:gd name="T13" fmla="*/ 57 h 756"/>
              <a:gd name="T14" fmla="*/ 393 w 564"/>
              <a:gd name="T15" fmla="*/ 30 h 756"/>
              <a:gd name="T16" fmla="*/ 351 w 564"/>
              <a:gd name="T17" fmla="*/ 12 h 756"/>
              <a:gd name="T18" fmla="*/ 309 w 564"/>
              <a:gd name="T19" fmla="*/ 2 h 756"/>
              <a:gd name="T20" fmla="*/ 281 w 564"/>
              <a:gd name="T21" fmla="*/ 0 h 756"/>
              <a:gd name="T22" fmla="*/ 239 w 564"/>
              <a:gd name="T23" fmla="*/ 5 h 756"/>
              <a:gd name="T24" fmla="*/ 197 w 564"/>
              <a:gd name="T25" fmla="*/ 18 h 756"/>
              <a:gd name="T26" fmla="*/ 158 w 564"/>
              <a:gd name="T27" fmla="*/ 39 h 756"/>
              <a:gd name="T28" fmla="*/ 120 w 564"/>
              <a:gd name="T29" fmla="*/ 67 h 756"/>
              <a:gd name="T30" fmla="*/ 87 w 564"/>
              <a:gd name="T31" fmla="*/ 104 h 756"/>
              <a:gd name="T32" fmla="*/ 58 w 564"/>
              <a:gd name="T33" fmla="*/ 147 h 756"/>
              <a:gd name="T34" fmla="*/ 35 w 564"/>
              <a:gd name="T35" fmla="*/ 194 h 756"/>
              <a:gd name="T36" fmla="*/ 17 w 564"/>
              <a:gd name="T37" fmla="*/ 247 h 756"/>
              <a:gd name="T38" fmla="*/ 5 w 564"/>
              <a:gd name="T39" fmla="*/ 302 h 756"/>
              <a:gd name="T40" fmla="*/ 0 w 564"/>
              <a:gd name="T41" fmla="*/ 359 h 756"/>
              <a:gd name="T42" fmla="*/ 0 w 564"/>
              <a:gd name="T43" fmla="*/ 396 h 756"/>
              <a:gd name="T44" fmla="*/ 5 w 564"/>
              <a:gd name="T45" fmla="*/ 453 h 756"/>
              <a:gd name="T46" fmla="*/ 17 w 564"/>
              <a:gd name="T47" fmla="*/ 509 h 756"/>
              <a:gd name="T48" fmla="*/ 35 w 564"/>
              <a:gd name="T49" fmla="*/ 561 h 756"/>
              <a:gd name="T50" fmla="*/ 58 w 564"/>
              <a:gd name="T51" fmla="*/ 608 h 756"/>
              <a:gd name="T52" fmla="*/ 87 w 564"/>
              <a:gd name="T53" fmla="*/ 651 h 756"/>
              <a:gd name="T54" fmla="*/ 120 w 564"/>
              <a:gd name="T55" fmla="*/ 688 h 756"/>
              <a:gd name="T56" fmla="*/ 158 w 564"/>
              <a:gd name="T57" fmla="*/ 716 h 756"/>
              <a:gd name="T58" fmla="*/ 197 w 564"/>
              <a:gd name="T59" fmla="*/ 738 h 756"/>
              <a:gd name="T60" fmla="*/ 239 w 564"/>
              <a:gd name="T61" fmla="*/ 751 h 756"/>
              <a:gd name="T62" fmla="*/ 281 w 564"/>
              <a:gd name="T63" fmla="*/ 755 h 756"/>
              <a:gd name="T64" fmla="*/ 309 w 564"/>
              <a:gd name="T65" fmla="*/ 753 h 756"/>
              <a:gd name="T66" fmla="*/ 351 w 564"/>
              <a:gd name="T67" fmla="*/ 743 h 756"/>
              <a:gd name="T68" fmla="*/ 393 w 564"/>
              <a:gd name="T69" fmla="*/ 725 h 756"/>
              <a:gd name="T70" fmla="*/ 430 w 564"/>
              <a:gd name="T71" fmla="*/ 698 h 756"/>
              <a:gd name="T72" fmla="*/ 464 w 564"/>
              <a:gd name="T73" fmla="*/ 664 h 756"/>
              <a:gd name="T74" fmla="*/ 495 w 564"/>
              <a:gd name="T75" fmla="*/ 624 h 756"/>
              <a:gd name="T76" fmla="*/ 520 w 564"/>
              <a:gd name="T77" fmla="*/ 577 h 756"/>
              <a:gd name="T78" fmla="*/ 540 w 564"/>
              <a:gd name="T79" fmla="*/ 527 h 756"/>
              <a:gd name="T80" fmla="*/ 553 w 564"/>
              <a:gd name="T81" fmla="*/ 472 h 756"/>
              <a:gd name="T82" fmla="*/ 561 w 564"/>
              <a:gd name="T83" fmla="*/ 416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4" h="756">
                <a:moveTo>
                  <a:pt x="563" y="378"/>
                </a:moveTo>
                <a:lnTo>
                  <a:pt x="563" y="359"/>
                </a:lnTo>
                <a:lnTo>
                  <a:pt x="561" y="339"/>
                </a:lnTo>
                <a:lnTo>
                  <a:pt x="560" y="321"/>
                </a:lnTo>
                <a:lnTo>
                  <a:pt x="557" y="302"/>
                </a:lnTo>
                <a:lnTo>
                  <a:pt x="553" y="284"/>
                </a:lnTo>
                <a:lnTo>
                  <a:pt x="549" y="265"/>
                </a:lnTo>
                <a:lnTo>
                  <a:pt x="545" y="247"/>
                </a:lnTo>
                <a:lnTo>
                  <a:pt x="540" y="228"/>
                </a:lnTo>
                <a:lnTo>
                  <a:pt x="533" y="211"/>
                </a:lnTo>
                <a:lnTo>
                  <a:pt x="527" y="194"/>
                </a:lnTo>
                <a:lnTo>
                  <a:pt x="520" y="178"/>
                </a:lnTo>
                <a:lnTo>
                  <a:pt x="512" y="163"/>
                </a:lnTo>
                <a:lnTo>
                  <a:pt x="504" y="147"/>
                </a:lnTo>
                <a:lnTo>
                  <a:pt x="495" y="131"/>
                </a:lnTo>
                <a:lnTo>
                  <a:pt x="486" y="117"/>
                </a:lnTo>
                <a:lnTo>
                  <a:pt x="475" y="104"/>
                </a:lnTo>
                <a:lnTo>
                  <a:pt x="464" y="92"/>
                </a:lnTo>
                <a:lnTo>
                  <a:pt x="454" y="79"/>
                </a:lnTo>
                <a:lnTo>
                  <a:pt x="442" y="67"/>
                </a:lnTo>
                <a:lnTo>
                  <a:pt x="430" y="57"/>
                </a:lnTo>
                <a:lnTo>
                  <a:pt x="418" y="47"/>
                </a:lnTo>
                <a:lnTo>
                  <a:pt x="405" y="39"/>
                </a:lnTo>
                <a:lnTo>
                  <a:pt x="393" y="30"/>
                </a:lnTo>
                <a:lnTo>
                  <a:pt x="379" y="23"/>
                </a:lnTo>
                <a:lnTo>
                  <a:pt x="365" y="18"/>
                </a:lnTo>
                <a:lnTo>
                  <a:pt x="351" y="12"/>
                </a:lnTo>
                <a:lnTo>
                  <a:pt x="338" y="8"/>
                </a:lnTo>
                <a:lnTo>
                  <a:pt x="324" y="5"/>
                </a:lnTo>
                <a:lnTo>
                  <a:pt x="309" y="2"/>
                </a:lnTo>
                <a:lnTo>
                  <a:pt x="296" y="0"/>
                </a:lnTo>
                <a:lnTo>
                  <a:pt x="281" y="0"/>
                </a:lnTo>
                <a:lnTo>
                  <a:pt x="281" y="0"/>
                </a:lnTo>
                <a:lnTo>
                  <a:pt x="266" y="0"/>
                </a:lnTo>
                <a:lnTo>
                  <a:pt x="253" y="2"/>
                </a:lnTo>
                <a:lnTo>
                  <a:pt x="239" y="5"/>
                </a:lnTo>
                <a:lnTo>
                  <a:pt x="224" y="8"/>
                </a:lnTo>
                <a:lnTo>
                  <a:pt x="211" y="12"/>
                </a:lnTo>
                <a:lnTo>
                  <a:pt x="197" y="18"/>
                </a:lnTo>
                <a:lnTo>
                  <a:pt x="183" y="23"/>
                </a:lnTo>
                <a:lnTo>
                  <a:pt x="170" y="30"/>
                </a:lnTo>
                <a:lnTo>
                  <a:pt x="158" y="39"/>
                </a:lnTo>
                <a:lnTo>
                  <a:pt x="144" y="47"/>
                </a:lnTo>
                <a:lnTo>
                  <a:pt x="132" y="57"/>
                </a:lnTo>
                <a:lnTo>
                  <a:pt x="120" y="67"/>
                </a:lnTo>
                <a:lnTo>
                  <a:pt x="108" y="79"/>
                </a:lnTo>
                <a:lnTo>
                  <a:pt x="98" y="92"/>
                </a:lnTo>
                <a:lnTo>
                  <a:pt x="87" y="104"/>
                </a:lnTo>
                <a:lnTo>
                  <a:pt x="77" y="117"/>
                </a:lnTo>
                <a:lnTo>
                  <a:pt x="67" y="131"/>
                </a:lnTo>
                <a:lnTo>
                  <a:pt x="58" y="147"/>
                </a:lnTo>
                <a:lnTo>
                  <a:pt x="50" y="163"/>
                </a:lnTo>
                <a:lnTo>
                  <a:pt x="42" y="178"/>
                </a:lnTo>
                <a:lnTo>
                  <a:pt x="35" y="194"/>
                </a:lnTo>
                <a:lnTo>
                  <a:pt x="29" y="211"/>
                </a:lnTo>
                <a:lnTo>
                  <a:pt x="22" y="228"/>
                </a:lnTo>
                <a:lnTo>
                  <a:pt x="17" y="247"/>
                </a:lnTo>
                <a:lnTo>
                  <a:pt x="13" y="265"/>
                </a:lnTo>
                <a:lnTo>
                  <a:pt x="9" y="284"/>
                </a:lnTo>
                <a:lnTo>
                  <a:pt x="5" y="302"/>
                </a:lnTo>
                <a:lnTo>
                  <a:pt x="2" y="321"/>
                </a:lnTo>
                <a:lnTo>
                  <a:pt x="1" y="339"/>
                </a:lnTo>
                <a:lnTo>
                  <a:pt x="0" y="359"/>
                </a:lnTo>
                <a:lnTo>
                  <a:pt x="0" y="378"/>
                </a:lnTo>
                <a:lnTo>
                  <a:pt x="0" y="378"/>
                </a:lnTo>
                <a:lnTo>
                  <a:pt x="0" y="396"/>
                </a:lnTo>
                <a:lnTo>
                  <a:pt x="1" y="416"/>
                </a:lnTo>
                <a:lnTo>
                  <a:pt x="2" y="435"/>
                </a:lnTo>
                <a:lnTo>
                  <a:pt x="5" y="453"/>
                </a:lnTo>
                <a:lnTo>
                  <a:pt x="9" y="472"/>
                </a:lnTo>
                <a:lnTo>
                  <a:pt x="13" y="490"/>
                </a:lnTo>
                <a:lnTo>
                  <a:pt x="17" y="509"/>
                </a:lnTo>
                <a:lnTo>
                  <a:pt x="22" y="527"/>
                </a:lnTo>
                <a:lnTo>
                  <a:pt x="29" y="544"/>
                </a:lnTo>
                <a:lnTo>
                  <a:pt x="35" y="561"/>
                </a:lnTo>
                <a:lnTo>
                  <a:pt x="42" y="577"/>
                </a:lnTo>
                <a:lnTo>
                  <a:pt x="50" y="593"/>
                </a:lnTo>
                <a:lnTo>
                  <a:pt x="58" y="608"/>
                </a:lnTo>
                <a:lnTo>
                  <a:pt x="67" y="624"/>
                </a:lnTo>
                <a:lnTo>
                  <a:pt x="77" y="638"/>
                </a:lnTo>
                <a:lnTo>
                  <a:pt x="87" y="651"/>
                </a:lnTo>
                <a:lnTo>
                  <a:pt x="98" y="664"/>
                </a:lnTo>
                <a:lnTo>
                  <a:pt x="108" y="677"/>
                </a:lnTo>
                <a:lnTo>
                  <a:pt x="120" y="688"/>
                </a:lnTo>
                <a:lnTo>
                  <a:pt x="132" y="698"/>
                </a:lnTo>
                <a:lnTo>
                  <a:pt x="144" y="708"/>
                </a:lnTo>
                <a:lnTo>
                  <a:pt x="158" y="716"/>
                </a:lnTo>
                <a:lnTo>
                  <a:pt x="170" y="725"/>
                </a:lnTo>
                <a:lnTo>
                  <a:pt x="183" y="732"/>
                </a:lnTo>
                <a:lnTo>
                  <a:pt x="197" y="738"/>
                </a:lnTo>
                <a:lnTo>
                  <a:pt x="211" y="743"/>
                </a:lnTo>
                <a:lnTo>
                  <a:pt x="224" y="748"/>
                </a:lnTo>
                <a:lnTo>
                  <a:pt x="239" y="751"/>
                </a:lnTo>
                <a:lnTo>
                  <a:pt x="253" y="753"/>
                </a:lnTo>
                <a:lnTo>
                  <a:pt x="266" y="755"/>
                </a:lnTo>
                <a:lnTo>
                  <a:pt x="281" y="755"/>
                </a:lnTo>
                <a:lnTo>
                  <a:pt x="281" y="755"/>
                </a:lnTo>
                <a:lnTo>
                  <a:pt x="296" y="755"/>
                </a:lnTo>
                <a:lnTo>
                  <a:pt x="309" y="753"/>
                </a:lnTo>
                <a:lnTo>
                  <a:pt x="324" y="751"/>
                </a:lnTo>
                <a:lnTo>
                  <a:pt x="338" y="748"/>
                </a:lnTo>
                <a:lnTo>
                  <a:pt x="351" y="743"/>
                </a:lnTo>
                <a:lnTo>
                  <a:pt x="365" y="738"/>
                </a:lnTo>
                <a:lnTo>
                  <a:pt x="379" y="732"/>
                </a:lnTo>
                <a:lnTo>
                  <a:pt x="393" y="725"/>
                </a:lnTo>
                <a:lnTo>
                  <a:pt x="405" y="716"/>
                </a:lnTo>
                <a:lnTo>
                  <a:pt x="418" y="708"/>
                </a:lnTo>
                <a:lnTo>
                  <a:pt x="430" y="698"/>
                </a:lnTo>
                <a:lnTo>
                  <a:pt x="442" y="688"/>
                </a:lnTo>
                <a:lnTo>
                  <a:pt x="454" y="677"/>
                </a:lnTo>
                <a:lnTo>
                  <a:pt x="464" y="664"/>
                </a:lnTo>
                <a:lnTo>
                  <a:pt x="475" y="651"/>
                </a:lnTo>
                <a:lnTo>
                  <a:pt x="486" y="638"/>
                </a:lnTo>
                <a:lnTo>
                  <a:pt x="495" y="624"/>
                </a:lnTo>
                <a:lnTo>
                  <a:pt x="504" y="608"/>
                </a:lnTo>
                <a:lnTo>
                  <a:pt x="512" y="593"/>
                </a:lnTo>
                <a:lnTo>
                  <a:pt x="520" y="577"/>
                </a:lnTo>
                <a:lnTo>
                  <a:pt x="527" y="561"/>
                </a:lnTo>
                <a:lnTo>
                  <a:pt x="533" y="544"/>
                </a:lnTo>
                <a:lnTo>
                  <a:pt x="540" y="527"/>
                </a:lnTo>
                <a:lnTo>
                  <a:pt x="545" y="509"/>
                </a:lnTo>
                <a:lnTo>
                  <a:pt x="549" y="490"/>
                </a:lnTo>
                <a:lnTo>
                  <a:pt x="553" y="472"/>
                </a:lnTo>
                <a:lnTo>
                  <a:pt x="557" y="453"/>
                </a:lnTo>
                <a:lnTo>
                  <a:pt x="560" y="435"/>
                </a:lnTo>
                <a:lnTo>
                  <a:pt x="561" y="416"/>
                </a:lnTo>
                <a:lnTo>
                  <a:pt x="563" y="396"/>
                </a:lnTo>
                <a:lnTo>
                  <a:pt x="563" y="378"/>
                </a:lnTo>
              </a:path>
            </a:pathLst>
          </a:custGeom>
          <a:noFill/>
          <a:ln w="2628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61" name="Freeform 373"/>
          <p:cNvSpPr>
            <a:spLocks noChangeArrowheads="1"/>
          </p:cNvSpPr>
          <p:nvPr/>
        </p:nvSpPr>
        <p:spPr bwMode="auto">
          <a:xfrm>
            <a:off x="7223125" y="2592388"/>
            <a:ext cx="366713" cy="488950"/>
          </a:xfrm>
          <a:custGeom>
            <a:avLst/>
            <a:gdLst>
              <a:gd name="T0" fmla="*/ 492 w 1020"/>
              <a:gd name="T1" fmla="*/ 0 h 1357"/>
              <a:gd name="T2" fmla="*/ 0 w 1020"/>
              <a:gd name="T3" fmla="*/ 1356 h 1357"/>
              <a:gd name="T4" fmla="*/ 1019 w 1020"/>
              <a:gd name="T5" fmla="*/ 1356 h 1357"/>
              <a:gd name="T6" fmla="*/ 492 w 1020"/>
              <a:gd name="T7" fmla="*/ 0 h 1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0" h="1357">
                <a:moveTo>
                  <a:pt x="492" y="0"/>
                </a:moveTo>
                <a:lnTo>
                  <a:pt x="0" y="1356"/>
                </a:lnTo>
                <a:lnTo>
                  <a:pt x="1019" y="1356"/>
                </a:lnTo>
                <a:lnTo>
                  <a:pt x="492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62" name="Freeform 374"/>
          <p:cNvSpPr>
            <a:spLocks noChangeArrowheads="1"/>
          </p:cNvSpPr>
          <p:nvPr/>
        </p:nvSpPr>
        <p:spPr bwMode="auto">
          <a:xfrm>
            <a:off x="7223125" y="2592388"/>
            <a:ext cx="366713" cy="488950"/>
          </a:xfrm>
          <a:custGeom>
            <a:avLst/>
            <a:gdLst>
              <a:gd name="T0" fmla="*/ 492 w 1020"/>
              <a:gd name="T1" fmla="*/ 0 h 1357"/>
              <a:gd name="T2" fmla="*/ 0 w 1020"/>
              <a:gd name="T3" fmla="*/ 1356 h 1357"/>
              <a:gd name="T4" fmla="*/ 1019 w 1020"/>
              <a:gd name="T5" fmla="*/ 1356 h 1357"/>
              <a:gd name="T6" fmla="*/ 492 w 1020"/>
              <a:gd name="T7" fmla="*/ 0 h 1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0" h="1357">
                <a:moveTo>
                  <a:pt x="492" y="0"/>
                </a:moveTo>
                <a:lnTo>
                  <a:pt x="0" y="1356"/>
                </a:lnTo>
                <a:lnTo>
                  <a:pt x="1019" y="1356"/>
                </a:lnTo>
                <a:lnTo>
                  <a:pt x="492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63" name="Freeform 375"/>
          <p:cNvSpPr>
            <a:spLocks noChangeArrowheads="1"/>
          </p:cNvSpPr>
          <p:nvPr/>
        </p:nvSpPr>
        <p:spPr bwMode="auto">
          <a:xfrm>
            <a:off x="7197725" y="2592388"/>
            <a:ext cx="214313" cy="501650"/>
          </a:xfrm>
          <a:custGeom>
            <a:avLst/>
            <a:gdLst>
              <a:gd name="T0" fmla="*/ 596 w 597"/>
              <a:gd name="T1" fmla="*/ 39 h 1394"/>
              <a:gd name="T2" fmla="*/ 527 w 597"/>
              <a:gd name="T3" fmla="*/ 0 h 1394"/>
              <a:gd name="T4" fmla="*/ 0 w 597"/>
              <a:gd name="T5" fmla="*/ 1356 h 1394"/>
              <a:gd name="T6" fmla="*/ 0 w 597"/>
              <a:gd name="T7" fmla="*/ 1393 h 1394"/>
              <a:gd name="T8" fmla="*/ 34 w 597"/>
              <a:gd name="T9" fmla="*/ 1393 h 1394"/>
              <a:gd name="T10" fmla="*/ 70 w 597"/>
              <a:gd name="T11" fmla="*/ 1393 h 1394"/>
              <a:gd name="T12" fmla="*/ 596 w 597"/>
              <a:gd name="T13" fmla="*/ 39 h 1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7" h="1394">
                <a:moveTo>
                  <a:pt x="596" y="39"/>
                </a:moveTo>
                <a:lnTo>
                  <a:pt x="527" y="0"/>
                </a:lnTo>
                <a:lnTo>
                  <a:pt x="0" y="1356"/>
                </a:lnTo>
                <a:lnTo>
                  <a:pt x="0" y="1393"/>
                </a:lnTo>
                <a:lnTo>
                  <a:pt x="34" y="1393"/>
                </a:lnTo>
                <a:lnTo>
                  <a:pt x="70" y="1393"/>
                </a:lnTo>
                <a:lnTo>
                  <a:pt x="596" y="3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64" name="Freeform 376"/>
          <p:cNvSpPr>
            <a:spLocks noChangeArrowheads="1"/>
          </p:cNvSpPr>
          <p:nvPr/>
        </p:nvSpPr>
        <p:spPr bwMode="auto">
          <a:xfrm>
            <a:off x="7197725" y="2592388"/>
            <a:ext cx="214313" cy="501650"/>
          </a:xfrm>
          <a:custGeom>
            <a:avLst/>
            <a:gdLst>
              <a:gd name="T0" fmla="*/ 596 w 597"/>
              <a:gd name="T1" fmla="*/ 39 h 1394"/>
              <a:gd name="T2" fmla="*/ 527 w 597"/>
              <a:gd name="T3" fmla="*/ 0 h 1394"/>
              <a:gd name="T4" fmla="*/ 0 w 597"/>
              <a:gd name="T5" fmla="*/ 1356 h 1394"/>
              <a:gd name="T6" fmla="*/ 0 w 597"/>
              <a:gd name="T7" fmla="*/ 1393 h 1394"/>
              <a:gd name="T8" fmla="*/ 34 w 597"/>
              <a:gd name="T9" fmla="*/ 1393 h 1394"/>
              <a:gd name="T10" fmla="*/ 70 w 597"/>
              <a:gd name="T11" fmla="*/ 1393 h 1394"/>
              <a:gd name="T12" fmla="*/ 596 w 597"/>
              <a:gd name="T13" fmla="*/ 39 h 1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7" h="1394">
                <a:moveTo>
                  <a:pt x="596" y="39"/>
                </a:moveTo>
                <a:lnTo>
                  <a:pt x="527" y="0"/>
                </a:lnTo>
                <a:lnTo>
                  <a:pt x="0" y="1356"/>
                </a:lnTo>
                <a:lnTo>
                  <a:pt x="0" y="1393"/>
                </a:lnTo>
                <a:lnTo>
                  <a:pt x="34" y="1393"/>
                </a:lnTo>
                <a:lnTo>
                  <a:pt x="70" y="1393"/>
                </a:lnTo>
                <a:lnTo>
                  <a:pt x="596" y="3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65" name="Freeform 377"/>
          <p:cNvSpPr>
            <a:spLocks noChangeArrowheads="1"/>
          </p:cNvSpPr>
          <p:nvPr/>
        </p:nvSpPr>
        <p:spPr bwMode="auto">
          <a:xfrm>
            <a:off x="7210425" y="3065463"/>
            <a:ext cx="404813" cy="26987"/>
          </a:xfrm>
          <a:custGeom>
            <a:avLst/>
            <a:gdLst>
              <a:gd name="T0" fmla="*/ 0 w 1126"/>
              <a:gd name="T1" fmla="*/ 0 h 77"/>
              <a:gd name="T2" fmla="*/ 0 w 1126"/>
              <a:gd name="T3" fmla="*/ 76 h 77"/>
              <a:gd name="T4" fmla="*/ 1055 w 1126"/>
              <a:gd name="T5" fmla="*/ 76 h 77"/>
              <a:gd name="T6" fmla="*/ 1125 w 1126"/>
              <a:gd name="T7" fmla="*/ 76 h 77"/>
              <a:gd name="T8" fmla="*/ 1089 w 1126"/>
              <a:gd name="T9" fmla="*/ 39 h 77"/>
              <a:gd name="T10" fmla="*/ 1055 w 1126"/>
              <a:gd name="T11" fmla="*/ 0 h 77"/>
              <a:gd name="T12" fmla="*/ 0 w 1126"/>
              <a:gd name="T1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6" h="77">
                <a:moveTo>
                  <a:pt x="0" y="0"/>
                </a:moveTo>
                <a:lnTo>
                  <a:pt x="0" y="76"/>
                </a:lnTo>
                <a:lnTo>
                  <a:pt x="1055" y="76"/>
                </a:lnTo>
                <a:lnTo>
                  <a:pt x="1125" y="76"/>
                </a:lnTo>
                <a:lnTo>
                  <a:pt x="1089" y="39"/>
                </a:lnTo>
                <a:lnTo>
                  <a:pt x="1055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66" name="Freeform 378"/>
          <p:cNvSpPr>
            <a:spLocks noChangeArrowheads="1"/>
          </p:cNvSpPr>
          <p:nvPr/>
        </p:nvSpPr>
        <p:spPr bwMode="auto">
          <a:xfrm>
            <a:off x="7210425" y="3065463"/>
            <a:ext cx="404813" cy="26987"/>
          </a:xfrm>
          <a:custGeom>
            <a:avLst/>
            <a:gdLst>
              <a:gd name="T0" fmla="*/ 0 w 1126"/>
              <a:gd name="T1" fmla="*/ 0 h 77"/>
              <a:gd name="T2" fmla="*/ 0 w 1126"/>
              <a:gd name="T3" fmla="*/ 76 h 77"/>
              <a:gd name="T4" fmla="*/ 1055 w 1126"/>
              <a:gd name="T5" fmla="*/ 76 h 77"/>
              <a:gd name="T6" fmla="*/ 1125 w 1126"/>
              <a:gd name="T7" fmla="*/ 76 h 77"/>
              <a:gd name="T8" fmla="*/ 1089 w 1126"/>
              <a:gd name="T9" fmla="*/ 39 h 77"/>
              <a:gd name="T10" fmla="*/ 1055 w 1126"/>
              <a:gd name="T11" fmla="*/ 0 h 77"/>
              <a:gd name="T12" fmla="*/ 0 w 1126"/>
              <a:gd name="T1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6" h="77">
                <a:moveTo>
                  <a:pt x="0" y="0"/>
                </a:moveTo>
                <a:lnTo>
                  <a:pt x="0" y="76"/>
                </a:lnTo>
                <a:lnTo>
                  <a:pt x="1055" y="76"/>
                </a:lnTo>
                <a:lnTo>
                  <a:pt x="1125" y="76"/>
                </a:lnTo>
                <a:lnTo>
                  <a:pt x="1089" y="39"/>
                </a:lnTo>
                <a:lnTo>
                  <a:pt x="1055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67" name="Freeform 379"/>
          <p:cNvSpPr>
            <a:spLocks noChangeArrowheads="1"/>
          </p:cNvSpPr>
          <p:nvPr/>
        </p:nvSpPr>
        <p:spPr bwMode="auto">
          <a:xfrm>
            <a:off x="7388225" y="2551113"/>
            <a:ext cx="214313" cy="542925"/>
          </a:xfrm>
          <a:custGeom>
            <a:avLst/>
            <a:gdLst>
              <a:gd name="T0" fmla="*/ 526 w 597"/>
              <a:gd name="T1" fmla="*/ 1505 h 1506"/>
              <a:gd name="T2" fmla="*/ 596 w 597"/>
              <a:gd name="T3" fmla="*/ 1468 h 1506"/>
              <a:gd name="T4" fmla="*/ 69 w 597"/>
              <a:gd name="T5" fmla="*/ 112 h 1506"/>
              <a:gd name="T6" fmla="*/ 35 w 597"/>
              <a:gd name="T7" fmla="*/ 0 h 1506"/>
              <a:gd name="T8" fmla="*/ 0 w 597"/>
              <a:gd name="T9" fmla="*/ 112 h 1506"/>
              <a:gd name="T10" fmla="*/ 0 w 597"/>
              <a:gd name="T11" fmla="*/ 151 h 1506"/>
              <a:gd name="T12" fmla="*/ 526 w 597"/>
              <a:gd name="T13" fmla="*/ 150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7" h="1506">
                <a:moveTo>
                  <a:pt x="526" y="1505"/>
                </a:moveTo>
                <a:lnTo>
                  <a:pt x="596" y="1468"/>
                </a:lnTo>
                <a:lnTo>
                  <a:pt x="69" y="112"/>
                </a:lnTo>
                <a:lnTo>
                  <a:pt x="35" y="0"/>
                </a:lnTo>
                <a:lnTo>
                  <a:pt x="0" y="112"/>
                </a:lnTo>
                <a:lnTo>
                  <a:pt x="0" y="151"/>
                </a:lnTo>
                <a:lnTo>
                  <a:pt x="526" y="150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68" name="Freeform 380"/>
          <p:cNvSpPr>
            <a:spLocks noChangeArrowheads="1"/>
          </p:cNvSpPr>
          <p:nvPr/>
        </p:nvSpPr>
        <p:spPr bwMode="auto">
          <a:xfrm>
            <a:off x="7388225" y="2551113"/>
            <a:ext cx="214313" cy="542925"/>
          </a:xfrm>
          <a:custGeom>
            <a:avLst/>
            <a:gdLst>
              <a:gd name="T0" fmla="*/ 526 w 597"/>
              <a:gd name="T1" fmla="*/ 1505 h 1506"/>
              <a:gd name="T2" fmla="*/ 596 w 597"/>
              <a:gd name="T3" fmla="*/ 1468 h 1506"/>
              <a:gd name="T4" fmla="*/ 69 w 597"/>
              <a:gd name="T5" fmla="*/ 112 h 1506"/>
              <a:gd name="T6" fmla="*/ 35 w 597"/>
              <a:gd name="T7" fmla="*/ 0 h 1506"/>
              <a:gd name="T8" fmla="*/ 0 w 597"/>
              <a:gd name="T9" fmla="*/ 112 h 1506"/>
              <a:gd name="T10" fmla="*/ 0 w 597"/>
              <a:gd name="T11" fmla="*/ 151 h 1506"/>
              <a:gd name="T12" fmla="*/ 526 w 597"/>
              <a:gd name="T13" fmla="*/ 150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7" h="1506">
                <a:moveTo>
                  <a:pt x="526" y="1505"/>
                </a:moveTo>
                <a:lnTo>
                  <a:pt x="596" y="1468"/>
                </a:lnTo>
                <a:lnTo>
                  <a:pt x="69" y="112"/>
                </a:lnTo>
                <a:lnTo>
                  <a:pt x="35" y="0"/>
                </a:lnTo>
                <a:lnTo>
                  <a:pt x="0" y="112"/>
                </a:lnTo>
                <a:lnTo>
                  <a:pt x="0" y="151"/>
                </a:lnTo>
                <a:lnTo>
                  <a:pt x="526" y="150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69" name="Text Box 381"/>
          <p:cNvSpPr txBox="1">
            <a:spLocks noChangeArrowheads="1"/>
          </p:cNvSpPr>
          <p:nvPr/>
        </p:nvSpPr>
        <p:spPr bwMode="auto">
          <a:xfrm>
            <a:off x="5110163" y="3387725"/>
            <a:ext cx="112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2670" name="Text Box 382"/>
          <p:cNvSpPr txBox="1">
            <a:spLocks noChangeArrowheads="1"/>
          </p:cNvSpPr>
          <p:nvPr/>
        </p:nvSpPr>
        <p:spPr bwMode="auto">
          <a:xfrm>
            <a:off x="5199063" y="3475038"/>
            <a:ext cx="8255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</a:p>
        </p:txBody>
      </p:sp>
      <p:sp>
        <p:nvSpPr>
          <p:cNvPr id="12671" name="Text Box 383"/>
          <p:cNvSpPr txBox="1">
            <a:spLocks noChangeArrowheads="1"/>
          </p:cNvSpPr>
          <p:nvPr/>
        </p:nvSpPr>
        <p:spPr bwMode="auto">
          <a:xfrm>
            <a:off x="5856288" y="3387725"/>
            <a:ext cx="112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2672" name="Text Box 384"/>
          <p:cNvSpPr txBox="1">
            <a:spLocks noChangeArrowheads="1"/>
          </p:cNvSpPr>
          <p:nvPr/>
        </p:nvSpPr>
        <p:spPr bwMode="auto">
          <a:xfrm>
            <a:off x="5932488" y="3475038"/>
            <a:ext cx="8255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2673" name="Text Box 385"/>
          <p:cNvSpPr txBox="1">
            <a:spLocks noChangeArrowheads="1"/>
          </p:cNvSpPr>
          <p:nvPr/>
        </p:nvSpPr>
        <p:spPr bwMode="auto">
          <a:xfrm>
            <a:off x="6591300" y="3387725"/>
            <a:ext cx="1127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2674" name="Text Box 386"/>
          <p:cNvSpPr txBox="1">
            <a:spLocks noChangeArrowheads="1"/>
          </p:cNvSpPr>
          <p:nvPr/>
        </p:nvSpPr>
        <p:spPr bwMode="auto">
          <a:xfrm>
            <a:off x="6680200" y="3475038"/>
            <a:ext cx="8255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2675" name="Text Box 387"/>
          <p:cNvSpPr txBox="1">
            <a:spLocks noChangeArrowheads="1"/>
          </p:cNvSpPr>
          <p:nvPr/>
        </p:nvSpPr>
        <p:spPr bwMode="auto">
          <a:xfrm>
            <a:off x="7337425" y="3143250"/>
            <a:ext cx="1127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2676" name="Text Box 388"/>
          <p:cNvSpPr txBox="1">
            <a:spLocks noChangeArrowheads="1"/>
          </p:cNvSpPr>
          <p:nvPr/>
        </p:nvSpPr>
        <p:spPr bwMode="auto">
          <a:xfrm>
            <a:off x="7412038" y="3232150"/>
            <a:ext cx="8255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</a:p>
        </p:txBody>
      </p:sp>
      <p:sp>
        <p:nvSpPr>
          <p:cNvPr id="12677" name="Text Box 389"/>
          <p:cNvSpPr txBox="1">
            <a:spLocks noChangeArrowheads="1"/>
          </p:cNvSpPr>
          <p:nvPr/>
        </p:nvSpPr>
        <p:spPr bwMode="auto">
          <a:xfrm>
            <a:off x="6881813" y="2479675"/>
            <a:ext cx="419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c = z</a:t>
            </a:r>
          </a:p>
        </p:txBody>
      </p:sp>
      <p:sp>
        <p:nvSpPr>
          <p:cNvPr id="12678" name="Text Box 390"/>
          <p:cNvSpPr txBox="1">
            <a:spLocks noChangeArrowheads="1"/>
          </p:cNvSpPr>
          <p:nvPr/>
        </p:nvSpPr>
        <p:spPr bwMode="auto">
          <a:xfrm>
            <a:off x="6135688" y="2235200"/>
            <a:ext cx="4302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b = v</a:t>
            </a:r>
          </a:p>
        </p:txBody>
      </p:sp>
      <p:sp>
        <p:nvSpPr>
          <p:cNvPr id="12679" name="Text Box 391"/>
          <p:cNvSpPr txBox="1">
            <a:spLocks noChangeArrowheads="1"/>
          </p:cNvSpPr>
          <p:nvPr/>
        </p:nvSpPr>
        <p:spPr bwMode="auto">
          <a:xfrm>
            <a:off x="5389563" y="2479675"/>
            <a:ext cx="4429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a = u</a:t>
            </a:r>
          </a:p>
        </p:txBody>
      </p:sp>
      <p:sp>
        <p:nvSpPr>
          <p:cNvPr id="12680" name="Oval 392"/>
          <p:cNvSpPr>
            <a:spLocks noChangeArrowheads="1"/>
          </p:cNvSpPr>
          <p:nvPr/>
        </p:nvSpPr>
        <p:spPr bwMode="auto">
          <a:xfrm>
            <a:off x="4641850" y="2524125"/>
            <a:ext cx="50800" cy="53975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81" name="Freeform 393"/>
          <p:cNvSpPr>
            <a:spLocks noChangeArrowheads="1"/>
          </p:cNvSpPr>
          <p:nvPr/>
        </p:nvSpPr>
        <p:spPr bwMode="auto">
          <a:xfrm>
            <a:off x="4630738" y="2511425"/>
            <a:ext cx="50800" cy="53975"/>
          </a:xfrm>
          <a:custGeom>
            <a:avLst/>
            <a:gdLst>
              <a:gd name="T0" fmla="*/ 141 w 142"/>
              <a:gd name="T1" fmla="*/ 69 h 152"/>
              <a:gd name="T2" fmla="*/ 139 w 142"/>
              <a:gd name="T3" fmla="*/ 57 h 152"/>
              <a:gd name="T4" fmla="*/ 136 w 142"/>
              <a:gd name="T5" fmla="*/ 46 h 152"/>
              <a:gd name="T6" fmla="*/ 131 w 142"/>
              <a:gd name="T7" fmla="*/ 36 h 152"/>
              <a:gd name="T8" fmla="*/ 124 w 142"/>
              <a:gd name="T9" fmla="*/ 26 h 152"/>
              <a:gd name="T10" fmla="*/ 117 w 142"/>
              <a:gd name="T11" fmla="*/ 19 h 152"/>
              <a:gd name="T12" fmla="*/ 108 w 142"/>
              <a:gd name="T13" fmla="*/ 12 h 152"/>
              <a:gd name="T14" fmla="*/ 99 w 142"/>
              <a:gd name="T15" fmla="*/ 6 h 152"/>
              <a:gd name="T16" fmla="*/ 88 w 142"/>
              <a:gd name="T17" fmla="*/ 3 h 152"/>
              <a:gd name="T18" fmla="*/ 77 w 142"/>
              <a:gd name="T19" fmla="*/ 0 h 152"/>
              <a:gd name="T20" fmla="*/ 71 w 142"/>
              <a:gd name="T21" fmla="*/ 0 h 152"/>
              <a:gd name="T22" fmla="*/ 60 w 142"/>
              <a:gd name="T23" fmla="*/ 2 h 152"/>
              <a:gd name="T24" fmla="*/ 50 w 142"/>
              <a:gd name="T25" fmla="*/ 3 h 152"/>
              <a:gd name="T26" fmla="*/ 40 w 142"/>
              <a:gd name="T27" fmla="*/ 7 h 152"/>
              <a:gd name="T28" fmla="*/ 31 w 142"/>
              <a:gd name="T29" fmla="*/ 13 h 152"/>
              <a:gd name="T30" fmla="*/ 22 w 142"/>
              <a:gd name="T31" fmla="*/ 22 h 152"/>
              <a:gd name="T32" fmla="*/ 15 w 142"/>
              <a:gd name="T33" fmla="*/ 30 h 152"/>
              <a:gd name="T34" fmla="*/ 10 w 142"/>
              <a:gd name="T35" fmla="*/ 39 h 152"/>
              <a:gd name="T36" fmla="*/ 4 w 142"/>
              <a:gd name="T37" fmla="*/ 50 h 152"/>
              <a:gd name="T38" fmla="*/ 2 w 142"/>
              <a:gd name="T39" fmla="*/ 60 h 152"/>
              <a:gd name="T40" fmla="*/ 0 w 142"/>
              <a:gd name="T41" fmla="*/ 71 h 152"/>
              <a:gd name="T42" fmla="*/ 0 w 142"/>
              <a:gd name="T43" fmla="*/ 80 h 152"/>
              <a:gd name="T44" fmla="*/ 2 w 142"/>
              <a:gd name="T45" fmla="*/ 91 h 152"/>
              <a:gd name="T46" fmla="*/ 4 w 142"/>
              <a:gd name="T47" fmla="*/ 101 h 152"/>
              <a:gd name="T48" fmla="*/ 10 w 142"/>
              <a:gd name="T49" fmla="*/ 113 h 152"/>
              <a:gd name="T50" fmla="*/ 15 w 142"/>
              <a:gd name="T51" fmla="*/ 121 h 152"/>
              <a:gd name="T52" fmla="*/ 22 w 142"/>
              <a:gd name="T53" fmla="*/ 130 h 152"/>
              <a:gd name="T54" fmla="*/ 31 w 142"/>
              <a:gd name="T55" fmla="*/ 138 h 152"/>
              <a:gd name="T56" fmla="*/ 40 w 142"/>
              <a:gd name="T57" fmla="*/ 144 h 152"/>
              <a:gd name="T58" fmla="*/ 50 w 142"/>
              <a:gd name="T59" fmla="*/ 148 h 152"/>
              <a:gd name="T60" fmla="*/ 60 w 142"/>
              <a:gd name="T61" fmla="*/ 150 h 152"/>
              <a:gd name="T62" fmla="*/ 71 w 142"/>
              <a:gd name="T63" fmla="*/ 151 h 152"/>
              <a:gd name="T64" fmla="*/ 77 w 142"/>
              <a:gd name="T65" fmla="*/ 151 h 152"/>
              <a:gd name="T66" fmla="*/ 88 w 142"/>
              <a:gd name="T67" fmla="*/ 148 h 152"/>
              <a:gd name="T68" fmla="*/ 99 w 142"/>
              <a:gd name="T69" fmla="*/ 145 h 152"/>
              <a:gd name="T70" fmla="*/ 108 w 142"/>
              <a:gd name="T71" fmla="*/ 140 h 152"/>
              <a:gd name="T72" fmla="*/ 117 w 142"/>
              <a:gd name="T73" fmla="*/ 133 h 152"/>
              <a:gd name="T74" fmla="*/ 124 w 142"/>
              <a:gd name="T75" fmla="*/ 126 h 152"/>
              <a:gd name="T76" fmla="*/ 131 w 142"/>
              <a:gd name="T77" fmla="*/ 116 h 152"/>
              <a:gd name="T78" fmla="*/ 136 w 142"/>
              <a:gd name="T79" fmla="*/ 106 h 152"/>
              <a:gd name="T80" fmla="*/ 139 w 142"/>
              <a:gd name="T81" fmla="*/ 94 h 152"/>
              <a:gd name="T82" fmla="*/ 141 w 142"/>
              <a:gd name="T83" fmla="*/ 83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2" h="152">
                <a:moveTo>
                  <a:pt x="141" y="76"/>
                </a:moveTo>
                <a:lnTo>
                  <a:pt x="141" y="71"/>
                </a:lnTo>
                <a:lnTo>
                  <a:pt x="141" y="69"/>
                </a:lnTo>
                <a:lnTo>
                  <a:pt x="140" y="64"/>
                </a:lnTo>
                <a:lnTo>
                  <a:pt x="140" y="60"/>
                </a:lnTo>
                <a:lnTo>
                  <a:pt x="139" y="57"/>
                </a:lnTo>
                <a:lnTo>
                  <a:pt x="139" y="53"/>
                </a:lnTo>
                <a:lnTo>
                  <a:pt x="137" y="50"/>
                </a:lnTo>
                <a:lnTo>
                  <a:pt x="136" y="46"/>
                </a:lnTo>
                <a:lnTo>
                  <a:pt x="135" y="43"/>
                </a:lnTo>
                <a:lnTo>
                  <a:pt x="132" y="39"/>
                </a:lnTo>
                <a:lnTo>
                  <a:pt x="131" y="36"/>
                </a:lnTo>
                <a:lnTo>
                  <a:pt x="129" y="33"/>
                </a:lnTo>
                <a:lnTo>
                  <a:pt x="127" y="30"/>
                </a:lnTo>
                <a:lnTo>
                  <a:pt x="124" y="26"/>
                </a:lnTo>
                <a:lnTo>
                  <a:pt x="121" y="23"/>
                </a:lnTo>
                <a:lnTo>
                  <a:pt x="120" y="22"/>
                </a:lnTo>
                <a:lnTo>
                  <a:pt x="117" y="19"/>
                </a:lnTo>
                <a:lnTo>
                  <a:pt x="113" y="16"/>
                </a:lnTo>
                <a:lnTo>
                  <a:pt x="111" y="13"/>
                </a:lnTo>
                <a:lnTo>
                  <a:pt x="108" y="12"/>
                </a:lnTo>
                <a:lnTo>
                  <a:pt x="105" y="10"/>
                </a:lnTo>
                <a:lnTo>
                  <a:pt x="101" y="7"/>
                </a:lnTo>
                <a:lnTo>
                  <a:pt x="99" y="6"/>
                </a:lnTo>
                <a:lnTo>
                  <a:pt x="95" y="5"/>
                </a:lnTo>
                <a:lnTo>
                  <a:pt x="92" y="3"/>
                </a:lnTo>
                <a:lnTo>
                  <a:pt x="88" y="3"/>
                </a:lnTo>
                <a:lnTo>
                  <a:pt x="85" y="2"/>
                </a:lnTo>
                <a:lnTo>
                  <a:pt x="81" y="2"/>
                </a:lnTo>
                <a:lnTo>
                  <a:pt x="77" y="0"/>
                </a:lnTo>
                <a:lnTo>
                  <a:pt x="75" y="0"/>
                </a:lnTo>
                <a:lnTo>
                  <a:pt x="71" y="0"/>
                </a:lnTo>
                <a:lnTo>
                  <a:pt x="71" y="0"/>
                </a:lnTo>
                <a:lnTo>
                  <a:pt x="67" y="0"/>
                </a:lnTo>
                <a:lnTo>
                  <a:pt x="64" y="0"/>
                </a:lnTo>
                <a:lnTo>
                  <a:pt x="60" y="2"/>
                </a:lnTo>
                <a:lnTo>
                  <a:pt x="56" y="2"/>
                </a:lnTo>
                <a:lnTo>
                  <a:pt x="54" y="3"/>
                </a:lnTo>
                <a:lnTo>
                  <a:pt x="50" y="3"/>
                </a:lnTo>
                <a:lnTo>
                  <a:pt x="47" y="5"/>
                </a:lnTo>
                <a:lnTo>
                  <a:pt x="43" y="6"/>
                </a:lnTo>
                <a:lnTo>
                  <a:pt x="40" y="7"/>
                </a:lnTo>
                <a:lnTo>
                  <a:pt x="36" y="10"/>
                </a:lnTo>
                <a:lnTo>
                  <a:pt x="34" y="12"/>
                </a:lnTo>
                <a:lnTo>
                  <a:pt x="31" y="13"/>
                </a:lnTo>
                <a:lnTo>
                  <a:pt x="28" y="16"/>
                </a:lnTo>
                <a:lnTo>
                  <a:pt x="24" y="19"/>
                </a:lnTo>
                <a:lnTo>
                  <a:pt x="22" y="22"/>
                </a:lnTo>
                <a:lnTo>
                  <a:pt x="20" y="23"/>
                </a:lnTo>
                <a:lnTo>
                  <a:pt x="18" y="26"/>
                </a:lnTo>
                <a:lnTo>
                  <a:pt x="15" y="30"/>
                </a:lnTo>
                <a:lnTo>
                  <a:pt x="12" y="33"/>
                </a:lnTo>
                <a:lnTo>
                  <a:pt x="11" y="36"/>
                </a:lnTo>
                <a:lnTo>
                  <a:pt x="10" y="39"/>
                </a:lnTo>
                <a:lnTo>
                  <a:pt x="7" y="43"/>
                </a:lnTo>
                <a:lnTo>
                  <a:pt x="6" y="46"/>
                </a:lnTo>
                <a:lnTo>
                  <a:pt x="4" y="50"/>
                </a:lnTo>
                <a:lnTo>
                  <a:pt x="3" y="53"/>
                </a:lnTo>
                <a:lnTo>
                  <a:pt x="3" y="57"/>
                </a:lnTo>
                <a:lnTo>
                  <a:pt x="2" y="60"/>
                </a:lnTo>
                <a:lnTo>
                  <a:pt x="2" y="64"/>
                </a:lnTo>
                <a:lnTo>
                  <a:pt x="0" y="69"/>
                </a:lnTo>
                <a:lnTo>
                  <a:pt x="0" y="71"/>
                </a:lnTo>
                <a:lnTo>
                  <a:pt x="0" y="76"/>
                </a:lnTo>
                <a:lnTo>
                  <a:pt x="0" y="76"/>
                </a:lnTo>
                <a:lnTo>
                  <a:pt x="0" y="80"/>
                </a:lnTo>
                <a:lnTo>
                  <a:pt x="0" y="83"/>
                </a:lnTo>
                <a:lnTo>
                  <a:pt x="2" y="87"/>
                </a:lnTo>
                <a:lnTo>
                  <a:pt x="2" y="91"/>
                </a:lnTo>
                <a:lnTo>
                  <a:pt x="3" y="94"/>
                </a:lnTo>
                <a:lnTo>
                  <a:pt x="3" y="99"/>
                </a:lnTo>
                <a:lnTo>
                  <a:pt x="4" y="101"/>
                </a:lnTo>
                <a:lnTo>
                  <a:pt x="6" y="106"/>
                </a:lnTo>
                <a:lnTo>
                  <a:pt x="7" y="108"/>
                </a:lnTo>
                <a:lnTo>
                  <a:pt x="10" y="113"/>
                </a:lnTo>
                <a:lnTo>
                  <a:pt x="11" y="116"/>
                </a:lnTo>
                <a:lnTo>
                  <a:pt x="12" y="118"/>
                </a:lnTo>
                <a:lnTo>
                  <a:pt x="15" y="121"/>
                </a:lnTo>
                <a:lnTo>
                  <a:pt x="18" y="126"/>
                </a:lnTo>
                <a:lnTo>
                  <a:pt x="20" y="128"/>
                </a:lnTo>
                <a:lnTo>
                  <a:pt x="22" y="130"/>
                </a:lnTo>
                <a:lnTo>
                  <a:pt x="24" y="133"/>
                </a:lnTo>
                <a:lnTo>
                  <a:pt x="28" y="136"/>
                </a:lnTo>
                <a:lnTo>
                  <a:pt x="31" y="138"/>
                </a:lnTo>
                <a:lnTo>
                  <a:pt x="34" y="140"/>
                </a:lnTo>
                <a:lnTo>
                  <a:pt x="36" y="141"/>
                </a:lnTo>
                <a:lnTo>
                  <a:pt x="40" y="144"/>
                </a:lnTo>
                <a:lnTo>
                  <a:pt x="43" y="145"/>
                </a:lnTo>
                <a:lnTo>
                  <a:pt x="47" y="147"/>
                </a:lnTo>
                <a:lnTo>
                  <a:pt x="50" y="148"/>
                </a:lnTo>
                <a:lnTo>
                  <a:pt x="54" y="148"/>
                </a:lnTo>
                <a:lnTo>
                  <a:pt x="56" y="150"/>
                </a:lnTo>
                <a:lnTo>
                  <a:pt x="60" y="150"/>
                </a:lnTo>
                <a:lnTo>
                  <a:pt x="64" y="151"/>
                </a:lnTo>
                <a:lnTo>
                  <a:pt x="67" y="151"/>
                </a:lnTo>
                <a:lnTo>
                  <a:pt x="71" y="151"/>
                </a:lnTo>
                <a:lnTo>
                  <a:pt x="71" y="151"/>
                </a:lnTo>
                <a:lnTo>
                  <a:pt x="75" y="151"/>
                </a:lnTo>
                <a:lnTo>
                  <a:pt x="77" y="151"/>
                </a:lnTo>
                <a:lnTo>
                  <a:pt x="81" y="150"/>
                </a:lnTo>
                <a:lnTo>
                  <a:pt x="85" y="150"/>
                </a:lnTo>
                <a:lnTo>
                  <a:pt x="88" y="148"/>
                </a:lnTo>
                <a:lnTo>
                  <a:pt x="92" y="148"/>
                </a:lnTo>
                <a:lnTo>
                  <a:pt x="95" y="147"/>
                </a:lnTo>
                <a:lnTo>
                  <a:pt x="99" y="145"/>
                </a:lnTo>
                <a:lnTo>
                  <a:pt x="101" y="144"/>
                </a:lnTo>
                <a:lnTo>
                  <a:pt x="105" y="141"/>
                </a:lnTo>
                <a:lnTo>
                  <a:pt x="108" y="140"/>
                </a:lnTo>
                <a:lnTo>
                  <a:pt x="111" y="138"/>
                </a:lnTo>
                <a:lnTo>
                  <a:pt x="113" y="136"/>
                </a:lnTo>
                <a:lnTo>
                  <a:pt x="117" y="133"/>
                </a:lnTo>
                <a:lnTo>
                  <a:pt x="120" y="130"/>
                </a:lnTo>
                <a:lnTo>
                  <a:pt x="121" y="128"/>
                </a:lnTo>
                <a:lnTo>
                  <a:pt x="124" y="126"/>
                </a:lnTo>
                <a:lnTo>
                  <a:pt x="127" y="121"/>
                </a:lnTo>
                <a:lnTo>
                  <a:pt x="129" y="118"/>
                </a:lnTo>
                <a:lnTo>
                  <a:pt x="131" y="116"/>
                </a:lnTo>
                <a:lnTo>
                  <a:pt x="132" y="113"/>
                </a:lnTo>
                <a:lnTo>
                  <a:pt x="135" y="108"/>
                </a:lnTo>
                <a:lnTo>
                  <a:pt x="136" y="106"/>
                </a:lnTo>
                <a:lnTo>
                  <a:pt x="137" y="101"/>
                </a:lnTo>
                <a:lnTo>
                  <a:pt x="139" y="99"/>
                </a:lnTo>
                <a:lnTo>
                  <a:pt x="139" y="94"/>
                </a:lnTo>
                <a:lnTo>
                  <a:pt x="140" y="91"/>
                </a:lnTo>
                <a:lnTo>
                  <a:pt x="140" y="87"/>
                </a:lnTo>
                <a:lnTo>
                  <a:pt x="141" y="83"/>
                </a:lnTo>
                <a:lnTo>
                  <a:pt x="141" y="80"/>
                </a:lnTo>
                <a:lnTo>
                  <a:pt x="141" y="76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82" name="Freeform 394"/>
          <p:cNvSpPr>
            <a:spLocks noChangeArrowheads="1"/>
          </p:cNvSpPr>
          <p:nvPr/>
        </p:nvSpPr>
        <p:spPr bwMode="auto">
          <a:xfrm>
            <a:off x="4667250" y="2470150"/>
            <a:ext cx="266700" cy="163513"/>
          </a:xfrm>
          <a:custGeom>
            <a:avLst/>
            <a:gdLst>
              <a:gd name="T0" fmla="*/ 0 w 740"/>
              <a:gd name="T1" fmla="*/ 227 h 454"/>
              <a:gd name="T2" fmla="*/ 0 w 740"/>
              <a:gd name="T3" fmla="*/ 0 h 454"/>
              <a:gd name="T4" fmla="*/ 739 w 740"/>
              <a:gd name="T5" fmla="*/ 227 h 454"/>
              <a:gd name="T6" fmla="*/ 0 w 740"/>
              <a:gd name="T7" fmla="*/ 453 h 454"/>
              <a:gd name="T8" fmla="*/ 0 w 740"/>
              <a:gd name="T9" fmla="*/ 22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0" h="454">
                <a:moveTo>
                  <a:pt x="0" y="227"/>
                </a:moveTo>
                <a:lnTo>
                  <a:pt x="0" y="0"/>
                </a:lnTo>
                <a:lnTo>
                  <a:pt x="739" y="227"/>
                </a:lnTo>
                <a:lnTo>
                  <a:pt x="0" y="453"/>
                </a:lnTo>
                <a:lnTo>
                  <a:pt x="0" y="227"/>
                </a:lnTo>
              </a:path>
            </a:pathLst>
          </a:custGeom>
          <a:noFill/>
          <a:ln w="129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83" name="Freeform 395"/>
          <p:cNvSpPr>
            <a:spLocks noChangeArrowheads="1"/>
          </p:cNvSpPr>
          <p:nvPr/>
        </p:nvSpPr>
        <p:spPr bwMode="auto">
          <a:xfrm>
            <a:off x="4667250" y="2470150"/>
            <a:ext cx="266700" cy="163513"/>
          </a:xfrm>
          <a:custGeom>
            <a:avLst/>
            <a:gdLst>
              <a:gd name="T0" fmla="*/ 0 w 740"/>
              <a:gd name="T1" fmla="*/ 227 h 454"/>
              <a:gd name="T2" fmla="*/ 0 w 740"/>
              <a:gd name="T3" fmla="*/ 0 h 454"/>
              <a:gd name="T4" fmla="*/ 739 w 740"/>
              <a:gd name="T5" fmla="*/ 227 h 454"/>
              <a:gd name="T6" fmla="*/ 0 w 740"/>
              <a:gd name="T7" fmla="*/ 453 h 454"/>
              <a:gd name="T8" fmla="*/ 0 w 740"/>
              <a:gd name="T9" fmla="*/ 22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0" h="454">
                <a:moveTo>
                  <a:pt x="0" y="227"/>
                </a:moveTo>
                <a:lnTo>
                  <a:pt x="0" y="0"/>
                </a:lnTo>
                <a:lnTo>
                  <a:pt x="739" y="227"/>
                </a:lnTo>
                <a:lnTo>
                  <a:pt x="0" y="453"/>
                </a:lnTo>
                <a:lnTo>
                  <a:pt x="0" y="227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84" name="Freeform 396"/>
          <p:cNvSpPr>
            <a:spLocks noChangeArrowheads="1"/>
          </p:cNvSpPr>
          <p:nvPr/>
        </p:nvSpPr>
        <p:spPr bwMode="auto">
          <a:xfrm>
            <a:off x="4667250" y="2470150"/>
            <a:ext cx="266700" cy="163513"/>
          </a:xfrm>
          <a:custGeom>
            <a:avLst/>
            <a:gdLst>
              <a:gd name="T0" fmla="*/ 0 w 740"/>
              <a:gd name="T1" fmla="*/ 227 h 454"/>
              <a:gd name="T2" fmla="*/ 0 w 740"/>
              <a:gd name="T3" fmla="*/ 0 h 454"/>
              <a:gd name="T4" fmla="*/ 739 w 740"/>
              <a:gd name="T5" fmla="*/ 227 h 454"/>
              <a:gd name="T6" fmla="*/ 0 w 740"/>
              <a:gd name="T7" fmla="*/ 453 h 454"/>
              <a:gd name="T8" fmla="*/ 0 w 740"/>
              <a:gd name="T9" fmla="*/ 227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0" h="454">
                <a:moveTo>
                  <a:pt x="0" y="227"/>
                </a:moveTo>
                <a:lnTo>
                  <a:pt x="0" y="0"/>
                </a:lnTo>
                <a:lnTo>
                  <a:pt x="739" y="227"/>
                </a:lnTo>
                <a:lnTo>
                  <a:pt x="0" y="453"/>
                </a:lnTo>
                <a:lnTo>
                  <a:pt x="0" y="227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85" name="Freeform 397"/>
          <p:cNvSpPr>
            <a:spLocks noChangeArrowheads="1"/>
          </p:cNvSpPr>
          <p:nvPr/>
        </p:nvSpPr>
        <p:spPr bwMode="auto">
          <a:xfrm>
            <a:off x="4073525" y="2524125"/>
            <a:ext cx="25400" cy="53975"/>
          </a:xfrm>
          <a:custGeom>
            <a:avLst/>
            <a:gdLst>
              <a:gd name="T0" fmla="*/ 0 w 72"/>
              <a:gd name="T1" fmla="*/ 0 h 152"/>
              <a:gd name="T2" fmla="*/ 71 w 72"/>
              <a:gd name="T3" fmla="*/ 0 h 152"/>
              <a:gd name="T4" fmla="*/ 71 w 72"/>
              <a:gd name="T5" fmla="*/ 151 h 152"/>
              <a:gd name="T6" fmla="*/ 0 w 72"/>
              <a:gd name="T7" fmla="*/ 151 h 152"/>
              <a:gd name="T8" fmla="*/ 0 w 72"/>
              <a:gd name="T9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52">
                <a:moveTo>
                  <a:pt x="0" y="0"/>
                </a:moveTo>
                <a:lnTo>
                  <a:pt x="71" y="0"/>
                </a:lnTo>
                <a:lnTo>
                  <a:pt x="71" y="151"/>
                </a:lnTo>
                <a:lnTo>
                  <a:pt x="0" y="151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86" name="Freeform 398"/>
          <p:cNvSpPr>
            <a:spLocks noChangeArrowheads="1"/>
          </p:cNvSpPr>
          <p:nvPr/>
        </p:nvSpPr>
        <p:spPr bwMode="auto">
          <a:xfrm>
            <a:off x="4073525" y="2524125"/>
            <a:ext cx="25400" cy="53975"/>
          </a:xfrm>
          <a:custGeom>
            <a:avLst/>
            <a:gdLst>
              <a:gd name="T0" fmla="*/ 0 w 72"/>
              <a:gd name="T1" fmla="*/ 0 h 152"/>
              <a:gd name="T2" fmla="*/ 71 w 72"/>
              <a:gd name="T3" fmla="*/ 0 h 152"/>
              <a:gd name="T4" fmla="*/ 71 w 72"/>
              <a:gd name="T5" fmla="*/ 151 h 152"/>
              <a:gd name="T6" fmla="*/ 0 w 72"/>
              <a:gd name="T7" fmla="*/ 151 h 152"/>
              <a:gd name="T8" fmla="*/ 0 w 72"/>
              <a:gd name="T9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52">
                <a:moveTo>
                  <a:pt x="0" y="0"/>
                </a:moveTo>
                <a:lnTo>
                  <a:pt x="71" y="0"/>
                </a:lnTo>
                <a:lnTo>
                  <a:pt x="71" y="151"/>
                </a:lnTo>
                <a:lnTo>
                  <a:pt x="0" y="151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87" name="Freeform 399"/>
          <p:cNvSpPr>
            <a:spLocks noChangeArrowheads="1"/>
          </p:cNvSpPr>
          <p:nvPr/>
        </p:nvSpPr>
        <p:spPr bwMode="auto">
          <a:xfrm>
            <a:off x="4656138" y="2524125"/>
            <a:ext cx="25400" cy="53975"/>
          </a:xfrm>
          <a:custGeom>
            <a:avLst/>
            <a:gdLst>
              <a:gd name="T0" fmla="*/ 0 w 70"/>
              <a:gd name="T1" fmla="*/ 0 h 152"/>
              <a:gd name="T2" fmla="*/ 69 w 70"/>
              <a:gd name="T3" fmla="*/ 0 h 152"/>
              <a:gd name="T4" fmla="*/ 69 w 70"/>
              <a:gd name="T5" fmla="*/ 151 h 152"/>
              <a:gd name="T6" fmla="*/ 0 w 70"/>
              <a:gd name="T7" fmla="*/ 151 h 152"/>
              <a:gd name="T8" fmla="*/ 0 w 70"/>
              <a:gd name="T9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152">
                <a:moveTo>
                  <a:pt x="0" y="0"/>
                </a:moveTo>
                <a:lnTo>
                  <a:pt x="69" y="0"/>
                </a:lnTo>
                <a:lnTo>
                  <a:pt x="69" y="151"/>
                </a:lnTo>
                <a:lnTo>
                  <a:pt x="0" y="151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88" name="Freeform 400"/>
          <p:cNvSpPr>
            <a:spLocks noChangeArrowheads="1"/>
          </p:cNvSpPr>
          <p:nvPr/>
        </p:nvSpPr>
        <p:spPr bwMode="auto">
          <a:xfrm>
            <a:off x="4656138" y="2524125"/>
            <a:ext cx="25400" cy="53975"/>
          </a:xfrm>
          <a:custGeom>
            <a:avLst/>
            <a:gdLst>
              <a:gd name="T0" fmla="*/ 0 w 70"/>
              <a:gd name="T1" fmla="*/ 0 h 152"/>
              <a:gd name="T2" fmla="*/ 69 w 70"/>
              <a:gd name="T3" fmla="*/ 0 h 152"/>
              <a:gd name="T4" fmla="*/ 69 w 70"/>
              <a:gd name="T5" fmla="*/ 151 h 152"/>
              <a:gd name="T6" fmla="*/ 0 w 70"/>
              <a:gd name="T7" fmla="*/ 151 h 152"/>
              <a:gd name="T8" fmla="*/ 0 w 70"/>
              <a:gd name="T9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152">
                <a:moveTo>
                  <a:pt x="0" y="0"/>
                </a:moveTo>
                <a:lnTo>
                  <a:pt x="69" y="0"/>
                </a:lnTo>
                <a:lnTo>
                  <a:pt x="69" y="151"/>
                </a:lnTo>
                <a:lnTo>
                  <a:pt x="0" y="151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89" name="Freeform 401"/>
          <p:cNvSpPr>
            <a:spLocks noChangeArrowheads="1"/>
          </p:cNvSpPr>
          <p:nvPr/>
        </p:nvSpPr>
        <p:spPr bwMode="auto">
          <a:xfrm>
            <a:off x="4098925" y="2524125"/>
            <a:ext cx="557213" cy="53975"/>
          </a:xfrm>
          <a:custGeom>
            <a:avLst/>
            <a:gdLst>
              <a:gd name="T0" fmla="*/ 0 w 1547"/>
              <a:gd name="T1" fmla="*/ 0 h 152"/>
              <a:gd name="T2" fmla="*/ 1546 w 1547"/>
              <a:gd name="T3" fmla="*/ 0 h 152"/>
              <a:gd name="T4" fmla="*/ 1546 w 1547"/>
              <a:gd name="T5" fmla="*/ 151 h 152"/>
              <a:gd name="T6" fmla="*/ 0 w 1547"/>
              <a:gd name="T7" fmla="*/ 151 h 152"/>
              <a:gd name="T8" fmla="*/ 0 w 1547"/>
              <a:gd name="T9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7" h="152">
                <a:moveTo>
                  <a:pt x="0" y="0"/>
                </a:moveTo>
                <a:lnTo>
                  <a:pt x="1546" y="0"/>
                </a:lnTo>
                <a:lnTo>
                  <a:pt x="1546" y="151"/>
                </a:lnTo>
                <a:lnTo>
                  <a:pt x="0" y="151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0" name="Freeform 402"/>
          <p:cNvSpPr>
            <a:spLocks noChangeArrowheads="1"/>
          </p:cNvSpPr>
          <p:nvPr/>
        </p:nvSpPr>
        <p:spPr bwMode="auto">
          <a:xfrm>
            <a:off x="4098925" y="2524125"/>
            <a:ext cx="557213" cy="53975"/>
          </a:xfrm>
          <a:custGeom>
            <a:avLst/>
            <a:gdLst>
              <a:gd name="T0" fmla="*/ 0 w 1547"/>
              <a:gd name="T1" fmla="*/ 0 h 152"/>
              <a:gd name="T2" fmla="*/ 1546 w 1547"/>
              <a:gd name="T3" fmla="*/ 0 h 152"/>
              <a:gd name="T4" fmla="*/ 1546 w 1547"/>
              <a:gd name="T5" fmla="*/ 151 h 152"/>
              <a:gd name="T6" fmla="*/ 0 w 1547"/>
              <a:gd name="T7" fmla="*/ 151 h 152"/>
              <a:gd name="T8" fmla="*/ 0 w 1547"/>
              <a:gd name="T9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7" h="152">
                <a:moveTo>
                  <a:pt x="0" y="0"/>
                </a:moveTo>
                <a:lnTo>
                  <a:pt x="1546" y="0"/>
                </a:lnTo>
                <a:lnTo>
                  <a:pt x="1546" y="151"/>
                </a:lnTo>
                <a:lnTo>
                  <a:pt x="0" y="151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1" name="Text Box 403"/>
          <p:cNvSpPr txBox="1">
            <a:spLocks noChangeArrowheads="1"/>
          </p:cNvSpPr>
          <p:nvPr/>
        </p:nvSpPr>
        <p:spPr bwMode="auto">
          <a:xfrm>
            <a:off x="4073525" y="2254250"/>
            <a:ext cx="1216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single rotation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400"/>
              <a:t>Red-Black Trees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r">
              <a:buClrTx/>
              <a:buFontTx/>
              <a:buNone/>
            </a:pPr>
            <a:fld id="{EF8C9670-4EEB-6F45-AF22-0C33C8B992AB}" type="slidenum">
              <a:rPr lang="en-US" altLang="en-US" sz="1400"/>
              <a:pPr algn="r"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en-US" altLang="en-US" sz="4400">
                <a:solidFill>
                  <a:srgbClr val="BE2D00"/>
                </a:solidFill>
              </a:rPr>
              <a:t>Restructuring 3 and 4</a:t>
            </a:r>
          </a:p>
        </p:txBody>
      </p:sp>
      <p:sp>
        <p:nvSpPr>
          <p:cNvPr id="13316" name="Freeform 4"/>
          <p:cNvSpPr>
            <a:spLocks noChangeArrowheads="1"/>
          </p:cNvSpPr>
          <p:nvPr/>
        </p:nvSpPr>
        <p:spPr bwMode="auto">
          <a:xfrm>
            <a:off x="6950075" y="2212975"/>
            <a:ext cx="25400" cy="26988"/>
          </a:xfrm>
          <a:custGeom>
            <a:avLst/>
            <a:gdLst>
              <a:gd name="T0" fmla="*/ 71 w 72"/>
              <a:gd name="T1" fmla="*/ 0 h 73"/>
              <a:gd name="T2" fmla="*/ 35 w 72"/>
              <a:gd name="T3" fmla="*/ 0 h 73"/>
              <a:gd name="T4" fmla="*/ 0 w 72"/>
              <a:gd name="T5" fmla="*/ 72 h 73"/>
              <a:gd name="T6" fmla="*/ 35 w 72"/>
              <a:gd name="T7" fmla="*/ 72 h 73"/>
              <a:gd name="T8" fmla="*/ 71 w 72"/>
              <a:gd name="T9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3">
                <a:moveTo>
                  <a:pt x="71" y="0"/>
                </a:moveTo>
                <a:lnTo>
                  <a:pt x="35" y="0"/>
                </a:lnTo>
                <a:lnTo>
                  <a:pt x="0" y="72"/>
                </a:lnTo>
                <a:lnTo>
                  <a:pt x="35" y="72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Freeform 5"/>
          <p:cNvSpPr>
            <a:spLocks noChangeArrowheads="1"/>
          </p:cNvSpPr>
          <p:nvPr/>
        </p:nvSpPr>
        <p:spPr bwMode="auto">
          <a:xfrm>
            <a:off x="6950075" y="2212975"/>
            <a:ext cx="25400" cy="26988"/>
          </a:xfrm>
          <a:custGeom>
            <a:avLst/>
            <a:gdLst>
              <a:gd name="T0" fmla="*/ 71 w 72"/>
              <a:gd name="T1" fmla="*/ 0 h 73"/>
              <a:gd name="T2" fmla="*/ 35 w 72"/>
              <a:gd name="T3" fmla="*/ 0 h 73"/>
              <a:gd name="T4" fmla="*/ 0 w 72"/>
              <a:gd name="T5" fmla="*/ 72 h 73"/>
              <a:gd name="T6" fmla="*/ 35 w 72"/>
              <a:gd name="T7" fmla="*/ 72 h 73"/>
              <a:gd name="T8" fmla="*/ 71 w 72"/>
              <a:gd name="T9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3">
                <a:moveTo>
                  <a:pt x="71" y="0"/>
                </a:moveTo>
                <a:lnTo>
                  <a:pt x="35" y="0"/>
                </a:lnTo>
                <a:lnTo>
                  <a:pt x="0" y="72"/>
                </a:lnTo>
                <a:lnTo>
                  <a:pt x="35" y="72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Freeform 6"/>
          <p:cNvSpPr>
            <a:spLocks noChangeArrowheads="1"/>
          </p:cNvSpPr>
          <p:nvPr/>
        </p:nvSpPr>
        <p:spPr bwMode="auto">
          <a:xfrm>
            <a:off x="7334250" y="2432050"/>
            <a:ext cx="25400" cy="39688"/>
          </a:xfrm>
          <a:custGeom>
            <a:avLst/>
            <a:gdLst>
              <a:gd name="T0" fmla="*/ 36 w 72"/>
              <a:gd name="T1" fmla="*/ 0 h 109"/>
              <a:gd name="T2" fmla="*/ 71 w 72"/>
              <a:gd name="T3" fmla="*/ 37 h 109"/>
              <a:gd name="T4" fmla="*/ 36 w 72"/>
              <a:gd name="T5" fmla="*/ 108 h 109"/>
              <a:gd name="T6" fmla="*/ 0 w 72"/>
              <a:gd name="T7" fmla="*/ 72 h 109"/>
              <a:gd name="T8" fmla="*/ 36 w 72"/>
              <a:gd name="T9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9">
                <a:moveTo>
                  <a:pt x="36" y="0"/>
                </a:moveTo>
                <a:lnTo>
                  <a:pt x="71" y="37"/>
                </a:lnTo>
                <a:lnTo>
                  <a:pt x="36" y="108"/>
                </a:lnTo>
                <a:lnTo>
                  <a:pt x="0" y="72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Freeform 7"/>
          <p:cNvSpPr>
            <a:spLocks noChangeArrowheads="1"/>
          </p:cNvSpPr>
          <p:nvPr/>
        </p:nvSpPr>
        <p:spPr bwMode="auto">
          <a:xfrm>
            <a:off x="7334250" y="2432050"/>
            <a:ext cx="25400" cy="39688"/>
          </a:xfrm>
          <a:custGeom>
            <a:avLst/>
            <a:gdLst>
              <a:gd name="T0" fmla="*/ 36 w 72"/>
              <a:gd name="T1" fmla="*/ 0 h 109"/>
              <a:gd name="T2" fmla="*/ 71 w 72"/>
              <a:gd name="T3" fmla="*/ 37 h 109"/>
              <a:gd name="T4" fmla="*/ 36 w 72"/>
              <a:gd name="T5" fmla="*/ 108 h 109"/>
              <a:gd name="T6" fmla="*/ 0 w 72"/>
              <a:gd name="T7" fmla="*/ 72 h 109"/>
              <a:gd name="T8" fmla="*/ 36 w 72"/>
              <a:gd name="T9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9">
                <a:moveTo>
                  <a:pt x="36" y="0"/>
                </a:moveTo>
                <a:lnTo>
                  <a:pt x="71" y="37"/>
                </a:lnTo>
                <a:lnTo>
                  <a:pt x="36" y="108"/>
                </a:lnTo>
                <a:lnTo>
                  <a:pt x="0" y="72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Freeform 8"/>
          <p:cNvSpPr>
            <a:spLocks noChangeArrowheads="1"/>
          </p:cNvSpPr>
          <p:nvPr/>
        </p:nvSpPr>
        <p:spPr bwMode="auto">
          <a:xfrm>
            <a:off x="6962775" y="2212975"/>
            <a:ext cx="384175" cy="244475"/>
          </a:xfrm>
          <a:custGeom>
            <a:avLst/>
            <a:gdLst>
              <a:gd name="T0" fmla="*/ 36 w 1068"/>
              <a:gd name="T1" fmla="*/ 0 h 679"/>
              <a:gd name="T2" fmla="*/ 0 w 1068"/>
              <a:gd name="T3" fmla="*/ 72 h 679"/>
              <a:gd name="T4" fmla="*/ 1031 w 1068"/>
              <a:gd name="T5" fmla="*/ 678 h 679"/>
              <a:gd name="T6" fmla="*/ 1067 w 1068"/>
              <a:gd name="T7" fmla="*/ 606 h 679"/>
              <a:gd name="T8" fmla="*/ 36 w 1068"/>
              <a:gd name="T9" fmla="*/ 0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8" h="679">
                <a:moveTo>
                  <a:pt x="36" y="0"/>
                </a:moveTo>
                <a:lnTo>
                  <a:pt x="0" y="72"/>
                </a:lnTo>
                <a:lnTo>
                  <a:pt x="1031" y="678"/>
                </a:lnTo>
                <a:lnTo>
                  <a:pt x="1067" y="606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Freeform 9"/>
          <p:cNvSpPr>
            <a:spLocks noChangeArrowheads="1"/>
          </p:cNvSpPr>
          <p:nvPr/>
        </p:nvSpPr>
        <p:spPr bwMode="auto">
          <a:xfrm>
            <a:off x="6962775" y="2212975"/>
            <a:ext cx="384175" cy="244475"/>
          </a:xfrm>
          <a:custGeom>
            <a:avLst/>
            <a:gdLst>
              <a:gd name="T0" fmla="*/ 36 w 1068"/>
              <a:gd name="T1" fmla="*/ 0 h 679"/>
              <a:gd name="T2" fmla="*/ 0 w 1068"/>
              <a:gd name="T3" fmla="*/ 72 h 679"/>
              <a:gd name="T4" fmla="*/ 1031 w 1068"/>
              <a:gd name="T5" fmla="*/ 678 h 679"/>
              <a:gd name="T6" fmla="*/ 1067 w 1068"/>
              <a:gd name="T7" fmla="*/ 606 h 679"/>
              <a:gd name="T8" fmla="*/ 36 w 1068"/>
              <a:gd name="T9" fmla="*/ 0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8" h="679">
                <a:moveTo>
                  <a:pt x="36" y="0"/>
                </a:moveTo>
                <a:lnTo>
                  <a:pt x="0" y="72"/>
                </a:lnTo>
                <a:lnTo>
                  <a:pt x="1031" y="678"/>
                </a:lnTo>
                <a:lnTo>
                  <a:pt x="1067" y="606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Freeform 10"/>
          <p:cNvSpPr>
            <a:spLocks noChangeArrowheads="1"/>
          </p:cNvSpPr>
          <p:nvPr/>
        </p:nvSpPr>
        <p:spPr bwMode="auto">
          <a:xfrm>
            <a:off x="7142163" y="2457450"/>
            <a:ext cx="384175" cy="719138"/>
          </a:xfrm>
          <a:custGeom>
            <a:avLst/>
            <a:gdLst>
              <a:gd name="T0" fmla="*/ 533 w 1067"/>
              <a:gd name="T1" fmla="*/ 0 h 1999"/>
              <a:gd name="T2" fmla="*/ 0 w 1067"/>
              <a:gd name="T3" fmla="*/ 1998 h 1999"/>
              <a:gd name="T4" fmla="*/ 1066 w 1067"/>
              <a:gd name="T5" fmla="*/ 1998 h 1999"/>
              <a:gd name="T6" fmla="*/ 533 w 1067"/>
              <a:gd name="T7" fmla="*/ 0 h 1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7" h="1999">
                <a:moveTo>
                  <a:pt x="533" y="0"/>
                </a:moveTo>
                <a:lnTo>
                  <a:pt x="0" y="1998"/>
                </a:lnTo>
                <a:lnTo>
                  <a:pt x="1066" y="1998"/>
                </a:lnTo>
                <a:lnTo>
                  <a:pt x="53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Freeform 11"/>
          <p:cNvSpPr>
            <a:spLocks noChangeArrowheads="1"/>
          </p:cNvSpPr>
          <p:nvPr/>
        </p:nvSpPr>
        <p:spPr bwMode="auto">
          <a:xfrm>
            <a:off x="7142163" y="2457450"/>
            <a:ext cx="384175" cy="719138"/>
          </a:xfrm>
          <a:custGeom>
            <a:avLst/>
            <a:gdLst>
              <a:gd name="T0" fmla="*/ 533 w 1067"/>
              <a:gd name="T1" fmla="*/ 0 h 1999"/>
              <a:gd name="T2" fmla="*/ 0 w 1067"/>
              <a:gd name="T3" fmla="*/ 1998 h 1999"/>
              <a:gd name="T4" fmla="*/ 1066 w 1067"/>
              <a:gd name="T5" fmla="*/ 1998 h 1999"/>
              <a:gd name="T6" fmla="*/ 533 w 1067"/>
              <a:gd name="T7" fmla="*/ 0 h 1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7" h="1999">
                <a:moveTo>
                  <a:pt x="533" y="0"/>
                </a:moveTo>
                <a:lnTo>
                  <a:pt x="0" y="1998"/>
                </a:lnTo>
                <a:lnTo>
                  <a:pt x="1066" y="1998"/>
                </a:lnTo>
                <a:lnTo>
                  <a:pt x="53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Freeform 12"/>
          <p:cNvSpPr>
            <a:spLocks noChangeArrowheads="1"/>
          </p:cNvSpPr>
          <p:nvPr/>
        </p:nvSpPr>
        <p:spPr bwMode="auto">
          <a:xfrm>
            <a:off x="7129463" y="2444750"/>
            <a:ext cx="217487" cy="744538"/>
          </a:xfrm>
          <a:custGeom>
            <a:avLst/>
            <a:gdLst>
              <a:gd name="T0" fmla="*/ 605 w 606"/>
              <a:gd name="T1" fmla="*/ 35 h 2069"/>
              <a:gd name="T2" fmla="*/ 534 w 606"/>
              <a:gd name="T3" fmla="*/ 0 h 2069"/>
              <a:gd name="T4" fmla="*/ 0 w 606"/>
              <a:gd name="T5" fmla="*/ 2033 h 2069"/>
              <a:gd name="T6" fmla="*/ 0 w 606"/>
              <a:gd name="T7" fmla="*/ 2068 h 2069"/>
              <a:gd name="T8" fmla="*/ 36 w 606"/>
              <a:gd name="T9" fmla="*/ 2068 h 2069"/>
              <a:gd name="T10" fmla="*/ 71 w 606"/>
              <a:gd name="T11" fmla="*/ 2068 h 2069"/>
              <a:gd name="T12" fmla="*/ 605 w 606"/>
              <a:gd name="T13" fmla="*/ 35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6" h="2069">
                <a:moveTo>
                  <a:pt x="605" y="35"/>
                </a:moveTo>
                <a:lnTo>
                  <a:pt x="534" y="0"/>
                </a:lnTo>
                <a:lnTo>
                  <a:pt x="0" y="2033"/>
                </a:lnTo>
                <a:lnTo>
                  <a:pt x="0" y="2068"/>
                </a:lnTo>
                <a:lnTo>
                  <a:pt x="36" y="2068"/>
                </a:lnTo>
                <a:lnTo>
                  <a:pt x="71" y="2068"/>
                </a:lnTo>
                <a:lnTo>
                  <a:pt x="605" y="3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Freeform 13"/>
          <p:cNvSpPr>
            <a:spLocks noChangeArrowheads="1"/>
          </p:cNvSpPr>
          <p:nvPr/>
        </p:nvSpPr>
        <p:spPr bwMode="auto">
          <a:xfrm>
            <a:off x="7129463" y="2444750"/>
            <a:ext cx="217487" cy="744538"/>
          </a:xfrm>
          <a:custGeom>
            <a:avLst/>
            <a:gdLst>
              <a:gd name="T0" fmla="*/ 605 w 606"/>
              <a:gd name="T1" fmla="*/ 35 h 2069"/>
              <a:gd name="T2" fmla="*/ 534 w 606"/>
              <a:gd name="T3" fmla="*/ 0 h 2069"/>
              <a:gd name="T4" fmla="*/ 0 w 606"/>
              <a:gd name="T5" fmla="*/ 2033 h 2069"/>
              <a:gd name="T6" fmla="*/ 0 w 606"/>
              <a:gd name="T7" fmla="*/ 2068 h 2069"/>
              <a:gd name="T8" fmla="*/ 36 w 606"/>
              <a:gd name="T9" fmla="*/ 2068 h 2069"/>
              <a:gd name="T10" fmla="*/ 71 w 606"/>
              <a:gd name="T11" fmla="*/ 2068 h 2069"/>
              <a:gd name="T12" fmla="*/ 605 w 606"/>
              <a:gd name="T13" fmla="*/ 35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6" h="2069">
                <a:moveTo>
                  <a:pt x="605" y="35"/>
                </a:moveTo>
                <a:lnTo>
                  <a:pt x="534" y="0"/>
                </a:lnTo>
                <a:lnTo>
                  <a:pt x="0" y="2033"/>
                </a:lnTo>
                <a:lnTo>
                  <a:pt x="0" y="2068"/>
                </a:lnTo>
                <a:lnTo>
                  <a:pt x="36" y="2068"/>
                </a:lnTo>
                <a:lnTo>
                  <a:pt x="71" y="2068"/>
                </a:lnTo>
                <a:lnTo>
                  <a:pt x="605" y="3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Freeform 14"/>
          <p:cNvSpPr>
            <a:spLocks noChangeArrowheads="1"/>
          </p:cNvSpPr>
          <p:nvPr/>
        </p:nvSpPr>
        <p:spPr bwMode="auto">
          <a:xfrm>
            <a:off x="7142163" y="3163888"/>
            <a:ext cx="396875" cy="25400"/>
          </a:xfrm>
          <a:custGeom>
            <a:avLst/>
            <a:gdLst>
              <a:gd name="T0" fmla="*/ 0 w 1103"/>
              <a:gd name="T1" fmla="*/ 0 h 71"/>
              <a:gd name="T2" fmla="*/ 0 w 1103"/>
              <a:gd name="T3" fmla="*/ 70 h 71"/>
              <a:gd name="T4" fmla="*/ 1031 w 1103"/>
              <a:gd name="T5" fmla="*/ 70 h 71"/>
              <a:gd name="T6" fmla="*/ 1102 w 1103"/>
              <a:gd name="T7" fmla="*/ 70 h 71"/>
              <a:gd name="T8" fmla="*/ 1066 w 1103"/>
              <a:gd name="T9" fmla="*/ 35 h 71"/>
              <a:gd name="T10" fmla="*/ 1031 w 1103"/>
              <a:gd name="T11" fmla="*/ 0 h 71"/>
              <a:gd name="T12" fmla="*/ 0 w 1103"/>
              <a:gd name="T13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3" h="71">
                <a:moveTo>
                  <a:pt x="0" y="0"/>
                </a:moveTo>
                <a:lnTo>
                  <a:pt x="0" y="70"/>
                </a:lnTo>
                <a:lnTo>
                  <a:pt x="1031" y="70"/>
                </a:lnTo>
                <a:lnTo>
                  <a:pt x="1102" y="70"/>
                </a:lnTo>
                <a:lnTo>
                  <a:pt x="1066" y="35"/>
                </a:lnTo>
                <a:lnTo>
                  <a:pt x="1031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Freeform 15"/>
          <p:cNvSpPr>
            <a:spLocks noChangeArrowheads="1"/>
          </p:cNvSpPr>
          <p:nvPr/>
        </p:nvSpPr>
        <p:spPr bwMode="auto">
          <a:xfrm>
            <a:off x="7142163" y="3163888"/>
            <a:ext cx="396875" cy="25400"/>
          </a:xfrm>
          <a:custGeom>
            <a:avLst/>
            <a:gdLst>
              <a:gd name="T0" fmla="*/ 0 w 1103"/>
              <a:gd name="T1" fmla="*/ 0 h 71"/>
              <a:gd name="T2" fmla="*/ 0 w 1103"/>
              <a:gd name="T3" fmla="*/ 70 h 71"/>
              <a:gd name="T4" fmla="*/ 1031 w 1103"/>
              <a:gd name="T5" fmla="*/ 70 h 71"/>
              <a:gd name="T6" fmla="*/ 1102 w 1103"/>
              <a:gd name="T7" fmla="*/ 70 h 71"/>
              <a:gd name="T8" fmla="*/ 1066 w 1103"/>
              <a:gd name="T9" fmla="*/ 35 h 71"/>
              <a:gd name="T10" fmla="*/ 1031 w 1103"/>
              <a:gd name="T11" fmla="*/ 0 h 71"/>
              <a:gd name="T12" fmla="*/ 0 w 1103"/>
              <a:gd name="T13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3" h="71">
                <a:moveTo>
                  <a:pt x="0" y="0"/>
                </a:moveTo>
                <a:lnTo>
                  <a:pt x="0" y="70"/>
                </a:lnTo>
                <a:lnTo>
                  <a:pt x="1031" y="70"/>
                </a:lnTo>
                <a:lnTo>
                  <a:pt x="1102" y="70"/>
                </a:lnTo>
                <a:lnTo>
                  <a:pt x="1066" y="35"/>
                </a:lnTo>
                <a:lnTo>
                  <a:pt x="1031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Freeform 16"/>
          <p:cNvSpPr>
            <a:spLocks noChangeArrowheads="1"/>
          </p:cNvSpPr>
          <p:nvPr/>
        </p:nvSpPr>
        <p:spPr bwMode="auto">
          <a:xfrm>
            <a:off x="7321550" y="2444750"/>
            <a:ext cx="204788" cy="744538"/>
          </a:xfrm>
          <a:custGeom>
            <a:avLst/>
            <a:gdLst>
              <a:gd name="T0" fmla="*/ 497 w 569"/>
              <a:gd name="T1" fmla="*/ 2068 h 2069"/>
              <a:gd name="T2" fmla="*/ 568 w 569"/>
              <a:gd name="T3" fmla="*/ 2033 h 2069"/>
              <a:gd name="T4" fmla="*/ 71 w 569"/>
              <a:gd name="T5" fmla="*/ 0 h 2069"/>
              <a:gd name="T6" fmla="*/ 0 w 569"/>
              <a:gd name="T7" fmla="*/ 0 h 2069"/>
              <a:gd name="T8" fmla="*/ 71 w 569"/>
              <a:gd name="T9" fmla="*/ 35 h 2069"/>
              <a:gd name="T10" fmla="*/ 0 w 569"/>
              <a:gd name="T11" fmla="*/ 35 h 2069"/>
              <a:gd name="T12" fmla="*/ 497 w 569"/>
              <a:gd name="T13" fmla="*/ 2068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9" h="2069">
                <a:moveTo>
                  <a:pt x="497" y="2068"/>
                </a:moveTo>
                <a:lnTo>
                  <a:pt x="568" y="2033"/>
                </a:lnTo>
                <a:lnTo>
                  <a:pt x="71" y="0"/>
                </a:lnTo>
                <a:lnTo>
                  <a:pt x="0" y="0"/>
                </a:lnTo>
                <a:lnTo>
                  <a:pt x="71" y="35"/>
                </a:lnTo>
                <a:lnTo>
                  <a:pt x="0" y="35"/>
                </a:lnTo>
                <a:lnTo>
                  <a:pt x="497" y="206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Freeform 17"/>
          <p:cNvSpPr>
            <a:spLocks noChangeArrowheads="1"/>
          </p:cNvSpPr>
          <p:nvPr/>
        </p:nvSpPr>
        <p:spPr bwMode="auto">
          <a:xfrm>
            <a:off x="7321550" y="2444750"/>
            <a:ext cx="204788" cy="744538"/>
          </a:xfrm>
          <a:custGeom>
            <a:avLst/>
            <a:gdLst>
              <a:gd name="T0" fmla="*/ 497 w 569"/>
              <a:gd name="T1" fmla="*/ 2068 h 2069"/>
              <a:gd name="T2" fmla="*/ 568 w 569"/>
              <a:gd name="T3" fmla="*/ 2033 h 2069"/>
              <a:gd name="T4" fmla="*/ 71 w 569"/>
              <a:gd name="T5" fmla="*/ 0 h 2069"/>
              <a:gd name="T6" fmla="*/ 0 w 569"/>
              <a:gd name="T7" fmla="*/ 0 h 2069"/>
              <a:gd name="T8" fmla="*/ 71 w 569"/>
              <a:gd name="T9" fmla="*/ 35 h 2069"/>
              <a:gd name="T10" fmla="*/ 0 w 569"/>
              <a:gd name="T11" fmla="*/ 35 h 2069"/>
              <a:gd name="T12" fmla="*/ 497 w 569"/>
              <a:gd name="T13" fmla="*/ 2068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9" h="2069">
                <a:moveTo>
                  <a:pt x="497" y="2068"/>
                </a:moveTo>
                <a:lnTo>
                  <a:pt x="568" y="2033"/>
                </a:lnTo>
                <a:lnTo>
                  <a:pt x="71" y="0"/>
                </a:lnTo>
                <a:lnTo>
                  <a:pt x="0" y="0"/>
                </a:lnTo>
                <a:lnTo>
                  <a:pt x="71" y="35"/>
                </a:lnTo>
                <a:lnTo>
                  <a:pt x="0" y="35"/>
                </a:lnTo>
                <a:lnTo>
                  <a:pt x="497" y="206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Freeform 18"/>
          <p:cNvSpPr>
            <a:spLocks noChangeArrowheads="1"/>
          </p:cNvSpPr>
          <p:nvPr/>
        </p:nvSpPr>
        <p:spPr bwMode="auto">
          <a:xfrm>
            <a:off x="1816100" y="1970088"/>
            <a:ext cx="26988" cy="38100"/>
          </a:xfrm>
          <a:custGeom>
            <a:avLst/>
            <a:gdLst>
              <a:gd name="T0" fmla="*/ 0 w 73"/>
              <a:gd name="T1" fmla="*/ 71 h 107"/>
              <a:gd name="T2" fmla="*/ 35 w 73"/>
              <a:gd name="T3" fmla="*/ 106 h 107"/>
              <a:gd name="T4" fmla="*/ 72 w 73"/>
              <a:gd name="T5" fmla="*/ 35 h 107"/>
              <a:gd name="T6" fmla="*/ 35 w 73"/>
              <a:gd name="T7" fmla="*/ 0 h 107"/>
              <a:gd name="T8" fmla="*/ 0 w 73"/>
              <a:gd name="T9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" h="107">
                <a:moveTo>
                  <a:pt x="0" y="71"/>
                </a:moveTo>
                <a:lnTo>
                  <a:pt x="35" y="106"/>
                </a:lnTo>
                <a:lnTo>
                  <a:pt x="72" y="35"/>
                </a:lnTo>
                <a:lnTo>
                  <a:pt x="35" y="0"/>
                </a:lnTo>
                <a:lnTo>
                  <a:pt x="0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Freeform 19"/>
          <p:cNvSpPr>
            <a:spLocks noChangeArrowheads="1"/>
          </p:cNvSpPr>
          <p:nvPr/>
        </p:nvSpPr>
        <p:spPr bwMode="auto">
          <a:xfrm>
            <a:off x="1816100" y="1970088"/>
            <a:ext cx="26988" cy="38100"/>
          </a:xfrm>
          <a:custGeom>
            <a:avLst/>
            <a:gdLst>
              <a:gd name="T0" fmla="*/ 0 w 73"/>
              <a:gd name="T1" fmla="*/ 71 h 107"/>
              <a:gd name="T2" fmla="*/ 35 w 73"/>
              <a:gd name="T3" fmla="*/ 106 h 107"/>
              <a:gd name="T4" fmla="*/ 72 w 73"/>
              <a:gd name="T5" fmla="*/ 35 h 107"/>
              <a:gd name="T6" fmla="*/ 35 w 73"/>
              <a:gd name="T7" fmla="*/ 0 h 107"/>
              <a:gd name="T8" fmla="*/ 0 w 73"/>
              <a:gd name="T9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" h="107">
                <a:moveTo>
                  <a:pt x="0" y="71"/>
                </a:moveTo>
                <a:lnTo>
                  <a:pt x="35" y="106"/>
                </a:lnTo>
                <a:lnTo>
                  <a:pt x="72" y="35"/>
                </a:lnTo>
                <a:lnTo>
                  <a:pt x="35" y="0"/>
                </a:lnTo>
                <a:lnTo>
                  <a:pt x="0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Freeform 20"/>
          <p:cNvSpPr>
            <a:spLocks noChangeArrowheads="1"/>
          </p:cNvSpPr>
          <p:nvPr/>
        </p:nvSpPr>
        <p:spPr bwMode="auto">
          <a:xfrm>
            <a:off x="1239838" y="1609725"/>
            <a:ext cx="25400" cy="26988"/>
          </a:xfrm>
          <a:custGeom>
            <a:avLst/>
            <a:gdLst>
              <a:gd name="T0" fmla="*/ 36 w 72"/>
              <a:gd name="T1" fmla="*/ 72 h 73"/>
              <a:gd name="T2" fmla="*/ 0 w 72"/>
              <a:gd name="T3" fmla="*/ 72 h 73"/>
              <a:gd name="T4" fmla="*/ 36 w 72"/>
              <a:gd name="T5" fmla="*/ 0 h 73"/>
              <a:gd name="T6" fmla="*/ 71 w 72"/>
              <a:gd name="T7" fmla="*/ 0 h 73"/>
              <a:gd name="T8" fmla="*/ 36 w 72"/>
              <a:gd name="T9" fmla="*/ 72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3">
                <a:moveTo>
                  <a:pt x="36" y="72"/>
                </a:moveTo>
                <a:lnTo>
                  <a:pt x="0" y="72"/>
                </a:lnTo>
                <a:lnTo>
                  <a:pt x="36" y="0"/>
                </a:lnTo>
                <a:lnTo>
                  <a:pt x="71" y="0"/>
                </a:lnTo>
                <a:lnTo>
                  <a:pt x="36" y="72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Freeform 21"/>
          <p:cNvSpPr>
            <a:spLocks noChangeArrowheads="1"/>
          </p:cNvSpPr>
          <p:nvPr/>
        </p:nvSpPr>
        <p:spPr bwMode="auto">
          <a:xfrm>
            <a:off x="1239838" y="1609725"/>
            <a:ext cx="25400" cy="26988"/>
          </a:xfrm>
          <a:custGeom>
            <a:avLst/>
            <a:gdLst>
              <a:gd name="T0" fmla="*/ 36 w 72"/>
              <a:gd name="T1" fmla="*/ 72 h 73"/>
              <a:gd name="T2" fmla="*/ 0 w 72"/>
              <a:gd name="T3" fmla="*/ 72 h 73"/>
              <a:gd name="T4" fmla="*/ 36 w 72"/>
              <a:gd name="T5" fmla="*/ 0 h 73"/>
              <a:gd name="T6" fmla="*/ 71 w 72"/>
              <a:gd name="T7" fmla="*/ 0 h 73"/>
              <a:gd name="T8" fmla="*/ 36 w 72"/>
              <a:gd name="T9" fmla="*/ 72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3">
                <a:moveTo>
                  <a:pt x="36" y="72"/>
                </a:moveTo>
                <a:lnTo>
                  <a:pt x="0" y="72"/>
                </a:lnTo>
                <a:lnTo>
                  <a:pt x="36" y="0"/>
                </a:lnTo>
                <a:lnTo>
                  <a:pt x="71" y="0"/>
                </a:lnTo>
                <a:lnTo>
                  <a:pt x="36" y="72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Freeform 22"/>
          <p:cNvSpPr>
            <a:spLocks noChangeArrowheads="1"/>
          </p:cNvSpPr>
          <p:nvPr/>
        </p:nvSpPr>
        <p:spPr bwMode="auto">
          <a:xfrm>
            <a:off x="1254125" y="1609725"/>
            <a:ext cx="576263" cy="385763"/>
          </a:xfrm>
          <a:custGeom>
            <a:avLst/>
            <a:gdLst>
              <a:gd name="T0" fmla="*/ 1564 w 1600"/>
              <a:gd name="T1" fmla="*/ 1071 h 1072"/>
              <a:gd name="T2" fmla="*/ 1599 w 1600"/>
              <a:gd name="T3" fmla="*/ 1000 h 1072"/>
              <a:gd name="T4" fmla="*/ 35 w 1600"/>
              <a:gd name="T5" fmla="*/ 0 h 1072"/>
              <a:gd name="T6" fmla="*/ 0 w 1600"/>
              <a:gd name="T7" fmla="*/ 72 h 1072"/>
              <a:gd name="T8" fmla="*/ 1564 w 1600"/>
              <a:gd name="T9" fmla="*/ 1071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0" h="1072">
                <a:moveTo>
                  <a:pt x="1564" y="1071"/>
                </a:moveTo>
                <a:lnTo>
                  <a:pt x="1599" y="1000"/>
                </a:lnTo>
                <a:lnTo>
                  <a:pt x="35" y="0"/>
                </a:lnTo>
                <a:lnTo>
                  <a:pt x="0" y="72"/>
                </a:lnTo>
                <a:lnTo>
                  <a:pt x="1564" y="10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Freeform 23"/>
          <p:cNvSpPr>
            <a:spLocks noChangeArrowheads="1"/>
          </p:cNvSpPr>
          <p:nvPr/>
        </p:nvSpPr>
        <p:spPr bwMode="auto">
          <a:xfrm>
            <a:off x="1254125" y="1609725"/>
            <a:ext cx="576263" cy="385763"/>
          </a:xfrm>
          <a:custGeom>
            <a:avLst/>
            <a:gdLst>
              <a:gd name="T0" fmla="*/ 1564 w 1600"/>
              <a:gd name="T1" fmla="*/ 1071 h 1072"/>
              <a:gd name="T2" fmla="*/ 1599 w 1600"/>
              <a:gd name="T3" fmla="*/ 1000 h 1072"/>
              <a:gd name="T4" fmla="*/ 35 w 1600"/>
              <a:gd name="T5" fmla="*/ 0 h 1072"/>
              <a:gd name="T6" fmla="*/ 0 w 1600"/>
              <a:gd name="T7" fmla="*/ 72 h 1072"/>
              <a:gd name="T8" fmla="*/ 1564 w 1600"/>
              <a:gd name="T9" fmla="*/ 1071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0" h="1072">
                <a:moveTo>
                  <a:pt x="1564" y="1071"/>
                </a:moveTo>
                <a:lnTo>
                  <a:pt x="1599" y="1000"/>
                </a:lnTo>
                <a:lnTo>
                  <a:pt x="35" y="0"/>
                </a:lnTo>
                <a:lnTo>
                  <a:pt x="0" y="72"/>
                </a:lnTo>
                <a:lnTo>
                  <a:pt x="1564" y="10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Freeform 24"/>
          <p:cNvSpPr>
            <a:spLocks noChangeArrowheads="1"/>
          </p:cNvSpPr>
          <p:nvPr/>
        </p:nvSpPr>
        <p:spPr bwMode="auto">
          <a:xfrm>
            <a:off x="1254125" y="2225675"/>
            <a:ext cx="371475" cy="720725"/>
          </a:xfrm>
          <a:custGeom>
            <a:avLst/>
            <a:gdLst>
              <a:gd name="T0" fmla="*/ 533 w 1032"/>
              <a:gd name="T1" fmla="*/ 0 h 2000"/>
              <a:gd name="T2" fmla="*/ 0 w 1032"/>
              <a:gd name="T3" fmla="*/ 1999 h 2000"/>
              <a:gd name="T4" fmla="*/ 1031 w 1032"/>
              <a:gd name="T5" fmla="*/ 1999 h 2000"/>
              <a:gd name="T6" fmla="*/ 533 w 1032"/>
              <a:gd name="T7" fmla="*/ 0 h 2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32" h="2000">
                <a:moveTo>
                  <a:pt x="533" y="0"/>
                </a:moveTo>
                <a:lnTo>
                  <a:pt x="0" y="1999"/>
                </a:lnTo>
                <a:lnTo>
                  <a:pt x="1031" y="1999"/>
                </a:lnTo>
                <a:lnTo>
                  <a:pt x="53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Freeform 25"/>
          <p:cNvSpPr>
            <a:spLocks noChangeArrowheads="1"/>
          </p:cNvSpPr>
          <p:nvPr/>
        </p:nvSpPr>
        <p:spPr bwMode="auto">
          <a:xfrm>
            <a:off x="1254125" y="2225675"/>
            <a:ext cx="371475" cy="720725"/>
          </a:xfrm>
          <a:custGeom>
            <a:avLst/>
            <a:gdLst>
              <a:gd name="T0" fmla="*/ 533 w 1032"/>
              <a:gd name="T1" fmla="*/ 0 h 2000"/>
              <a:gd name="T2" fmla="*/ 0 w 1032"/>
              <a:gd name="T3" fmla="*/ 1999 h 2000"/>
              <a:gd name="T4" fmla="*/ 1031 w 1032"/>
              <a:gd name="T5" fmla="*/ 1999 h 2000"/>
              <a:gd name="T6" fmla="*/ 533 w 1032"/>
              <a:gd name="T7" fmla="*/ 0 h 2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32" h="2000">
                <a:moveTo>
                  <a:pt x="533" y="0"/>
                </a:moveTo>
                <a:lnTo>
                  <a:pt x="0" y="1999"/>
                </a:lnTo>
                <a:lnTo>
                  <a:pt x="1031" y="1999"/>
                </a:lnTo>
                <a:lnTo>
                  <a:pt x="53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Freeform 26"/>
          <p:cNvSpPr>
            <a:spLocks noChangeArrowheads="1"/>
          </p:cNvSpPr>
          <p:nvPr/>
        </p:nvSpPr>
        <p:spPr bwMode="auto">
          <a:xfrm>
            <a:off x="1239838" y="2225675"/>
            <a:ext cx="217487" cy="731838"/>
          </a:xfrm>
          <a:custGeom>
            <a:avLst/>
            <a:gdLst>
              <a:gd name="T0" fmla="*/ 604 w 605"/>
              <a:gd name="T1" fmla="*/ 37 h 2035"/>
              <a:gd name="T2" fmla="*/ 533 w 605"/>
              <a:gd name="T3" fmla="*/ 0 h 2035"/>
              <a:gd name="T4" fmla="*/ 0 w 605"/>
              <a:gd name="T5" fmla="*/ 1999 h 2035"/>
              <a:gd name="T6" fmla="*/ 0 w 605"/>
              <a:gd name="T7" fmla="*/ 2034 h 2035"/>
              <a:gd name="T8" fmla="*/ 36 w 605"/>
              <a:gd name="T9" fmla="*/ 2034 h 2035"/>
              <a:gd name="T10" fmla="*/ 71 w 605"/>
              <a:gd name="T11" fmla="*/ 2034 h 2035"/>
              <a:gd name="T12" fmla="*/ 604 w 605"/>
              <a:gd name="T13" fmla="*/ 37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5" h="2035">
                <a:moveTo>
                  <a:pt x="604" y="37"/>
                </a:moveTo>
                <a:lnTo>
                  <a:pt x="533" y="0"/>
                </a:lnTo>
                <a:lnTo>
                  <a:pt x="0" y="1999"/>
                </a:lnTo>
                <a:lnTo>
                  <a:pt x="0" y="2034"/>
                </a:lnTo>
                <a:lnTo>
                  <a:pt x="36" y="2034"/>
                </a:lnTo>
                <a:lnTo>
                  <a:pt x="71" y="2034"/>
                </a:lnTo>
                <a:lnTo>
                  <a:pt x="604" y="3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Freeform 27"/>
          <p:cNvSpPr>
            <a:spLocks noChangeArrowheads="1"/>
          </p:cNvSpPr>
          <p:nvPr/>
        </p:nvSpPr>
        <p:spPr bwMode="auto">
          <a:xfrm>
            <a:off x="1239838" y="2225675"/>
            <a:ext cx="217487" cy="731838"/>
          </a:xfrm>
          <a:custGeom>
            <a:avLst/>
            <a:gdLst>
              <a:gd name="T0" fmla="*/ 604 w 605"/>
              <a:gd name="T1" fmla="*/ 37 h 2035"/>
              <a:gd name="T2" fmla="*/ 533 w 605"/>
              <a:gd name="T3" fmla="*/ 0 h 2035"/>
              <a:gd name="T4" fmla="*/ 0 w 605"/>
              <a:gd name="T5" fmla="*/ 1999 h 2035"/>
              <a:gd name="T6" fmla="*/ 0 w 605"/>
              <a:gd name="T7" fmla="*/ 2034 h 2035"/>
              <a:gd name="T8" fmla="*/ 36 w 605"/>
              <a:gd name="T9" fmla="*/ 2034 h 2035"/>
              <a:gd name="T10" fmla="*/ 71 w 605"/>
              <a:gd name="T11" fmla="*/ 2034 h 2035"/>
              <a:gd name="T12" fmla="*/ 604 w 605"/>
              <a:gd name="T13" fmla="*/ 37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5" h="2035">
                <a:moveTo>
                  <a:pt x="604" y="37"/>
                </a:moveTo>
                <a:lnTo>
                  <a:pt x="533" y="0"/>
                </a:lnTo>
                <a:lnTo>
                  <a:pt x="0" y="1999"/>
                </a:lnTo>
                <a:lnTo>
                  <a:pt x="0" y="2034"/>
                </a:lnTo>
                <a:lnTo>
                  <a:pt x="36" y="2034"/>
                </a:lnTo>
                <a:lnTo>
                  <a:pt x="71" y="2034"/>
                </a:lnTo>
                <a:lnTo>
                  <a:pt x="604" y="37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Freeform 28"/>
          <p:cNvSpPr>
            <a:spLocks noChangeArrowheads="1"/>
          </p:cNvSpPr>
          <p:nvPr/>
        </p:nvSpPr>
        <p:spPr bwMode="auto">
          <a:xfrm>
            <a:off x="1254125" y="2932113"/>
            <a:ext cx="396875" cy="26987"/>
          </a:xfrm>
          <a:custGeom>
            <a:avLst/>
            <a:gdLst>
              <a:gd name="T0" fmla="*/ 0 w 1103"/>
              <a:gd name="T1" fmla="*/ 0 h 73"/>
              <a:gd name="T2" fmla="*/ 0 w 1103"/>
              <a:gd name="T3" fmla="*/ 72 h 73"/>
              <a:gd name="T4" fmla="*/ 1031 w 1103"/>
              <a:gd name="T5" fmla="*/ 72 h 73"/>
              <a:gd name="T6" fmla="*/ 1102 w 1103"/>
              <a:gd name="T7" fmla="*/ 72 h 73"/>
              <a:gd name="T8" fmla="*/ 1066 w 1103"/>
              <a:gd name="T9" fmla="*/ 37 h 73"/>
              <a:gd name="T10" fmla="*/ 1031 w 1103"/>
              <a:gd name="T11" fmla="*/ 0 h 73"/>
              <a:gd name="T12" fmla="*/ 0 w 1103"/>
              <a:gd name="T13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3" h="73">
                <a:moveTo>
                  <a:pt x="0" y="0"/>
                </a:moveTo>
                <a:lnTo>
                  <a:pt x="0" y="72"/>
                </a:lnTo>
                <a:lnTo>
                  <a:pt x="1031" y="72"/>
                </a:lnTo>
                <a:lnTo>
                  <a:pt x="1102" y="72"/>
                </a:lnTo>
                <a:lnTo>
                  <a:pt x="1066" y="37"/>
                </a:lnTo>
                <a:lnTo>
                  <a:pt x="1031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Freeform 29"/>
          <p:cNvSpPr>
            <a:spLocks noChangeArrowheads="1"/>
          </p:cNvSpPr>
          <p:nvPr/>
        </p:nvSpPr>
        <p:spPr bwMode="auto">
          <a:xfrm>
            <a:off x="1254125" y="2932113"/>
            <a:ext cx="396875" cy="26987"/>
          </a:xfrm>
          <a:custGeom>
            <a:avLst/>
            <a:gdLst>
              <a:gd name="T0" fmla="*/ 0 w 1103"/>
              <a:gd name="T1" fmla="*/ 0 h 73"/>
              <a:gd name="T2" fmla="*/ 0 w 1103"/>
              <a:gd name="T3" fmla="*/ 72 h 73"/>
              <a:gd name="T4" fmla="*/ 1031 w 1103"/>
              <a:gd name="T5" fmla="*/ 72 h 73"/>
              <a:gd name="T6" fmla="*/ 1102 w 1103"/>
              <a:gd name="T7" fmla="*/ 72 h 73"/>
              <a:gd name="T8" fmla="*/ 1066 w 1103"/>
              <a:gd name="T9" fmla="*/ 37 h 73"/>
              <a:gd name="T10" fmla="*/ 1031 w 1103"/>
              <a:gd name="T11" fmla="*/ 0 h 73"/>
              <a:gd name="T12" fmla="*/ 0 w 1103"/>
              <a:gd name="T13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3" h="73">
                <a:moveTo>
                  <a:pt x="0" y="0"/>
                </a:moveTo>
                <a:lnTo>
                  <a:pt x="0" y="72"/>
                </a:lnTo>
                <a:lnTo>
                  <a:pt x="1031" y="72"/>
                </a:lnTo>
                <a:lnTo>
                  <a:pt x="1102" y="72"/>
                </a:lnTo>
                <a:lnTo>
                  <a:pt x="1066" y="37"/>
                </a:lnTo>
                <a:lnTo>
                  <a:pt x="1031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Freeform 30"/>
          <p:cNvSpPr>
            <a:spLocks noChangeArrowheads="1"/>
          </p:cNvSpPr>
          <p:nvPr/>
        </p:nvSpPr>
        <p:spPr bwMode="auto">
          <a:xfrm>
            <a:off x="1431925" y="2225675"/>
            <a:ext cx="204788" cy="731838"/>
          </a:xfrm>
          <a:custGeom>
            <a:avLst/>
            <a:gdLst>
              <a:gd name="T0" fmla="*/ 499 w 570"/>
              <a:gd name="T1" fmla="*/ 2034 h 2035"/>
              <a:gd name="T2" fmla="*/ 569 w 570"/>
              <a:gd name="T3" fmla="*/ 1999 h 2035"/>
              <a:gd name="T4" fmla="*/ 71 w 570"/>
              <a:gd name="T5" fmla="*/ 0 h 2035"/>
              <a:gd name="T6" fmla="*/ 0 w 570"/>
              <a:gd name="T7" fmla="*/ 0 h 2035"/>
              <a:gd name="T8" fmla="*/ 71 w 570"/>
              <a:gd name="T9" fmla="*/ 37 h 2035"/>
              <a:gd name="T10" fmla="*/ 0 w 570"/>
              <a:gd name="T11" fmla="*/ 37 h 2035"/>
              <a:gd name="T12" fmla="*/ 499 w 570"/>
              <a:gd name="T13" fmla="*/ 2034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0" h="2035">
                <a:moveTo>
                  <a:pt x="499" y="2034"/>
                </a:moveTo>
                <a:lnTo>
                  <a:pt x="569" y="1999"/>
                </a:lnTo>
                <a:lnTo>
                  <a:pt x="71" y="0"/>
                </a:lnTo>
                <a:lnTo>
                  <a:pt x="0" y="0"/>
                </a:lnTo>
                <a:lnTo>
                  <a:pt x="71" y="37"/>
                </a:lnTo>
                <a:lnTo>
                  <a:pt x="0" y="37"/>
                </a:lnTo>
                <a:lnTo>
                  <a:pt x="499" y="2034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Freeform 31"/>
          <p:cNvSpPr>
            <a:spLocks noChangeArrowheads="1"/>
          </p:cNvSpPr>
          <p:nvPr/>
        </p:nvSpPr>
        <p:spPr bwMode="auto">
          <a:xfrm>
            <a:off x="1431925" y="2225675"/>
            <a:ext cx="204788" cy="731838"/>
          </a:xfrm>
          <a:custGeom>
            <a:avLst/>
            <a:gdLst>
              <a:gd name="T0" fmla="*/ 499 w 570"/>
              <a:gd name="T1" fmla="*/ 2034 h 2035"/>
              <a:gd name="T2" fmla="*/ 569 w 570"/>
              <a:gd name="T3" fmla="*/ 1999 h 2035"/>
              <a:gd name="T4" fmla="*/ 71 w 570"/>
              <a:gd name="T5" fmla="*/ 0 h 2035"/>
              <a:gd name="T6" fmla="*/ 0 w 570"/>
              <a:gd name="T7" fmla="*/ 0 h 2035"/>
              <a:gd name="T8" fmla="*/ 71 w 570"/>
              <a:gd name="T9" fmla="*/ 37 h 2035"/>
              <a:gd name="T10" fmla="*/ 0 w 570"/>
              <a:gd name="T11" fmla="*/ 37 h 2035"/>
              <a:gd name="T12" fmla="*/ 499 w 570"/>
              <a:gd name="T13" fmla="*/ 2034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0" h="2035">
                <a:moveTo>
                  <a:pt x="499" y="2034"/>
                </a:moveTo>
                <a:lnTo>
                  <a:pt x="569" y="1999"/>
                </a:lnTo>
                <a:lnTo>
                  <a:pt x="71" y="0"/>
                </a:lnTo>
                <a:lnTo>
                  <a:pt x="0" y="0"/>
                </a:lnTo>
                <a:lnTo>
                  <a:pt x="71" y="37"/>
                </a:lnTo>
                <a:lnTo>
                  <a:pt x="0" y="37"/>
                </a:lnTo>
                <a:lnTo>
                  <a:pt x="499" y="2034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Freeform 32"/>
          <p:cNvSpPr>
            <a:spLocks noChangeArrowheads="1"/>
          </p:cNvSpPr>
          <p:nvPr/>
        </p:nvSpPr>
        <p:spPr bwMode="auto">
          <a:xfrm>
            <a:off x="2751138" y="2714625"/>
            <a:ext cx="384175" cy="474663"/>
          </a:xfrm>
          <a:custGeom>
            <a:avLst/>
            <a:gdLst>
              <a:gd name="T0" fmla="*/ 534 w 1069"/>
              <a:gd name="T1" fmla="*/ 0 h 1320"/>
              <a:gd name="T2" fmla="*/ 1068 w 1069"/>
              <a:gd name="T3" fmla="*/ 1319 h 1320"/>
              <a:gd name="T4" fmla="*/ 0 w 1069"/>
              <a:gd name="T5" fmla="*/ 1319 h 1320"/>
              <a:gd name="T6" fmla="*/ 534 w 1069"/>
              <a:gd name="T7" fmla="*/ 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9" h="1320">
                <a:moveTo>
                  <a:pt x="534" y="0"/>
                </a:moveTo>
                <a:lnTo>
                  <a:pt x="1068" y="1319"/>
                </a:lnTo>
                <a:lnTo>
                  <a:pt x="0" y="1319"/>
                </a:lnTo>
                <a:lnTo>
                  <a:pt x="534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Freeform 33"/>
          <p:cNvSpPr>
            <a:spLocks noChangeArrowheads="1"/>
          </p:cNvSpPr>
          <p:nvPr/>
        </p:nvSpPr>
        <p:spPr bwMode="auto">
          <a:xfrm>
            <a:off x="2751138" y="2714625"/>
            <a:ext cx="384175" cy="474663"/>
          </a:xfrm>
          <a:custGeom>
            <a:avLst/>
            <a:gdLst>
              <a:gd name="T0" fmla="*/ 534 w 1069"/>
              <a:gd name="T1" fmla="*/ 0 h 1320"/>
              <a:gd name="T2" fmla="*/ 1068 w 1069"/>
              <a:gd name="T3" fmla="*/ 1319 h 1320"/>
              <a:gd name="T4" fmla="*/ 0 w 1069"/>
              <a:gd name="T5" fmla="*/ 1319 h 1320"/>
              <a:gd name="T6" fmla="*/ 534 w 1069"/>
              <a:gd name="T7" fmla="*/ 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9" h="1320">
                <a:moveTo>
                  <a:pt x="534" y="0"/>
                </a:moveTo>
                <a:lnTo>
                  <a:pt x="1068" y="1319"/>
                </a:lnTo>
                <a:lnTo>
                  <a:pt x="0" y="1319"/>
                </a:lnTo>
                <a:lnTo>
                  <a:pt x="534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Freeform 34"/>
          <p:cNvSpPr>
            <a:spLocks noChangeArrowheads="1"/>
          </p:cNvSpPr>
          <p:nvPr/>
        </p:nvSpPr>
        <p:spPr bwMode="auto">
          <a:xfrm>
            <a:off x="2930525" y="2714625"/>
            <a:ext cx="230188" cy="488950"/>
          </a:xfrm>
          <a:custGeom>
            <a:avLst/>
            <a:gdLst>
              <a:gd name="T0" fmla="*/ 71 w 641"/>
              <a:gd name="T1" fmla="*/ 0 h 1357"/>
              <a:gd name="T2" fmla="*/ 0 w 641"/>
              <a:gd name="T3" fmla="*/ 35 h 1357"/>
              <a:gd name="T4" fmla="*/ 534 w 641"/>
              <a:gd name="T5" fmla="*/ 1356 h 1357"/>
              <a:gd name="T6" fmla="*/ 569 w 641"/>
              <a:gd name="T7" fmla="*/ 1356 h 1357"/>
              <a:gd name="T8" fmla="*/ 640 w 641"/>
              <a:gd name="T9" fmla="*/ 1356 h 1357"/>
              <a:gd name="T10" fmla="*/ 605 w 641"/>
              <a:gd name="T11" fmla="*/ 1319 h 1357"/>
              <a:gd name="T12" fmla="*/ 71 w 641"/>
              <a:gd name="T13" fmla="*/ 0 h 1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1" h="1357">
                <a:moveTo>
                  <a:pt x="71" y="0"/>
                </a:moveTo>
                <a:lnTo>
                  <a:pt x="0" y="35"/>
                </a:lnTo>
                <a:lnTo>
                  <a:pt x="534" y="1356"/>
                </a:lnTo>
                <a:lnTo>
                  <a:pt x="569" y="1356"/>
                </a:lnTo>
                <a:lnTo>
                  <a:pt x="640" y="1356"/>
                </a:lnTo>
                <a:lnTo>
                  <a:pt x="605" y="1319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Freeform 35"/>
          <p:cNvSpPr>
            <a:spLocks noChangeArrowheads="1"/>
          </p:cNvSpPr>
          <p:nvPr/>
        </p:nvSpPr>
        <p:spPr bwMode="auto">
          <a:xfrm>
            <a:off x="2930525" y="2714625"/>
            <a:ext cx="230188" cy="488950"/>
          </a:xfrm>
          <a:custGeom>
            <a:avLst/>
            <a:gdLst>
              <a:gd name="T0" fmla="*/ 71 w 641"/>
              <a:gd name="T1" fmla="*/ 0 h 1357"/>
              <a:gd name="T2" fmla="*/ 0 w 641"/>
              <a:gd name="T3" fmla="*/ 35 h 1357"/>
              <a:gd name="T4" fmla="*/ 534 w 641"/>
              <a:gd name="T5" fmla="*/ 1356 h 1357"/>
              <a:gd name="T6" fmla="*/ 569 w 641"/>
              <a:gd name="T7" fmla="*/ 1356 h 1357"/>
              <a:gd name="T8" fmla="*/ 640 w 641"/>
              <a:gd name="T9" fmla="*/ 1356 h 1357"/>
              <a:gd name="T10" fmla="*/ 605 w 641"/>
              <a:gd name="T11" fmla="*/ 1319 h 1357"/>
              <a:gd name="T12" fmla="*/ 71 w 641"/>
              <a:gd name="T13" fmla="*/ 0 h 1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1" h="1357">
                <a:moveTo>
                  <a:pt x="71" y="0"/>
                </a:moveTo>
                <a:lnTo>
                  <a:pt x="0" y="35"/>
                </a:lnTo>
                <a:lnTo>
                  <a:pt x="534" y="1356"/>
                </a:lnTo>
                <a:lnTo>
                  <a:pt x="569" y="1356"/>
                </a:lnTo>
                <a:lnTo>
                  <a:pt x="640" y="1356"/>
                </a:lnTo>
                <a:lnTo>
                  <a:pt x="605" y="1319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Freeform 36"/>
          <p:cNvSpPr>
            <a:spLocks noChangeArrowheads="1"/>
          </p:cNvSpPr>
          <p:nvPr/>
        </p:nvSpPr>
        <p:spPr bwMode="auto">
          <a:xfrm>
            <a:off x="2738438" y="3176588"/>
            <a:ext cx="396875" cy="26987"/>
          </a:xfrm>
          <a:custGeom>
            <a:avLst/>
            <a:gdLst>
              <a:gd name="T0" fmla="*/ 1102 w 1103"/>
              <a:gd name="T1" fmla="*/ 72 h 73"/>
              <a:gd name="T2" fmla="*/ 1102 w 1103"/>
              <a:gd name="T3" fmla="*/ 0 h 73"/>
              <a:gd name="T4" fmla="*/ 34 w 1103"/>
              <a:gd name="T5" fmla="*/ 0 h 73"/>
              <a:gd name="T6" fmla="*/ 0 w 1103"/>
              <a:gd name="T7" fmla="*/ 35 h 73"/>
              <a:gd name="T8" fmla="*/ 0 w 1103"/>
              <a:gd name="T9" fmla="*/ 72 h 73"/>
              <a:gd name="T10" fmla="*/ 34 w 1103"/>
              <a:gd name="T11" fmla="*/ 72 h 73"/>
              <a:gd name="T12" fmla="*/ 1102 w 1103"/>
              <a:gd name="T13" fmla="*/ 72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3" h="73">
                <a:moveTo>
                  <a:pt x="1102" y="72"/>
                </a:moveTo>
                <a:lnTo>
                  <a:pt x="1102" y="0"/>
                </a:lnTo>
                <a:lnTo>
                  <a:pt x="34" y="0"/>
                </a:lnTo>
                <a:lnTo>
                  <a:pt x="0" y="35"/>
                </a:lnTo>
                <a:lnTo>
                  <a:pt x="0" y="72"/>
                </a:lnTo>
                <a:lnTo>
                  <a:pt x="34" y="72"/>
                </a:lnTo>
                <a:lnTo>
                  <a:pt x="1102" y="72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Freeform 37"/>
          <p:cNvSpPr>
            <a:spLocks noChangeArrowheads="1"/>
          </p:cNvSpPr>
          <p:nvPr/>
        </p:nvSpPr>
        <p:spPr bwMode="auto">
          <a:xfrm>
            <a:off x="2738438" y="3176588"/>
            <a:ext cx="396875" cy="26987"/>
          </a:xfrm>
          <a:custGeom>
            <a:avLst/>
            <a:gdLst>
              <a:gd name="T0" fmla="*/ 1102 w 1103"/>
              <a:gd name="T1" fmla="*/ 72 h 73"/>
              <a:gd name="T2" fmla="*/ 1102 w 1103"/>
              <a:gd name="T3" fmla="*/ 0 h 73"/>
              <a:gd name="T4" fmla="*/ 34 w 1103"/>
              <a:gd name="T5" fmla="*/ 0 h 73"/>
              <a:gd name="T6" fmla="*/ 0 w 1103"/>
              <a:gd name="T7" fmla="*/ 35 h 73"/>
              <a:gd name="T8" fmla="*/ 0 w 1103"/>
              <a:gd name="T9" fmla="*/ 72 h 73"/>
              <a:gd name="T10" fmla="*/ 34 w 1103"/>
              <a:gd name="T11" fmla="*/ 72 h 73"/>
              <a:gd name="T12" fmla="*/ 1102 w 1103"/>
              <a:gd name="T13" fmla="*/ 72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3" h="73">
                <a:moveTo>
                  <a:pt x="1102" y="72"/>
                </a:moveTo>
                <a:lnTo>
                  <a:pt x="1102" y="0"/>
                </a:lnTo>
                <a:lnTo>
                  <a:pt x="34" y="0"/>
                </a:lnTo>
                <a:lnTo>
                  <a:pt x="0" y="35"/>
                </a:lnTo>
                <a:lnTo>
                  <a:pt x="0" y="72"/>
                </a:lnTo>
                <a:lnTo>
                  <a:pt x="34" y="72"/>
                </a:lnTo>
                <a:lnTo>
                  <a:pt x="1102" y="72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Freeform 38"/>
          <p:cNvSpPr>
            <a:spLocks noChangeArrowheads="1"/>
          </p:cNvSpPr>
          <p:nvPr/>
        </p:nvSpPr>
        <p:spPr bwMode="auto">
          <a:xfrm>
            <a:off x="2738438" y="2676525"/>
            <a:ext cx="217487" cy="527050"/>
          </a:xfrm>
          <a:custGeom>
            <a:avLst/>
            <a:gdLst>
              <a:gd name="T0" fmla="*/ 0 w 605"/>
              <a:gd name="T1" fmla="*/ 1426 h 1464"/>
              <a:gd name="T2" fmla="*/ 71 w 605"/>
              <a:gd name="T3" fmla="*/ 1463 h 1464"/>
              <a:gd name="T4" fmla="*/ 604 w 605"/>
              <a:gd name="T5" fmla="*/ 142 h 1464"/>
              <a:gd name="T6" fmla="*/ 604 w 605"/>
              <a:gd name="T7" fmla="*/ 107 h 1464"/>
              <a:gd name="T8" fmla="*/ 568 w 605"/>
              <a:gd name="T9" fmla="*/ 0 h 1464"/>
              <a:gd name="T10" fmla="*/ 533 w 605"/>
              <a:gd name="T11" fmla="*/ 107 h 1464"/>
              <a:gd name="T12" fmla="*/ 0 w 605"/>
              <a:gd name="T13" fmla="*/ 1426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5" h="1464">
                <a:moveTo>
                  <a:pt x="0" y="1426"/>
                </a:moveTo>
                <a:lnTo>
                  <a:pt x="71" y="1463"/>
                </a:lnTo>
                <a:lnTo>
                  <a:pt x="604" y="142"/>
                </a:lnTo>
                <a:lnTo>
                  <a:pt x="604" y="107"/>
                </a:lnTo>
                <a:lnTo>
                  <a:pt x="568" y="0"/>
                </a:lnTo>
                <a:lnTo>
                  <a:pt x="533" y="107"/>
                </a:lnTo>
                <a:lnTo>
                  <a:pt x="0" y="142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Freeform 39"/>
          <p:cNvSpPr>
            <a:spLocks noChangeArrowheads="1"/>
          </p:cNvSpPr>
          <p:nvPr/>
        </p:nvSpPr>
        <p:spPr bwMode="auto">
          <a:xfrm>
            <a:off x="2738438" y="2676525"/>
            <a:ext cx="217487" cy="527050"/>
          </a:xfrm>
          <a:custGeom>
            <a:avLst/>
            <a:gdLst>
              <a:gd name="T0" fmla="*/ 0 w 605"/>
              <a:gd name="T1" fmla="*/ 1426 h 1464"/>
              <a:gd name="T2" fmla="*/ 71 w 605"/>
              <a:gd name="T3" fmla="*/ 1463 h 1464"/>
              <a:gd name="T4" fmla="*/ 604 w 605"/>
              <a:gd name="T5" fmla="*/ 142 h 1464"/>
              <a:gd name="T6" fmla="*/ 604 w 605"/>
              <a:gd name="T7" fmla="*/ 107 h 1464"/>
              <a:gd name="T8" fmla="*/ 568 w 605"/>
              <a:gd name="T9" fmla="*/ 0 h 1464"/>
              <a:gd name="T10" fmla="*/ 533 w 605"/>
              <a:gd name="T11" fmla="*/ 107 h 1464"/>
              <a:gd name="T12" fmla="*/ 0 w 605"/>
              <a:gd name="T13" fmla="*/ 1426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5" h="1464">
                <a:moveTo>
                  <a:pt x="0" y="1426"/>
                </a:moveTo>
                <a:lnTo>
                  <a:pt x="71" y="1463"/>
                </a:lnTo>
                <a:lnTo>
                  <a:pt x="604" y="142"/>
                </a:lnTo>
                <a:lnTo>
                  <a:pt x="604" y="107"/>
                </a:lnTo>
                <a:lnTo>
                  <a:pt x="568" y="0"/>
                </a:lnTo>
                <a:lnTo>
                  <a:pt x="533" y="107"/>
                </a:lnTo>
                <a:lnTo>
                  <a:pt x="0" y="142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Freeform 40"/>
          <p:cNvSpPr>
            <a:spLocks noChangeArrowheads="1"/>
          </p:cNvSpPr>
          <p:nvPr/>
        </p:nvSpPr>
        <p:spPr bwMode="auto">
          <a:xfrm>
            <a:off x="2008188" y="2714625"/>
            <a:ext cx="371475" cy="719138"/>
          </a:xfrm>
          <a:custGeom>
            <a:avLst/>
            <a:gdLst>
              <a:gd name="T0" fmla="*/ 497 w 1032"/>
              <a:gd name="T1" fmla="*/ 0 h 1999"/>
              <a:gd name="T2" fmla="*/ 1031 w 1032"/>
              <a:gd name="T3" fmla="*/ 1998 h 1999"/>
              <a:gd name="T4" fmla="*/ 0 w 1032"/>
              <a:gd name="T5" fmla="*/ 1998 h 1999"/>
              <a:gd name="T6" fmla="*/ 497 w 1032"/>
              <a:gd name="T7" fmla="*/ 0 h 1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32" h="1999">
                <a:moveTo>
                  <a:pt x="497" y="0"/>
                </a:moveTo>
                <a:lnTo>
                  <a:pt x="1031" y="1998"/>
                </a:lnTo>
                <a:lnTo>
                  <a:pt x="0" y="1998"/>
                </a:lnTo>
                <a:lnTo>
                  <a:pt x="497" y="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Freeform 41"/>
          <p:cNvSpPr>
            <a:spLocks noChangeArrowheads="1"/>
          </p:cNvSpPr>
          <p:nvPr/>
        </p:nvSpPr>
        <p:spPr bwMode="auto">
          <a:xfrm>
            <a:off x="2008188" y="2714625"/>
            <a:ext cx="371475" cy="719138"/>
          </a:xfrm>
          <a:custGeom>
            <a:avLst/>
            <a:gdLst>
              <a:gd name="T0" fmla="*/ 497 w 1032"/>
              <a:gd name="T1" fmla="*/ 0 h 1999"/>
              <a:gd name="T2" fmla="*/ 1031 w 1032"/>
              <a:gd name="T3" fmla="*/ 1998 h 1999"/>
              <a:gd name="T4" fmla="*/ 0 w 1032"/>
              <a:gd name="T5" fmla="*/ 1998 h 1999"/>
              <a:gd name="T6" fmla="*/ 497 w 1032"/>
              <a:gd name="T7" fmla="*/ 0 h 1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32" h="1999">
                <a:moveTo>
                  <a:pt x="497" y="0"/>
                </a:moveTo>
                <a:lnTo>
                  <a:pt x="1031" y="1998"/>
                </a:lnTo>
                <a:lnTo>
                  <a:pt x="0" y="1998"/>
                </a:lnTo>
                <a:lnTo>
                  <a:pt x="497" y="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Freeform 42"/>
          <p:cNvSpPr>
            <a:spLocks noChangeArrowheads="1"/>
          </p:cNvSpPr>
          <p:nvPr/>
        </p:nvSpPr>
        <p:spPr bwMode="auto">
          <a:xfrm>
            <a:off x="2174875" y="2714625"/>
            <a:ext cx="230188" cy="731838"/>
          </a:xfrm>
          <a:custGeom>
            <a:avLst/>
            <a:gdLst>
              <a:gd name="T0" fmla="*/ 71 w 641"/>
              <a:gd name="T1" fmla="*/ 0 h 2035"/>
              <a:gd name="T2" fmla="*/ 0 w 641"/>
              <a:gd name="T3" fmla="*/ 35 h 2035"/>
              <a:gd name="T4" fmla="*/ 534 w 641"/>
              <a:gd name="T5" fmla="*/ 2034 h 2035"/>
              <a:gd name="T6" fmla="*/ 569 w 641"/>
              <a:gd name="T7" fmla="*/ 2034 h 2035"/>
              <a:gd name="T8" fmla="*/ 640 w 641"/>
              <a:gd name="T9" fmla="*/ 2034 h 2035"/>
              <a:gd name="T10" fmla="*/ 604 w 641"/>
              <a:gd name="T11" fmla="*/ 1998 h 2035"/>
              <a:gd name="T12" fmla="*/ 71 w 641"/>
              <a:gd name="T13" fmla="*/ 0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1" h="2035">
                <a:moveTo>
                  <a:pt x="71" y="0"/>
                </a:moveTo>
                <a:lnTo>
                  <a:pt x="0" y="35"/>
                </a:lnTo>
                <a:lnTo>
                  <a:pt x="534" y="2034"/>
                </a:lnTo>
                <a:lnTo>
                  <a:pt x="569" y="2034"/>
                </a:lnTo>
                <a:lnTo>
                  <a:pt x="640" y="2034"/>
                </a:lnTo>
                <a:lnTo>
                  <a:pt x="604" y="1998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Freeform 43"/>
          <p:cNvSpPr>
            <a:spLocks noChangeArrowheads="1"/>
          </p:cNvSpPr>
          <p:nvPr/>
        </p:nvSpPr>
        <p:spPr bwMode="auto">
          <a:xfrm>
            <a:off x="2174875" y="2714625"/>
            <a:ext cx="230188" cy="731838"/>
          </a:xfrm>
          <a:custGeom>
            <a:avLst/>
            <a:gdLst>
              <a:gd name="T0" fmla="*/ 71 w 641"/>
              <a:gd name="T1" fmla="*/ 0 h 2035"/>
              <a:gd name="T2" fmla="*/ 0 w 641"/>
              <a:gd name="T3" fmla="*/ 35 h 2035"/>
              <a:gd name="T4" fmla="*/ 534 w 641"/>
              <a:gd name="T5" fmla="*/ 2034 h 2035"/>
              <a:gd name="T6" fmla="*/ 569 w 641"/>
              <a:gd name="T7" fmla="*/ 2034 h 2035"/>
              <a:gd name="T8" fmla="*/ 640 w 641"/>
              <a:gd name="T9" fmla="*/ 2034 h 2035"/>
              <a:gd name="T10" fmla="*/ 604 w 641"/>
              <a:gd name="T11" fmla="*/ 1998 h 2035"/>
              <a:gd name="T12" fmla="*/ 71 w 641"/>
              <a:gd name="T13" fmla="*/ 0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1" h="2035">
                <a:moveTo>
                  <a:pt x="71" y="0"/>
                </a:moveTo>
                <a:lnTo>
                  <a:pt x="0" y="35"/>
                </a:lnTo>
                <a:lnTo>
                  <a:pt x="534" y="2034"/>
                </a:lnTo>
                <a:lnTo>
                  <a:pt x="569" y="2034"/>
                </a:lnTo>
                <a:lnTo>
                  <a:pt x="640" y="2034"/>
                </a:lnTo>
                <a:lnTo>
                  <a:pt x="604" y="1998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Freeform 44"/>
          <p:cNvSpPr>
            <a:spLocks noChangeArrowheads="1"/>
          </p:cNvSpPr>
          <p:nvPr/>
        </p:nvSpPr>
        <p:spPr bwMode="auto">
          <a:xfrm>
            <a:off x="1995488" y="3421063"/>
            <a:ext cx="384175" cy="25400"/>
          </a:xfrm>
          <a:custGeom>
            <a:avLst/>
            <a:gdLst>
              <a:gd name="T0" fmla="*/ 1067 w 1068"/>
              <a:gd name="T1" fmla="*/ 71 h 72"/>
              <a:gd name="T2" fmla="*/ 1067 w 1068"/>
              <a:gd name="T3" fmla="*/ 0 h 72"/>
              <a:gd name="T4" fmla="*/ 36 w 1068"/>
              <a:gd name="T5" fmla="*/ 0 h 72"/>
              <a:gd name="T6" fmla="*/ 0 w 1068"/>
              <a:gd name="T7" fmla="*/ 35 h 72"/>
              <a:gd name="T8" fmla="*/ 0 w 1068"/>
              <a:gd name="T9" fmla="*/ 71 h 72"/>
              <a:gd name="T10" fmla="*/ 36 w 1068"/>
              <a:gd name="T11" fmla="*/ 71 h 72"/>
              <a:gd name="T12" fmla="*/ 1067 w 1068"/>
              <a:gd name="T13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8" h="72">
                <a:moveTo>
                  <a:pt x="1067" y="71"/>
                </a:moveTo>
                <a:lnTo>
                  <a:pt x="1067" y="0"/>
                </a:lnTo>
                <a:lnTo>
                  <a:pt x="36" y="0"/>
                </a:lnTo>
                <a:lnTo>
                  <a:pt x="0" y="35"/>
                </a:lnTo>
                <a:lnTo>
                  <a:pt x="0" y="71"/>
                </a:lnTo>
                <a:lnTo>
                  <a:pt x="36" y="71"/>
                </a:lnTo>
                <a:lnTo>
                  <a:pt x="1067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Freeform 45"/>
          <p:cNvSpPr>
            <a:spLocks noChangeArrowheads="1"/>
          </p:cNvSpPr>
          <p:nvPr/>
        </p:nvSpPr>
        <p:spPr bwMode="auto">
          <a:xfrm>
            <a:off x="1995488" y="3421063"/>
            <a:ext cx="384175" cy="25400"/>
          </a:xfrm>
          <a:custGeom>
            <a:avLst/>
            <a:gdLst>
              <a:gd name="T0" fmla="*/ 1067 w 1068"/>
              <a:gd name="T1" fmla="*/ 71 h 72"/>
              <a:gd name="T2" fmla="*/ 1067 w 1068"/>
              <a:gd name="T3" fmla="*/ 0 h 72"/>
              <a:gd name="T4" fmla="*/ 36 w 1068"/>
              <a:gd name="T5" fmla="*/ 0 h 72"/>
              <a:gd name="T6" fmla="*/ 0 w 1068"/>
              <a:gd name="T7" fmla="*/ 35 h 72"/>
              <a:gd name="T8" fmla="*/ 0 w 1068"/>
              <a:gd name="T9" fmla="*/ 71 h 72"/>
              <a:gd name="T10" fmla="*/ 36 w 1068"/>
              <a:gd name="T11" fmla="*/ 71 h 72"/>
              <a:gd name="T12" fmla="*/ 1067 w 1068"/>
              <a:gd name="T13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8" h="72">
                <a:moveTo>
                  <a:pt x="1067" y="71"/>
                </a:moveTo>
                <a:lnTo>
                  <a:pt x="1067" y="0"/>
                </a:lnTo>
                <a:lnTo>
                  <a:pt x="36" y="0"/>
                </a:lnTo>
                <a:lnTo>
                  <a:pt x="0" y="35"/>
                </a:lnTo>
                <a:lnTo>
                  <a:pt x="0" y="71"/>
                </a:lnTo>
                <a:lnTo>
                  <a:pt x="36" y="71"/>
                </a:lnTo>
                <a:lnTo>
                  <a:pt x="1067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8" name="Freeform 46"/>
          <p:cNvSpPr>
            <a:spLocks noChangeArrowheads="1"/>
          </p:cNvSpPr>
          <p:nvPr/>
        </p:nvSpPr>
        <p:spPr bwMode="auto">
          <a:xfrm>
            <a:off x="1995488" y="2714625"/>
            <a:ext cx="204787" cy="731838"/>
          </a:xfrm>
          <a:custGeom>
            <a:avLst/>
            <a:gdLst>
              <a:gd name="T0" fmla="*/ 0 w 570"/>
              <a:gd name="T1" fmla="*/ 1998 h 2035"/>
              <a:gd name="T2" fmla="*/ 71 w 570"/>
              <a:gd name="T3" fmla="*/ 2034 h 2035"/>
              <a:gd name="T4" fmla="*/ 569 w 570"/>
              <a:gd name="T5" fmla="*/ 35 h 2035"/>
              <a:gd name="T6" fmla="*/ 498 w 570"/>
              <a:gd name="T7" fmla="*/ 35 h 2035"/>
              <a:gd name="T8" fmla="*/ 569 w 570"/>
              <a:gd name="T9" fmla="*/ 0 h 2035"/>
              <a:gd name="T10" fmla="*/ 498 w 570"/>
              <a:gd name="T11" fmla="*/ 0 h 2035"/>
              <a:gd name="T12" fmla="*/ 0 w 570"/>
              <a:gd name="T13" fmla="*/ 1998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0" h="2035">
                <a:moveTo>
                  <a:pt x="0" y="1998"/>
                </a:moveTo>
                <a:lnTo>
                  <a:pt x="71" y="2034"/>
                </a:lnTo>
                <a:lnTo>
                  <a:pt x="569" y="35"/>
                </a:lnTo>
                <a:lnTo>
                  <a:pt x="498" y="35"/>
                </a:lnTo>
                <a:lnTo>
                  <a:pt x="569" y="0"/>
                </a:lnTo>
                <a:lnTo>
                  <a:pt x="498" y="0"/>
                </a:lnTo>
                <a:lnTo>
                  <a:pt x="0" y="199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Freeform 47"/>
          <p:cNvSpPr>
            <a:spLocks noChangeArrowheads="1"/>
          </p:cNvSpPr>
          <p:nvPr/>
        </p:nvSpPr>
        <p:spPr bwMode="auto">
          <a:xfrm>
            <a:off x="1995488" y="2714625"/>
            <a:ext cx="204787" cy="731838"/>
          </a:xfrm>
          <a:custGeom>
            <a:avLst/>
            <a:gdLst>
              <a:gd name="T0" fmla="*/ 0 w 570"/>
              <a:gd name="T1" fmla="*/ 1998 h 2035"/>
              <a:gd name="T2" fmla="*/ 71 w 570"/>
              <a:gd name="T3" fmla="*/ 2034 h 2035"/>
              <a:gd name="T4" fmla="*/ 569 w 570"/>
              <a:gd name="T5" fmla="*/ 35 h 2035"/>
              <a:gd name="T6" fmla="*/ 498 w 570"/>
              <a:gd name="T7" fmla="*/ 35 h 2035"/>
              <a:gd name="T8" fmla="*/ 569 w 570"/>
              <a:gd name="T9" fmla="*/ 0 h 2035"/>
              <a:gd name="T10" fmla="*/ 498 w 570"/>
              <a:gd name="T11" fmla="*/ 0 h 2035"/>
              <a:gd name="T12" fmla="*/ 0 w 570"/>
              <a:gd name="T13" fmla="*/ 1998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0" h="2035">
                <a:moveTo>
                  <a:pt x="0" y="1998"/>
                </a:moveTo>
                <a:lnTo>
                  <a:pt x="71" y="2034"/>
                </a:lnTo>
                <a:lnTo>
                  <a:pt x="569" y="35"/>
                </a:lnTo>
                <a:lnTo>
                  <a:pt x="498" y="35"/>
                </a:lnTo>
                <a:lnTo>
                  <a:pt x="569" y="0"/>
                </a:lnTo>
                <a:lnTo>
                  <a:pt x="498" y="0"/>
                </a:lnTo>
                <a:lnTo>
                  <a:pt x="0" y="199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Freeform 48"/>
          <p:cNvSpPr>
            <a:spLocks noChangeArrowheads="1"/>
          </p:cNvSpPr>
          <p:nvPr/>
        </p:nvSpPr>
        <p:spPr bwMode="auto">
          <a:xfrm>
            <a:off x="1803400" y="1970088"/>
            <a:ext cx="12700" cy="25400"/>
          </a:xfrm>
          <a:custGeom>
            <a:avLst/>
            <a:gdLst>
              <a:gd name="T0" fmla="*/ 36 w 37"/>
              <a:gd name="T1" fmla="*/ 0 h 72"/>
              <a:gd name="T2" fmla="*/ 0 w 37"/>
              <a:gd name="T3" fmla="*/ 0 h 72"/>
              <a:gd name="T4" fmla="*/ 0 w 37"/>
              <a:gd name="T5" fmla="*/ 71 h 72"/>
              <a:gd name="T6" fmla="*/ 36 w 37"/>
              <a:gd name="T7" fmla="*/ 71 h 72"/>
              <a:gd name="T8" fmla="*/ 36 w 37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72">
                <a:moveTo>
                  <a:pt x="36" y="0"/>
                </a:moveTo>
                <a:lnTo>
                  <a:pt x="0" y="0"/>
                </a:lnTo>
                <a:lnTo>
                  <a:pt x="0" y="71"/>
                </a:lnTo>
                <a:lnTo>
                  <a:pt x="36" y="71"/>
                </a:lnTo>
                <a:lnTo>
                  <a:pt x="36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1" name="Freeform 49"/>
          <p:cNvSpPr>
            <a:spLocks noChangeArrowheads="1"/>
          </p:cNvSpPr>
          <p:nvPr/>
        </p:nvSpPr>
        <p:spPr bwMode="auto">
          <a:xfrm>
            <a:off x="1803400" y="1970088"/>
            <a:ext cx="12700" cy="25400"/>
          </a:xfrm>
          <a:custGeom>
            <a:avLst/>
            <a:gdLst>
              <a:gd name="T0" fmla="*/ 36 w 37"/>
              <a:gd name="T1" fmla="*/ 0 h 72"/>
              <a:gd name="T2" fmla="*/ 0 w 37"/>
              <a:gd name="T3" fmla="*/ 0 h 72"/>
              <a:gd name="T4" fmla="*/ 0 w 37"/>
              <a:gd name="T5" fmla="*/ 71 h 72"/>
              <a:gd name="T6" fmla="*/ 36 w 37"/>
              <a:gd name="T7" fmla="*/ 71 h 72"/>
              <a:gd name="T8" fmla="*/ 36 w 37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72">
                <a:moveTo>
                  <a:pt x="36" y="0"/>
                </a:moveTo>
                <a:lnTo>
                  <a:pt x="0" y="0"/>
                </a:lnTo>
                <a:lnTo>
                  <a:pt x="0" y="71"/>
                </a:lnTo>
                <a:lnTo>
                  <a:pt x="36" y="71"/>
                </a:lnTo>
                <a:lnTo>
                  <a:pt x="36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2" name="Freeform 50"/>
          <p:cNvSpPr>
            <a:spLocks noChangeArrowheads="1"/>
          </p:cNvSpPr>
          <p:nvPr/>
        </p:nvSpPr>
        <p:spPr bwMode="auto">
          <a:xfrm>
            <a:off x="3314700" y="2212975"/>
            <a:ext cx="12700" cy="26988"/>
          </a:xfrm>
          <a:custGeom>
            <a:avLst/>
            <a:gdLst>
              <a:gd name="T0" fmla="*/ 0 w 37"/>
              <a:gd name="T1" fmla="*/ 0 h 73"/>
              <a:gd name="T2" fmla="*/ 36 w 37"/>
              <a:gd name="T3" fmla="*/ 0 h 73"/>
              <a:gd name="T4" fmla="*/ 36 w 37"/>
              <a:gd name="T5" fmla="*/ 72 h 73"/>
              <a:gd name="T6" fmla="*/ 0 w 37"/>
              <a:gd name="T7" fmla="*/ 72 h 73"/>
              <a:gd name="T8" fmla="*/ 0 w 37"/>
              <a:gd name="T9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73">
                <a:moveTo>
                  <a:pt x="0" y="0"/>
                </a:moveTo>
                <a:lnTo>
                  <a:pt x="36" y="0"/>
                </a:lnTo>
                <a:lnTo>
                  <a:pt x="36" y="72"/>
                </a:lnTo>
                <a:lnTo>
                  <a:pt x="0" y="72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3" name="Freeform 51"/>
          <p:cNvSpPr>
            <a:spLocks noChangeArrowheads="1"/>
          </p:cNvSpPr>
          <p:nvPr/>
        </p:nvSpPr>
        <p:spPr bwMode="auto">
          <a:xfrm>
            <a:off x="3314700" y="2212975"/>
            <a:ext cx="12700" cy="26988"/>
          </a:xfrm>
          <a:custGeom>
            <a:avLst/>
            <a:gdLst>
              <a:gd name="T0" fmla="*/ 0 w 37"/>
              <a:gd name="T1" fmla="*/ 0 h 73"/>
              <a:gd name="T2" fmla="*/ 36 w 37"/>
              <a:gd name="T3" fmla="*/ 0 h 73"/>
              <a:gd name="T4" fmla="*/ 36 w 37"/>
              <a:gd name="T5" fmla="*/ 72 h 73"/>
              <a:gd name="T6" fmla="*/ 0 w 37"/>
              <a:gd name="T7" fmla="*/ 72 h 73"/>
              <a:gd name="T8" fmla="*/ 0 w 37"/>
              <a:gd name="T9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73">
                <a:moveTo>
                  <a:pt x="0" y="0"/>
                </a:moveTo>
                <a:lnTo>
                  <a:pt x="36" y="0"/>
                </a:lnTo>
                <a:lnTo>
                  <a:pt x="36" y="72"/>
                </a:lnTo>
                <a:lnTo>
                  <a:pt x="0" y="72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4" name="Freeform 52"/>
          <p:cNvSpPr>
            <a:spLocks noChangeArrowheads="1"/>
          </p:cNvSpPr>
          <p:nvPr/>
        </p:nvSpPr>
        <p:spPr bwMode="auto">
          <a:xfrm>
            <a:off x="1816100" y="1970088"/>
            <a:ext cx="1498600" cy="269875"/>
          </a:xfrm>
          <a:custGeom>
            <a:avLst/>
            <a:gdLst>
              <a:gd name="T0" fmla="*/ 0 w 4161"/>
              <a:gd name="T1" fmla="*/ 0 h 751"/>
              <a:gd name="T2" fmla="*/ 0 w 4161"/>
              <a:gd name="T3" fmla="*/ 71 h 751"/>
              <a:gd name="T4" fmla="*/ 4160 w 4161"/>
              <a:gd name="T5" fmla="*/ 750 h 751"/>
              <a:gd name="T6" fmla="*/ 4160 w 4161"/>
              <a:gd name="T7" fmla="*/ 678 h 751"/>
              <a:gd name="T8" fmla="*/ 0 w 4161"/>
              <a:gd name="T9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1" h="751">
                <a:moveTo>
                  <a:pt x="0" y="0"/>
                </a:moveTo>
                <a:lnTo>
                  <a:pt x="0" y="71"/>
                </a:lnTo>
                <a:lnTo>
                  <a:pt x="4160" y="750"/>
                </a:lnTo>
                <a:lnTo>
                  <a:pt x="4160" y="678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5" name="Freeform 53"/>
          <p:cNvSpPr>
            <a:spLocks noChangeArrowheads="1"/>
          </p:cNvSpPr>
          <p:nvPr/>
        </p:nvSpPr>
        <p:spPr bwMode="auto">
          <a:xfrm>
            <a:off x="1816100" y="1970088"/>
            <a:ext cx="1498600" cy="269875"/>
          </a:xfrm>
          <a:custGeom>
            <a:avLst/>
            <a:gdLst>
              <a:gd name="T0" fmla="*/ 0 w 4161"/>
              <a:gd name="T1" fmla="*/ 0 h 751"/>
              <a:gd name="T2" fmla="*/ 0 w 4161"/>
              <a:gd name="T3" fmla="*/ 71 h 751"/>
              <a:gd name="T4" fmla="*/ 4160 w 4161"/>
              <a:gd name="T5" fmla="*/ 750 h 751"/>
              <a:gd name="T6" fmla="*/ 4160 w 4161"/>
              <a:gd name="T7" fmla="*/ 678 h 751"/>
              <a:gd name="T8" fmla="*/ 0 w 4161"/>
              <a:gd name="T9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1" h="751">
                <a:moveTo>
                  <a:pt x="0" y="0"/>
                </a:moveTo>
                <a:lnTo>
                  <a:pt x="0" y="71"/>
                </a:lnTo>
                <a:lnTo>
                  <a:pt x="4160" y="750"/>
                </a:lnTo>
                <a:lnTo>
                  <a:pt x="4160" y="678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6" name="Freeform 54"/>
          <p:cNvSpPr>
            <a:spLocks noChangeArrowheads="1"/>
          </p:cNvSpPr>
          <p:nvPr/>
        </p:nvSpPr>
        <p:spPr bwMode="auto">
          <a:xfrm>
            <a:off x="2559050" y="2457450"/>
            <a:ext cx="25400" cy="39688"/>
          </a:xfrm>
          <a:custGeom>
            <a:avLst/>
            <a:gdLst>
              <a:gd name="T0" fmla="*/ 36 w 72"/>
              <a:gd name="T1" fmla="*/ 0 h 109"/>
              <a:gd name="T2" fmla="*/ 0 w 72"/>
              <a:gd name="T3" fmla="*/ 36 h 109"/>
              <a:gd name="T4" fmla="*/ 36 w 72"/>
              <a:gd name="T5" fmla="*/ 108 h 109"/>
              <a:gd name="T6" fmla="*/ 71 w 72"/>
              <a:gd name="T7" fmla="*/ 71 h 109"/>
              <a:gd name="T8" fmla="*/ 36 w 72"/>
              <a:gd name="T9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9">
                <a:moveTo>
                  <a:pt x="36" y="0"/>
                </a:moveTo>
                <a:lnTo>
                  <a:pt x="0" y="36"/>
                </a:lnTo>
                <a:lnTo>
                  <a:pt x="36" y="108"/>
                </a:lnTo>
                <a:lnTo>
                  <a:pt x="71" y="71"/>
                </a:lnTo>
                <a:lnTo>
                  <a:pt x="36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7" name="Freeform 55"/>
          <p:cNvSpPr>
            <a:spLocks noChangeArrowheads="1"/>
          </p:cNvSpPr>
          <p:nvPr/>
        </p:nvSpPr>
        <p:spPr bwMode="auto">
          <a:xfrm>
            <a:off x="2559050" y="2457450"/>
            <a:ext cx="25400" cy="39688"/>
          </a:xfrm>
          <a:custGeom>
            <a:avLst/>
            <a:gdLst>
              <a:gd name="T0" fmla="*/ 36 w 72"/>
              <a:gd name="T1" fmla="*/ 0 h 109"/>
              <a:gd name="T2" fmla="*/ 0 w 72"/>
              <a:gd name="T3" fmla="*/ 36 h 109"/>
              <a:gd name="T4" fmla="*/ 36 w 72"/>
              <a:gd name="T5" fmla="*/ 108 h 109"/>
              <a:gd name="T6" fmla="*/ 71 w 72"/>
              <a:gd name="T7" fmla="*/ 71 h 109"/>
              <a:gd name="T8" fmla="*/ 36 w 72"/>
              <a:gd name="T9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9">
                <a:moveTo>
                  <a:pt x="36" y="0"/>
                </a:moveTo>
                <a:lnTo>
                  <a:pt x="0" y="36"/>
                </a:lnTo>
                <a:lnTo>
                  <a:pt x="36" y="108"/>
                </a:lnTo>
                <a:lnTo>
                  <a:pt x="71" y="71"/>
                </a:lnTo>
                <a:lnTo>
                  <a:pt x="36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8" name="Freeform 56"/>
          <p:cNvSpPr>
            <a:spLocks noChangeArrowheads="1"/>
          </p:cNvSpPr>
          <p:nvPr/>
        </p:nvSpPr>
        <p:spPr bwMode="auto">
          <a:xfrm>
            <a:off x="3314700" y="2212975"/>
            <a:ext cx="25400" cy="26988"/>
          </a:xfrm>
          <a:custGeom>
            <a:avLst/>
            <a:gdLst>
              <a:gd name="T0" fmla="*/ 0 w 72"/>
              <a:gd name="T1" fmla="*/ 0 h 73"/>
              <a:gd name="T2" fmla="*/ 36 w 72"/>
              <a:gd name="T3" fmla="*/ 0 h 73"/>
              <a:gd name="T4" fmla="*/ 71 w 72"/>
              <a:gd name="T5" fmla="*/ 72 h 73"/>
              <a:gd name="T6" fmla="*/ 36 w 72"/>
              <a:gd name="T7" fmla="*/ 72 h 73"/>
              <a:gd name="T8" fmla="*/ 0 w 72"/>
              <a:gd name="T9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3">
                <a:moveTo>
                  <a:pt x="0" y="0"/>
                </a:moveTo>
                <a:lnTo>
                  <a:pt x="36" y="0"/>
                </a:lnTo>
                <a:lnTo>
                  <a:pt x="71" y="72"/>
                </a:lnTo>
                <a:lnTo>
                  <a:pt x="36" y="72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9" name="Freeform 57"/>
          <p:cNvSpPr>
            <a:spLocks noChangeArrowheads="1"/>
          </p:cNvSpPr>
          <p:nvPr/>
        </p:nvSpPr>
        <p:spPr bwMode="auto">
          <a:xfrm>
            <a:off x="3314700" y="2212975"/>
            <a:ext cx="25400" cy="26988"/>
          </a:xfrm>
          <a:custGeom>
            <a:avLst/>
            <a:gdLst>
              <a:gd name="T0" fmla="*/ 0 w 72"/>
              <a:gd name="T1" fmla="*/ 0 h 73"/>
              <a:gd name="T2" fmla="*/ 36 w 72"/>
              <a:gd name="T3" fmla="*/ 0 h 73"/>
              <a:gd name="T4" fmla="*/ 71 w 72"/>
              <a:gd name="T5" fmla="*/ 72 h 73"/>
              <a:gd name="T6" fmla="*/ 36 w 72"/>
              <a:gd name="T7" fmla="*/ 72 h 73"/>
              <a:gd name="T8" fmla="*/ 0 w 72"/>
              <a:gd name="T9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3">
                <a:moveTo>
                  <a:pt x="0" y="0"/>
                </a:moveTo>
                <a:lnTo>
                  <a:pt x="36" y="0"/>
                </a:lnTo>
                <a:lnTo>
                  <a:pt x="71" y="72"/>
                </a:lnTo>
                <a:lnTo>
                  <a:pt x="36" y="72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0" name="Freeform 58"/>
          <p:cNvSpPr>
            <a:spLocks noChangeArrowheads="1"/>
          </p:cNvSpPr>
          <p:nvPr/>
        </p:nvSpPr>
        <p:spPr bwMode="auto">
          <a:xfrm>
            <a:off x="2571750" y="2212975"/>
            <a:ext cx="755650" cy="269875"/>
          </a:xfrm>
          <a:custGeom>
            <a:avLst/>
            <a:gdLst>
              <a:gd name="T0" fmla="*/ 0 w 2099"/>
              <a:gd name="T1" fmla="*/ 678 h 750"/>
              <a:gd name="T2" fmla="*/ 35 w 2099"/>
              <a:gd name="T3" fmla="*/ 749 h 750"/>
              <a:gd name="T4" fmla="*/ 2098 w 2099"/>
              <a:gd name="T5" fmla="*/ 72 h 750"/>
              <a:gd name="T6" fmla="*/ 2062 w 2099"/>
              <a:gd name="T7" fmla="*/ 0 h 750"/>
              <a:gd name="T8" fmla="*/ 0 w 2099"/>
              <a:gd name="T9" fmla="*/ 678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9" h="750">
                <a:moveTo>
                  <a:pt x="0" y="678"/>
                </a:moveTo>
                <a:lnTo>
                  <a:pt x="35" y="749"/>
                </a:lnTo>
                <a:lnTo>
                  <a:pt x="2098" y="72"/>
                </a:lnTo>
                <a:lnTo>
                  <a:pt x="2062" y="0"/>
                </a:lnTo>
                <a:lnTo>
                  <a:pt x="0" y="678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1" name="Freeform 59"/>
          <p:cNvSpPr>
            <a:spLocks noChangeArrowheads="1"/>
          </p:cNvSpPr>
          <p:nvPr/>
        </p:nvSpPr>
        <p:spPr bwMode="auto">
          <a:xfrm>
            <a:off x="2571750" y="2212975"/>
            <a:ext cx="755650" cy="269875"/>
          </a:xfrm>
          <a:custGeom>
            <a:avLst/>
            <a:gdLst>
              <a:gd name="T0" fmla="*/ 0 w 2099"/>
              <a:gd name="T1" fmla="*/ 678 h 750"/>
              <a:gd name="T2" fmla="*/ 35 w 2099"/>
              <a:gd name="T3" fmla="*/ 749 h 750"/>
              <a:gd name="T4" fmla="*/ 2098 w 2099"/>
              <a:gd name="T5" fmla="*/ 72 h 750"/>
              <a:gd name="T6" fmla="*/ 2062 w 2099"/>
              <a:gd name="T7" fmla="*/ 0 h 750"/>
              <a:gd name="T8" fmla="*/ 0 w 2099"/>
              <a:gd name="T9" fmla="*/ 678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9" h="750">
                <a:moveTo>
                  <a:pt x="0" y="678"/>
                </a:moveTo>
                <a:lnTo>
                  <a:pt x="35" y="749"/>
                </a:lnTo>
                <a:lnTo>
                  <a:pt x="2098" y="72"/>
                </a:lnTo>
                <a:lnTo>
                  <a:pt x="2062" y="0"/>
                </a:lnTo>
                <a:lnTo>
                  <a:pt x="0" y="678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2" name="Freeform 60"/>
          <p:cNvSpPr>
            <a:spLocks noChangeArrowheads="1"/>
          </p:cNvSpPr>
          <p:nvPr/>
        </p:nvSpPr>
        <p:spPr bwMode="auto">
          <a:xfrm>
            <a:off x="2571750" y="2457450"/>
            <a:ext cx="25400" cy="25400"/>
          </a:xfrm>
          <a:custGeom>
            <a:avLst/>
            <a:gdLst>
              <a:gd name="T0" fmla="*/ 35 w 72"/>
              <a:gd name="T1" fmla="*/ 71 h 72"/>
              <a:gd name="T2" fmla="*/ 71 w 72"/>
              <a:gd name="T3" fmla="*/ 71 h 72"/>
              <a:gd name="T4" fmla="*/ 35 w 72"/>
              <a:gd name="T5" fmla="*/ 0 h 72"/>
              <a:gd name="T6" fmla="*/ 0 w 72"/>
              <a:gd name="T7" fmla="*/ 0 h 72"/>
              <a:gd name="T8" fmla="*/ 35 w 72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35" y="71"/>
                </a:moveTo>
                <a:lnTo>
                  <a:pt x="71" y="71"/>
                </a:lnTo>
                <a:lnTo>
                  <a:pt x="35" y="0"/>
                </a:lnTo>
                <a:lnTo>
                  <a:pt x="0" y="0"/>
                </a:lnTo>
                <a:lnTo>
                  <a:pt x="35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3" name="Freeform 61"/>
          <p:cNvSpPr>
            <a:spLocks noChangeArrowheads="1"/>
          </p:cNvSpPr>
          <p:nvPr/>
        </p:nvSpPr>
        <p:spPr bwMode="auto">
          <a:xfrm>
            <a:off x="2571750" y="2457450"/>
            <a:ext cx="25400" cy="25400"/>
          </a:xfrm>
          <a:custGeom>
            <a:avLst/>
            <a:gdLst>
              <a:gd name="T0" fmla="*/ 35 w 72"/>
              <a:gd name="T1" fmla="*/ 71 h 72"/>
              <a:gd name="T2" fmla="*/ 71 w 72"/>
              <a:gd name="T3" fmla="*/ 71 h 72"/>
              <a:gd name="T4" fmla="*/ 35 w 72"/>
              <a:gd name="T5" fmla="*/ 0 h 72"/>
              <a:gd name="T6" fmla="*/ 0 w 72"/>
              <a:gd name="T7" fmla="*/ 0 h 72"/>
              <a:gd name="T8" fmla="*/ 35 w 72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35" y="71"/>
                </a:moveTo>
                <a:lnTo>
                  <a:pt x="71" y="71"/>
                </a:lnTo>
                <a:lnTo>
                  <a:pt x="35" y="0"/>
                </a:lnTo>
                <a:lnTo>
                  <a:pt x="0" y="0"/>
                </a:lnTo>
                <a:lnTo>
                  <a:pt x="35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4" name="Freeform 62"/>
          <p:cNvSpPr>
            <a:spLocks noChangeArrowheads="1"/>
          </p:cNvSpPr>
          <p:nvPr/>
        </p:nvSpPr>
        <p:spPr bwMode="auto">
          <a:xfrm>
            <a:off x="2174875" y="2701925"/>
            <a:ext cx="25400" cy="38100"/>
          </a:xfrm>
          <a:custGeom>
            <a:avLst/>
            <a:gdLst>
              <a:gd name="T0" fmla="*/ 71 w 72"/>
              <a:gd name="T1" fmla="*/ 71 h 107"/>
              <a:gd name="T2" fmla="*/ 35 w 72"/>
              <a:gd name="T3" fmla="*/ 106 h 107"/>
              <a:gd name="T4" fmla="*/ 0 w 72"/>
              <a:gd name="T5" fmla="*/ 36 h 107"/>
              <a:gd name="T6" fmla="*/ 35 w 72"/>
              <a:gd name="T7" fmla="*/ 0 h 107"/>
              <a:gd name="T8" fmla="*/ 71 w 72"/>
              <a:gd name="T9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7">
                <a:moveTo>
                  <a:pt x="71" y="71"/>
                </a:moveTo>
                <a:lnTo>
                  <a:pt x="35" y="106"/>
                </a:lnTo>
                <a:lnTo>
                  <a:pt x="0" y="36"/>
                </a:lnTo>
                <a:lnTo>
                  <a:pt x="35" y="0"/>
                </a:lnTo>
                <a:lnTo>
                  <a:pt x="71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5" name="Freeform 63"/>
          <p:cNvSpPr>
            <a:spLocks noChangeArrowheads="1"/>
          </p:cNvSpPr>
          <p:nvPr/>
        </p:nvSpPr>
        <p:spPr bwMode="auto">
          <a:xfrm>
            <a:off x="2174875" y="2701925"/>
            <a:ext cx="25400" cy="38100"/>
          </a:xfrm>
          <a:custGeom>
            <a:avLst/>
            <a:gdLst>
              <a:gd name="T0" fmla="*/ 71 w 72"/>
              <a:gd name="T1" fmla="*/ 71 h 107"/>
              <a:gd name="T2" fmla="*/ 35 w 72"/>
              <a:gd name="T3" fmla="*/ 106 h 107"/>
              <a:gd name="T4" fmla="*/ 0 w 72"/>
              <a:gd name="T5" fmla="*/ 36 h 107"/>
              <a:gd name="T6" fmla="*/ 35 w 72"/>
              <a:gd name="T7" fmla="*/ 0 h 107"/>
              <a:gd name="T8" fmla="*/ 71 w 72"/>
              <a:gd name="T9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7">
                <a:moveTo>
                  <a:pt x="71" y="71"/>
                </a:moveTo>
                <a:lnTo>
                  <a:pt x="35" y="106"/>
                </a:lnTo>
                <a:lnTo>
                  <a:pt x="0" y="36"/>
                </a:lnTo>
                <a:lnTo>
                  <a:pt x="35" y="0"/>
                </a:lnTo>
                <a:lnTo>
                  <a:pt x="71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6" name="Freeform 64"/>
          <p:cNvSpPr>
            <a:spLocks noChangeArrowheads="1"/>
          </p:cNvSpPr>
          <p:nvPr/>
        </p:nvSpPr>
        <p:spPr bwMode="auto">
          <a:xfrm>
            <a:off x="2187575" y="2457450"/>
            <a:ext cx="396875" cy="269875"/>
          </a:xfrm>
          <a:custGeom>
            <a:avLst/>
            <a:gdLst>
              <a:gd name="T0" fmla="*/ 1102 w 1103"/>
              <a:gd name="T1" fmla="*/ 71 h 750"/>
              <a:gd name="T2" fmla="*/ 1067 w 1103"/>
              <a:gd name="T3" fmla="*/ 0 h 750"/>
              <a:gd name="T4" fmla="*/ 0 w 1103"/>
              <a:gd name="T5" fmla="*/ 678 h 750"/>
              <a:gd name="T6" fmla="*/ 36 w 1103"/>
              <a:gd name="T7" fmla="*/ 749 h 750"/>
              <a:gd name="T8" fmla="*/ 1102 w 1103"/>
              <a:gd name="T9" fmla="*/ 71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3" h="750">
                <a:moveTo>
                  <a:pt x="1102" y="71"/>
                </a:moveTo>
                <a:lnTo>
                  <a:pt x="1067" y="0"/>
                </a:lnTo>
                <a:lnTo>
                  <a:pt x="0" y="678"/>
                </a:lnTo>
                <a:lnTo>
                  <a:pt x="36" y="749"/>
                </a:lnTo>
                <a:lnTo>
                  <a:pt x="1102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7" name="Freeform 65"/>
          <p:cNvSpPr>
            <a:spLocks noChangeArrowheads="1"/>
          </p:cNvSpPr>
          <p:nvPr/>
        </p:nvSpPr>
        <p:spPr bwMode="auto">
          <a:xfrm>
            <a:off x="2187575" y="2457450"/>
            <a:ext cx="396875" cy="269875"/>
          </a:xfrm>
          <a:custGeom>
            <a:avLst/>
            <a:gdLst>
              <a:gd name="T0" fmla="*/ 1102 w 1103"/>
              <a:gd name="T1" fmla="*/ 71 h 750"/>
              <a:gd name="T2" fmla="*/ 1067 w 1103"/>
              <a:gd name="T3" fmla="*/ 0 h 750"/>
              <a:gd name="T4" fmla="*/ 0 w 1103"/>
              <a:gd name="T5" fmla="*/ 678 h 750"/>
              <a:gd name="T6" fmla="*/ 36 w 1103"/>
              <a:gd name="T7" fmla="*/ 749 h 750"/>
              <a:gd name="T8" fmla="*/ 1102 w 1103"/>
              <a:gd name="T9" fmla="*/ 71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3" h="750">
                <a:moveTo>
                  <a:pt x="1102" y="71"/>
                </a:moveTo>
                <a:lnTo>
                  <a:pt x="1067" y="0"/>
                </a:lnTo>
                <a:lnTo>
                  <a:pt x="0" y="678"/>
                </a:lnTo>
                <a:lnTo>
                  <a:pt x="36" y="749"/>
                </a:lnTo>
                <a:lnTo>
                  <a:pt x="1102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8" name="Freeform 66"/>
          <p:cNvSpPr>
            <a:spLocks noChangeArrowheads="1"/>
          </p:cNvSpPr>
          <p:nvPr/>
        </p:nvSpPr>
        <p:spPr bwMode="auto">
          <a:xfrm>
            <a:off x="3302000" y="2212975"/>
            <a:ext cx="25400" cy="26988"/>
          </a:xfrm>
          <a:custGeom>
            <a:avLst/>
            <a:gdLst>
              <a:gd name="T0" fmla="*/ 71 w 72"/>
              <a:gd name="T1" fmla="*/ 0 h 73"/>
              <a:gd name="T2" fmla="*/ 35 w 72"/>
              <a:gd name="T3" fmla="*/ 0 h 73"/>
              <a:gd name="T4" fmla="*/ 0 w 72"/>
              <a:gd name="T5" fmla="*/ 72 h 73"/>
              <a:gd name="T6" fmla="*/ 35 w 72"/>
              <a:gd name="T7" fmla="*/ 72 h 73"/>
              <a:gd name="T8" fmla="*/ 71 w 72"/>
              <a:gd name="T9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3">
                <a:moveTo>
                  <a:pt x="71" y="0"/>
                </a:moveTo>
                <a:lnTo>
                  <a:pt x="35" y="0"/>
                </a:lnTo>
                <a:lnTo>
                  <a:pt x="0" y="72"/>
                </a:lnTo>
                <a:lnTo>
                  <a:pt x="35" y="72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9" name="Freeform 67"/>
          <p:cNvSpPr>
            <a:spLocks noChangeArrowheads="1"/>
          </p:cNvSpPr>
          <p:nvPr/>
        </p:nvSpPr>
        <p:spPr bwMode="auto">
          <a:xfrm>
            <a:off x="3302000" y="2212975"/>
            <a:ext cx="25400" cy="26988"/>
          </a:xfrm>
          <a:custGeom>
            <a:avLst/>
            <a:gdLst>
              <a:gd name="T0" fmla="*/ 71 w 72"/>
              <a:gd name="T1" fmla="*/ 0 h 73"/>
              <a:gd name="T2" fmla="*/ 35 w 72"/>
              <a:gd name="T3" fmla="*/ 0 h 73"/>
              <a:gd name="T4" fmla="*/ 0 w 72"/>
              <a:gd name="T5" fmla="*/ 72 h 73"/>
              <a:gd name="T6" fmla="*/ 35 w 72"/>
              <a:gd name="T7" fmla="*/ 72 h 73"/>
              <a:gd name="T8" fmla="*/ 71 w 72"/>
              <a:gd name="T9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3">
                <a:moveTo>
                  <a:pt x="71" y="0"/>
                </a:moveTo>
                <a:lnTo>
                  <a:pt x="35" y="0"/>
                </a:lnTo>
                <a:lnTo>
                  <a:pt x="0" y="72"/>
                </a:lnTo>
                <a:lnTo>
                  <a:pt x="35" y="72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0" name="Freeform 68"/>
          <p:cNvSpPr>
            <a:spLocks noChangeArrowheads="1"/>
          </p:cNvSpPr>
          <p:nvPr/>
        </p:nvSpPr>
        <p:spPr bwMode="auto">
          <a:xfrm>
            <a:off x="3698875" y="2457450"/>
            <a:ext cx="25400" cy="39688"/>
          </a:xfrm>
          <a:custGeom>
            <a:avLst/>
            <a:gdLst>
              <a:gd name="T0" fmla="*/ 36 w 72"/>
              <a:gd name="T1" fmla="*/ 0 h 109"/>
              <a:gd name="T2" fmla="*/ 71 w 72"/>
              <a:gd name="T3" fmla="*/ 36 h 109"/>
              <a:gd name="T4" fmla="*/ 36 w 72"/>
              <a:gd name="T5" fmla="*/ 108 h 109"/>
              <a:gd name="T6" fmla="*/ 0 w 72"/>
              <a:gd name="T7" fmla="*/ 71 h 109"/>
              <a:gd name="T8" fmla="*/ 36 w 72"/>
              <a:gd name="T9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9">
                <a:moveTo>
                  <a:pt x="36" y="0"/>
                </a:moveTo>
                <a:lnTo>
                  <a:pt x="71" y="36"/>
                </a:lnTo>
                <a:lnTo>
                  <a:pt x="36" y="108"/>
                </a:lnTo>
                <a:lnTo>
                  <a:pt x="0" y="71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1" name="Freeform 69"/>
          <p:cNvSpPr>
            <a:spLocks noChangeArrowheads="1"/>
          </p:cNvSpPr>
          <p:nvPr/>
        </p:nvSpPr>
        <p:spPr bwMode="auto">
          <a:xfrm>
            <a:off x="3698875" y="2457450"/>
            <a:ext cx="25400" cy="39688"/>
          </a:xfrm>
          <a:custGeom>
            <a:avLst/>
            <a:gdLst>
              <a:gd name="T0" fmla="*/ 36 w 72"/>
              <a:gd name="T1" fmla="*/ 0 h 109"/>
              <a:gd name="T2" fmla="*/ 71 w 72"/>
              <a:gd name="T3" fmla="*/ 36 h 109"/>
              <a:gd name="T4" fmla="*/ 36 w 72"/>
              <a:gd name="T5" fmla="*/ 108 h 109"/>
              <a:gd name="T6" fmla="*/ 0 w 72"/>
              <a:gd name="T7" fmla="*/ 71 h 109"/>
              <a:gd name="T8" fmla="*/ 36 w 72"/>
              <a:gd name="T9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9">
                <a:moveTo>
                  <a:pt x="36" y="0"/>
                </a:moveTo>
                <a:lnTo>
                  <a:pt x="71" y="36"/>
                </a:lnTo>
                <a:lnTo>
                  <a:pt x="36" y="108"/>
                </a:lnTo>
                <a:lnTo>
                  <a:pt x="0" y="71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2" name="Freeform 70"/>
          <p:cNvSpPr>
            <a:spLocks noChangeArrowheads="1"/>
          </p:cNvSpPr>
          <p:nvPr/>
        </p:nvSpPr>
        <p:spPr bwMode="auto">
          <a:xfrm>
            <a:off x="3314700" y="2212975"/>
            <a:ext cx="396875" cy="269875"/>
          </a:xfrm>
          <a:custGeom>
            <a:avLst/>
            <a:gdLst>
              <a:gd name="T0" fmla="*/ 36 w 1104"/>
              <a:gd name="T1" fmla="*/ 0 h 750"/>
              <a:gd name="T2" fmla="*/ 0 w 1104"/>
              <a:gd name="T3" fmla="*/ 72 h 750"/>
              <a:gd name="T4" fmla="*/ 1067 w 1104"/>
              <a:gd name="T5" fmla="*/ 749 h 750"/>
              <a:gd name="T6" fmla="*/ 1103 w 1104"/>
              <a:gd name="T7" fmla="*/ 678 h 750"/>
              <a:gd name="T8" fmla="*/ 36 w 1104"/>
              <a:gd name="T9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4" h="750">
                <a:moveTo>
                  <a:pt x="36" y="0"/>
                </a:moveTo>
                <a:lnTo>
                  <a:pt x="0" y="72"/>
                </a:lnTo>
                <a:lnTo>
                  <a:pt x="1067" y="749"/>
                </a:lnTo>
                <a:lnTo>
                  <a:pt x="1103" y="678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3" name="Freeform 71"/>
          <p:cNvSpPr>
            <a:spLocks noChangeArrowheads="1"/>
          </p:cNvSpPr>
          <p:nvPr/>
        </p:nvSpPr>
        <p:spPr bwMode="auto">
          <a:xfrm>
            <a:off x="3314700" y="2212975"/>
            <a:ext cx="396875" cy="269875"/>
          </a:xfrm>
          <a:custGeom>
            <a:avLst/>
            <a:gdLst>
              <a:gd name="T0" fmla="*/ 36 w 1104"/>
              <a:gd name="T1" fmla="*/ 0 h 750"/>
              <a:gd name="T2" fmla="*/ 0 w 1104"/>
              <a:gd name="T3" fmla="*/ 72 h 750"/>
              <a:gd name="T4" fmla="*/ 1067 w 1104"/>
              <a:gd name="T5" fmla="*/ 749 h 750"/>
              <a:gd name="T6" fmla="*/ 1103 w 1104"/>
              <a:gd name="T7" fmla="*/ 678 h 750"/>
              <a:gd name="T8" fmla="*/ 36 w 1104"/>
              <a:gd name="T9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4" h="750">
                <a:moveTo>
                  <a:pt x="36" y="0"/>
                </a:moveTo>
                <a:lnTo>
                  <a:pt x="0" y="72"/>
                </a:lnTo>
                <a:lnTo>
                  <a:pt x="1067" y="749"/>
                </a:lnTo>
                <a:lnTo>
                  <a:pt x="1103" y="678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4" name="Freeform 72"/>
          <p:cNvSpPr>
            <a:spLocks noChangeArrowheads="1"/>
          </p:cNvSpPr>
          <p:nvPr/>
        </p:nvSpPr>
        <p:spPr bwMode="auto">
          <a:xfrm>
            <a:off x="1816100" y="1970088"/>
            <a:ext cx="26988" cy="25400"/>
          </a:xfrm>
          <a:custGeom>
            <a:avLst/>
            <a:gdLst>
              <a:gd name="T0" fmla="*/ 35 w 73"/>
              <a:gd name="T1" fmla="*/ 71 h 72"/>
              <a:gd name="T2" fmla="*/ 72 w 73"/>
              <a:gd name="T3" fmla="*/ 71 h 72"/>
              <a:gd name="T4" fmla="*/ 35 w 73"/>
              <a:gd name="T5" fmla="*/ 0 h 72"/>
              <a:gd name="T6" fmla="*/ 0 w 73"/>
              <a:gd name="T7" fmla="*/ 0 h 72"/>
              <a:gd name="T8" fmla="*/ 35 w 73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" h="72">
                <a:moveTo>
                  <a:pt x="35" y="71"/>
                </a:moveTo>
                <a:lnTo>
                  <a:pt x="72" y="71"/>
                </a:lnTo>
                <a:lnTo>
                  <a:pt x="35" y="0"/>
                </a:lnTo>
                <a:lnTo>
                  <a:pt x="0" y="0"/>
                </a:lnTo>
                <a:lnTo>
                  <a:pt x="35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5" name="Freeform 73"/>
          <p:cNvSpPr>
            <a:spLocks noChangeArrowheads="1"/>
          </p:cNvSpPr>
          <p:nvPr/>
        </p:nvSpPr>
        <p:spPr bwMode="auto">
          <a:xfrm>
            <a:off x="1816100" y="1970088"/>
            <a:ext cx="26988" cy="25400"/>
          </a:xfrm>
          <a:custGeom>
            <a:avLst/>
            <a:gdLst>
              <a:gd name="T0" fmla="*/ 35 w 73"/>
              <a:gd name="T1" fmla="*/ 71 h 72"/>
              <a:gd name="T2" fmla="*/ 72 w 73"/>
              <a:gd name="T3" fmla="*/ 71 h 72"/>
              <a:gd name="T4" fmla="*/ 35 w 73"/>
              <a:gd name="T5" fmla="*/ 0 h 72"/>
              <a:gd name="T6" fmla="*/ 0 w 73"/>
              <a:gd name="T7" fmla="*/ 0 h 72"/>
              <a:gd name="T8" fmla="*/ 35 w 73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3" h="72">
                <a:moveTo>
                  <a:pt x="35" y="71"/>
                </a:moveTo>
                <a:lnTo>
                  <a:pt x="72" y="71"/>
                </a:lnTo>
                <a:lnTo>
                  <a:pt x="35" y="0"/>
                </a:lnTo>
                <a:lnTo>
                  <a:pt x="0" y="0"/>
                </a:lnTo>
                <a:lnTo>
                  <a:pt x="35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6" name="Freeform 74"/>
          <p:cNvSpPr>
            <a:spLocks noChangeArrowheads="1"/>
          </p:cNvSpPr>
          <p:nvPr/>
        </p:nvSpPr>
        <p:spPr bwMode="auto">
          <a:xfrm>
            <a:off x="1431925" y="2212975"/>
            <a:ext cx="25400" cy="38100"/>
          </a:xfrm>
          <a:custGeom>
            <a:avLst/>
            <a:gdLst>
              <a:gd name="T0" fmla="*/ 71 w 72"/>
              <a:gd name="T1" fmla="*/ 72 h 108"/>
              <a:gd name="T2" fmla="*/ 36 w 72"/>
              <a:gd name="T3" fmla="*/ 107 h 108"/>
              <a:gd name="T4" fmla="*/ 0 w 72"/>
              <a:gd name="T5" fmla="*/ 35 h 108"/>
              <a:gd name="T6" fmla="*/ 36 w 72"/>
              <a:gd name="T7" fmla="*/ 0 h 108"/>
              <a:gd name="T8" fmla="*/ 71 w 72"/>
              <a:gd name="T9" fmla="*/ 72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8">
                <a:moveTo>
                  <a:pt x="71" y="72"/>
                </a:moveTo>
                <a:lnTo>
                  <a:pt x="36" y="107"/>
                </a:lnTo>
                <a:lnTo>
                  <a:pt x="0" y="35"/>
                </a:lnTo>
                <a:lnTo>
                  <a:pt x="36" y="0"/>
                </a:lnTo>
                <a:lnTo>
                  <a:pt x="71" y="72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7" name="Freeform 75"/>
          <p:cNvSpPr>
            <a:spLocks noChangeArrowheads="1"/>
          </p:cNvSpPr>
          <p:nvPr/>
        </p:nvSpPr>
        <p:spPr bwMode="auto">
          <a:xfrm>
            <a:off x="1431925" y="2212975"/>
            <a:ext cx="25400" cy="38100"/>
          </a:xfrm>
          <a:custGeom>
            <a:avLst/>
            <a:gdLst>
              <a:gd name="T0" fmla="*/ 71 w 72"/>
              <a:gd name="T1" fmla="*/ 72 h 108"/>
              <a:gd name="T2" fmla="*/ 36 w 72"/>
              <a:gd name="T3" fmla="*/ 107 h 108"/>
              <a:gd name="T4" fmla="*/ 0 w 72"/>
              <a:gd name="T5" fmla="*/ 35 h 108"/>
              <a:gd name="T6" fmla="*/ 36 w 72"/>
              <a:gd name="T7" fmla="*/ 0 h 108"/>
              <a:gd name="T8" fmla="*/ 71 w 72"/>
              <a:gd name="T9" fmla="*/ 72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8">
                <a:moveTo>
                  <a:pt x="71" y="72"/>
                </a:moveTo>
                <a:lnTo>
                  <a:pt x="36" y="107"/>
                </a:lnTo>
                <a:lnTo>
                  <a:pt x="0" y="35"/>
                </a:lnTo>
                <a:lnTo>
                  <a:pt x="36" y="0"/>
                </a:lnTo>
                <a:lnTo>
                  <a:pt x="71" y="72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8" name="Freeform 76"/>
          <p:cNvSpPr>
            <a:spLocks noChangeArrowheads="1"/>
          </p:cNvSpPr>
          <p:nvPr/>
        </p:nvSpPr>
        <p:spPr bwMode="auto">
          <a:xfrm>
            <a:off x="1444625" y="1970088"/>
            <a:ext cx="384175" cy="269875"/>
          </a:xfrm>
          <a:custGeom>
            <a:avLst/>
            <a:gdLst>
              <a:gd name="T0" fmla="*/ 1066 w 1067"/>
              <a:gd name="T1" fmla="*/ 71 h 751"/>
              <a:gd name="T2" fmla="*/ 1031 w 1067"/>
              <a:gd name="T3" fmla="*/ 0 h 751"/>
              <a:gd name="T4" fmla="*/ 0 w 1067"/>
              <a:gd name="T5" fmla="*/ 678 h 751"/>
              <a:gd name="T6" fmla="*/ 35 w 1067"/>
              <a:gd name="T7" fmla="*/ 750 h 751"/>
              <a:gd name="T8" fmla="*/ 1066 w 1067"/>
              <a:gd name="T9" fmla="*/ 71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7" h="751">
                <a:moveTo>
                  <a:pt x="1066" y="71"/>
                </a:moveTo>
                <a:lnTo>
                  <a:pt x="1031" y="0"/>
                </a:lnTo>
                <a:lnTo>
                  <a:pt x="0" y="678"/>
                </a:lnTo>
                <a:lnTo>
                  <a:pt x="35" y="750"/>
                </a:lnTo>
                <a:lnTo>
                  <a:pt x="1066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9" name="Freeform 77"/>
          <p:cNvSpPr>
            <a:spLocks noChangeArrowheads="1"/>
          </p:cNvSpPr>
          <p:nvPr/>
        </p:nvSpPr>
        <p:spPr bwMode="auto">
          <a:xfrm>
            <a:off x="1444625" y="1970088"/>
            <a:ext cx="384175" cy="269875"/>
          </a:xfrm>
          <a:custGeom>
            <a:avLst/>
            <a:gdLst>
              <a:gd name="T0" fmla="*/ 1066 w 1067"/>
              <a:gd name="T1" fmla="*/ 71 h 751"/>
              <a:gd name="T2" fmla="*/ 1031 w 1067"/>
              <a:gd name="T3" fmla="*/ 0 h 751"/>
              <a:gd name="T4" fmla="*/ 0 w 1067"/>
              <a:gd name="T5" fmla="*/ 678 h 751"/>
              <a:gd name="T6" fmla="*/ 35 w 1067"/>
              <a:gd name="T7" fmla="*/ 750 h 751"/>
              <a:gd name="T8" fmla="*/ 1066 w 1067"/>
              <a:gd name="T9" fmla="*/ 71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7" h="751">
                <a:moveTo>
                  <a:pt x="1066" y="71"/>
                </a:moveTo>
                <a:lnTo>
                  <a:pt x="1031" y="0"/>
                </a:lnTo>
                <a:lnTo>
                  <a:pt x="0" y="678"/>
                </a:lnTo>
                <a:lnTo>
                  <a:pt x="35" y="750"/>
                </a:lnTo>
                <a:lnTo>
                  <a:pt x="1066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0" name="Freeform 78"/>
          <p:cNvSpPr>
            <a:spLocks noChangeArrowheads="1"/>
          </p:cNvSpPr>
          <p:nvPr/>
        </p:nvSpPr>
        <p:spPr bwMode="auto">
          <a:xfrm>
            <a:off x="2559050" y="2457450"/>
            <a:ext cx="25400" cy="25400"/>
          </a:xfrm>
          <a:custGeom>
            <a:avLst/>
            <a:gdLst>
              <a:gd name="T0" fmla="*/ 71 w 72"/>
              <a:gd name="T1" fmla="*/ 0 h 72"/>
              <a:gd name="T2" fmla="*/ 36 w 72"/>
              <a:gd name="T3" fmla="*/ 0 h 72"/>
              <a:gd name="T4" fmla="*/ 0 w 72"/>
              <a:gd name="T5" fmla="*/ 71 h 72"/>
              <a:gd name="T6" fmla="*/ 36 w 72"/>
              <a:gd name="T7" fmla="*/ 71 h 72"/>
              <a:gd name="T8" fmla="*/ 71 w 72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71" y="0"/>
                </a:moveTo>
                <a:lnTo>
                  <a:pt x="36" y="0"/>
                </a:lnTo>
                <a:lnTo>
                  <a:pt x="0" y="71"/>
                </a:lnTo>
                <a:lnTo>
                  <a:pt x="36" y="71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1" name="Freeform 79"/>
          <p:cNvSpPr>
            <a:spLocks noChangeArrowheads="1"/>
          </p:cNvSpPr>
          <p:nvPr/>
        </p:nvSpPr>
        <p:spPr bwMode="auto">
          <a:xfrm>
            <a:off x="2559050" y="2457450"/>
            <a:ext cx="25400" cy="25400"/>
          </a:xfrm>
          <a:custGeom>
            <a:avLst/>
            <a:gdLst>
              <a:gd name="T0" fmla="*/ 71 w 72"/>
              <a:gd name="T1" fmla="*/ 0 h 72"/>
              <a:gd name="T2" fmla="*/ 36 w 72"/>
              <a:gd name="T3" fmla="*/ 0 h 72"/>
              <a:gd name="T4" fmla="*/ 0 w 72"/>
              <a:gd name="T5" fmla="*/ 71 h 72"/>
              <a:gd name="T6" fmla="*/ 36 w 72"/>
              <a:gd name="T7" fmla="*/ 71 h 72"/>
              <a:gd name="T8" fmla="*/ 71 w 72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71" y="0"/>
                </a:moveTo>
                <a:lnTo>
                  <a:pt x="36" y="0"/>
                </a:lnTo>
                <a:lnTo>
                  <a:pt x="0" y="71"/>
                </a:lnTo>
                <a:lnTo>
                  <a:pt x="36" y="71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2" name="Freeform 80"/>
          <p:cNvSpPr>
            <a:spLocks noChangeArrowheads="1"/>
          </p:cNvSpPr>
          <p:nvPr/>
        </p:nvSpPr>
        <p:spPr bwMode="auto">
          <a:xfrm>
            <a:off x="2943225" y="2701925"/>
            <a:ext cx="25400" cy="38100"/>
          </a:xfrm>
          <a:custGeom>
            <a:avLst/>
            <a:gdLst>
              <a:gd name="T0" fmla="*/ 36 w 72"/>
              <a:gd name="T1" fmla="*/ 0 h 107"/>
              <a:gd name="T2" fmla="*/ 71 w 72"/>
              <a:gd name="T3" fmla="*/ 36 h 107"/>
              <a:gd name="T4" fmla="*/ 36 w 72"/>
              <a:gd name="T5" fmla="*/ 106 h 107"/>
              <a:gd name="T6" fmla="*/ 0 w 72"/>
              <a:gd name="T7" fmla="*/ 71 h 107"/>
              <a:gd name="T8" fmla="*/ 36 w 72"/>
              <a:gd name="T9" fmla="*/ 0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7">
                <a:moveTo>
                  <a:pt x="36" y="0"/>
                </a:moveTo>
                <a:lnTo>
                  <a:pt x="71" y="36"/>
                </a:lnTo>
                <a:lnTo>
                  <a:pt x="36" y="106"/>
                </a:lnTo>
                <a:lnTo>
                  <a:pt x="0" y="71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3" name="Freeform 81"/>
          <p:cNvSpPr>
            <a:spLocks noChangeArrowheads="1"/>
          </p:cNvSpPr>
          <p:nvPr/>
        </p:nvSpPr>
        <p:spPr bwMode="auto">
          <a:xfrm>
            <a:off x="2943225" y="2701925"/>
            <a:ext cx="25400" cy="38100"/>
          </a:xfrm>
          <a:custGeom>
            <a:avLst/>
            <a:gdLst>
              <a:gd name="T0" fmla="*/ 36 w 72"/>
              <a:gd name="T1" fmla="*/ 0 h 107"/>
              <a:gd name="T2" fmla="*/ 71 w 72"/>
              <a:gd name="T3" fmla="*/ 36 h 107"/>
              <a:gd name="T4" fmla="*/ 36 w 72"/>
              <a:gd name="T5" fmla="*/ 106 h 107"/>
              <a:gd name="T6" fmla="*/ 0 w 72"/>
              <a:gd name="T7" fmla="*/ 71 h 107"/>
              <a:gd name="T8" fmla="*/ 36 w 72"/>
              <a:gd name="T9" fmla="*/ 0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7">
                <a:moveTo>
                  <a:pt x="36" y="0"/>
                </a:moveTo>
                <a:lnTo>
                  <a:pt x="71" y="36"/>
                </a:lnTo>
                <a:lnTo>
                  <a:pt x="36" y="106"/>
                </a:lnTo>
                <a:lnTo>
                  <a:pt x="0" y="71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4" name="Freeform 82"/>
          <p:cNvSpPr>
            <a:spLocks noChangeArrowheads="1"/>
          </p:cNvSpPr>
          <p:nvPr/>
        </p:nvSpPr>
        <p:spPr bwMode="auto">
          <a:xfrm>
            <a:off x="2571750" y="2457450"/>
            <a:ext cx="384175" cy="269875"/>
          </a:xfrm>
          <a:custGeom>
            <a:avLst/>
            <a:gdLst>
              <a:gd name="T0" fmla="*/ 35 w 1068"/>
              <a:gd name="T1" fmla="*/ 0 h 750"/>
              <a:gd name="T2" fmla="*/ 0 w 1068"/>
              <a:gd name="T3" fmla="*/ 71 h 750"/>
              <a:gd name="T4" fmla="*/ 1031 w 1068"/>
              <a:gd name="T5" fmla="*/ 749 h 750"/>
              <a:gd name="T6" fmla="*/ 1067 w 1068"/>
              <a:gd name="T7" fmla="*/ 678 h 750"/>
              <a:gd name="T8" fmla="*/ 35 w 1068"/>
              <a:gd name="T9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8" h="750">
                <a:moveTo>
                  <a:pt x="35" y="0"/>
                </a:moveTo>
                <a:lnTo>
                  <a:pt x="0" y="71"/>
                </a:lnTo>
                <a:lnTo>
                  <a:pt x="1031" y="749"/>
                </a:lnTo>
                <a:lnTo>
                  <a:pt x="1067" y="678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5" name="Freeform 83"/>
          <p:cNvSpPr>
            <a:spLocks noChangeArrowheads="1"/>
          </p:cNvSpPr>
          <p:nvPr/>
        </p:nvSpPr>
        <p:spPr bwMode="auto">
          <a:xfrm>
            <a:off x="2571750" y="2457450"/>
            <a:ext cx="384175" cy="269875"/>
          </a:xfrm>
          <a:custGeom>
            <a:avLst/>
            <a:gdLst>
              <a:gd name="T0" fmla="*/ 35 w 1068"/>
              <a:gd name="T1" fmla="*/ 0 h 750"/>
              <a:gd name="T2" fmla="*/ 0 w 1068"/>
              <a:gd name="T3" fmla="*/ 71 h 750"/>
              <a:gd name="T4" fmla="*/ 1031 w 1068"/>
              <a:gd name="T5" fmla="*/ 749 h 750"/>
              <a:gd name="T6" fmla="*/ 1067 w 1068"/>
              <a:gd name="T7" fmla="*/ 678 h 750"/>
              <a:gd name="T8" fmla="*/ 35 w 1068"/>
              <a:gd name="T9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8" h="750">
                <a:moveTo>
                  <a:pt x="35" y="0"/>
                </a:moveTo>
                <a:lnTo>
                  <a:pt x="0" y="71"/>
                </a:lnTo>
                <a:lnTo>
                  <a:pt x="1031" y="749"/>
                </a:lnTo>
                <a:lnTo>
                  <a:pt x="1067" y="678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6" name="Oval 84"/>
          <p:cNvSpPr>
            <a:spLocks noChangeArrowheads="1"/>
          </p:cNvSpPr>
          <p:nvPr/>
        </p:nvSpPr>
        <p:spPr bwMode="auto">
          <a:xfrm>
            <a:off x="1727200" y="1866900"/>
            <a:ext cx="177800" cy="244475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7" name="Freeform 85"/>
          <p:cNvSpPr>
            <a:spLocks noChangeArrowheads="1"/>
          </p:cNvSpPr>
          <p:nvPr/>
        </p:nvSpPr>
        <p:spPr bwMode="auto">
          <a:xfrm>
            <a:off x="1714500" y="1866900"/>
            <a:ext cx="179388" cy="231775"/>
          </a:xfrm>
          <a:custGeom>
            <a:avLst/>
            <a:gdLst>
              <a:gd name="T0" fmla="*/ 496 w 499"/>
              <a:gd name="T1" fmla="*/ 288 h 643"/>
              <a:gd name="T2" fmla="*/ 490 w 499"/>
              <a:gd name="T3" fmla="*/ 240 h 643"/>
              <a:gd name="T4" fmla="*/ 477 w 499"/>
              <a:gd name="T5" fmla="*/ 194 h 643"/>
              <a:gd name="T6" fmla="*/ 460 w 499"/>
              <a:gd name="T7" fmla="*/ 151 h 643"/>
              <a:gd name="T8" fmla="*/ 437 w 499"/>
              <a:gd name="T9" fmla="*/ 112 h 643"/>
              <a:gd name="T10" fmla="*/ 412 w 499"/>
              <a:gd name="T11" fmla="*/ 77 h 643"/>
              <a:gd name="T12" fmla="*/ 381 w 499"/>
              <a:gd name="T13" fmla="*/ 48 h 643"/>
              <a:gd name="T14" fmla="*/ 347 w 499"/>
              <a:gd name="T15" fmla="*/ 25 h 643"/>
              <a:gd name="T16" fmla="*/ 311 w 499"/>
              <a:gd name="T17" fmla="*/ 10 h 643"/>
              <a:gd name="T18" fmla="*/ 275 w 499"/>
              <a:gd name="T19" fmla="*/ 1 h 643"/>
              <a:gd name="T20" fmla="*/ 249 w 499"/>
              <a:gd name="T21" fmla="*/ 0 h 643"/>
              <a:gd name="T22" fmla="*/ 211 w 499"/>
              <a:gd name="T23" fmla="*/ 4 h 643"/>
              <a:gd name="T24" fmla="*/ 175 w 499"/>
              <a:gd name="T25" fmla="*/ 15 h 643"/>
              <a:gd name="T26" fmla="*/ 140 w 499"/>
              <a:gd name="T27" fmla="*/ 32 h 643"/>
              <a:gd name="T28" fmla="*/ 107 w 499"/>
              <a:gd name="T29" fmla="*/ 58 h 643"/>
              <a:gd name="T30" fmla="*/ 78 w 499"/>
              <a:gd name="T31" fmla="*/ 87 h 643"/>
              <a:gd name="T32" fmla="*/ 53 w 499"/>
              <a:gd name="T33" fmla="*/ 124 h 643"/>
              <a:gd name="T34" fmla="*/ 31 w 499"/>
              <a:gd name="T35" fmla="*/ 164 h 643"/>
              <a:gd name="T36" fmla="*/ 17 w 499"/>
              <a:gd name="T37" fmla="*/ 209 h 643"/>
              <a:gd name="T38" fmla="*/ 6 w 499"/>
              <a:gd name="T39" fmla="*/ 256 h 643"/>
              <a:gd name="T40" fmla="*/ 0 w 499"/>
              <a:gd name="T41" fmla="*/ 305 h 643"/>
              <a:gd name="T42" fmla="*/ 0 w 499"/>
              <a:gd name="T43" fmla="*/ 337 h 643"/>
              <a:gd name="T44" fmla="*/ 6 w 499"/>
              <a:gd name="T45" fmla="*/ 386 h 643"/>
              <a:gd name="T46" fmla="*/ 17 w 499"/>
              <a:gd name="T47" fmla="*/ 433 h 643"/>
              <a:gd name="T48" fmla="*/ 31 w 499"/>
              <a:gd name="T49" fmla="*/ 477 h 643"/>
              <a:gd name="T50" fmla="*/ 53 w 499"/>
              <a:gd name="T51" fmla="*/ 518 h 643"/>
              <a:gd name="T52" fmla="*/ 78 w 499"/>
              <a:gd name="T53" fmla="*/ 554 h 643"/>
              <a:gd name="T54" fmla="*/ 107 w 499"/>
              <a:gd name="T55" fmla="*/ 584 h 643"/>
              <a:gd name="T56" fmla="*/ 140 w 499"/>
              <a:gd name="T57" fmla="*/ 610 h 643"/>
              <a:gd name="T58" fmla="*/ 175 w 499"/>
              <a:gd name="T59" fmla="*/ 627 h 643"/>
              <a:gd name="T60" fmla="*/ 211 w 499"/>
              <a:gd name="T61" fmla="*/ 638 h 643"/>
              <a:gd name="T62" fmla="*/ 249 w 499"/>
              <a:gd name="T63" fmla="*/ 642 h 643"/>
              <a:gd name="T64" fmla="*/ 275 w 499"/>
              <a:gd name="T65" fmla="*/ 641 h 643"/>
              <a:gd name="T66" fmla="*/ 311 w 499"/>
              <a:gd name="T67" fmla="*/ 631 h 643"/>
              <a:gd name="T68" fmla="*/ 347 w 499"/>
              <a:gd name="T69" fmla="*/ 616 h 643"/>
              <a:gd name="T70" fmla="*/ 381 w 499"/>
              <a:gd name="T71" fmla="*/ 593 h 643"/>
              <a:gd name="T72" fmla="*/ 412 w 499"/>
              <a:gd name="T73" fmla="*/ 565 h 643"/>
              <a:gd name="T74" fmla="*/ 437 w 499"/>
              <a:gd name="T75" fmla="*/ 530 h 643"/>
              <a:gd name="T76" fmla="*/ 460 w 499"/>
              <a:gd name="T77" fmla="*/ 491 h 643"/>
              <a:gd name="T78" fmla="*/ 477 w 499"/>
              <a:gd name="T79" fmla="*/ 448 h 643"/>
              <a:gd name="T80" fmla="*/ 490 w 499"/>
              <a:gd name="T81" fmla="*/ 402 h 643"/>
              <a:gd name="T82" fmla="*/ 496 w 499"/>
              <a:gd name="T83" fmla="*/ 353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9" h="643">
                <a:moveTo>
                  <a:pt x="498" y="321"/>
                </a:moveTo>
                <a:lnTo>
                  <a:pt x="498" y="305"/>
                </a:lnTo>
                <a:lnTo>
                  <a:pt x="496" y="288"/>
                </a:lnTo>
                <a:lnTo>
                  <a:pt x="495" y="272"/>
                </a:lnTo>
                <a:lnTo>
                  <a:pt x="492" y="256"/>
                </a:lnTo>
                <a:lnTo>
                  <a:pt x="490" y="240"/>
                </a:lnTo>
                <a:lnTo>
                  <a:pt x="487" y="225"/>
                </a:lnTo>
                <a:lnTo>
                  <a:pt x="482" y="209"/>
                </a:lnTo>
                <a:lnTo>
                  <a:pt x="477" y="194"/>
                </a:lnTo>
                <a:lnTo>
                  <a:pt x="472" y="179"/>
                </a:lnTo>
                <a:lnTo>
                  <a:pt x="467" y="164"/>
                </a:lnTo>
                <a:lnTo>
                  <a:pt x="460" y="151"/>
                </a:lnTo>
                <a:lnTo>
                  <a:pt x="453" y="137"/>
                </a:lnTo>
                <a:lnTo>
                  <a:pt x="445" y="124"/>
                </a:lnTo>
                <a:lnTo>
                  <a:pt x="437" y="112"/>
                </a:lnTo>
                <a:lnTo>
                  <a:pt x="429" y="100"/>
                </a:lnTo>
                <a:lnTo>
                  <a:pt x="420" y="87"/>
                </a:lnTo>
                <a:lnTo>
                  <a:pt x="412" y="77"/>
                </a:lnTo>
                <a:lnTo>
                  <a:pt x="401" y="67"/>
                </a:lnTo>
                <a:lnTo>
                  <a:pt x="391" y="58"/>
                </a:lnTo>
                <a:lnTo>
                  <a:pt x="381" y="48"/>
                </a:lnTo>
                <a:lnTo>
                  <a:pt x="370" y="40"/>
                </a:lnTo>
                <a:lnTo>
                  <a:pt x="358" y="32"/>
                </a:lnTo>
                <a:lnTo>
                  <a:pt x="347" y="25"/>
                </a:lnTo>
                <a:lnTo>
                  <a:pt x="335" y="20"/>
                </a:lnTo>
                <a:lnTo>
                  <a:pt x="323" y="15"/>
                </a:lnTo>
                <a:lnTo>
                  <a:pt x="311" y="10"/>
                </a:lnTo>
                <a:lnTo>
                  <a:pt x="299" y="6"/>
                </a:lnTo>
                <a:lnTo>
                  <a:pt x="287" y="4"/>
                </a:lnTo>
                <a:lnTo>
                  <a:pt x="275" y="1"/>
                </a:lnTo>
                <a:lnTo>
                  <a:pt x="261" y="0"/>
                </a:lnTo>
                <a:lnTo>
                  <a:pt x="249" y="0"/>
                </a:lnTo>
                <a:lnTo>
                  <a:pt x="249" y="0"/>
                </a:lnTo>
                <a:lnTo>
                  <a:pt x="237" y="0"/>
                </a:lnTo>
                <a:lnTo>
                  <a:pt x="223" y="1"/>
                </a:lnTo>
                <a:lnTo>
                  <a:pt x="211" y="4"/>
                </a:lnTo>
                <a:lnTo>
                  <a:pt x="199" y="6"/>
                </a:lnTo>
                <a:lnTo>
                  <a:pt x="187" y="10"/>
                </a:lnTo>
                <a:lnTo>
                  <a:pt x="175" y="15"/>
                </a:lnTo>
                <a:lnTo>
                  <a:pt x="163" y="20"/>
                </a:lnTo>
                <a:lnTo>
                  <a:pt x="151" y="25"/>
                </a:lnTo>
                <a:lnTo>
                  <a:pt x="140" y="32"/>
                </a:lnTo>
                <a:lnTo>
                  <a:pt x="128" y="40"/>
                </a:lnTo>
                <a:lnTo>
                  <a:pt x="117" y="48"/>
                </a:lnTo>
                <a:lnTo>
                  <a:pt x="107" y="58"/>
                </a:lnTo>
                <a:lnTo>
                  <a:pt x="97" y="67"/>
                </a:lnTo>
                <a:lnTo>
                  <a:pt x="86" y="77"/>
                </a:lnTo>
                <a:lnTo>
                  <a:pt x="78" y="87"/>
                </a:lnTo>
                <a:lnTo>
                  <a:pt x="69" y="100"/>
                </a:lnTo>
                <a:lnTo>
                  <a:pt x="61" y="112"/>
                </a:lnTo>
                <a:lnTo>
                  <a:pt x="53" y="124"/>
                </a:lnTo>
                <a:lnTo>
                  <a:pt x="45" y="137"/>
                </a:lnTo>
                <a:lnTo>
                  <a:pt x="38" y="151"/>
                </a:lnTo>
                <a:lnTo>
                  <a:pt x="31" y="164"/>
                </a:lnTo>
                <a:lnTo>
                  <a:pt x="26" y="179"/>
                </a:lnTo>
                <a:lnTo>
                  <a:pt x="21" y="194"/>
                </a:lnTo>
                <a:lnTo>
                  <a:pt x="17" y="209"/>
                </a:lnTo>
                <a:lnTo>
                  <a:pt x="11" y="225"/>
                </a:lnTo>
                <a:lnTo>
                  <a:pt x="8" y="240"/>
                </a:lnTo>
                <a:lnTo>
                  <a:pt x="6" y="256"/>
                </a:lnTo>
                <a:lnTo>
                  <a:pt x="3" y="272"/>
                </a:lnTo>
                <a:lnTo>
                  <a:pt x="2" y="288"/>
                </a:lnTo>
                <a:lnTo>
                  <a:pt x="0" y="305"/>
                </a:lnTo>
                <a:lnTo>
                  <a:pt x="0" y="321"/>
                </a:lnTo>
                <a:lnTo>
                  <a:pt x="0" y="321"/>
                </a:lnTo>
                <a:lnTo>
                  <a:pt x="0" y="337"/>
                </a:lnTo>
                <a:lnTo>
                  <a:pt x="2" y="353"/>
                </a:lnTo>
                <a:lnTo>
                  <a:pt x="3" y="369"/>
                </a:lnTo>
                <a:lnTo>
                  <a:pt x="6" y="386"/>
                </a:lnTo>
                <a:lnTo>
                  <a:pt x="8" y="402"/>
                </a:lnTo>
                <a:lnTo>
                  <a:pt x="11" y="417"/>
                </a:lnTo>
                <a:lnTo>
                  <a:pt x="17" y="433"/>
                </a:lnTo>
                <a:lnTo>
                  <a:pt x="21" y="448"/>
                </a:lnTo>
                <a:lnTo>
                  <a:pt x="26" y="462"/>
                </a:lnTo>
                <a:lnTo>
                  <a:pt x="31" y="477"/>
                </a:lnTo>
                <a:lnTo>
                  <a:pt x="38" y="491"/>
                </a:lnTo>
                <a:lnTo>
                  <a:pt x="45" y="504"/>
                </a:lnTo>
                <a:lnTo>
                  <a:pt x="53" y="518"/>
                </a:lnTo>
                <a:lnTo>
                  <a:pt x="61" y="530"/>
                </a:lnTo>
                <a:lnTo>
                  <a:pt x="69" y="542"/>
                </a:lnTo>
                <a:lnTo>
                  <a:pt x="78" y="554"/>
                </a:lnTo>
                <a:lnTo>
                  <a:pt x="86" y="565"/>
                </a:lnTo>
                <a:lnTo>
                  <a:pt x="97" y="574"/>
                </a:lnTo>
                <a:lnTo>
                  <a:pt x="107" y="584"/>
                </a:lnTo>
                <a:lnTo>
                  <a:pt x="117" y="593"/>
                </a:lnTo>
                <a:lnTo>
                  <a:pt x="128" y="601"/>
                </a:lnTo>
                <a:lnTo>
                  <a:pt x="140" y="610"/>
                </a:lnTo>
                <a:lnTo>
                  <a:pt x="151" y="616"/>
                </a:lnTo>
                <a:lnTo>
                  <a:pt x="163" y="622"/>
                </a:lnTo>
                <a:lnTo>
                  <a:pt x="175" y="627"/>
                </a:lnTo>
                <a:lnTo>
                  <a:pt x="187" y="631"/>
                </a:lnTo>
                <a:lnTo>
                  <a:pt x="199" y="635"/>
                </a:lnTo>
                <a:lnTo>
                  <a:pt x="211" y="638"/>
                </a:lnTo>
                <a:lnTo>
                  <a:pt x="223" y="641"/>
                </a:lnTo>
                <a:lnTo>
                  <a:pt x="237" y="642"/>
                </a:lnTo>
                <a:lnTo>
                  <a:pt x="249" y="642"/>
                </a:lnTo>
                <a:lnTo>
                  <a:pt x="249" y="642"/>
                </a:lnTo>
                <a:lnTo>
                  <a:pt x="261" y="642"/>
                </a:lnTo>
                <a:lnTo>
                  <a:pt x="275" y="641"/>
                </a:lnTo>
                <a:lnTo>
                  <a:pt x="287" y="638"/>
                </a:lnTo>
                <a:lnTo>
                  <a:pt x="299" y="635"/>
                </a:lnTo>
                <a:lnTo>
                  <a:pt x="311" y="631"/>
                </a:lnTo>
                <a:lnTo>
                  <a:pt x="323" y="627"/>
                </a:lnTo>
                <a:lnTo>
                  <a:pt x="335" y="622"/>
                </a:lnTo>
                <a:lnTo>
                  <a:pt x="347" y="616"/>
                </a:lnTo>
                <a:lnTo>
                  <a:pt x="358" y="610"/>
                </a:lnTo>
                <a:lnTo>
                  <a:pt x="370" y="601"/>
                </a:lnTo>
                <a:lnTo>
                  <a:pt x="381" y="593"/>
                </a:lnTo>
                <a:lnTo>
                  <a:pt x="391" y="584"/>
                </a:lnTo>
                <a:lnTo>
                  <a:pt x="401" y="574"/>
                </a:lnTo>
                <a:lnTo>
                  <a:pt x="412" y="565"/>
                </a:lnTo>
                <a:lnTo>
                  <a:pt x="420" y="554"/>
                </a:lnTo>
                <a:lnTo>
                  <a:pt x="429" y="542"/>
                </a:lnTo>
                <a:lnTo>
                  <a:pt x="437" y="530"/>
                </a:lnTo>
                <a:lnTo>
                  <a:pt x="445" y="518"/>
                </a:lnTo>
                <a:lnTo>
                  <a:pt x="453" y="504"/>
                </a:lnTo>
                <a:lnTo>
                  <a:pt x="460" y="491"/>
                </a:lnTo>
                <a:lnTo>
                  <a:pt x="467" y="477"/>
                </a:lnTo>
                <a:lnTo>
                  <a:pt x="472" y="462"/>
                </a:lnTo>
                <a:lnTo>
                  <a:pt x="477" y="448"/>
                </a:lnTo>
                <a:lnTo>
                  <a:pt x="482" y="433"/>
                </a:lnTo>
                <a:lnTo>
                  <a:pt x="487" y="417"/>
                </a:lnTo>
                <a:lnTo>
                  <a:pt x="490" y="402"/>
                </a:lnTo>
                <a:lnTo>
                  <a:pt x="492" y="386"/>
                </a:lnTo>
                <a:lnTo>
                  <a:pt x="495" y="369"/>
                </a:lnTo>
                <a:lnTo>
                  <a:pt x="496" y="353"/>
                </a:lnTo>
                <a:lnTo>
                  <a:pt x="498" y="337"/>
                </a:lnTo>
                <a:lnTo>
                  <a:pt x="498" y="32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8" name="Freeform 86"/>
          <p:cNvSpPr>
            <a:spLocks noChangeArrowheads="1"/>
          </p:cNvSpPr>
          <p:nvPr/>
        </p:nvSpPr>
        <p:spPr bwMode="auto">
          <a:xfrm>
            <a:off x="1700213" y="1852613"/>
            <a:ext cx="204787" cy="257175"/>
          </a:xfrm>
          <a:custGeom>
            <a:avLst/>
            <a:gdLst>
              <a:gd name="T0" fmla="*/ 569 w 571"/>
              <a:gd name="T1" fmla="*/ 321 h 716"/>
              <a:gd name="T2" fmla="*/ 561 w 571"/>
              <a:gd name="T3" fmla="*/ 269 h 716"/>
              <a:gd name="T4" fmla="*/ 547 w 571"/>
              <a:gd name="T5" fmla="*/ 216 h 716"/>
              <a:gd name="T6" fmla="*/ 527 w 571"/>
              <a:gd name="T7" fmla="*/ 169 h 716"/>
              <a:gd name="T8" fmla="*/ 501 w 571"/>
              <a:gd name="T9" fmla="*/ 124 h 716"/>
              <a:gd name="T10" fmla="*/ 470 w 571"/>
              <a:gd name="T11" fmla="*/ 87 h 716"/>
              <a:gd name="T12" fmla="*/ 436 w 571"/>
              <a:gd name="T13" fmla="*/ 54 h 716"/>
              <a:gd name="T14" fmla="*/ 398 w 571"/>
              <a:gd name="T15" fmla="*/ 29 h 716"/>
              <a:gd name="T16" fmla="*/ 356 w 571"/>
              <a:gd name="T17" fmla="*/ 11 h 716"/>
              <a:gd name="T18" fmla="*/ 313 w 571"/>
              <a:gd name="T19" fmla="*/ 2 h 716"/>
              <a:gd name="T20" fmla="*/ 285 w 571"/>
              <a:gd name="T21" fmla="*/ 0 h 716"/>
              <a:gd name="T22" fmla="*/ 242 w 571"/>
              <a:gd name="T23" fmla="*/ 4 h 716"/>
              <a:gd name="T24" fmla="*/ 200 w 571"/>
              <a:gd name="T25" fmla="*/ 16 h 716"/>
              <a:gd name="T26" fmla="*/ 160 w 571"/>
              <a:gd name="T27" fmla="*/ 37 h 716"/>
              <a:gd name="T28" fmla="*/ 122 w 571"/>
              <a:gd name="T29" fmla="*/ 64 h 716"/>
              <a:gd name="T30" fmla="*/ 89 w 571"/>
              <a:gd name="T31" fmla="*/ 99 h 716"/>
              <a:gd name="T32" fmla="*/ 59 w 571"/>
              <a:gd name="T33" fmla="*/ 139 h 716"/>
              <a:gd name="T34" fmla="*/ 36 w 571"/>
              <a:gd name="T35" fmla="*/ 184 h 716"/>
              <a:gd name="T36" fmla="*/ 18 w 571"/>
              <a:gd name="T37" fmla="*/ 234 h 716"/>
              <a:gd name="T38" fmla="*/ 5 w 571"/>
              <a:gd name="T39" fmla="*/ 286 h 716"/>
              <a:gd name="T40" fmla="*/ 0 w 571"/>
              <a:gd name="T41" fmla="*/ 340 h 716"/>
              <a:gd name="T42" fmla="*/ 0 w 571"/>
              <a:gd name="T43" fmla="*/ 375 h 716"/>
              <a:gd name="T44" fmla="*/ 5 w 571"/>
              <a:gd name="T45" fmla="*/ 429 h 716"/>
              <a:gd name="T46" fmla="*/ 18 w 571"/>
              <a:gd name="T47" fmla="*/ 482 h 716"/>
              <a:gd name="T48" fmla="*/ 36 w 571"/>
              <a:gd name="T49" fmla="*/ 532 h 716"/>
              <a:gd name="T50" fmla="*/ 59 w 571"/>
              <a:gd name="T51" fmla="*/ 576 h 716"/>
              <a:gd name="T52" fmla="*/ 89 w 571"/>
              <a:gd name="T53" fmla="*/ 617 h 716"/>
              <a:gd name="T54" fmla="*/ 122 w 571"/>
              <a:gd name="T55" fmla="*/ 652 h 716"/>
              <a:gd name="T56" fmla="*/ 160 w 571"/>
              <a:gd name="T57" fmla="*/ 679 h 716"/>
              <a:gd name="T58" fmla="*/ 200 w 571"/>
              <a:gd name="T59" fmla="*/ 699 h 716"/>
              <a:gd name="T60" fmla="*/ 242 w 571"/>
              <a:gd name="T61" fmla="*/ 711 h 716"/>
              <a:gd name="T62" fmla="*/ 285 w 571"/>
              <a:gd name="T63" fmla="*/ 715 h 716"/>
              <a:gd name="T64" fmla="*/ 313 w 571"/>
              <a:gd name="T65" fmla="*/ 714 h 716"/>
              <a:gd name="T66" fmla="*/ 356 w 571"/>
              <a:gd name="T67" fmla="*/ 705 h 716"/>
              <a:gd name="T68" fmla="*/ 398 w 571"/>
              <a:gd name="T69" fmla="*/ 687 h 716"/>
              <a:gd name="T70" fmla="*/ 436 w 571"/>
              <a:gd name="T71" fmla="*/ 661 h 716"/>
              <a:gd name="T72" fmla="*/ 470 w 571"/>
              <a:gd name="T73" fmla="*/ 629 h 716"/>
              <a:gd name="T74" fmla="*/ 501 w 571"/>
              <a:gd name="T75" fmla="*/ 591 h 716"/>
              <a:gd name="T76" fmla="*/ 527 w 571"/>
              <a:gd name="T77" fmla="*/ 547 h 716"/>
              <a:gd name="T78" fmla="*/ 547 w 571"/>
              <a:gd name="T79" fmla="*/ 499 h 716"/>
              <a:gd name="T80" fmla="*/ 561 w 571"/>
              <a:gd name="T81" fmla="*/ 447 h 716"/>
              <a:gd name="T82" fmla="*/ 569 w 571"/>
              <a:gd name="T83" fmla="*/ 394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71" h="716">
                <a:moveTo>
                  <a:pt x="570" y="358"/>
                </a:moveTo>
                <a:lnTo>
                  <a:pt x="570" y="340"/>
                </a:lnTo>
                <a:lnTo>
                  <a:pt x="569" y="321"/>
                </a:lnTo>
                <a:lnTo>
                  <a:pt x="567" y="304"/>
                </a:lnTo>
                <a:lnTo>
                  <a:pt x="565" y="286"/>
                </a:lnTo>
                <a:lnTo>
                  <a:pt x="561" y="269"/>
                </a:lnTo>
                <a:lnTo>
                  <a:pt x="556" y="251"/>
                </a:lnTo>
                <a:lnTo>
                  <a:pt x="552" y="234"/>
                </a:lnTo>
                <a:lnTo>
                  <a:pt x="547" y="216"/>
                </a:lnTo>
                <a:lnTo>
                  <a:pt x="540" y="200"/>
                </a:lnTo>
                <a:lnTo>
                  <a:pt x="534" y="184"/>
                </a:lnTo>
                <a:lnTo>
                  <a:pt x="527" y="169"/>
                </a:lnTo>
                <a:lnTo>
                  <a:pt x="519" y="154"/>
                </a:lnTo>
                <a:lnTo>
                  <a:pt x="511" y="139"/>
                </a:lnTo>
                <a:lnTo>
                  <a:pt x="501" y="124"/>
                </a:lnTo>
                <a:lnTo>
                  <a:pt x="492" y="111"/>
                </a:lnTo>
                <a:lnTo>
                  <a:pt x="481" y="99"/>
                </a:lnTo>
                <a:lnTo>
                  <a:pt x="470" y="87"/>
                </a:lnTo>
                <a:lnTo>
                  <a:pt x="460" y="74"/>
                </a:lnTo>
                <a:lnTo>
                  <a:pt x="448" y="64"/>
                </a:lnTo>
                <a:lnTo>
                  <a:pt x="436" y="54"/>
                </a:lnTo>
                <a:lnTo>
                  <a:pt x="423" y="45"/>
                </a:lnTo>
                <a:lnTo>
                  <a:pt x="410" y="37"/>
                </a:lnTo>
                <a:lnTo>
                  <a:pt x="398" y="29"/>
                </a:lnTo>
                <a:lnTo>
                  <a:pt x="384" y="22"/>
                </a:lnTo>
                <a:lnTo>
                  <a:pt x="370" y="16"/>
                </a:lnTo>
                <a:lnTo>
                  <a:pt x="356" y="11"/>
                </a:lnTo>
                <a:lnTo>
                  <a:pt x="343" y="7"/>
                </a:lnTo>
                <a:lnTo>
                  <a:pt x="328" y="4"/>
                </a:lnTo>
                <a:lnTo>
                  <a:pt x="313" y="2"/>
                </a:lnTo>
                <a:lnTo>
                  <a:pt x="300" y="0"/>
                </a:lnTo>
                <a:lnTo>
                  <a:pt x="285" y="0"/>
                </a:lnTo>
                <a:lnTo>
                  <a:pt x="285" y="0"/>
                </a:lnTo>
                <a:lnTo>
                  <a:pt x="270" y="0"/>
                </a:lnTo>
                <a:lnTo>
                  <a:pt x="257" y="2"/>
                </a:lnTo>
                <a:lnTo>
                  <a:pt x="242" y="4"/>
                </a:lnTo>
                <a:lnTo>
                  <a:pt x="227" y="7"/>
                </a:lnTo>
                <a:lnTo>
                  <a:pt x="214" y="11"/>
                </a:lnTo>
                <a:lnTo>
                  <a:pt x="200" y="16"/>
                </a:lnTo>
                <a:lnTo>
                  <a:pt x="186" y="22"/>
                </a:lnTo>
                <a:lnTo>
                  <a:pt x="172" y="29"/>
                </a:lnTo>
                <a:lnTo>
                  <a:pt x="160" y="37"/>
                </a:lnTo>
                <a:lnTo>
                  <a:pt x="147" y="45"/>
                </a:lnTo>
                <a:lnTo>
                  <a:pt x="134" y="54"/>
                </a:lnTo>
                <a:lnTo>
                  <a:pt x="122" y="64"/>
                </a:lnTo>
                <a:lnTo>
                  <a:pt x="110" y="74"/>
                </a:lnTo>
                <a:lnTo>
                  <a:pt x="100" y="87"/>
                </a:lnTo>
                <a:lnTo>
                  <a:pt x="89" y="99"/>
                </a:lnTo>
                <a:lnTo>
                  <a:pt x="78" y="111"/>
                </a:lnTo>
                <a:lnTo>
                  <a:pt x="69" y="124"/>
                </a:lnTo>
                <a:lnTo>
                  <a:pt x="59" y="139"/>
                </a:lnTo>
                <a:lnTo>
                  <a:pt x="51" y="154"/>
                </a:lnTo>
                <a:lnTo>
                  <a:pt x="43" y="169"/>
                </a:lnTo>
                <a:lnTo>
                  <a:pt x="36" y="184"/>
                </a:lnTo>
                <a:lnTo>
                  <a:pt x="30" y="200"/>
                </a:lnTo>
                <a:lnTo>
                  <a:pt x="23" y="216"/>
                </a:lnTo>
                <a:lnTo>
                  <a:pt x="18" y="234"/>
                </a:lnTo>
                <a:lnTo>
                  <a:pt x="14" y="251"/>
                </a:lnTo>
                <a:lnTo>
                  <a:pt x="9" y="269"/>
                </a:lnTo>
                <a:lnTo>
                  <a:pt x="5" y="286"/>
                </a:lnTo>
                <a:lnTo>
                  <a:pt x="3" y="304"/>
                </a:lnTo>
                <a:lnTo>
                  <a:pt x="1" y="321"/>
                </a:lnTo>
                <a:lnTo>
                  <a:pt x="0" y="340"/>
                </a:lnTo>
                <a:lnTo>
                  <a:pt x="0" y="358"/>
                </a:lnTo>
                <a:lnTo>
                  <a:pt x="0" y="358"/>
                </a:lnTo>
                <a:lnTo>
                  <a:pt x="0" y="375"/>
                </a:lnTo>
                <a:lnTo>
                  <a:pt x="1" y="394"/>
                </a:lnTo>
                <a:lnTo>
                  <a:pt x="3" y="412"/>
                </a:lnTo>
                <a:lnTo>
                  <a:pt x="5" y="429"/>
                </a:lnTo>
                <a:lnTo>
                  <a:pt x="9" y="447"/>
                </a:lnTo>
                <a:lnTo>
                  <a:pt x="14" y="464"/>
                </a:lnTo>
                <a:lnTo>
                  <a:pt x="18" y="482"/>
                </a:lnTo>
                <a:lnTo>
                  <a:pt x="23" y="499"/>
                </a:lnTo>
                <a:lnTo>
                  <a:pt x="30" y="516"/>
                </a:lnTo>
                <a:lnTo>
                  <a:pt x="36" y="532"/>
                </a:lnTo>
                <a:lnTo>
                  <a:pt x="43" y="547"/>
                </a:lnTo>
                <a:lnTo>
                  <a:pt x="51" y="562"/>
                </a:lnTo>
                <a:lnTo>
                  <a:pt x="59" y="576"/>
                </a:lnTo>
                <a:lnTo>
                  <a:pt x="69" y="591"/>
                </a:lnTo>
                <a:lnTo>
                  <a:pt x="78" y="605"/>
                </a:lnTo>
                <a:lnTo>
                  <a:pt x="89" y="617"/>
                </a:lnTo>
                <a:lnTo>
                  <a:pt x="100" y="629"/>
                </a:lnTo>
                <a:lnTo>
                  <a:pt x="110" y="641"/>
                </a:lnTo>
                <a:lnTo>
                  <a:pt x="122" y="652"/>
                </a:lnTo>
                <a:lnTo>
                  <a:pt x="134" y="661"/>
                </a:lnTo>
                <a:lnTo>
                  <a:pt x="147" y="671"/>
                </a:lnTo>
                <a:lnTo>
                  <a:pt x="160" y="679"/>
                </a:lnTo>
                <a:lnTo>
                  <a:pt x="172" y="687"/>
                </a:lnTo>
                <a:lnTo>
                  <a:pt x="186" y="694"/>
                </a:lnTo>
                <a:lnTo>
                  <a:pt x="200" y="699"/>
                </a:lnTo>
                <a:lnTo>
                  <a:pt x="214" y="705"/>
                </a:lnTo>
                <a:lnTo>
                  <a:pt x="227" y="709"/>
                </a:lnTo>
                <a:lnTo>
                  <a:pt x="242" y="711"/>
                </a:lnTo>
                <a:lnTo>
                  <a:pt x="257" y="714"/>
                </a:lnTo>
                <a:lnTo>
                  <a:pt x="270" y="715"/>
                </a:lnTo>
                <a:lnTo>
                  <a:pt x="285" y="715"/>
                </a:lnTo>
                <a:lnTo>
                  <a:pt x="285" y="715"/>
                </a:lnTo>
                <a:lnTo>
                  <a:pt x="300" y="715"/>
                </a:lnTo>
                <a:lnTo>
                  <a:pt x="313" y="714"/>
                </a:lnTo>
                <a:lnTo>
                  <a:pt x="328" y="711"/>
                </a:lnTo>
                <a:lnTo>
                  <a:pt x="343" y="709"/>
                </a:lnTo>
                <a:lnTo>
                  <a:pt x="356" y="705"/>
                </a:lnTo>
                <a:lnTo>
                  <a:pt x="370" y="699"/>
                </a:lnTo>
                <a:lnTo>
                  <a:pt x="384" y="694"/>
                </a:lnTo>
                <a:lnTo>
                  <a:pt x="398" y="687"/>
                </a:lnTo>
                <a:lnTo>
                  <a:pt x="410" y="679"/>
                </a:lnTo>
                <a:lnTo>
                  <a:pt x="423" y="671"/>
                </a:lnTo>
                <a:lnTo>
                  <a:pt x="436" y="661"/>
                </a:lnTo>
                <a:lnTo>
                  <a:pt x="448" y="652"/>
                </a:lnTo>
                <a:lnTo>
                  <a:pt x="460" y="641"/>
                </a:lnTo>
                <a:lnTo>
                  <a:pt x="470" y="629"/>
                </a:lnTo>
                <a:lnTo>
                  <a:pt x="481" y="617"/>
                </a:lnTo>
                <a:lnTo>
                  <a:pt x="492" y="605"/>
                </a:lnTo>
                <a:lnTo>
                  <a:pt x="501" y="591"/>
                </a:lnTo>
                <a:lnTo>
                  <a:pt x="511" y="576"/>
                </a:lnTo>
                <a:lnTo>
                  <a:pt x="519" y="562"/>
                </a:lnTo>
                <a:lnTo>
                  <a:pt x="527" y="547"/>
                </a:lnTo>
                <a:lnTo>
                  <a:pt x="534" y="532"/>
                </a:lnTo>
                <a:lnTo>
                  <a:pt x="540" y="516"/>
                </a:lnTo>
                <a:lnTo>
                  <a:pt x="547" y="499"/>
                </a:lnTo>
                <a:lnTo>
                  <a:pt x="552" y="482"/>
                </a:lnTo>
                <a:lnTo>
                  <a:pt x="556" y="464"/>
                </a:lnTo>
                <a:lnTo>
                  <a:pt x="561" y="447"/>
                </a:lnTo>
                <a:lnTo>
                  <a:pt x="565" y="429"/>
                </a:lnTo>
                <a:lnTo>
                  <a:pt x="567" y="412"/>
                </a:lnTo>
                <a:lnTo>
                  <a:pt x="569" y="394"/>
                </a:lnTo>
                <a:lnTo>
                  <a:pt x="570" y="375"/>
                </a:lnTo>
                <a:lnTo>
                  <a:pt x="570" y="358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9" name="Oval 87"/>
          <p:cNvSpPr>
            <a:spLocks noChangeArrowheads="1"/>
          </p:cNvSpPr>
          <p:nvPr/>
        </p:nvSpPr>
        <p:spPr bwMode="auto">
          <a:xfrm>
            <a:off x="2468563" y="2355850"/>
            <a:ext cx="192087" cy="230188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0" name="Freeform 88"/>
          <p:cNvSpPr>
            <a:spLocks noChangeArrowheads="1"/>
          </p:cNvSpPr>
          <p:nvPr/>
        </p:nvSpPr>
        <p:spPr bwMode="auto">
          <a:xfrm>
            <a:off x="2468563" y="2341563"/>
            <a:ext cx="179387" cy="231775"/>
          </a:xfrm>
          <a:custGeom>
            <a:avLst/>
            <a:gdLst>
              <a:gd name="T0" fmla="*/ 496 w 499"/>
              <a:gd name="T1" fmla="*/ 288 h 643"/>
              <a:gd name="T2" fmla="*/ 490 w 499"/>
              <a:gd name="T3" fmla="*/ 240 h 643"/>
              <a:gd name="T4" fmla="*/ 477 w 499"/>
              <a:gd name="T5" fmla="*/ 194 h 643"/>
              <a:gd name="T6" fmla="*/ 460 w 499"/>
              <a:gd name="T7" fmla="*/ 151 h 643"/>
              <a:gd name="T8" fmla="*/ 437 w 499"/>
              <a:gd name="T9" fmla="*/ 112 h 643"/>
              <a:gd name="T10" fmla="*/ 412 w 499"/>
              <a:gd name="T11" fmla="*/ 76 h 643"/>
              <a:gd name="T12" fmla="*/ 381 w 499"/>
              <a:gd name="T13" fmla="*/ 48 h 643"/>
              <a:gd name="T14" fmla="*/ 347 w 499"/>
              <a:gd name="T15" fmla="*/ 25 h 643"/>
              <a:gd name="T16" fmla="*/ 311 w 499"/>
              <a:gd name="T17" fmla="*/ 10 h 643"/>
              <a:gd name="T18" fmla="*/ 274 w 499"/>
              <a:gd name="T19" fmla="*/ 1 h 643"/>
              <a:gd name="T20" fmla="*/ 249 w 499"/>
              <a:gd name="T21" fmla="*/ 0 h 643"/>
              <a:gd name="T22" fmla="*/ 211 w 499"/>
              <a:gd name="T23" fmla="*/ 4 h 643"/>
              <a:gd name="T24" fmla="*/ 175 w 499"/>
              <a:gd name="T25" fmla="*/ 14 h 643"/>
              <a:gd name="T26" fmla="*/ 140 w 499"/>
              <a:gd name="T27" fmla="*/ 32 h 643"/>
              <a:gd name="T28" fmla="*/ 106 w 499"/>
              <a:gd name="T29" fmla="*/ 58 h 643"/>
              <a:gd name="T30" fmla="*/ 78 w 499"/>
              <a:gd name="T31" fmla="*/ 87 h 643"/>
              <a:gd name="T32" fmla="*/ 53 w 499"/>
              <a:gd name="T33" fmla="*/ 124 h 643"/>
              <a:gd name="T34" fmla="*/ 31 w 499"/>
              <a:gd name="T35" fmla="*/ 164 h 643"/>
              <a:gd name="T36" fmla="*/ 16 w 499"/>
              <a:gd name="T37" fmla="*/ 209 h 643"/>
              <a:gd name="T38" fmla="*/ 6 w 499"/>
              <a:gd name="T39" fmla="*/ 256 h 643"/>
              <a:gd name="T40" fmla="*/ 0 w 499"/>
              <a:gd name="T41" fmla="*/ 304 h 643"/>
              <a:gd name="T42" fmla="*/ 0 w 499"/>
              <a:gd name="T43" fmla="*/ 337 h 643"/>
              <a:gd name="T44" fmla="*/ 6 w 499"/>
              <a:gd name="T45" fmla="*/ 385 h 643"/>
              <a:gd name="T46" fmla="*/ 16 w 499"/>
              <a:gd name="T47" fmla="*/ 433 h 643"/>
              <a:gd name="T48" fmla="*/ 31 w 499"/>
              <a:gd name="T49" fmla="*/ 477 h 643"/>
              <a:gd name="T50" fmla="*/ 53 w 499"/>
              <a:gd name="T51" fmla="*/ 518 h 643"/>
              <a:gd name="T52" fmla="*/ 78 w 499"/>
              <a:gd name="T53" fmla="*/ 554 h 643"/>
              <a:gd name="T54" fmla="*/ 106 w 499"/>
              <a:gd name="T55" fmla="*/ 584 h 643"/>
              <a:gd name="T56" fmla="*/ 140 w 499"/>
              <a:gd name="T57" fmla="*/ 609 h 643"/>
              <a:gd name="T58" fmla="*/ 175 w 499"/>
              <a:gd name="T59" fmla="*/ 627 h 643"/>
              <a:gd name="T60" fmla="*/ 211 w 499"/>
              <a:gd name="T61" fmla="*/ 638 h 643"/>
              <a:gd name="T62" fmla="*/ 249 w 499"/>
              <a:gd name="T63" fmla="*/ 642 h 643"/>
              <a:gd name="T64" fmla="*/ 274 w 499"/>
              <a:gd name="T65" fmla="*/ 640 h 643"/>
              <a:gd name="T66" fmla="*/ 311 w 499"/>
              <a:gd name="T67" fmla="*/ 631 h 643"/>
              <a:gd name="T68" fmla="*/ 347 w 499"/>
              <a:gd name="T69" fmla="*/ 616 h 643"/>
              <a:gd name="T70" fmla="*/ 381 w 499"/>
              <a:gd name="T71" fmla="*/ 593 h 643"/>
              <a:gd name="T72" fmla="*/ 412 w 499"/>
              <a:gd name="T73" fmla="*/ 565 h 643"/>
              <a:gd name="T74" fmla="*/ 437 w 499"/>
              <a:gd name="T75" fmla="*/ 530 h 643"/>
              <a:gd name="T76" fmla="*/ 460 w 499"/>
              <a:gd name="T77" fmla="*/ 491 h 643"/>
              <a:gd name="T78" fmla="*/ 477 w 499"/>
              <a:gd name="T79" fmla="*/ 447 h 643"/>
              <a:gd name="T80" fmla="*/ 490 w 499"/>
              <a:gd name="T81" fmla="*/ 402 h 643"/>
              <a:gd name="T82" fmla="*/ 496 w 499"/>
              <a:gd name="T83" fmla="*/ 353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9" h="643">
                <a:moveTo>
                  <a:pt x="498" y="321"/>
                </a:moveTo>
                <a:lnTo>
                  <a:pt x="498" y="304"/>
                </a:lnTo>
                <a:lnTo>
                  <a:pt x="496" y="288"/>
                </a:lnTo>
                <a:lnTo>
                  <a:pt x="495" y="272"/>
                </a:lnTo>
                <a:lnTo>
                  <a:pt x="492" y="256"/>
                </a:lnTo>
                <a:lnTo>
                  <a:pt x="490" y="240"/>
                </a:lnTo>
                <a:lnTo>
                  <a:pt x="487" y="225"/>
                </a:lnTo>
                <a:lnTo>
                  <a:pt x="481" y="209"/>
                </a:lnTo>
                <a:lnTo>
                  <a:pt x="477" y="194"/>
                </a:lnTo>
                <a:lnTo>
                  <a:pt x="472" y="179"/>
                </a:lnTo>
                <a:lnTo>
                  <a:pt x="467" y="164"/>
                </a:lnTo>
                <a:lnTo>
                  <a:pt x="460" y="151"/>
                </a:lnTo>
                <a:lnTo>
                  <a:pt x="453" y="137"/>
                </a:lnTo>
                <a:lnTo>
                  <a:pt x="445" y="124"/>
                </a:lnTo>
                <a:lnTo>
                  <a:pt x="437" y="112"/>
                </a:lnTo>
                <a:lnTo>
                  <a:pt x="429" y="99"/>
                </a:lnTo>
                <a:lnTo>
                  <a:pt x="420" y="87"/>
                </a:lnTo>
                <a:lnTo>
                  <a:pt x="412" y="76"/>
                </a:lnTo>
                <a:lnTo>
                  <a:pt x="401" y="67"/>
                </a:lnTo>
                <a:lnTo>
                  <a:pt x="391" y="58"/>
                </a:lnTo>
                <a:lnTo>
                  <a:pt x="381" y="48"/>
                </a:lnTo>
                <a:lnTo>
                  <a:pt x="370" y="40"/>
                </a:lnTo>
                <a:lnTo>
                  <a:pt x="358" y="32"/>
                </a:lnTo>
                <a:lnTo>
                  <a:pt x="347" y="25"/>
                </a:lnTo>
                <a:lnTo>
                  <a:pt x="335" y="20"/>
                </a:lnTo>
                <a:lnTo>
                  <a:pt x="323" y="14"/>
                </a:lnTo>
                <a:lnTo>
                  <a:pt x="311" y="10"/>
                </a:lnTo>
                <a:lnTo>
                  <a:pt x="299" y="6"/>
                </a:lnTo>
                <a:lnTo>
                  <a:pt x="287" y="4"/>
                </a:lnTo>
                <a:lnTo>
                  <a:pt x="274" y="1"/>
                </a:lnTo>
                <a:lnTo>
                  <a:pt x="261" y="0"/>
                </a:lnTo>
                <a:lnTo>
                  <a:pt x="249" y="0"/>
                </a:lnTo>
                <a:lnTo>
                  <a:pt x="249" y="0"/>
                </a:lnTo>
                <a:lnTo>
                  <a:pt x="237" y="0"/>
                </a:lnTo>
                <a:lnTo>
                  <a:pt x="223" y="1"/>
                </a:lnTo>
                <a:lnTo>
                  <a:pt x="211" y="4"/>
                </a:lnTo>
                <a:lnTo>
                  <a:pt x="199" y="6"/>
                </a:lnTo>
                <a:lnTo>
                  <a:pt x="187" y="10"/>
                </a:lnTo>
                <a:lnTo>
                  <a:pt x="175" y="14"/>
                </a:lnTo>
                <a:lnTo>
                  <a:pt x="163" y="20"/>
                </a:lnTo>
                <a:lnTo>
                  <a:pt x="151" y="25"/>
                </a:lnTo>
                <a:lnTo>
                  <a:pt x="140" y="32"/>
                </a:lnTo>
                <a:lnTo>
                  <a:pt x="128" y="40"/>
                </a:lnTo>
                <a:lnTo>
                  <a:pt x="117" y="48"/>
                </a:lnTo>
                <a:lnTo>
                  <a:pt x="106" y="58"/>
                </a:lnTo>
                <a:lnTo>
                  <a:pt x="97" y="67"/>
                </a:lnTo>
                <a:lnTo>
                  <a:pt x="86" y="76"/>
                </a:lnTo>
                <a:lnTo>
                  <a:pt x="78" y="87"/>
                </a:lnTo>
                <a:lnTo>
                  <a:pt x="69" y="99"/>
                </a:lnTo>
                <a:lnTo>
                  <a:pt x="61" y="112"/>
                </a:lnTo>
                <a:lnTo>
                  <a:pt x="53" y="124"/>
                </a:lnTo>
                <a:lnTo>
                  <a:pt x="45" y="137"/>
                </a:lnTo>
                <a:lnTo>
                  <a:pt x="38" y="151"/>
                </a:lnTo>
                <a:lnTo>
                  <a:pt x="31" y="164"/>
                </a:lnTo>
                <a:lnTo>
                  <a:pt x="26" y="179"/>
                </a:lnTo>
                <a:lnTo>
                  <a:pt x="20" y="194"/>
                </a:lnTo>
                <a:lnTo>
                  <a:pt x="16" y="209"/>
                </a:lnTo>
                <a:lnTo>
                  <a:pt x="11" y="225"/>
                </a:lnTo>
                <a:lnTo>
                  <a:pt x="8" y="240"/>
                </a:lnTo>
                <a:lnTo>
                  <a:pt x="6" y="256"/>
                </a:lnTo>
                <a:lnTo>
                  <a:pt x="3" y="272"/>
                </a:lnTo>
                <a:lnTo>
                  <a:pt x="2" y="288"/>
                </a:lnTo>
                <a:lnTo>
                  <a:pt x="0" y="304"/>
                </a:lnTo>
                <a:lnTo>
                  <a:pt x="0" y="321"/>
                </a:lnTo>
                <a:lnTo>
                  <a:pt x="0" y="321"/>
                </a:lnTo>
                <a:lnTo>
                  <a:pt x="0" y="337"/>
                </a:lnTo>
                <a:lnTo>
                  <a:pt x="2" y="353"/>
                </a:lnTo>
                <a:lnTo>
                  <a:pt x="3" y="369"/>
                </a:lnTo>
                <a:lnTo>
                  <a:pt x="6" y="385"/>
                </a:lnTo>
                <a:lnTo>
                  <a:pt x="8" y="402"/>
                </a:lnTo>
                <a:lnTo>
                  <a:pt x="11" y="416"/>
                </a:lnTo>
                <a:lnTo>
                  <a:pt x="16" y="433"/>
                </a:lnTo>
                <a:lnTo>
                  <a:pt x="20" y="447"/>
                </a:lnTo>
                <a:lnTo>
                  <a:pt x="26" y="462"/>
                </a:lnTo>
                <a:lnTo>
                  <a:pt x="31" y="477"/>
                </a:lnTo>
                <a:lnTo>
                  <a:pt x="38" y="491"/>
                </a:lnTo>
                <a:lnTo>
                  <a:pt x="45" y="504"/>
                </a:lnTo>
                <a:lnTo>
                  <a:pt x="53" y="518"/>
                </a:lnTo>
                <a:lnTo>
                  <a:pt x="61" y="530"/>
                </a:lnTo>
                <a:lnTo>
                  <a:pt x="69" y="542"/>
                </a:lnTo>
                <a:lnTo>
                  <a:pt x="78" y="554"/>
                </a:lnTo>
                <a:lnTo>
                  <a:pt x="86" y="565"/>
                </a:lnTo>
                <a:lnTo>
                  <a:pt x="97" y="574"/>
                </a:lnTo>
                <a:lnTo>
                  <a:pt x="106" y="584"/>
                </a:lnTo>
                <a:lnTo>
                  <a:pt x="117" y="593"/>
                </a:lnTo>
                <a:lnTo>
                  <a:pt x="128" y="601"/>
                </a:lnTo>
                <a:lnTo>
                  <a:pt x="140" y="609"/>
                </a:lnTo>
                <a:lnTo>
                  <a:pt x="151" y="616"/>
                </a:lnTo>
                <a:lnTo>
                  <a:pt x="163" y="621"/>
                </a:lnTo>
                <a:lnTo>
                  <a:pt x="175" y="627"/>
                </a:lnTo>
                <a:lnTo>
                  <a:pt x="187" y="631"/>
                </a:lnTo>
                <a:lnTo>
                  <a:pt x="199" y="635"/>
                </a:lnTo>
                <a:lnTo>
                  <a:pt x="211" y="638"/>
                </a:lnTo>
                <a:lnTo>
                  <a:pt x="223" y="640"/>
                </a:lnTo>
                <a:lnTo>
                  <a:pt x="237" y="642"/>
                </a:lnTo>
                <a:lnTo>
                  <a:pt x="249" y="642"/>
                </a:lnTo>
                <a:lnTo>
                  <a:pt x="249" y="642"/>
                </a:lnTo>
                <a:lnTo>
                  <a:pt x="261" y="642"/>
                </a:lnTo>
                <a:lnTo>
                  <a:pt x="274" y="640"/>
                </a:lnTo>
                <a:lnTo>
                  <a:pt x="287" y="638"/>
                </a:lnTo>
                <a:lnTo>
                  <a:pt x="299" y="635"/>
                </a:lnTo>
                <a:lnTo>
                  <a:pt x="311" y="631"/>
                </a:lnTo>
                <a:lnTo>
                  <a:pt x="323" y="627"/>
                </a:lnTo>
                <a:lnTo>
                  <a:pt x="335" y="621"/>
                </a:lnTo>
                <a:lnTo>
                  <a:pt x="347" y="616"/>
                </a:lnTo>
                <a:lnTo>
                  <a:pt x="358" y="609"/>
                </a:lnTo>
                <a:lnTo>
                  <a:pt x="370" y="601"/>
                </a:lnTo>
                <a:lnTo>
                  <a:pt x="381" y="593"/>
                </a:lnTo>
                <a:lnTo>
                  <a:pt x="391" y="584"/>
                </a:lnTo>
                <a:lnTo>
                  <a:pt x="401" y="574"/>
                </a:lnTo>
                <a:lnTo>
                  <a:pt x="412" y="565"/>
                </a:lnTo>
                <a:lnTo>
                  <a:pt x="420" y="554"/>
                </a:lnTo>
                <a:lnTo>
                  <a:pt x="429" y="542"/>
                </a:lnTo>
                <a:lnTo>
                  <a:pt x="437" y="530"/>
                </a:lnTo>
                <a:lnTo>
                  <a:pt x="445" y="518"/>
                </a:lnTo>
                <a:lnTo>
                  <a:pt x="453" y="504"/>
                </a:lnTo>
                <a:lnTo>
                  <a:pt x="460" y="491"/>
                </a:lnTo>
                <a:lnTo>
                  <a:pt x="467" y="477"/>
                </a:lnTo>
                <a:lnTo>
                  <a:pt x="472" y="462"/>
                </a:lnTo>
                <a:lnTo>
                  <a:pt x="477" y="447"/>
                </a:lnTo>
                <a:lnTo>
                  <a:pt x="481" y="433"/>
                </a:lnTo>
                <a:lnTo>
                  <a:pt x="487" y="416"/>
                </a:lnTo>
                <a:lnTo>
                  <a:pt x="490" y="402"/>
                </a:lnTo>
                <a:lnTo>
                  <a:pt x="492" y="385"/>
                </a:lnTo>
                <a:lnTo>
                  <a:pt x="495" y="369"/>
                </a:lnTo>
                <a:lnTo>
                  <a:pt x="496" y="353"/>
                </a:lnTo>
                <a:lnTo>
                  <a:pt x="498" y="337"/>
                </a:lnTo>
                <a:lnTo>
                  <a:pt x="498" y="32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1" name="Freeform 89"/>
          <p:cNvSpPr>
            <a:spLocks noChangeArrowheads="1"/>
          </p:cNvSpPr>
          <p:nvPr/>
        </p:nvSpPr>
        <p:spPr bwMode="auto">
          <a:xfrm>
            <a:off x="2455863" y="2328863"/>
            <a:ext cx="204787" cy="257175"/>
          </a:xfrm>
          <a:custGeom>
            <a:avLst/>
            <a:gdLst>
              <a:gd name="T0" fmla="*/ 569 w 571"/>
              <a:gd name="T1" fmla="*/ 321 h 716"/>
              <a:gd name="T2" fmla="*/ 560 w 571"/>
              <a:gd name="T3" fmla="*/ 269 h 716"/>
              <a:gd name="T4" fmla="*/ 547 w 571"/>
              <a:gd name="T5" fmla="*/ 216 h 716"/>
              <a:gd name="T6" fmla="*/ 527 w 571"/>
              <a:gd name="T7" fmla="*/ 169 h 716"/>
              <a:gd name="T8" fmla="*/ 501 w 571"/>
              <a:gd name="T9" fmla="*/ 124 h 716"/>
              <a:gd name="T10" fmla="*/ 470 w 571"/>
              <a:gd name="T11" fmla="*/ 86 h 716"/>
              <a:gd name="T12" fmla="*/ 435 w 571"/>
              <a:gd name="T13" fmla="*/ 54 h 716"/>
              <a:gd name="T14" fmla="*/ 398 w 571"/>
              <a:gd name="T15" fmla="*/ 28 h 716"/>
              <a:gd name="T16" fmla="*/ 356 w 571"/>
              <a:gd name="T17" fmla="*/ 11 h 716"/>
              <a:gd name="T18" fmla="*/ 313 w 571"/>
              <a:gd name="T19" fmla="*/ 1 h 716"/>
              <a:gd name="T20" fmla="*/ 285 w 571"/>
              <a:gd name="T21" fmla="*/ 0 h 716"/>
              <a:gd name="T22" fmla="*/ 242 w 571"/>
              <a:gd name="T23" fmla="*/ 4 h 716"/>
              <a:gd name="T24" fmla="*/ 200 w 571"/>
              <a:gd name="T25" fmla="*/ 16 h 716"/>
              <a:gd name="T26" fmla="*/ 160 w 571"/>
              <a:gd name="T27" fmla="*/ 37 h 716"/>
              <a:gd name="T28" fmla="*/ 122 w 571"/>
              <a:gd name="T29" fmla="*/ 64 h 716"/>
              <a:gd name="T30" fmla="*/ 89 w 571"/>
              <a:gd name="T31" fmla="*/ 99 h 716"/>
              <a:gd name="T32" fmla="*/ 59 w 571"/>
              <a:gd name="T33" fmla="*/ 139 h 716"/>
              <a:gd name="T34" fmla="*/ 36 w 571"/>
              <a:gd name="T35" fmla="*/ 184 h 716"/>
              <a:gd name="T36" fmla="*/ 17 w 571"/>
              <a:gd name="T37" fmla="*/ 234 h 716"/>
              <a:gd name="T38" fmla="*/ 5 w 571"/>
              <a:gd name="T39" fmla="*/ 286 h 716"/>
              <a:gd name="T40" fmla="*/ 0 w 571"/>
              <a:gd name="T41" fmla="*/ 340 h 716"/>
              <a:gd name="T42" fmla="*/ 0 w 571"/>
              <a:gd name="T43" fmla="*/ 375 h 716"/>
              <a:gd name="T44" fmla="*/ 5 w 571"/>
              <a:gd name="T45" fmla="*/ 429 h 716"/>
              <a:gd name="T46" fmla="*/ 17 w 571"/>
              <a:gd name="T47" fmla="*/ 482 h 716"/>
              <a:gd name="T48" fmla="*/ 36 w 571"/>
              <a:gd name="T49" fmla="*/ 532 h 716"/>
              <a:gd name="T50" fmla="*/ 59 w 571"/>
              <a:gd name="T51" fmla="*/ 576 h 716"/>
              <a:gd name="T52" fmla="*/ 89 w 571"/>
              <a:gd name="T53" fmla="*/ 617 h 716"/>
              <a:gd name="T54" fmla="*/ 122 w 571"/>
              <a:gd name="T55" fmla="*/ 652 h 716"/>
              <a:gd name="T56" fmla="*/ 160 w 571"/>
              <a:gd name="T57" fmla="*/ 679 h 716"/>
              <a:gd name="T58" fmla="*/ 200 w 571"/>
              <a:gd name="T59" fmla="*/ 699 h 716"/>
              <a:gd name="T60" fmla="*/ 242 w 571"/>
              <a:gd name="T61" fmla="*/ 711 h 716"/>
              <a:gd name="T62" fmla="*/ 285 w 571"/>
              <a:gd name="T63" fmla="*/ 715 h 716"/>
              <a:gd name="T64" fmla="*/ 313 w 571"/>
              <a:gd name="T65" fmla="*/ 714 h 716"/>
              <a:gd name="T66" fmla="*/ 356 w 571"/>
              <a:gd name="T67" fmla="*/ 704 h 716"/>
              <a:gd name="T68" fmla="*/ 398 w 571"/>
              <a:gd name="T69" fmla="*/ 687 h 716"/>
              <a:gd name="T70" fmla="*/ 435 w 571"/>
              <a:gd name="T71" fmla="*/ 661 h 716"/>
              <a:gd name="T72" fmla="*/ 470 w 571"/>
              <a:gd name="T73" fmla="*/ 629 h 716"/>
              <a:gd name="T74" fmla="*/ 501 w 571"/>
              <a:gd name="T75" fmla="*/ 591 h 716"/>
              <a:gd name="T76" fmla="*/ 527 w 571"/>
              <a:gd name="T77" fmla="*/ 547 h 716"/>
              <a:gd name="T78" fmla="*/ 547 w 571"/>
              <a:gd name="T79" fmla="*/ 499 h 716"/>
              <a:gd name="T80" fmla="*/ 560 w 571"/>
              <a:gd name="T81" fmla="*/ 447 h 716"/>
              <a:gd name="T82" fmla="*/ 569 w 571"/>
              <a:gd name="T83" fmla="*/ 394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71" h="716">
                <a:moveTo>
                  <a:pt x="570" y="358"/>
                </a:moveTo>
                <a:lnTo>
                  <a:pt x="570" y="340"/>
                </a:lnTo>
                <a:lnTo>
                  <a:pt x="569" y="321"/>
                </a:lnTo>
                <a:lnTo>
                  <a:pt x="567" y="304"/>
                </a:lnTo>
                <a:lnTo>
                  <a:pt x="564" y="286"/>
                </a:lnTo>
                <a:lnTo>
                  <a:pt x="560" y="269"/>
                </a:lnTo>
                <a:lnTo>
                  <a:pt x="556" y="251"/>
                </a:lnTo>
                <a:lnTo>
                  <a:pt x="552" y="234"/>
                </a:lnTo>
                <a:lnTo>
                  <a:pt x="547" y="216"/>
                </a:lnTo>
                <a:lnTo>
                  <a:pt x="540" y="200"/>
                </a:lnTo>
                <a:lnTo>
                  <a:pt x="534" y="184"/>
                </a:lnTo>
                <a:lnTo>
                  <a:pt x="527" y="169"/>
                </a:lnTo>
                <a:lnTo>
                  <a:pt x="519" y="154"/>
                </a:lnTo>
                <a:lnTo>
                  <a:pt x="511" y="139"/>
                </a:lnTo>
                <a:lnTo>
                  <a:pt x="501" y="124"/>
                </a:lnTo>
                <a:lnTo>
                  <a:pt x="492" y="111"/>
                </a:lnTo>
                <a:lnTo>
                  <a:pt x="481" y="99"/>
                </a:lnTo>
                <a:lnTo>
                  <a:pt x="470" y="86"/>
                </a:lnTo>
                <a:lnTo>
                  <a:pt x="460" y="74"/>
                </a:lnTo>
                <a:lnTo>
                  <a:pt x="448" y="64"/>
                </a:lnTo>
                <a:lnTo>
                  <a:pt x="435" y="54"/>
                </a:lnTo>
                <a:lnTo>
                  <a:pt x="423" y="45"/>
                </a:lnTo>
                <a:lnTo>
                  <a:pt x="410" y="37"/>
                </a:lnTo>
                <a:lnTo>
                  <a:pt x="398" y="28"/>
                </a:lnTo>
                <a:lnTo>
                  <a:pt x="384" y="22"/>
                </a:lnTo>
                <a:lnTo>
                  <a:pt x="370" y="16"/>
                </a:lnTo>
                <a:lnTo>
                  <a:pt x="356" y="11"/>
                </a:lnTo>
                <a:lnTo>
                  <a:pt x="343" y="7"/>
                </a:lnTo>
                <a:lnTo>
                  <a:pt x="328" y="4"/>
                </a:lnTo>
                <a:lnTo>
                  <a:pt x="313" y="1"/>
                </a:lnTo>
                <a:lnTo>
                  <a:pt x="300" y="0"/>
                </a:lnTo>
                <a:lnTo>
                  <a:pt x="285" y="0"/>
                </a:lnTo>
                <a:lnTo>
                  <a:pt x="285" y="0"/>
                </a:lnTo>
                <a:lnTo>
                  <a:pt x="270" y="0"/>
                </a:lnTo>
                <a:lnTo>
                  <a:pt x="257" y="1"/>
                </a:lnTo>
                <a:lnTo>
                  <a:pt x="242" y="4"/>
                </a:lnTo>
                <a:lnTo>
                  <a:pt x="227" y="7"/>
                </a:lnTo>
                <a:lnTo>
                  <a:pt x="214" y="11"/>
                </a:lnTo>
                <a:lnTo>
                  <a:pt x="200" y="16"/>
                </a:lnTo>
                <a:lnTo>
                  <a:pt x="185" y="22"/>
                </a:lnTo>
                <a:lnTo>
                  <a:pt x="172" y="28"/>
                </a:lnTo>
                <a:lnTo>
                  <a:pt x="160" y="37"/>
                </a:lnTo>
                <a:lnTo>
                  <a:pt x="147" y="45"/>
                </a:lnTo>
                <a:lnTo>
                  <a:pt x="134" y="54"/>
                </a:lnTo>
                <a:lnTo>
                  <a:pt x="122" y="64"/>
                </a:lnTo>
                <a:lnTo>
                  <a:pt x="110" y="74"/>
                </a:lnTo>
                <a:lnTo>
                  <a:pt x="99" y="86"/>
                </a:lnTo>
                <a:lnTo>
                  <a:pt x="89" y="99"/>
                </a:lnTo>
                <a:lnTo>
                  <a:pt x="78" y="111"/>
                </a:lnTo>
                <a:lnTo>
                  <a:pt x="69" y="124"/>
                </a:lnTo>
                <a:lnTo>
                  <a:pt x="59" y="139"/>
                </a:lnTo>
                <a:lnTo>
                  <a:pt x="51" y="154"/>
                </a:lnTo>
                <a:lnTo>
                  <a:pt x="43" y="169"/>
                </a:lnTo>
                <a:lnTo>
                  <a:pt x="36" y="184"/>
                </a:lnTo>
                <a:lnTo>
                  <a:pt x="30" y="200"/>
                </a:lnTo>
                <a:lnTo>
                  <a:pt x="23" y="216"/>
                </a:lnTo>
                <a:lnTo>
                  <a:pt x="17" y="234"/>
                </a:lnTo>
                <a:lnTo>
                  <a:pt x="13" y="251"/>
                </a:lnTo>
                <a:lnTo>
                  <a:pt x="9" y="269"/>
                </a:lnTo>
                <a:lnTo>
                  <a:pt x="5" y="286"/>
                </a:lnTo>
                <a:lnTo>
                  <a:pt x="3" y="304"/>
                </a:lnTo>
                <a:lnTo>
                  <a:pt x="1" y="321"/>
                </a:lnTo>
                <a:lnTo>
                  <a:pt x="0" y="340"/>
                </a:lnTo>
                <a:lnTo>
                  <a:pt x="0" y="358"/>
                </a:lnTo>
                <a:lnTo>
                  <a:pt x="0" y="358"/>
                </a:lnTo>
                <a:lnTo>
                  <a:pt x="0" y="375"/>
                </a:lnTo>
                <a:lnTo>
                  <a:pt x="1" y="394"/>
                </a:lnTo>
                <a:lnTo>
                  <a:pt x="3" y="412"/>
                </a:lnTo>
                <a:lnTo>
                  <a:pt x="5" y="429"/>
                </a:lnTo>
                <a:lnTo>
                  <a:pt x="9" y="447"/>
                </a:lnTo>
                <a:lnTo>
                  <a:pt x="13" y="464"/>
                </a:lnTo>
                <a:lnTo>
                  <a:pt x="17" y="482"/>
                </a:lnTo>
                <a:lnTo>
                  <a:pt x="23" y="499"/>
                </a:lnTo>
                <a:lnTo>
                  <a:pt x="30" y="515"/>
                </a:lnTo>
                <a:lnTo>
                  <a:pt x="36" y="532"/>
                </a:lnTo>
                <a:lnTo>
                  <a:pt x="43" y="547"/>
                </a:lnTo>
                <a:lnTo>
                  <a:pt x="51" y="561"/>
                </a:lnTo>
                <a:lnTo>
                  <a:pt x="59" y="576"/>
                </a:lnTo>
                <a:lnTo>
                  <a:pt x="69" y="591"/>
                </a:lnTo>
                <a:lnTo>
                  <a:pt x="78" y="605"/>
                </a:lnTo>
                <a:lnTo>
                  <a:pt x="89" y="617"/>
                </a:lnTo>
                <a:lnTo>
                  <a:pt x="99" y="629"/>
                </a:lnTo>
                <a:lnTo>
                  <a:pt x="110" y="641"/>
                </a:lnTo>
                <a:lnTo>
                  <a:pt x="122" y="652"/>
                </a:lnTo>
                <a:lnTo>
                  <a:pt x="134" y="661"/>
                </a:lnTo>
                <a:lnTo>
                  <a:pt x="147" y="671"/>
                </a:lnTo>
                <a:lnTo>
                  <a:pt x="160" y="679"/>
                </a:lnTo>
                <a:lnTo>
                  <a:pt x="172" y="687"/>
                </a:lnTo>
                <a:lnTo>
                  <a:pt x="185" y="694"/>
                </a:lnTo>
                <a:lnTo>
                  <a:pt x="200" y="699"/>
                </a:lnTo>
                <a:lnTo>
                  <a:pt x="214" y="704"/>
                </a:lnTo>
                <a:lnTo>
                  <a:pt x="227" y="708"/>
                </a:lnTo>
                <a:lnTo>
                  <a:pt x="242" y="711"/>
                </a:lnTo>
                <a:lnTo>
                  <a:pt x="257" y="714"/>
                </a:lnTo>
                <a:lnTo>
                  <a:pt x="270" y="715"/>
                </a:lnTo>
                <a:lnTo>
                  <a:pt x="285" y="715"/>
                </a:lnTo>
                <a:lnTo>
                  <a:pt x="285" y="715"/>
                </a:lnTo>
                <a:lnTo>
                  <a:pt x="300" y="715"/>
                </a:lnTo>
                <a:lnTo>
                  <a:pt x="313" y="714"/>
                </a:lnTo>
                <a:lnTo>
                  <a:pt x="328" y="711"/>
                </a:lnTo>
                <a:lnTo>
                  <a:pt x="343" y="708"/>
                </a:lnTo>
                <a:lnTo>
                  <a:pt x="356" y="704"/>
                </a:lnTo>
                <a:lnTo>
                  <a:pt x="370" y="699"/>
                </a:lnTo>
                <a:lnTo>
                  <a:pt x="384" y="694"/>
                </a:lnTo>
                <a:lnTo>
                  <a:pt x="398" y="687"/>
                </a:lnTo>
                <a:lnTo>
                  <a:pt x="410" y="679"/>
                </a:lnTo>
                <a:lnTo>
                  <a:pt x="423" y="671"/>
                </a:lnTo>
                <a:lnTo>
                  <a:pt x="435" y="661"/>
                </a:lnTo>
                <a:lnTo>
                  <a:pt x="448" y="652"/>
                </a:lnTo>
                <a:lnTo>
                  <a:pt x="460" y="641"/>
                </a:lnTo>
                <a:lnTo>
                  <a:pt x="470" y="629"/>
                </a:lnTo>
                <a:lnTo>
                  <a:pt x="481" y="617"/>
                </a:lnTo>
                <a:lnTo>
                  <a:pt x="492" y="605"/>
                </a:lnTo>
                <a:lnTo>
                  <a:pt x="501" y="591"/>
                </a:lnTo>
                <a:lnTo>
                  <a:pt x="511" y="576"/>
                </a:lnTo>
                <a:lnTo>
                  <a:pt x="519" y="561"/>
                </a:lnTo>
                <a:lnTo>
                  <a:pt x="527" y="547"/>
                </a:lnTo>
                <a:lnTo>
                  <a:pt x="534" y="532"/>
                </a:lnTo>
                <a:lnTo>
                  <a:pt x="540" y="515"/>
                </a:lnTo>
                <a:lnTo>
                  <a:pt x="547" y="499"/>
                </a:lnTo>
                <a:lnTo>
                  <a:pt x="552" y="482"/>
                </a:lnTo>
                <a:lnTo>
                  <a:pt x="556" y="464"/>
                </a:lnTo>
                <a:lnTo>
                  <a:pt x="560" y="447"/>
                </a:lnTo>
                <a:lnTo>
                  <a:pt x="564" y="429"/>
                </a:lnTo>
                <a:lnTo>
                  <a:pt x="567" y="412"/>
                </a:lnTo>
                <a:lnTo>
                  <a:pt x="569" y="394"/>
                </a:lnTo>
                <a:lnTo>
                  <a:pt x="570" y="375"/>
                </a:lnTo>
                <a:lnTo>
                  <a:pt x="570" y="358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2" name="Oval 90"/>
          <p:cNvSpPr>
            <a:spLocks noChangeArrowheads="1"/>
          </p:cNvSpPr>
          <p:nvPr/>
        </p:nvSpPr>
        <p:spPr bwMode="auto">
          <a:xfrm>
            <a:off x="3224213" y="2111375"/>
            <a:ext cx="192087" cy="244475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3" name="Freeform 91"/>
          <p:cNvSpPr>
            <a:spLocks noChangeArrowheads="1"/>
          </p:cNvSpPr>
          <p:nvPr/>
        </p:nvSpPr>
        <p:spPr bwMode="auto">
          <a:xfrm>
            <a:off x="3224213" y="2111375"/>
            <a:ext cx="179387" cy="231775"/>
          </a:xfrm>
          <a:custGeom>
            <a:avLst/>
            <a:gdLst>
              <a:gd name="T0" fmla="*/ 496 w 498"/>
              <a:gd name="T1" fmla="*/ 289 h 644"/>
              <a:gd name="T2" fmla="*/ 489 w 498"/>
              <a:gd name="T3" fmla="*/ 240 h 644"/>
              <a:gd name="T4" fmla="*/ 477 w 498"/>
              <a:gd name="T5" fmla="*/ 195 h 644"/>
              <a:gd name="T6" fmla="*/ 460 w 498"/>
              <a:gd name="T7" fmla="*/ 151 h 644"/>
              <a:gd name="T8" fmla="*/ 437 w 498"/>
              <a:gd name="T9" fmla="*/ 112 h 644"/>
              <a:gd name="T10" fmla="*/ 411 w 498"/>
              <a:gd name="T11" fmla="*/ 77 h 644"/>
              <a:gd name="T12" fmla="*/ 381 w 498"/>
              <a:gd name="T13" fmla="*/ 49 h 644"/>
              <a:gd name="T14" fmla="*/ 347 w 498"/>
              <a:gd name="T15" fmla="*/ 26 h 644"/>
              <a:gd name="T16" fmla="*/ 311 w 498"/>
              <a:gd name="T17" fmla="*/ 11 h 644"/>
              <a:gd name="T18" fmla="*/ 274 w 498"/>
              <a:gd name="T19" fmla="*/ 2 h 644"/>
              <a:gd name="T20" fmla="*/ 249 w 498"/>
              <a:gd name="T21" fmla="*/ 0 h 644"/>
              <a:gd name="T22" fmla="*/ 211 w 498"/>
              <a:gd name="T23" fmla="*/ 4 h 644"/>
              <a:gd name="T24" fmla="*/ 175 w 498"/>
              <a:gd name="T25" fmla="*/ 15 h 644"/>
              <a:gd name="T26" fmla="*/ 140 w 498"/>
              <a:gd name="T27" fmla="*/ 33 h 644"/>
              <a:gd name="T28" fmla="*/ 106 w 498"/>
              <a:gd name="T29" fmla="*/ 58 h 644"/>
              <a:gd name="T30" fmla="*/ 78 w 498"/>
              <a:gd name="T31" fmla="*/ 88 h 644"/>
              <a:gd name="T32" fmla="*/ 53 w 498"/>
              <a:gd name="T33" fmla="*/ 124 h 644"/>
              <a:gd name="T34" fmla="*/ 31 w 498"/>
              <a:gd name="T35" fmla="*/ 165 h 644"/>
              <a:gd name="T36" fmla="*/ 16 w 498"/>
              <a:gd name="T37" fmla="*/ 209 h 644"/>
              <a:gd name="T38" fmla="*/ 6 w 498"/>
              <a:gd name="T39" fmla="*/ 257 h 644"/>
              <a:gd name="T40" fmla="*/ 0 w 498"/>
              <a:gd name="T41" fmla="*/ 305 h 644"/>
              <a:gd name="T42" fmla="*/ 0 w 498"/>
              <a:gd name="T43" fmla="*/ 338 h 644"/>
              <a:gd name="T44" fmla="*/ 6 w 498"/>
              <a:gd name="T45" fmla="*/ 386 h 644"/>
              <a:gd name="T46" fmla="*/ 16 w 498"/>
              <a:gd name="T47" fmla="*/ 433 h 644"/>
              <a:gd name="T48" fmla="*/ 31 w 498"/>
              <a:gd name="T49" fmla="*/ 478 h 644"/>
              <a:gd name="T50" fmla="*/ 53 w 498"/>
              <a:gd name="T51" fmla="*/ 518 h 644"/>
              <a:gd name="T52" fmla="*/ 78 w 498"/>
              <a:gd name="T53" fmla="*/ 555 h 644"/>
              <a:gd name="T54" fmla="*/ 106 w 498"/>
              <a:gd name="T55" fmla="*/ 585 h 644"/>
              <a:gd name="T56" fmla="*/ 140 w 498"/>
              <a:gd name="T57" fmla="*/ 610 h 644"/>
              <a:gd name="T58" fmla="*/ 175 w 498"/>
              <a:gd name="T59" fmla="*/ 628 h 644"/>
              <a:gd name="T60" fmla="*/ 211 w 498"/>
              <a:gd name="T61" fmla="*/ 638 h 644"/>
              <a:gd name="T62" fmla="*/ 249 w 498"/>
              <a:gd name="T63" fmla="*/ 643 h 644"/>
              <a:gd name="T64" fmla="*/ 274 w 498"/>
              <a:gd name="T65" fmla="*/ 641 h 644"/>
              <a:gd name="T66" fmla="*/ 311 w 498"/>
              <a:gd name="T67" fmla="*/ 632 h 644"/>
              <a:gd name="T68" fmla="*/ 347 w 498"/>
              <a:gd name="T69" fmla="*/ 617 h 644"/>
              <a:gd name="T70" fmla="*/ 381 w 498"/>
              <a:gd name="T71" fmla="*/ 594 h 644"/>
              <a:gd name="T72" fmla="*/ 411 w 498"/>
              <a:gd name="T73" fmla="*/ 566 h 644"/>
              <a:gd name="T74" fmla="*/ 437 w 498"/>
              <a:gd name="T75" fmla="*/ 531 h 644"/>
              <a:gd name="T76" fmla="*/ 460 w 498"/>
              <a:gd name="T77" fmla="*/ 491 h 644"/>
              <a:gd name="T78" fmla="*/ 477 w 498"/>
              <a:gd name="T79" fmla="*/ 448 h 644"/>
              <a:gd name="T80" fmla="*/ 489 w 498"/>
              <a:gd name="T81" fmla="*/ 402 h 644"/>
              <a:gd name="T82" fmla="*/ 496 w 498"/>
              <a:gd name="T83" fmla="*/ 35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8" h="644">
                <a:moveTo>
                  <a:pt x="497" y="321"/>
                </a:moveTo>
                <a:lnTo>
                  <a:pt x="497" y="305"/>
                </a:lnTo>
                <a:lnTo>
                  <a:pt x="496" y="289"/>
                </a:lnTo>
                <a:lnTo>
                  <a:pt x="495" y="273"/>
                </a:lnTo>
                <a:lnTo>
                  <a:pt x="492" y="257"/>
                </a:lnTo>
                <a:lnTo>
                  <a:pt x="489" y="240"/>
                </a:lnTo>
                <a:lnTo>
                  <a:pt x="487" y="226"/>
                </a:lnTo>
                <a:lnTo>
                  <a:pt x="481" y="209"/>
                </a:lnTo>
                <a:lnTo>
                  <a:pt x="477" y="195"/>
                </a:lnTo>
                <a:lnTo>
                  <a:pt x="472" y="180"/>
                </a:lnTo>
                <a:lnTo>
                  <a:pt x="467" y="165"/>
                </a:lnTo>
                <a:lnTo>
                  <a:pt x="460" y="151"/>
                </a:lnTo>
                <a:lnTo>
                  <a:pt x="453" y="138"/>
                </a:lnTo>
                <a:lnTo>
                  <a:pt x="445" y="124"/>
                </a:lnTo>
                <a:lnTo>
                  <a:pt x="437" y="112"/>
                </a:lnTo>
                <a:lnTo>
                  <a:pt x="429" y="100"/>
                </a:lnTo>
                <a:lnTo>
                  <a:pt x="420" y="88"/>
                </a:lnTo>
                <a:lnTo>
                  <a:pt x="411" y="77"/>
                </a:lnTo>
                <a:lnTo>
                  <a:pt x="401" y="68"/>
                </a:lnTo>
                <a:lnTo>
                  <a:pt x="391" y="58"/>
                </a:lnTo>
                <a:lnTo>
                  <a:pt x="381" y="49"/>
                </a:lnTo>
                <a:lnTo>
                  <a:pt x="370" y="41"/>
                </a:lnTo>
                <a:lnTo>
                  <a:pt x="358" y="33"/>
                </a:lnTo>
                <a:lnTo>
                  <a:pt x="347" y="26"/>
                </a:lnTo>
                <a:lnTo>
                  <a:pt x="335" y="21"/>
                </a:lnTo>
                <a:lnTo>
                  <a:pt x="323" y="15"/>
                </a:lnTo>
                <a:lnTo>
                  <a:pt x="311" y="11"/>
                </a:lnTo>
                <a:lnTo>
                  <a:pt x="299" y="7"/>
                </a:lnTo>
                <a:lnTo>
                  <a:pt x="286" y="4"/>
                </a:lnTo>
                <a:lnTo>
                  <a:pt x="274" y="2"/>
                </a:lnTo>
                <a:lnTo>
                  <a:pt x="261" y="0"/>
                </a:lnTo>
                <a:lnTo>
                  <a:pt x="249" y="0"/>
                </a:lnTo>
                <a:lnTo>
                  <a:pt x="249" y="0"/>
                </a:lnTo>
                <a:lnTo>
                  <a:pt x="237" y="0"/>
                </a:lnTo>
                <a:lnTo>
                  <a:pt x="223" y="2"/>
                </a:lnTo>
                <a:lnTo>
                  <a:pt x="211" y="4"/>
                </a:lnTo>
                <a:lnTo>
                  <a:pt x="199" y="7"/>
                </a:lnTo>
                <a:lnTo>
                  <a:pt x="187" y="11"/>
                </a:lnTo>
                <a:lnTo>
                  <a:pt x="175" y="15"/>
                </a:lnTo>
                <a:lnTo>
                  <a:pt x="163" y="21"/>
                </a:lnTo>
                <a:lnTo>
                  <a:pt x="151" y="26"/>
                </a:lnTo>
                <a:lnTo>
                  <a:pt x="140" y="33"/>
                </a:lnTo>
                <a:lnTo>
                  <a:pt x="128" y="41"/>
                </a:lnTo>
                <a:lnTo>
                  <a:pt x="117" y="49"/>
                </a:lnTo>
                <a:lnTo>
                  <a:pt x="106" y="58"/>
                </a:lnTo>
                <a:lnTo>
                  <a:pt x="97" y="68"/>
                </a:lnTo>
                <a:lnTo>
                  <a:pt x="86" y="77"/>
                </a:lnTo>
                <a:lnTo>
                  <a:pt x="78" y="88"/>
                </a:lnTo>
                <a:lnTo>
                  <a:pt x="69" y="100"/>
                </a:lnTo>
                <a:lnTo>
                  <a:pt x="61" y="112"/>
                </a:lnTo>
                <a:lnTo>
                  <a:pt x="53" y="124"/>
                </a:lnTo>
                <a:lnTo>
                  <a:pt x="45" y="138"/>
                </a:lnTo>
                <a:lnTo>
                  <a:pt x="38" y="151"/>
                </a:lnTo>
                <a:lnTo>
                  <a:pt x="31" y="165"/>
                </a:lnTo>
                <a:lnTo>
                  <a:pt x="26" y="180"/>
                </a:lnTo>
                <a:lnTo>
                  <a:pt x="20" y="195"/>
                </a:lnTo>
                <a:lnTo>
                  <a:pt x="16" y="209"/>
                </a:lnTo>
                <a:lnTo>
                  <a:pt x="11" y="226"/>
                </a:lnTo>
                <a:lnTo>
                  <a:pt x="8" y="240"/>
                </a:lnTo>
                <a:lnTo>
                  <a:pt x="6" y="257"/>
                </a:lnTo>
                <a:lnTo>
                  <a:pt x="3" y="273"/>
                </a:lnTo>
                <a:lnTo>
                  <a:pt x="2" y="289"/>
                </a:lnTo>
                <a:lnTo>
                  <a:pt x="0" y="305"/>
                </a:lnTo>
                <a:lnTo>
                  <a:pt x="0" y="321"/>
                </a:lnTo>
                <a:lnTo>
                  <a:pt x="0" y="321"/>
                </a:lnTo>
                <a:lnTo>
                  <a:pt x="0" y="338"/>
                </a:lnTo>
                <a:lnTo>
                  <a:pt x="2" y="354"/>
                </a:lnTo>
                <a:lnTo>
                  <a:pt x="3" y="370"/>
                </a:lnTo>
                <a:lnTo>
                  <a:pt x="6" y="386"/>
                </a:lnTo>
                <a:lnTo>
                  <a:pt x="8" y="402"/>
                </a:lnTo>
                <a:lnTo>
                  <a:pt x="11" y="417"/>
                </a:lnTo>
                <a:lnTo>
                  <a:pt x="16" y="433"/>
                </a:lnTo>
                <a:lnTo>
                  <a:pt x="20" y="448"/>
                </a:lnTo>
                <a:lnTo>
                  <a:pt x="26" y="463"/>
                </a:lnTo>
                <a:lnTo>
                  <a:pt x="31" y="478"/>
                </a:lnTo>
                <a:lnTo>
                  <a:pt x="38" y="491"/>
                </a:lnTo>
                <a:lnTo>
                  <a:pt x="45" y="505"/>
                </a:lnTo>
                <a:lnTo>
                  <a:pt x="53" y="518"/>
                </a:lnTo>
                <a:lnTo>
                  <a:pt x="61" y="531"/>
                </a:lnTo>
                <a:lnTo>
                  <a:pt x="69" y="543"/>
                </a:lnTo>
                <a:lnTo>
                  <a:pt x="78" y="555"/>
                </a:lnTo>
                <a:lnTo>
                  <a:pt x="86" y="566"/>
                </a:lnTo>
                <a:lnTo>
                  <a:pt x="97" y="575"/>
                </a:lnTo>
                <a:lnTo>
                  <a:pt x="106" y="585"/>
                </a:lnTo>
                <a:lnTo>
                  <a:pt x="117" y="594"/>
                </a:lnTo>
                <a:lnTo>
                  <a:pt x="128" y="602"/>
                </a:lnTo>
                <a:lnTo>
                  <a:pt x="140" y="610"/>
                </a:lnTo>
                <a:lnTo>
                  <a:pt x="151" y="617"/>
                </a:lnTo>
                <a:lnTo>
                  <a:pt x="163" y="622"/>
                </a:lnTo>
                <a:lnTo>
                  <a:pt x="175" y="628"/>
                </a:lnTo>
                <a:lnTo>
                  <a:pt x="187" y="632"/>
                </a:lnTo>
                <a:lnTo>
                  <a:pt x="199" y="636"/>
                </a:lnTo>
                <a:lnTo>
                  <a:pt x="211" y="638"/>
                </a:lnTo>
                <a:lnTo>
                  <a:pt x="223" y="641"/>
                </a:lnTo>
                <a:lnTo>
                  <a:pt x="237" y="643"/>
                </a:lnTo>
                <a:lnTo>
                  <a:pt x="249" y="643"/>
                </a:lnTo>
                <a:lnTo>
                  <a:pt x="249" y="643"/>
                </a:lnTo>
                <a:lnTo>
                  <a:pt x="261" y="643"/>
                </a:lnTo>
                <a:lnTo>
                  <a:pt x="274" y="641"/>
                </a:lnTo>
                <a:lnTo>
                  <a:pt x="286" y="638"/>
                </a:lnTo>
                <a:lnTo>
                  <a:pt x="299" y="636"/>
                </a:lnTo>
                <a:lnTo>
                  <a:pt x="311" y="632"/>
                </a:lnTo>
                <a:lnTo>
                  <a:pt x="323" y="628"/>
                </a:lnTo>
                <a:lnTo>
                  <a:pt x="335" y="622"/>
                </a:lnTo>
                <a:lnTo>
                  <a:pt x="347" y="617"/>
                </a:lnTo>
                <a:lnTo>
                  <a:pt x="358" y="610"/>
                </a:lnTo>
                <a:lnTo>
                  <a:pt x="370" y="602"/>
                </a:lnTo>
                <a:lnTo>
                  <a:pt x="381" y="594"/>
                </a:lnTo>
                <a:lnTo>
                  <a:pt x="391" y="585"/>
                </a:lnTo>
                <a:lnTo>
                  <a:pt x="401" y="575"/>
                </a:lnTo>
                <a:lnTo>
                  <a:pt x="411" y="566"/>
                </a:lnTo>
                <a:lnTo>
                  <a:pt x="420" y="555"/>
                </a:lnTo>
                <a:lnTo>
                  <a:pt x="429" y="543"/>
                </a:lnTo>
                <a:lnTo>
                  <a:pt x="437" y="531"/>
                </a:lnTo>
                <a:lnTo>
                  <a:pt x="445" y="518"/>
                </a:lnTo>
                <a:lnTo>
                  <a:pt x="453" y="505"/>
                </a:lnTo>
                <a:lnTo>
                  <a:pt x="460" y="491"/>
                </a:lnTo>
                <a:lnTo>
                  <a:pt x="467" y="478"/>
                </a:lnTo>
                <a:lnTo>
                  <a:pt x="472" y="463"/>
                </a:lnTo>
                <a:lnTo>
                  <a:pt x="477" y="448"/>
                </a:lnTo>
                <a:lnTo>
                  <a:pt x="481" y="433"/>
                </a:lnTo>
                <a:lnTo>
                  <a:pt x="487" y="417"/>
                </a:lnTo>
                <a:lnTo>
                  <a:pt x="489" y="402"/>
                </a:lnTo>
                <a:lnTo>
                  <a:pt x="492" y="386"/>
                </a:lnTo>
                <a:lnTo>
                  <a:pt x="495" y="370"/>
                </a:lnTo>
                <a:lnTo>
                  <a:pt x="496" y="354"/>
                </a:lnTo>
                <a:lnTo>
                  <a:pt x="497" y="338"/>
                </a:lnTo>
                <a:lnTo>
                  <a:pt x="497" y="32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4" name="Freeform 92"/>
          <p:cNvSpPr>
            <a:spLocks noChangeArrowheads="1"/>
          </p:cNvSpPr>
          <p:nvPr/>
        </p:nvSpPr>
        <p:spPr bwMode="auto">
          <a:xfrm>
            <a:off x="3211513" y="2097088"/>
            <a:ext cx="204787" cy="257175"/>
          </a:xfrm>
          <a:custGeom>
            <a:avLst/>
            <a:gdLst>
              <a:gd name="T0" fmla="*/ 568 w 571"/>
              <a:gd name="T1" fmla="*/ 321 h 716"/>
              <a:gd name="T2" fmla="*/ 560 w 571"/>
              <a:gd name="T3" fmla="*/ 268 h 716"/>
              <a:gd name="T4" fmla="*/ 547 w 571"/>
              <a:gd name="T5" fmla="*/ 216 h 716"/>
              <a:gd name="T6" fmla="*/ 527 w 571"/>
              <a:gd name="T7" fmla="*/ 169 h 716"/>
              <a:gd name="T8" fmla="*/ 501 w 571"/>
              <a:gd name="T9" fmla="*/ 124 h 716"/>
              <a:gd name="T10" fmla="*/ 470 w 571"/>
              <a:gd name="T11" fmla="*/ 86 h 716"/>
              <a:gd name="T12" fmla="*/ 435 w 571"/>
              <a:gd name="T13" fmla="*/ 54 h 716"/>
              <a:gd name="T14" fmla="*/ 398 w 571"/>
              <a:gd name="T15" fmla="*/ 28 h 716"/>
              <a:gd name="T16" fmla="*/ 356 w 571"/>
              <a:gd name="T17" fmla="*/ 11 h 716"/>
              <a:gd name="T18" fmla="*/ 313 w 571"/>
              <a:gd name="T19" fmla="*/ 1 h 716"/>
              <a:gd name="T20" fmla="*/ 285 w 571"/>
              <a:gd name="T21" fmla="*/ 0 h 716"/>
              <a:gd name="T22" fmla="*/ 242 w 571"/>
              <a:gd name="T23" fmla="*/ 4 h 716"/>
              <a:gd name="T24" fmla="*/ 200 w 571"/>
              <a:gd name="T25" fmla="*/ 16 h 716"/>
              <a:gd name="T26" fmla="*/ 160 w 571"/>
              <a:gd name="T27" fmla="*/ 36 h 716"/>
              <a:gd name="T28" fmla="*/ 122 w 571"/>
              <a:gd name="T29" fmla="*/ 63 h 716"/>
              <a:gd name="T30" fmla="*/ 89 w 571"/>
              <a:gd name="T31" fmla="*/ 98 h 716"/>
              <a:gd name="T32" fmla="*/ 59 w 571"/>
              <a:gd name="T33" fmla="*/ 139 h 716"/>
              <a:gd name="T34" fmla="*/ 36 w 571"/>
              <a:gd name="T35" fmla="*/ 183 h 716"/>
              <a:gd name="T36" fmla="*/ 17 w 571"/>
              <a:gd name="T37" fmla="*/ 233 h 716"/>
              <a:gd name="T38" fmla="*/ 5 w 571"/>
              <a:gd name="T39" fmla="*/ 286 h 716"/>
              <a:gd name="T40" fmla="*/ 0 w 571"/>
              <a:gd name="T41" fmla="*/ 340 h 716"/>
              <a:gd name="T42" fmla="*/ 0 w 571"/>
              <a:gd name="T43" fmla="*/ 375 h 716"/>
              <a:gd name="T44" fmla="*/ 5 w 571"/>
              <a:gd name="T45" fmla="*/ 429 h 716"/>
              <a:gd name="T46" fmla="*/ 17 w 571"/>
              <a:gd name="T47" fmla="*/ 482 h 716"/>
              <a:gd name="T48" fmla="*/ 36 w 571"/>
              <a:gd name="T49" fmla="*/ 531 h 716"/>
              <a:gd name="T50" fmla="*/ 59 w 571"/>
              <a:gd name="T51" fmla="*/ 576 h 716"/>
              <a:gd name="T52" fmla="*/ 89 w 571"/>
              <a:gd name="T53" fmla="*/ 616 h 716"/>
              <a:gd name="T54" fmla="*/ 122 w 571"/>
              <a:gd name="T55" fmla="*/ 652 h 716"/>
              <a:gd name="T56" fmla="*/ 160 w 571"/>
              <a:gd name="T57" fmla="*/ 679 h 716"/>
              <a:gd name="T58" fmla="*/ 200 w 571"/>
              <a:gd name="T59" fmla="*/ 699 h 716"/>
              <a:gd name="T60" fmla="*/ 242 w 571"/>
              <a:gd name="T61" fmla="*/ 711 h 716"/>
              <a:gd name="T62" fmla="*/ 285 w 571"/>
              <a:gd name="T63" fmla="*/ 715 h 716"/>
              <a:gd name="T64" fmla="*/ 313 w 571"/>
              <a:gd name="T65" fmla="*/ 714 h 716"/>
              <a:gd name="T66" fmla="*/ 356 w 571"/>
              <a:gd name="T67" fmla="*/ 704 h 716"/>
              <a:gd name="T68" fmla="*/ 398 w 571"/>
              <a:gd name="T69" fmla="*/ 687 h 716"/>
              <a:gd name="T70" fmla="*/ 435 w 571"/>
              <a:gd name="T71" fmla="*/ 661 h 716"/>
              <a:gd name="T72" fmla="*/ 470 w 571"/>
              <a:gd name="T73" fmla="*/ 629 h 716"/>
              <a:gd name="T74" fmla="*/ 501 w 571"/>
              <a:gd name="T75" fmla="*/ 591 h 716"/>
              <a:gd name="T76" fmla="*/ 527 w 571"/>
              <a:gd name="T77" fmla="*/ 546 h 716"/>
              <a:gd name="T78" fmla="*/ 547 w 571"/>
              <a:gd name="T79" fmla="*/ 499 h 716"/>
              <a:gd name="T80" fmla="*/ 560 w 571"/>
              <a:gd name="T81" fmla="*/ 446 h 716"/>
              <a:gd name="T82" fmla="*/ 568 w 571"/>
              <a:gd name="T83" fmla="*/ 394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71" h="716">
                <a:moveTo>
                  <a:pt x="570" y="357"/>
                </a:moveTo>
                <a:lnTo>
                  <a:pt x="570" y="340"/>
                </a:lnTo>
                <a:lnTo>
                  <a:pt x="568" y="321"/>
                </a:lnTo>
                <a:lnTo>
                  <a:pt x="567" y="303"/>
                </a:lnTo>
                <a:lnTo>
                  <a:pt x="564" y="286"/>
                </a:lnTo>
                <a:lnTo>
                  <a:pt x="560" y="268"/>
                </a:lnTo>
                <a:lnTo>
                  <a:pt x="556" y="251"/>
                </a:lnTo>
                <a:lnTo>
                  <a:pt x="552" y="233"/>
                </a:lnTo>
                <a:lnTo>
                  <a:pt x="547" y="216"/>
                </a:lnTo>
                <a:lnTo>
                  <a:pt x="540" y="200"/>
                </a:lnTo>
                <a:lnTo>
                  <a:pt x="533" y="183"/>
                </a:lnTo>
                <a:lnTo>
                  <a:pt x="527" y="169"/>
                </a:lnTo>
                <a:lnTo>
                  <a:pt x="519" y="154"/>
                </a:lnTo>
                <a:lnTo>
                  <a:pt x="511" y="139"/>
                </a:lnTo>
                <a:lnTo>
                  <a:pt x="501" y="124"/>
                </a:lnTo>
                <a:lnTo>
                  <a:pt x="492" y="111"/>
                </a:lnTo>
                <a:lnTo>
                  <a:pt x="481" y="98"/>
                </a:lnTo>
                <a:lnTo>
                  <a:pt x="470" y="86"/>
                </a:lnTo>
                <a:lnTo>
                  <a:pt x="460" y="74"/>
                </a:lnTo>
                <a:lnTo>
                  <a:pt x="447" y="63"/>
                </a:lnTo>
                <a:lnTo>
                  <a:pt x="435" y="54"/>
                </a:lnTo>
                <a:lnTo>
                  <a:pt x="423" y="44"/>
                </a:lnTo>
                <a:lnTo>
                  <a:pt x="410" y="36"/>
                </a:lnTo>
                <a:lnTo>
                  <a:pt x="398" y="28"/>
                </a:lnTo>
                <a:lnTo>
                  <a:pt x="384" y="21"/>
                </a:lnTo>
                <a:lnTo>
                  <a:pt x="370" y="16"/>
                </a:lnTo>
                <a:lnTo>
                  <a:pt x="356" y="11"/>
                </a:lnTo>
                <a:lnTo>
                  <a:pt x="343" y="7"/>
                </a:lnTo>
                <a:lnTo>
                  <a:pt x="328" y="4"/>
                </a:lnTo>
                <a:lnTo>
                  <a:pt x="313" y="1"/>
                </a:lnTo>
                <a:lnTo>
                  <a:pt x="300" y="0"/>
                </a:lnTo>
                <a:lnTo>
                  <a:pt x="285" y="0"/>
                </a:lnTo>
                <a:lnTo>
                  <a:pt x="285" y="0"/>
                </a:lnTo>
                <a:lnTo>
                  <a:pt x="270" y="0"/>
                </a:lnTo>
                <a:lnTo>
                  <a:pt x="257" y="1"/>
                </a:lnTo>
                <a:lnTo>
                  <a:pt x="242" y="4"/>
                </a:lnTo>
                <a:lnTo>
                  <a:pt x="227" y="7"/>
                </a:lnTo>
                <a:lnTo>
                  <a:pt x="214" y="11"/>
                </a:lnTo>
                <a:lnTo>
                  <a:pt x="200" y="16"/>
                </a:lnTo>
                <a:lnTo>
                  <a:pt x="185" y="21"/>
                </a:lnTo>
                <a:lnTo>
                  <a:pt x="172" y="28"/>
                </a:lnTo>
                <a:lnTo>
                  <a:pt x="160" y="36"/>
                </a:lnTo>
                <a:lnTo>
                  <a:pt x="146" y="44"/>
                </a:lnTo>
                <a:lnTo>
                  <a:pt x="134" y="54"/>
                </a:lnTo>
                <a:lnTo>
                  <a:pt x="122" y="63"/>
                </a:lnTo>
                <a:lnTo>
                  <a:pt x="110" y="74"/>
                </a:lnTo>
                <a:lnTo>
                  <a:pt x="99" y="86"/>
                </a:lnTo>
                <a:lnTo>
                  <a:pt x="89" y="98"/>
                </a:lnTo>
                <a:lnTo>
                  <a:pt x="78" y="111"/>
                </a:lnTo>
                <a:lnTo>
                  <a:pt x="68" y="124"/>
                </a:lnTo>
                <a:lnTo>
                  <a:pt x="59" y="139"/>
                </a:lnTo>
                <a:lnTo>
                  <a:pt x="51" y="154"/>
                </a:lnTo>
                <a:lnTo>
                  <a:pt x="43" y="169"/>
                </a:lnTo>
                <a:lnTo>
                  <a:pt x="36" y="183"/>
                </a:lnTo>
                <a:lnTo>
                  <a:pt x="30" y="200"/>
                </a:lnTo>
                <a:lnTo>
                  <a:pt x="23" y="216"/>
                </a:lnTo>
                <a:lnTo>
                  <a:pt x="17" y="233"/>
                </a:lnTo>
                <a:lnTo>
                  <a:pt x="13" y="251"/>
                </a:lnTo>
                <a:lnTo>
                  <a:pt x="9" y="268"/>
                </a:lnTo>
                <a:lnTo>
                  <a:pt x="5" y="286"/>
                </a:lnTo>
                <a:lnTo>
                  <a:pt x="3" y="303"/>
                </a:lnTo>
                <a:lnTo>
                  <a:pt x="1" y="321"/>
                </a:lnTo>
                <a:lnTo>
                  <a:pt x="0" y="340"/>
                </a:lnTo>
                <a:lnTo>
                  <a:pt x="0" y="357"/>
                </a:lnTo>
                <a:lnTo>
                  <a:pt x="0" y="357"/>
                </a:lnTo>
                <a:lnTo>
                  <a:pt x="0" y="375"/>
                </a:lnTo>
                <a:lnTo>
                  <a:pt x="1" y="394"/>
                </a:lnTo>
                <a:lnTo>
                  <a:pt x="3" y="411"/>
                </a:lnTo>
                <a:lnTo>
                  <a:pt x="5" y="429"/>
                </a:lnTo>
                <a:lnTo>
                  <a:pt x="9" y="446"/>
                </a:lnTo>
                <a:lnTo>
                  <a:pt x="13" y="464"/>
                </a:lnTo>
                <a:lnTo>
                  <a:pt x="17" y="482"/>
                </a:lnTo>
                <a:lnTo>
                  <a:pt x="23" y="499"/>
                </a:lnTo>
                <a:lnTo>
                  <a:pt x="30" y="515"/>
                </a:lnTo>
                <a:lnTo>
                  <a:pt x="36" y="531"/>
                </a:lnTo>
                <a:lnTo>
                  <a:pt x="43" y="546"/>
                </a:lnTo>
                <a:lnTo>
                  <a:pt x="51" y="561"/>
                </a:lnTo>
                <a:lnTo>
                  <a:pt x="59" y="576"/>
                </a:lnTo>
                <a:lnTo>
                  <a:pt x="68" y="591"/>
                </a:lnTo>
                <a:lnTo>
                  <a:pt x="78" y="604"/>
                </a:lnTo>
                <a:lnTo>
                  <a:pt x="89" y="616"/>
                </a:lnTo>
                <a:lnTo>
                  <a:pt x="99" y="629"/>
                </a:lnTo>
                <a:lnTo>
                  <a:pt x="110" y="641"/>
                </a:lnTo>
                <a:lnTo>
                  <a:pt x="122" y="652"/>
                </a:lnTo>
                <a:lnTo>
                  <a:pt x="134" y="661"/>
                </a:lnTo>
                <a:lnTo>
                  <a:pt x="146" y="670"/>
                </a:lnTo>
                <a:lnTo>
                  <a:pt x="160" y="679"/>
                </a:lnTo>
                <a:lnTo>
                  <a:pt x="172" y="687"/>
                </a:lnTo>
                <a:lnTo>
                  <a:pt x="185" y="693"/>
                </a:lnTo>
                <a:lnTo>
                  <a:pt x="200" y="699"/>
                </a:lnTo>
                <a:lnTo>
                  <a:pt x="214" y="704"/>
                </a:lnTo>
                <a:lnTo>
                  <a:pt x="227" y="708"/>
                </a:lnTo>
                <a:lnTo>
                  <a:pt x="242" y="711"/>
                </a:lnTo>
                <a:lnTo>
                  <a:pt x="257" y="714"/>
                </a:lnTo>
                <a:lnTo>
                  <a:pt x="270" y="715"/>
                </a:lnTo>
                <a:lnTo>
                  <a:pt x="285" y="715"/>
                </a:lnTo>
                <a:lnTo>
                  <a:pt x="285" y="715"/>
                </a:lnTo>
                <a:lnTo>
                  <a:pt x="300" y="715"/>
                </a:lnTo>
                <a:lnTo>
                  <a:pt x="313" y="714"/>
                </a:lnTo>
                <a:lnTo>
                  <a:pt x="328" y="711"/>
                </a:lnTo>
                <a:lnTo>
                  <a:pt x="343" y="708"/>
                </a:lnTo>
                <a:lnTo>
                  <a:pt x="356" y="704"/>
                </a:lnTo>
                <a:lnTo>
                  <a:pt x="370" y="699"/>
                </a:lnTo>
                <a:lnTo>
                  <a:pt x="384" y="693"/>
                </a:lnTo>
                <a:lnTo>
                  <a:pt x="398" y="687"/>
                </a:lnTo>
                <a:lnTo>
                  <a:pt x="410" y="679"/>
                </a:lnTo>
                <a:lnTo>
                  <a:pt x="423" y="670"/>
                </a:lnTo>
                <a:lnTo>
                  <a:pt x="435" y="661"/>
                </a:lnTo>
                <a:lnTo>
                  <a:pt x="447" y="652"/>
                </a:lnTo>
                <a:lnTo>
                  <a:pt x="460" y="641"/>
                </a:lnTo>
                <a:lnTo>
                  <a:pt x="470" y="629"/>
                </a:lnTo>
                <a:lnTo>
                  <a:pt x="481" y="616"/>
                </a:lnTo>
                <a:lnTo>
                  <a:pt x="492" y="604"/>
                </a:lnTo>
                <a:lnTo>
                  <a:pt x="501" y="591"/>
                </a:lnTo>
                <a:lnTo>
                  <a:pt x="511" y="576"/>
                </a:lnTo>
                <a:lnTo>
                  <a:pt x="519" y="561"/>
                </a:lnTo>
                <a:lnTo>
                  <a:pt x="527" y="546"/>
                </a:lnTo>
                <a:lnTo>
                  <a:pt x="533" y="531"/>
                </a:lnTo>
                <a:lnTo>
                  <a:pt x="540" y="515"/>
                </a:lnTo>
                <a:lnTo>
                  <a:pt x="547" y="499"/>
                </a:lnTo>
                <a:lnTo>
                  <a:pt x="552" y="482"/>
                </a:lnTo>
                <a:lnTo>
                  <a:pt x="556" y="464"/>
                </a:lnTo>
                <a:lnTo>
                  <a:pt x="560" y="446"/>
                </a:lnTo>
                <a:lnTo>
                  <a:pt x="564" y="429"/>
                </a:lnTo>
                <a:lnTo>
                  <a:pt x="567" y="411"/>
                </a:lnTo>
                <a:lnTo>
                  <a:pt x="568" y="394"/>
                </a:lnTo>
                <a:lnTo>
                  <a:pt x="570" y="375"/>
                </a:lnTo>
                <a:lnTo>
                  <a:pt x="570" y="357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5" name="Freeform 93"/>
          <p:cNvSpPr>
            <a:spLocks noChangeArrowheads="1"/>
          </p:cNvSpPr>
          <p:nvPr/>
        </p:nvSpPr>
        <p:spPr bwMode="auto">
          <a:xfrm>
            <a:off x="3506788" y="2470150"/>
            <a:ext cx="384175" cy="719138"/>
          </a:xfrm>
          <a:custGeom>
            <a:avLst/>
            <a:gdLst>
              <a:gd name="T0" fmla="*/ 534 w 1069"/>
              <a:gd name="T1" fmla="*/ 0 h 1998"/>
              <a:gd name="T2" fmla="*/ 0 w 1069"/>
              <a:gd name="T3" fmla="*/ 1997 h 1998"/>
              <a:gd name="T4" fmla="*/ 1068 w 1069"/>
              <a:gd name="T5" fmla="*/ 1997 h 1998"/>
              <a:gd name="T6" fmla="*/ 534 w 1069"/>
              <a:gd name="T7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9" h="1998">
                <a:moveTo>
                  <a:pt x="534" y="0"/>
                </a:moveTo>
                <a:lnTo>
                  <a:pt x="0" y="1997"/>
                </a:lnTo>
                <a:lnTo>
                  <a:pt x="1068" y="1997"/>
                </a:lnTo>
                <a:lnTo>
                  <a:pt x="534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6" name="Freeform 94"/>
          <p:cNvSpPr>
            <a:spLocks noChangeArrowheads="1"/>
          </p:cNvSpPr>
          <p:nvPr/>
        </p:nvSpPr>
        <p:spPr bwMode="auto">
          <a:xfrm>
            <a:off x="3506788" y="2470150"/>
            <a:ext cx="384175" cy="719138"/>
          </a:xfrm>
          <a:custGeom>
            <a:avLst/>
            <a:gdLst>
              <a:gd name="T0" fmla="*/ 534 w 1069"/>
              <a:gd name="T1" fmla="*/ 0 h 1998"/>
              <a:gd name="T2" fmla="*/ 0 w 1069"/>
              <a:gd name="T3" fmla="*/ 1997 h 1998"/>
              <a:gd name="T4" fmla="*/ 1068 w 1069"/>
              <a:gd name="T5" fmla="*/ 1997 h 1998"/>
              <a:gd name="T6" fmla="*/ 534 w 1069"/>
              <a:gd name="T7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9" h="1998">
                <a:moveTo>
                  <a:pt x="534" y="0"/>
                </a:moveTo>
                <a:lnTo>
                  <a:pt x="0" y="1997"/>
                </a:lnTo>
                <a:lnTo>
                  <a:pt x="1068" y="1997"/>
                </a:lnTo>
                <a:lnTo>
                  <a:pt x="534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7" name="Freeform 95"/>
          <p:cNvSpPr>
            <a:spLocks noChangeArrowheads="1"/>
          </p:cNvSpPr>
          <p:nvPr/>
        </p:nvSpPr>
        <p:spPr bwMode="auto">
          <a:xfrm>
            <a:off x="3494088" y="2470150"/>
            <a:ext cx="217487" cy="731838"/>
          </a:xfrm>
          <a:custGeom>
            <a:avLst/>
            <a:gdLst>
              <a:gd name="T0" fmla="*/ 605 w 606"/>
              <a:gd name="T1" fmla="*/ 35 h 2035"/>
              <a:gd name="T2" fmla="*/ 534 w 606"/>
              <a:gd name="T3" fmla="*/ 0 h 2035"/>
              <a:gd name="T4" fmla="*/ 0 w 606"/>
              <a:gd name="T5" fmla="*/ 1997 h 2035"/>
              <a:gd name="T6" fmla="*/ 0 w 606"/>
              <a:gd name="T7" fmla="*/ 2034 h 2035"/>
              <a:gd name="T8" fmla="*/ 35 w 606"/>
              <a:gd name="T9" fmla="*/ 2034 h 2035"/>
              <a:gd name="T10" fmla="*/ 72 w 606"/>
              <a:gd name="T11" fmla="*/ 2034 h 2035"/>
              <a:gd name="T12" fmla="*/ 605 w 606"/>
              <a:gd name="T13" fmla="*/ 35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6" h="2035">
                <a:moveTo>
                  <a:pt x="605" y="35"/>
                </a:moveTo>
                <a:lnTo>
                  <a:pt x="534" y="0"/>
                </a:lnTo>
                <a:lnTo>
                  <a:pt x="0" y="1997"/>
                </a:lnTo>
                <a:lnTo>
                  <a:pt x="0" y="2034"/>
                </a:lnTo>
                <a:lnTo>
                  <a:pt x="35" y="2034"/>
                </a:lnTo>
                <a:lnTo>
                  <a:pt x="72" y="2034"/>
                </a:lnTo>
                <a:lnTo>
                  <a:pt x="605" y="3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8" name="Freeform 96"/>
          <p:cNvSpPr>
            <a:spLocks noChangeArrowheads="1"/>
          </p:cNvSpPr>
          <p:nvPr/>
        </p:nvSpPr>
        <p:spPr bwMode="auto">
          <a:xfrm>
            <a:off x="3494088" y="2470150"/>
            <a:ext cx="217487" cy="731838"/>
          </a:xfrm>
          <a:custGeom>
            <a:avLst/>
            <a:gdLst>
              <a:gd name="T0" fmla="*/ 605 w 606"/>
              <a:gd name="T1" fmla="*/ 35 h 2035"/>
              <a:gd name="T2" fmla="*/ 534 w 606"/>
              <a:gd name="T3" fmla="*/ 0 h 2035"/>
              <a:gd name="T4" fmla="*/ 0 w 606"/>
              <a:gd name="T5" fmla="*/ 1997 h 2035"/>
              <a:gd name="T6" fmla="*/ 0 w 606"/>
              <a:gd name="T7" fmla="*/ 2034 h 2035"/>
              <a:gd name="T8" fmla="*/ 35 w 606"/>
              <a:gd name="T9" fmla="*/ 2034 h 2035"/>
              <a:gd name="T10" fmla="*/ 72 w 606"/>
              <a:gd name="T11" fmla="*/ 2034 h 2035"/>
              <a:gd name="T12" fmla="*/ 605 w 606"/>
              <a:gd name="T13" fmla="*/ 35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6" h="2035">
                <a:moveTo>
                  <a:pt x="605" y="35"/>
                </a:moveTo>
                <a:lnTo>
                  <a:pt x="534" y="0"/>
                </a:lnTo>
                <a:lnTo>
                  <a:pt x="0" y="1997"/>
                </a:lnTo>
                <a:lnTo>
                  <a:pt x="0" y="2034"/>
                </a:lnTo>
                <a:lnTo>
                  <a:pt x="35" y="2034"/>
                </a:lnTo>
                <a:lnTo>
                  <a:pt x="72" y="2034"/>
                </a:lnTo>
                <a:lnTo>
                  <a:pt x="605" y="3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9" name="Freeform 97"/>
          <p:cNvSpPr>
            <a:spLocks noChangeArrowheads="1"/>
          </p:cNvSpPr>
          <p:nvPr/>
        </p:nvSpPr>
        <p:spPr bwMode="auto">
          <a:xfrm>
            <a:off x="3506788" y="3176588"/>
            <a:ext cx="398462" cy="26987"/>
          </a:xfrm>
          <a:custGeom>
            <a:avLst/>
            <a:gdLst>
              <a:gd name="T0" fmla="*/ 0 w 1105"/>
              <a:gd name="T1" fmla="*/ 0 h 73"/>
              <a:gd name="T2" fmla="*/ 0 w 1105"/>
              <a:gd name="T3" fmla="*/ 72 h 73"/>
              <a:gd name="T4" fmla="*/ 1033 w 1105"/>
              <a:gd name="T5" fmla="*/ 72 h 73"/>
              <a:gd name="T6" fmla="*/ 1104 w 1105"/>
              <a:gd name="T7" fmla="*/ 72 h 73"/>
              <a:gd name="T8" fmla="*/ 1068 w 1105"/>
              <a:gd name="T9" fmla="*/ 35 h 73"/>
              <a:gd name="T10" fmla="*/ 1033 w 1105"/>
              <a:gd name="T11" fmla="*/ 0 h 73"/>
              <a:gd name="T12" fmla="*/ 0 w 1105"/>
              <a:gd name="T13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5" h="73">
                <a:moveTo>
                  <a:pt x="0" y="0"/>
                </a:moveTo>
                <a:lnTo>
                  <a:pt x="0" y="72"/>
                </a:lnTo>
                <a:lnTo>
                  <a:pt x="1033" y="72"/>
                </a:lnTo>
                <a:lnTo>
                  <a:pt x="1104" y="72"/>
                </a:lnTo>
                <a:lnTo>
                  <a:pt x="1068" y="35"/>
                </a:lnTo>
                <a:lnTo>
                  <a:pt x="1033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0" name="Freeform 98"/>
          <p:cNvSpPr>
            <a:spLocks noChangeArrowheads="1"/>
          </p:cNvSpPr>
          <p:nvPr/>
        </p:nvSpPr>
        <p:spPr bwMode="auto">
          <a:xfrm>
            <a:off x="3506788" y="3176588"/>
            <a:ext cx="398462" cy="26987"/>
          </a:xfrm>
          <a:custGeom>
            <a:avLst/>
            <a:gdLst>
              <a:gd name="T0" fmla="*/ 0 w 1105"/>
              <a:gd name="T1" fmla="*/ 0 h 73"/>
              <a:gd name="T2" fmla="*/ 0 w 1105"/>
              <a:gd name="T3" fmla="*/ 72 h 73"/>
              <a:gd name="T4" fmla="*/ 1033 w 1105"/>
              <a:gd name="T5" fmla="*/ 72 h 73"/>
              <a:gd name="T6" fmla="*/ 1104 w 1105"/>
              <a:gd name="T7" fmla="*/ 72 h 73"/>
              <a:gd name="T8" fmla="*/ 1068 w 1105"/>
              <a:gd name="T9" fmla="*/ 35 h 73"/>
              <a:gd name="T10" fmla="*/ 1033 w 1105"/>
              <a:gd name="T11" fmla="*/ 0 h 73"/>
              <a:gd name="T12" fmla="*/ 0 w 1105"/>
              <a:gd name="T13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5" h="73">
                <a:moveTo>
                  <a:pt x="0" y="0"/>
                </a:moveTo>
                <a:lnTo>
                  <a:pt x="0" y="72"/>
                </a:lnTo>
                <a:lnTo>
                  <a:pt x="1033" y="72"/>
                </a:lnTo>
                <a:lnTo>
                  <a:pt x="1104" y="72"/>
                </a:lnTo>
                <a:lnTo>
                  <a:pt x="1068" y="35"/>
                </a:lnTo>
                <a:lnTo>
                  <a:pt x="1033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1" name="Freeform 99"/>
          <p:cNvSpPr>
            <a:spLocks noChangeArrowheads="1"/>
          </p:cNvSpPr>
          <p:nvPr/>
        </p:nvSpPr>
        <p:spPr bwMode="auto">
          <a:xfrm>
            <a:off x="3686175" y="2470150"/>
            <a:ext cx="204788" cy="731838"/>
          </a:xfrm>
          <a:custGeom>
            <a:avLst/>
            <a:gdLst>
              <a:gd name="T0" fmla="*/ 497 w 570"/>
              <a:gd name="T1" fmla="*/ 2034 h 2035"/>
              <a:gd name="T2" fmla="*/ 569 w 570"/>
              <a:gd name="T3" fmla="*/ 1997 h 2035"/>
              <a:gd name="T4" fmla="*/ 71 w 570"/>
              <a:gd name="T5" fmla="*/ 0 h 2035"/>
              <a:gd name="T6" fmla="*/ 0 w 570"/>
              <a:gd name="T7" fmla="*/ 0 h 2035"/>
              <a:gd name="T8" fmla="*/ 71 w 570"/>
              <a:gd name="T9" fmla="*/ 35 h 2035"/>
              <a:gd name="T10" fmla="*/ 0 w 570"/>
              <a:gd name="T11" fmla="*/ 35 h 2035"/>
              <a:gd name="T12" fmla="*/ 497 w 570"/>
              <a:gd name="T13" fmla="*/ 2034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0" h="2035">
                <a:moveTo>
                  <a:pt x="497" y="2034"/>
                </a:moveTo>
                <a:lnTo>
                  <a:pt x="569" y="1997"/>
                </a:lnTo>
                <a:lnTo>
                  <a:pt x="71" y="0"/>
                </a:lnTo>
                <a:lnTo>
                  <a:pt x="0" y="0"/>
                </a:lnTo>
                <a:lnTo>
                  <a:pt x="71" y="35"/>
                </a:lnTo>
                <a:lnTo>
                  <a:pt x="0" y="35"/>
                </a:lnTo>
                <a:lnTo>
                  <a:pt x="497" y="2034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2" name="Freeform 100"/>
          <p:cNvSpPr>
            <a:spLocks noChangeArrowheads="1"/>
          </p:cNvSpPr>
          <p:nvPr/>
        </p:nvSpPr>
        <p:spPr bwMode="auto">
          <a:xfrm>
            <a:off x="3686175" y="2470150"/>
            <a:ext cx="204788" cy="731838"/>
          </a:xfrm>
          <a:custGeom>
            <a:avLst/>
            <a:gdLst>
              <a:gd name="T0" fmla="*/ 497 w 570"/>
              <a:gd name="T1" fmla="*/ 2034 h 2035"/>
              <a:gd name="T2" fmla="*/ 569 w 570"/>
              <a:gd name="T3" fmla="*/ 1997 h 2035"/>
              <a:gd name="T4" fmla="*/ 71 w 570"/>
              <a:gd name="T5" fmla="*/ 0 h 2035"/>
              <a:gd name="T6" fmla="*/ 0 w 570"/>
              <a:gd name="T7" fmla="*/ 0 h 2035"/>
              <a:gd name="T8" fmla="*/ 71 w 570"/>
              <a:gd name="T9" fmla="*/ 35 h 2035"/>
              <a:gd name="T10" fmla="*/ 0 w 570"/>
              <a:gd name="T11" fmla="*/ 35 h 2035"/>
              <a:gd name="T12" fmla="*/ 497 w 570"/>
              <a:gd name="T13" fmla="*/ 2034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0" h="2035">
                <a:moveTo>
                  <a:pt x="497" y="2034"/>
                </a:moveTo>
                <a:lnTo>
                  <a:pt x="569" y="1997"/>
                </a:lnTo>
                <a:lnTo>
                  <a:pt x="71" y="0"/>
                </a:lnTo>
                <a:lnTo>
                  <a:pt x="0" y="0"/>
                </a:lnTo>
                <a:lnTo>
                  <a:pt x="71" y="35"/>
                </a:lnTo>
                <a:lnTo>
                  <a:pt x="0" y="35"/>
                </a:lnTo>
                <a:lnTo>
                  <a:pt x="497" y="2034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3" name="Freeform 101"/>
          <p:cNvSpPr>
            <a:spLocks noChangeArrowheads="1"/>
          </p:cNvSpPr>
          <p:nvPr/>
        </p:nvSpPr>
        <p:spPr bwMode="auto">
          <a:xfrm>
            <a:off x="6207125" y="1982788"/>
            <a:ext cx="25400" cy="39687"/>
          </a:xfrm>
          <a:custGeom>
            <a:avLst/>
            <a:gdLst>
              <a:gd name="T0" fmla="*/ 0 w 72"/>
              <a:gd name="T1" fmla="*/ 71 h 109"/>
              <a:gd name="T2" fmla="*/ 36 w 72"/>
              <a:gd name="T3" fmla="*/ 108 h 109"/>
              <a:gd name="T4" fmla="*/ 71 w 72"/>
              <a:gd name="T5" fmla="*/ 36 h 109"/>
              <a:gd name="T6" fmla="*/ 36 w 72"/>
              <a:gd name="T7" fmla="*/ 0 h 109"/>
              <a:gd name="T8" fmla="*/ 0 w 72"/>
              <a:gd name="T9" fmla="*/ 71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9">
                <a:moveTo>
                  <a:pt x="0" y="71"/>
                </a:moveTo>
                <a:lnTo>
                  <a:pt x="36" y="108"/>
                </a:lnTo>
                <a:lnTo>
                  <a:pt x="71" y="36"/>
                </a:lnTo>
                <a:lnTo>
                  <a:pt x="36" y="0"/>
                </a:lnTo>
                <a:lnTo>
                  <a:pt x="0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4" name="Freeform 102"/>
          <p:cNvSpPr>
            <a:spLocks noChangeArrowheads="1"/>
          </p:cNvSpPr>
          <p:nvPr/>
        </p:nvSpPr>
        <p:spPr bwMode="auto">
          <a:xfrm>
            <a:off x="6207125" y="1982788"/>
            <a:ext cx="25400" cy="39687"/>
          </a:xfrm>
          <a:custGeom>
            <a:avLst/>
            <a:gdLst>
              <a:gd name="T0" fmla="*/ 0 w 72"/>
              <a:gd name="T1" fmla="*/ 71 h 109"/>
              <a:gd name="T2" fmla="*/ 36 w 72"/>
              <a:gd name="T3" fmla="*/ 108 h 109"/>
              <a:gd name="T4" fmla="*/ 71 w 72"/>
              <a:gd name="T5" fmla="*/ 36 h 109"/>
              <a:gd name="T6" fmla="*/ 36 w 72"/>
              <a:gd name="T7" fmla="*/ 0 h 109"/>
              <a:gd name="T8" fmla="*/ 0 w 72"/>
              <a:gd name="T9" fmla="*/ 71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9">
                <a:moveTo>
                  <a:pt x="0" y="71"/>
                </a:moveTo>
                <a:lnTo>
                  <a:pt x="36" y="108"/>
                </a:lnTo>
                <a:lnTo>
                  <a:pt x="71" y="36"/>
                </a:lnTo>
                <a:lnTo>
                  <a:pt x="36" y="0"/>
                </a:lnTo>
                <a:lnTo>
                  <a:pt x="0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" name="Freeform 103"/>
          <p:cNvSpPr>
            <a:spLocks noChangeArrowheads="1"/>
          </p:cNvSpPr>
          <p:nvPr/>
        </p:nvSpPr>
        <p:spPr bwMode="auto">
          <a:xfrm>
            <a:off x="4875213" y="1609725"/>
            <a:ext cx="25400" cy="26988"/>
          </a:xfrm>
          <a:custGeom>
            <a:avLst/>
            <a:gdLst>
              <a:gd name="T0" fmla="*/ 36 w 72"/>
              <a:gd name="T1" fmla="*/ 72 h 73"/>
              <a:gd name="T2" fmla="*/ 0 w 72"/>
              <a:gd name="T3" fmla="*/ 72 h 73"/>
              <a:gd name="T4" fmla="*/ 36 w 72"/>
              <a:gd name="T5" fmla="*/ 0 h 73"/>
              <a:gd name="T6" fmla="*/ 71 w 72"/>
              <a:gd name="T7" fmla="*/ 0 h 73"/>
              <a:gd name="T8" fmla="*/ 36 w 72"/>
              <a:gd name="T9" fmla="*/ 72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3">
                <a:moveTo>
                  <a:pt x="36" y="72"/>
                </a:moveTo>
                <a:lnTo>
                  <a:pt x="0" y="72"/>
                </a:lnTo>
                <a:lnTo>
                  <a:pt x="36" y="0"/>
                </a:lnTo>
                <a:lnTo>
                  <a:pt x="71" y="0"/>
                </a:lnTo>
                <a:lnTo>
                  <a:pt x="36" y="72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6" name="Freeform 104"/>
          <p:cNvSpPr>
            <a:spLocks noChangeArrowheads="1"/>
          </p:cNvSpPr>
          <p:nvPr/>
        </p:nvSpPr>
        <p:spPr bwMode="auto">
          <a:xfrm>
            <a:off x="4875213" y="1609725"/>
            <a:ext cx="25400" cy="26988"/>
          </a:xfrm>
          <a:custGeom>
            <a:avLst/>
            <a:gdLst>
              <a:gd name="T0" fmla="*/ 36 w 72"/>
              <a:gd name="T1" fmla="*/ 72 h 73"/>
              <a:gd name="T2" fmla="*/ 0 w 72"/>
              <a:gd name="T3" fmla="*/ 72 h 73"/>
              <a:gd name="T4" fmla="*/ 36 w 72"/>
              <a:gd name="T5" fmla="*/ 0 h 73"/>
              <a:gd name="T6" fmla="*/ 71 w 72"/>
              <a:gd name="T7" fmla="*/ 0 h 73"/>
              <a:gd name="T8" fmla="*/ 36 w 72"/>
              <a:gd name="T9" fmla="*/ 72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3">
                <a:moveTo>
                  <a:pt x="36" y="72"/>
                </a:moveTo>
                <a:lnTo>
                  <a:pt x="0" y="72"/>
                </a:lnTo>
                <a:lnTo>
                  <a:pt x="36" y="0"/>
                </a:lnTo>
                <a:lnTo>
                  <a:pt x="71" y="0"/>
                </a:lnTo>
                <a:lnTo>
                  <a:pt x="36" y="72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7" name="Freeform 105"/>
          <p:cNvSpPr>
            <a:spLocks noChangeArrowheads="1"/>
          </p:cNvSpPr>
          <p:nvPr/>
        </p:nvSpPr>
        <p:spPr bwMode="auto">
          <a:xfrm>
            <a:off x="4887913" y="1609725"/>
            <a:ext cx="1331912" cy="398463"/>
          </a:xfrm>
          <a:custGeom>
            <a:avLst/>
            <a:gdLst>
              <a:gd name="T0" fmla="*/ 3663 w 3700"/>
              <a:gd name="T1" fmla="*/ 1106 h 1107"/>
              <a:gd name="T2" fmla="*/ 3699 w 3700"/>
              <a:gd name="T3" fmla="*/ 1035 h 1107"/>
              <a:gd name="T4" fmla="*/ 35 w 3700"/>
              <a:gd name="T5" fmla="*/ 0 h 1107"/>
              <a:gd name="T6" fmla="*/ 0 w 3700"/>
              <a:gd name="T7" fmla="*/ 72 h 1107"/>
              <a:gd name="T8" fmla="*/ 3663 w 3700"/>
              <a:gd name="T9" fmla="*/ 1106 h 1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0" h="1107">
                <a:moveTo>
                  <a:pt x="3663" y="1106"/>
                </a:moveTo>
                <a:lnTo>
                  <a:pt x="3699" y="1035"/>
                </a:lnTo>
                <a:lnTo>
                  <a:pt x="35" y="0"/>
                </a:lnTo>
                <a:lnTo>
                  <a:pt x="0" y="72"/>
                </a:lnTo>
                <a:lnTo>
                  <a:pt x="3663" y="110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8" name="Freeform 106"/>
          <p:cNvSpPr>
            <a:spLocks noChangeArrowheads="1"/>
          </p:cNvSpPr>
          <p:nvPr/>
        </p:nvSpPr>
        <p:spPr bwMode="auto">
          <a:xfrm>
            <a:off x="4887913" y="1609725"/>
            <a:ext cx="1331912" cy="398463"/>
          </a:xfrm>
          <a:custGeom>
            <a:avLst/>
            <a:gdLst>
              <a:gd name="T0" fmla="*/ 3663 w 3700"/>
              <a:gd name="T1" fmla="*/ 1106 h 1107"/>
              <a:gd name="T2" fmla="*/ 3699 w 3700"/>
              <a:gd name="T3" fmla="*/ 1035 h 1107"/>
              <a:gd name="T4" fmla="*/ 35 w 3700"/>
              <a:gd name="T5" fmla="*/ 0 h 1107"/>
              <a:gd name="T6" fmla="*/ 0 w 3700"/>
              <a:gd name="T7" fmla="*/ 72 h 1107"/>
              <a:gd name="T8" fmla="*/ 3663 w 3700"/>
              <a:gd name="T9" fmla="*/ 1106 h 1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00" h="1107">
                <a:moveTo>
                  <a:pt x="3663" y="1106"/>
                </a:moveTo>
                <a:lnTo>
                  <a:pt x="3699" y="1035"/>
                </a:lnTo>
                <a:lnTo>
                  <a:pt x="35" y="0"/>
                </a:lnTo>
                <a:lnTo>
                  <a:pt x="0" y="72"/>
                </a:lnTo>
                <a:lnTo>
                  <a:pt x="3663" y="110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9" name="Freeform 107"/>
          <p:cNvSpPr>
            <a:spLocks noChangeArrowheads="1"/>
          </p:cNvSpPr>
          <p:nvPr/>
        </p:nvSpPr>
        <p:spPr bwMode="auto">
          <a:xfrm>
            <a:off x="6207125" y="1982788"/>
            <a:ext cx="25400" cy="25400"/>
          </a:xfrm>
          <a:custGeom>
            <a:avLst/>
            <a:gdLst>
              <a:gd name="T0" fmla="*/ 36 w 72"/>
              <a:gd name="T1" fmla="*/ 71 h 72"/>
              <a:gd name="T2" fmla="*/ 71 w 72"/>
              <a:gd name="T3" fmla="*/ 71 h 72"/>
              <a:gd name="T4" fmla="*/ 36 w 72"/>
              <a:gd name="T5" fmla="*/ 0 h 72"/>
              <a:gd name="T6" fmla="*/ 0 w 72"/>
              <a:gd name="T7" fmla="*/ 0 h 72"/>
              <a:gd name="T8" fmla="*/ 36 w 72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36" y="71"/>
                </a:moveTo>
                <a:lnTo>
                  <a:pt x="71" y="71"/>
                </a:lnTo>
                <a:lnTo>
                  <a:pt x="36" y="0"/>
                </a:lnTo>
                <a:lnTo>
                  <a:pt x="0" y="0"/>
                </a:lnTo>
                <a:lnTo>
                  <a:pt x="36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0" name="Freeform 108"/>
          <p:cNvSpPr>
            <a:spLocks noChangeArrowheads="1"/>
          </p:cNvSpPr>
          <p:nvPr/>
        </p:nvSpPr>
        <p:spPr bwMode="auto">
          <a:xfrm>
            <a:off x="6207125" y="1982788"/>
            <a:ext cx="25400" cy="25400"/>
          </a:xfrm>
          <a:custGeom>
            <a:avLst/>
            <a:gdLst>
              <a:gd name="T0" fmla="*/ 36 w 72"/>
              <a:gd name="T1" fmla="*/ 71 h 72"/>
              <a:gd name="T2" fmla="*/ 71 w 72"/>
              <a:gd name="T3" fmla="*/ 71 h 72"/>
              <a:gd name="T4" fmla="*/ 36 w 72"/>
              <a:gd name="T5" fmla="*/ 0 h 72"/>
              <a:gd name="T6" fmla="*/ 0 w 72"/>
              <a:gd name="T7" fmla="*/ 0 h 72"/>
              <a:gd name="T8" fmla="*/ 36 w 72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36" y="71"/>
                </a:moveTo>
                <a:lnTo>
                  <a:pt x="71" y="71"/>
                </a:lnTo>
                <a:lnTo>
                  <a:pt x="36" y="0"/>
                </a:lnTo>
                <a:lnTo>
                  <a:pt x="0" y="0"/>
                </a:lnTo>
                <a:lnTo>
                  <a:pt x="36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1" name="Freeform 109"/>
          <p:cNvSpPr>
            <a:spLocks noChangeArrowheads="1"/>
          </p:cNvSpPr>
          <p:nvPr/>
        </p:nvSpPr>
        <p:spPr bwMode="auto">
          <a:xfrm>
            <a:off x="5438775" y="2212975"/>
            <a:ext cx="25400" cy="38100"/>
          </a:xfrm>
          <a:custGeom>
            <a:avLst/>
            <a:gdLst>
              <a:gd name="T0" fmla="*/ 71 w 72"/>
              <a:gd name="T1" fmla="*/ 72 h 108"/>
              <a:gd name="T2" fmla="*/ 35 w 72"/>
              <a:gd name="T3" fmla="*/ 107 h 108"/>
              <a:gd name="T4" fmla="*/ 0 w 72"/>
              <a:gd name="T5" fmla="*/ 35 h 108"/>
              <a:gd name="T6" fmla="*/ 35 w 72"/>
              <a:gd name="T7" fmla="*/ 0 h 108"/>
              <a:gd name="T8" fmla="*/ 71 w 72"/>
              <a:gd name="T9" fmla="*/ 72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8">
                <a:moveTo>
                  <a:pt x="71" y="72"/>
                </a:moveTo>
                <a:lnTo>
                  <a:pt x="35" y="107"/>
                </a:lnTo>
                <a:lnTo>
                  <a:pt x="0" y="35"/>
                </a:lnTo>
                <a:lnTo>
                  <a:pt x="35" y="0"/>
                </a:lnTo>
                <a:lnTo>
                  <a:pt x="71" y="72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2" name="Freeform 110"/>
          <p:cNvSpPr>
            <a:spLocks noChangeArrowheads="1"/>
          </p:cNvSpPr>
          <p:nvPr/>
        </p:nvSpPr>
        <p:spPr bwMode="auto">
          <a:xfrm>
            <a:off x="5438775" y="2212975"/>
            <a:ext cx="25400" cy="38100"/>
          </a:xfrm>
          <a:custGeom>
            <a:avLst/>
            <a:gdLst>
              <a:gd name="T0" fmla="*/ 71 w 72"/>
              <a:gd name="T1" fmla="*/ 72 h 108"/>
              <a:gd name="T2" fmla="*/ 35 w 72"/>
              <a:gd name="T3" fmla="*/ 107 h 108"/>
              <a:gd name="T4" fmla="*/ 0 w 72"/>
              <a:gd name="T5" fmla="*/ 35 h 108"/>
              <a:gd name="T6" fmla="*/ 35 w 72"/>
              <a:gd name="T7" fmla="*/ 0 h 108"/>
              <a:gd name="T8" fmla="*/ 71 w 72"/>
              <a:gd name="T9" fmla="*/ 72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8">
                <a:moveTo>
                  <a:pt x="71" y="72"/>
                </a:moveTo>
                <a:lnTo>
                  <a:pt x="35" y="107"/>
                </a:lnTo>
                <a:lnTo>
                  <a:pt x="0" y="35"/>
                </a:lnTo>
                <a:lnTo>
                  <a:pt x="35" y="0"/>
                </a:lnTo>
                <a:lnTo>
                  <a:pt x="71" y="72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3" name="Freeform 111"/>
          <p:cNvSpPr>
            <a:spLocks noChangeArrowheads="1"/>
          </p:cNvSpPr>
          <p:nvPr/>
        </p:nvSpPr>
        <p:spPr bwMode="auto">
          <a:xfrm>
            <a:off x="5451475" y="1982788"/>
            <a:ext cx="768350" cy="257175"/>
          </a:xfrm>
          <a:custGeom>
            <a:avLst/>
            <a:gdLst>
              <a:gd name="T0" fmla="*/ 2134 w 2135"/>
              <a:gd name="T1" fmla="*/ 71 h 716"/>
              <a:gd name="T2" fmla="*/ 2098 w 2135"/>
              <a:gd name="T3" fmla="*/ 0 h 716"/>
              <a:gd name="T4" fmla="*/ 0 w 2135"/>
              <a:gd name="T5" fmla="*/ 643 h 716"/>
              <a:gd name="T6" fmla="*/ 36 w 2135"/>
              <a:gd name="T7" fmla="*/ 715 h 716"/>
              <a:gd name="T8" fmla="*/ 2134 w 2135"/>
              <a:gd name="T9" fmla="*/ 71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35" h="716">
                <a:moveTo>
                  <a:pt x="2134" y="71"/>
                </a:moveTo>
                <a:lnTo>
                  <a:pt x="2098" y="0"/>
                </a:lnTo>
                <a:lnTo>
                  <a:pt x="0" y="643"/>
                </a:lnTo>
                <a:lnTo>
                  <a:pt x="36" y="715"/>
                </a:lnTo>
                <a:lnTo>
                  <a:pt x="2134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4" name="Freeform 112"/>
          <p:cNvSpPr>
            <a:spLocks noChangeArrowheads="1"/>
          </p:cNvSpPr>
          <p:nvPr/>
        </p:nvSpPr>
        <p:spPr bwMode="auto">
          <a:xfrm>
            <a:off x="5451475" y="1982788"/>
            <a:ext cx="768350" cy="257175"/>
          </a:xfrm>
          <a:custGeom>
            <a:avLst/>
            <a:gdLst>
              <a:gd name="T0" fmla="*/ 2134 w 2135"/>
              <a:gd name="T1" fmla="*/ 71 h 716"/>
              <a:gd name="T2" fmla="*/ 2098 w 2135"/>
              <a:gd name="T3" fmla="*/ 0 h 716"/>
              <a:gd name="T4" fmla="*/ 0 w 2135"/>
              <a:gd name="T5" fmla="*/ 643 h 716"/>
              <a:gd name="T6" fmla="*/ 36 w 2135"/>
              <a:gd name="T7" fmla="*/ 715 h 716"/>
              <a:gd name="T8" fmla="*/ 2134 w 2135"/>
              <a:gd name="T9" fmla="*/ 71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35" h="716">
                <a:moveTo>
                  <a:pt x="2134" y="71"/>
                </a:moveTo>
                <a:lnTo>
                  <a:pt x="2098" y="0"/>
                </a:lnTo>
                <a:lnTo>
                  <a:pt x="0" y="643"/>
                </a:lnTo>
                <a:lnTo>
                  <a:pt x="36" y="715"/>
                </a:lnTo>
                <a:lnTo>
                  <a:pt x="2134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5" name="Freeform 113"/>
          <p:cNvSpPr>
            <a:spLocks noChangeArrowheads="1"/>
          </p:cNvSpPr>
          <p:nvPr/>
        </p:nvSpPr>
        <p:spPr bwMode="auto">
          <a:xfrm>
            <a:off x="4900613" y="2470150"/>
            <a:ext cx="371475" cy="719138"/>
          </a:xfrm>
          <a:custGeom>
            <a:avLst/>
            <a:gdLst>
              <a:gd name="T0" fmla="*/ 499 w 1034"/>
              <a:gd name="T1" fmla="*/ 0 h 1998"/>
              <a:gd name="T2" fmla="*/ 0 w 1034"/>
              <a:gd name="T3" fmla="*/ 1997 h 1998"/>
              <a:gd name="T4" fmla="*/ 1033 w 1034"/>
              <a:gd name="T5" fmla="*/ 1997 h 1998"/>
              <a:gd name="T6" fmla="*/ 499 w 1034"/>
              <a:gd name="T7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34" h="1998">
                <a:moveTo>
                  <a:pt x="499" y="0"/>
                </a:moveTo>
                <a:lnTo>
                  <a:pt x="0" y="1997"/>
                </a:lnTo>
                <a:lnTo>
                  <a:pt x="1033" y="1997"/>
                </a:lnTo>
                <a:lnTo>
                  <a:pt x="499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6" name="Freeform 114"/>
          <p:cNvSpPr>
            <a:spLocks noChangeArrowheads="1"/>
          </p:cNvSpPr>
          <p:nvPr/>
        </p:nvSpPr>
        <p:spPr bwMode="auto">
          <a:xfrm>
            <a:off x="4900613" y="2470150"/>
            <a:ext cx="371475" cy="719138"/>
          </a:xfrm>
          <a:custGeom>
            <a:avLst/>
            <a:gdLst>
              <a:gd name="T0" fmla="*/ 499 w 1034"/>
              <a:gd name="T1" fmla="*/ 0 h 1998"/>
              <a:gd name="T2" fmla="*/ 0 w 1034"/>
              <a:gd name="T3" fmla="*/ 1997 h 1998"/>
              <a:gd name="T4" fmla="*/ 1033 w 1034"/>
              <a:gd name="T5" fmla="*/ 1997 h 1998"/>
              <a:gd name="T6" fmla="*/ 499 w 1034"/>
              <a:gd name="T7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34" h="1998">
                <a:moveTo>
                  <a:pt x="499" y="0"/>
                </a:moveTo>
                <a:lnTo>
                  <a:pt x="0" y="1997"/>
                </a:lnTo>
                <a:lnTo>
                  <a:pt x="1033" y="1997"/>
                </a:lnTo>
                <a:lnTo>
                  <a:pt x="499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7" name="Freeform 115"/>
          <p:cNvSpPr>
            <a:spLocks noChangeArrowheads="1"/>
          </p:cNvSpPr>
          <p:nvPr/>
        </p:nvSpPr>
        <p:spPr bwMode="auto">
          <a:xfrm>
            <a:off x="4875213" y="2470150"/>
            <a:ext cx="217487" cy="731838"/>
          </a:xfrm>
          <a:custGeom>
            <a:avLst/>
            <a:gdLst>
              <a:gd name="T0" fmla="*/ 605 w 606"/>
              <a:gd name="T1" fmla="*/ 35 h 2035"/>
              <a:gd name="T2" fmla="*/ 534 w 606"/>
              <a:gd name="T3" fmla="*/ 0 h 2035"/>
              <a:gd name="T4" fmla="*/ 0 w 606"/>
              <a:gd name="T5" fmla="*/ 1997 h 2035"/>
              <a:gd name="T6" fmla="*/ 0 w 606"/>
              <a:gd name="T7" fmla="*/ 2034 h 2035"/>
              <a:gd name="T8" fmla="*/ 36 w 606"/>
              <a:gd name="T9" fmla="*/ 2034 h 2035"/>
              <a:gd name="T10" fmla="*/ 71 w 606"/>
              <a:gd name="T11" fmla="*/ 2034 h 2035"/>
              <a:gd name="T12" fmla="*/ 605 w 606"/>
              <a:gd name="T13" fmla="*/ 35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6" h="2035">
                <a:moveTo>
                  <a:pt x="605" y="35"/>
                </a:moveTo>
                <a:lnTo>
                  <a:pt x="534" y="0"/>
                </a:lnTo>
                <a:lnTo>
                  <a:pt x="0" y="1997"/>
                </a:lnTo>
                <a:lnTo>
                  <a:pt x="0" y="2034"/>
                </a:lnTo>
                <a:lnTo>
                  <a:pt x="36" y="2034"/>
                </a:lnTo>
                <a:lnTo>
                  <a:pt x="71" y="2034"/>
                </a:lnTo>
                <a:lnTo>
                  <a:pt x="605" y="3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8" name="Freeform 116"/>
          <p:cNvSpPr>
            <a:spLocks noChangeArrowheads="1"/>
          </p:cNvSpPr>
          <p:nvPr/>
        </p:nvSpPr>
        <p:spPr bwMode="auto">
          <a:xfrm>
            <a:off x="4875213" y="2470150"/>
            <a:ext cx="217487" cy="731838"/>
          </a:xfrm>
          <a:custGeom>
            <a:avLst/>
            <a:gdLst>
              <a:gd name="T0" fmla="*/ 605 w 606"/>
              <a:gd name="T1" fmla="*/ 35 h 2035"/>
              <a:gd name="T2" fmla="*/ 534 w 606"/>
              <a:gd name="T3" fmla="*/ 0 h 2035"/>
              <a:gd name="T4" fmla="*/ 0 w 606"/>
              <a:gd name="T5" fmla="*/ 1997 h 2035"/>
              <a:gd name="T6" fmla="*/ 0 w 606"/>
              <a:gd name="T7" fmla="*/ 2034 h 2035"/>
              <a:gd name="T8" fmla="*/ 36 w 606"/>
              <a:gd name="T9" fmla="*/ 2034 h 2035"/>
              <a:gd name="T10" fmla="*/ 71 w 606"/>
              <a:gd name="T11" fmla="*/ 2034 h 2035"/>
              <a:gd name="T12" fmla="*/ 605 w 606"/>
              <a:gd name="T13" fmla="*/ 35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6" h="2035">
                <a:moveTo>
                  <a:pt x="605" y="35"/>
                </a:moveTo>
                <a:lnTo>
                  <a:pt x="534" y="0"/>
                </a:lnTo>
                <a:lnTo>
                  <a:pt x="0" y="1997"/>
                </a:lnTo>
                <a:lnTo>
                  <a:pt x="0" y="2034"/>
                </a:lnTo>
                <a:lnTo>
                  <a:pt x="36" y="2034"/>
                </a:lnTo>
                <a:lnTo>
                  <a:pt x="71" y="2034"/>
                </a:lnTo>
                <a:lnTo>
                  <a:pt x="605" y="3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9" name="Freeform 117"/>
          <p:cNvSpPr>
            <a:spLocks noChangeArrowheads="1"/>
          </p:cNvSpPr>
          <p:nvPr/>
        </p:nvSpPr>
        <p:spPr bwMode="auto">
          <a:xfrm>
            <a:off x="4887913" y="3176588"/>
            <a:ext cx="411162" cy="26987"/>
          </a:xfrm>
          <a:custGeom>
            <a:avLst/>
            <a:gdLst>
              <a:gd name="T0" fmla="*/ 0 w 1140"/>
              <a:gd name="T1" fmla="*/ 0 h 73"/>
              <a:gd name="T2" fmla="*/ 0 w 1140"/>
              <a:gd name="T3" fmla="*/ 72 h 73"/>
              <a:gd name="T4" fmla="*/ 1068 w 1140"/>
              <a:gd name="T5" fmla="*/ 72 h 73"/>
              <a:gd name="T6" fmla="*/ 1139 w 1140"/>
              <a:gd name="T7" fmla="*/ 72 h 73"/>
              <a:gd name="T8" fmla="*/ 1103 w 1140"/>
              <a:gd name="T9" fmla="*/ 35 h 73"/>
              <a:gd name="T10" fmla="*/ 1068 w 1140"/>
              <a:gd name="T11" fmla="*/ 0 h 73"/>
              <a:gd name="T12" fmla="*/ 0 w 1140"/>
              <a:gd name="T13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0" h="73">
                <a:moveTo>
                  <a:pt x="0" y="0"/>
                </a:moveTo>
                <a:lnTo>
                  <a:pt x="0" y="72"/>
                </a:lnTo>
                <a:lnTo>
                  <a:pt x="1068" y="72"/>
                </a:lnTo>
                <a:lnTo>
                  <a:pt x="1139" y="72"/>
                </a:lnTo>
                <a:lnTo>
                  <a:pt x="1103" y="35"/>
                </a:lnTo>
                <a:lnTo>
                  <a:pt x="1068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0" name="Freeform 118"/>
          <p:cNvSpPr>
            <a:spLocks noChangeArrowheads="1"/>
          </p:cNvSpPr>
          <p:nvPr/>
        </p:nvSpPr>
        <p:spPr bwMode="auto">
          <a:xfrm>
            <a:off x="4887913" y="3176588"/>
            <a:ext cx="411162" cy="26987"/>
          </a:xfrm>
          <a:custGeom>
            <a:avLst/>
            <a:gdLst>
              <a:gd name="T0" fmla="*/ 0 w 1140"/>
              <a:gd name="T1" fmla="*/ 0 h 73"/>
              <a:gd name="T2" fmla="*/ 0 w 1140"/>
              <a:gd name="T3" fmla="*/ 72 h 73"/>
              <a:gd name="T4" fmla="*/ 1068 w 1140"/>
              <a:gd name="T5" fmla="*/ 72 h 73"/>
              <a:gd name="T6" fmla="*/ 1139 w 1140"/>
              <a:gd name="T7" fmla="*/ 72 h 73"/>
              <a:gd name="T8" fmla="*/ 1103 w 1140"/>
              <a:gd name="T9" fmla="*/ 35 h 73"/>
              <a:gd name="T10" fmla="*/ 1068 w 1140"/>
              <a:gd name="T11" fmla="*/ 0 h 73"/>
              <a:gd name="T12" fmla="*/ 0 w 1140"/>
              <a:gd name="T13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0" h="73">
                <a:moveTo>
                  <a:pt x="0" y="0"/>
                </a:moveTo>
                <a:lnTo>
                  <a:pt x="0" y="72"/>
                </a:lnTo>
                <a:lnTo>
                  <a:pt x="1068" y="72"/>
                </a:lnTo>
                <a:lnTo>
                  <a:pt x="1139" y="72"/>
                </a:lnTo>
                <a:lnTo>
                  <a:pt x="1103" y="35"/>
                </a:lnTo>
                <a:lnTo>
                  <a:pt x="1068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1" name="Freeform 119"/>
          <p:cNvSpPr>
            <a:spLocks noChangeArrowheads="1"/>
          </p:cNvSpPr>
          <p:nvPr/>
        </p:nvSpPr>
        <p:spPr bwMode="auto">
          <a:xfrm>
            <a:off x="5067300" y="2470150"/>
            <a:ext cx="217488" cy="731838"/>
          </a:xfrm>
          <a:custGeom>
            <a:avLst/>
            <a:gdLst>
              <a:gd name="T0" fmla="*/ 533 w 606"/>
              <a:gd name="T1" fmla="*/ 2034 h 2035"/>
              <a:gd name="T2" fmla="*/ 605 w 606"/>
              <a:gd name="T3" fmla="*/ 1997 h 2035"/>
              <a:gd name="T4" fmla="*/ 71 w 606"/>
              <a:gd name="T5" fmla="*/ 0 h 2035"/>
              <a:gd name="T6" fmla="*/ 0 w 606"/>
              <a:gd name="T7" fmla="*/ 0 h 2035"/>
              <a:gd name="T8" fmla="*/ 71 w 606"/>
              <a:gd name="T9" fmla="*/ 35 h 2035"/>
              <a:gd name="T10" fmla="*/ 0 w 606"/>
              <a:gd name="T11" fmla="*/ 35 h 2035"/>
              <a:gd name="T12" fmla="*/ 533 w 606"/>
              <a:gd name="T13" fmla="*/ 2034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6" h="2035">
                <a:moveTo>
                  <a:pt x="533" y="2034"/>
                </a:moveTo>
                <a:lnTo>
                  <a:pt x="605" y="1997"/>
                </a:lnTo>
                <a:lnTo>
                  <a:pt x="71" y="0"/>
                </a:lnTo>
                <a:lnTo>
                  <a:pt x="0" y="0"/>
                </a:lnTo>
                <a:lnTo>
                  <a:pt x="71" y="35"/>
                </a:lnTo>
                <a:lnTo>
                  <a:pt x="0" y="35"/>
                </a:lnTo>
                <a:lnTo>
                  <a:pt x="533" y="2034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2" name="Freeform 120"/>
          <p:cNvSpPr>
            <a:spLocks noChangeArrowheads="1"/>
          </p:cNvSpPr>
          <p:nvPr/>
        </p:nvSpPr>
        <p:spPr bwMode="auto">
          <a:xfrm>
            <a:off x="5067300" y="2470150"/>
            <a:ext cx="217488" cy="731838"/>
          </a:xfrm>
          <a:custGeom>
            <a:avLst/>
            <a:gdLst>
              <a:gd name="T0" fmla="*/ 533 w 606"/>
              <a:gd name="T1" fmla="*/ 2034 h 2035"/>
              <a:gd name="T2" fmla="*/ 605 w 606"/>
              <a:gd name="T3" fmla="*/ 1997 h 2035"/>
              <a:gd name="T4" fmla="*/ 71 w 606"/>
              <a:gd name="T5" fmla="*/ 0 h 2035"/>
              <a:gd name="T6" fmla="*/ 0 w 606"/>
              <a:gd name="T7" fmla="*/ 0 h 2035"/>
              <a:gd name="T8" fmla="*/ 71 w 606"/>
              <a:gd name="T9" fmla="*/ 35 h 2035"/>
              <a:gd name="T10" fmla="*/ 0 w 606"/>
              <a:gd name="T11" fmla="*/ 35 h 2035"/>
              <a:gd name="T12" fmla="*/ 533 w 606"/>
              <a:gd name="T13" fmla="*/ 2034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6" h="2035">
                <a:moveTo>
                  <a:pt x="533" y="2034"/>
                </a:moveTo>
                <a:lnTo>
                  <a:pt x="605" y="1997"/>
                </a:lnTo>
                <a:lnTo>
                  <a:pt x="71" y="0"/>
                </a:lnTo>
                <a:lnTo>
                  <a:pt x="0" y="0"/>
                </a:lnTo>
                <a:lnTo>
                  <a:pt x="71" y="35"/>
                </a:lnTo>
                <a:lnTo>
                  <a:pt x="0" y="35"/>
                </a:lnTo>
                <a:lnTo>
                  <a:pt x="533" y="2034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3" name="Freeform 121"/>
          <p:cNvSpPr>
            <a:spLocks noChangeArrowheads="1"/>
          </p:cNvSpPr>
          <p:nvPr/>
        </p:nvSpPr>
        <p:spPr bwMode="auto">
          <a:xfrm>
            <a:off x="6386513" y="2470150"/>
            <a:ext cx="384175" cy="488950"/>
          </a:xfrm>
          <a:custGeom>
            <a:avLst/>
            <a:gdLst>
              <a:gd name="T0" fmla="*/ 533 w 1067"/>
              <a:gd name="T1" fmla="*/ 0 h 1356"/>
              <a:gd name="T2" fmla="*/ 0 w 1067"/>
              <a:gd name="T3" fmla="*/ 1355 h 1356"/>
              <a:gd name="T4" fmla="*/ 1066 w 1067"/>
              <a:gd name="T5" fmla="*/ 1355 h 1356"/>
              <a:gd name="T6" fmla="*/ 533 w 1067"/>
              <a:gd name="T7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7" h="1356">
                <a:moveTo>
                  <a:pt x="533" y="0"/>
                </a:moveTo>
                <a:lnTo>
                  <a:pt x="0" y="1355"/>
                </a:lnTo>
                <a:lnTo>
                  <a:pt x="1066" y="1355"/>
                </a:lnTo>
                <a:lnTo>
                  <a:pt x="53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4" name="Freeform 122"/>
          <p:cNvSpPr>
            <a:spLocks noChangeArrowheads="1"/>
          </p:cNvSpPr>
          <p:nvPr/>
        </p:nvSpPr>
        <p:spPr bwMode="auto">
          <a:xfrm>
            <a:off x="6386513" y="2470150"/>
            <a:ext cx="384175" cy="488950"/>
          </a:xfrm>
          <a:custGeom>
            <a:avLst/>
            <a:gdLst>
              <a:gd name="T0" fmla="*/ 533 w 1067"/>
              <a:gd name="T1" fmla="*/ 0 h 1356"/>
              <a:gd name="T2" fmla="*/ 0 w 1067"/>
              <a:gd name="T3" fmla="*/ 1355 h 1356"/>
              <a:gd name="T4" fmla="*/ 1066 w 1067"/>
              <a:gd name="T5" fmla="*/ 1355 h 1356"/>
              <a:gd name="T6" fmla="*/ 533 w 1067"/>
              <a:gd name="T7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7" h="1356">
                <a:moveTo>
                  <a:pt x="533" y="0"/>
                </a:moveTo>
                <a:lnTo>
                  <a:pt x="0" y="1355"/>
                </a:lnTo>
                <a:lnTo>
                  <a:pt x="1066" y="1355"/>
                </a:lnTo>
                <a:lnTo>
                  <a:pt x="53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5" name="Freeform 123"/>
          <p:cNvSpPr>
            <a:spLocks noChangeArrowheads="1"/>
          </p:cNvSpPr>
          <p:nvPr/>
        </p:nvSpPr>
        <p:spPr bwMode="auto">
          <a:xfrm>
            <a:off x="6373813" y="2470150"/>
            <a:ext cx="217487" cy="488950"/>
          </a:xfrm>
          <a:custGeom>
            <a:avLst/>
            <a:gdLst>
              <a:gd name="T0" fmla="*/ 605 w 606"/>
              <a:gd name="T1" fmla="*/ 35 h 1356"/>
              <a:gd name="T2" fmla="*/ 534 w 606"/>
              <a:gd name="T3" fmla="*/ 0 h 1356"/>
              <a:gd name="T4" fmla="*/ 0 w 606"/>
              <a:gd name="T5" fmla="*/ 1320 h 1356"/>
              <a:gd name="T6" fmla="*/ 0 w 606"/>
              <a:gd name="T7" fmla="*/ 1355 h 1356"/>
              <a:gd name="T8" fmla="*/ 36 w 606"/>
              <a:gd name="T9" fmla="*/ 1355 h 1356"/>
              <a:gd name="T10" fmla="*/ 71 w 606"/>
              <a:gd name="T11" fmla="*/ 1355 h 1356"/>
              <a:gd name="T12" fmla="*/ 605 w 606"/>
              <a:gd name="T13" fmla="*/ 35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6" h="1356">
                <a:moveTo>
                  <a:pt x="605" y="35"/>
                </a:moveTo>
                <a:lnTo>
                  <a:pt x="534" y="0"/>
                </a:lnTo>
                <a:lnTo>
                  <a:pt x="0" y="1320"/>
                </a:lnTo>
                <a:lnTo>
                  <a:pt x="0" y="1355"/>
                </a:lnTo>
                <a:lnTo>
                  <a:pt x="36" y="1355"/>
                </a:lnTo>
                <a:lnTo>
                  <a:pt x="71" y="1355"/>
                </a:lnTo>
                <a:lnTo>
                  <a:pt x="605" y="3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6" name="Freeform 124"/>
          <p:cNvSpPr>
            <a:spLocks noChangeArrowheads="1"/>
          </p:cNvSpPr>
          <p:nvPr/>
        </p:nvSpPr>
        <p:spPr bwMode="auto">
          <a:xfrm>
            <a:off x="6373813" y="2470150"/>
            <a:ext cx="217487" cy="488950"/>
          </a:xfrm>
          <a:custGeom>
            <a:avLst/>
            <a:gdLst>
              <a:gd name="T0" fmla="*/ 605 w 606"/>
              <a:gd name="T1" fmla="*/ 35 h 1356"/>
              <a:gd name="T2" fmla="*/ 534 w 606"/>
              <a:gd name="T3" fmla="*/ 0 h 1356"/>
              <a:gd name="T4" fmla="*/ 0 w 606"/>
              <a:gd name="T5" fmla="*/ 1320 h 1356"/>
              <a:gd name="T6" fmla="*/ 0 w 606"/>
              <a:gd name="T7" fmla="*/ 1355 h 1356"/>
              <a:gd name="T8" fmla="*/ 36 w 606"/>
              <a:gd name="T9" fmla="*/ 1355 h 1356"/>
              <a:gd name="T10" fmla="*/ 71 w 606"/>
              <a:gd name="T11" fmla="*/ 1355 h 1356"/>
              <a:gd name="T12" fmla="*/ 605 w 606"/>
              <a:gd name="T13" fmla="*/ 35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6" h="1356">
                <a:moveTo>
                  <a:pt x="605" y="35"/>
                </a:moveTo>
                <a:lnTo>
                  <a:pt x="534" y="0"/>
                </a:lnTo>
                <a:lnTo>
                  <a:pt x="0" y="1320"/>
                </a:lnTo>
                <a:lnTo>
                  <a:pt x="0" y="1355"/>
                </a:lnTo>
                <a:lnTo>
                  <a:pt x="36" y="1355"/>
                </a:lnTo>
                <a:lnTo>
                  <a:pt x="71" y="1355"/>
                </a:lnTo>
                <a:lnTo>
                  <a:pt x="605" y="3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7" name="Freeform 125"/>
          <p:cNvSpPr>
            <a:spLocks noChangeArrowheads="1"/>
          </p:cNvSpPr>
          <p:nvPr/>
        </p:nvSpPr>
        <p:spPr bwMode="auto">
          <a:xfrm>
            <a:off x="6386513" y="2932113"/>
            <a:ext cx="396875" cy="26987"/>
          </a:xfrm>
          <a:custGeom>
            <a:avLst/>
            <a:gdLst>
              <a:gd name="T0" fmla="*/ 0 w 1103"/>
              <a:gd name="T1" fmla="*/ 0 h 73"/>
              <a:gd name="T2" fmla="*/ 0 w 1103"/>
              <a:gd name="T3" fmla="*/ 72 h 73"/>
              <a:gd name="T4" fmla="*/ 1031 w 1103"/>
              <a:gd name="T5" fmla="*/ 72 h 73"/>
              <a:gd name="T6" fmla="*/ 1102 w 1103"/>
              <a:gd name="T7" fmla="*/ 72 h 73"/>
              <a:gd name="T8" fmla="*/ 1066 w 1103"/>
              <a:gd name="T9" fmla="*/ 37 h 73"/>
              <a:gd name="T10" fmla="*/ 1031 w 1103"/>
              <a:gd name="T11" fmla="*/ 0 h 73"/>
              <a:gd name="T12" fmla="*/ 0 w 1103"/>
              <a:gd name="T13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3" h="73">
                <a:moveTo>
                  <a:pt x="0" y="0"/>
                </a:moveTo>
                <a:lnTo>
                  <a:pt x="0" y="72"/>
                </a:lnTo>
                <a:lnTo>
                  <a:pt x="1031" y="72"/>
                </a:lnTo>
                <a:lnTo>
                  <a:pt x="1102" y="72"/>
                </a:lnTo>
                <a:lnTo>
                  <a:pt x="1066" y="37"/>
                </a:lnTo>
                <a:lnTo>
                  <a:pt x="1031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8" name="Freeform 126"/>
          <p:cNvSpPr>
            <a:spLocks noChangeArrowheads="1"/>
          </p:cNvSpPr>
          <p:nvPr/>
        </p:nvSpPr>
        <p:spPr bwMode="auto">
          <a:xfrm>
            <a:off x="6386513" y="2932113"/>
            <a:ext cx="396875" cy="26987"/>
          </a:xfrm>
          <a:custGeom>
            <a:avLst/>
            <a:gdLst>
              <a:gd name="T0" fmla="*/ 0 w 1103"/>
              <a:gd name="T1" fmla="*/ 0 h 73"/>
              <a:gd name="T2" fmla="*/ 0 w 1103"/>
              <a:gd name="T3" fmla="*/ 72 h 73"/>
              <a:gd name="T4" fmla="*/ 1031 w 1103"/>
              <a:gd name="T5" fmla="*/ 72 h 73"/>
              <a:gd name="T6" fmla="*/ 1102 w 1103"/>
              <a:gd name="T7" fmla="*/ 72 h 73"/>
              <a:gd name="T8" fmla="*/ 1066 w 1103"/>
              <a:gd name="T9" fmla="*/ 37 h 73"/>
              <a:gd name="T10" fmla="*/ 1031 w 1103"/>
              <a:gd name="T11" fmla="*/ 0 h 73"/>
              <a:gd name="T12" fmla="*/ 0 w 1103"/>
              <a:gd name="T13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3" h="73">
                <a:moveTo>
                  <a:pt x="0" y="0"/>
                </a:moveTo>
                <a:lnTo>
                  <a:pt x="0" y="72"/>
                </a:lnTo>
                <a:lnTo>
                  <a:pt x="1031" y="72"/>
                </a:lnTo>
                <a:lnTo>
                  <a:pt x="1102" y="72"/>
                </a:lnTo>
                <a:lnTo>
                  <a:pt x="1066" y="37"/>
                </a:lnTo>
                <a:lnTo>
                  <a:pt x="1031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9" name="Freeform 127"/>
          <p:cNvSpPr>
            <a:spLocks noChangeArrowheads="1"/>
          </p:cNvSpPr>
          <p:nvPr/>
        </p:nvSpPr>
        <p:spPr bwMode="auto">
          <a:xfrm>
            <a:off x="6565900" y="2432050"/>
            <a:ext cx="204788" cy="527050"/>
          </a:xfrm>
          <a:custGeom>
            <a:avLst/>
            <a:gdLst>
              <a:gd name="T0" fmla="*/ 497 w 569"/>
              <a:gd name="T1" fmla="*/ 1463 h 1464"/>
              <a:gd name="T2" fmla="*/ 568 w 569"/>
              <a:gd name="T3" fmla="*/ 1428 h 1464"/>
              <a:gd name="T4" fmla="*/ 71 w 569"/>
              <a:gd name="T5" fmla="*/ 108 h 1464"/>
              <a:gd name="T6" fmla="*/ 35 w 569"/>
              <a:gd name="T7" fmla="*/ 0 h 1464"/>
              <a:gd name="T8" fmla="*/ 0 w 569"/>
              <a:gd name="T9" fmla="*/ 108 h 1464"/>
              <a:gd name="T10" fmla="*/ 0 w 569"/>
              <a:gd name="T11" fmla="*/ 143 h 1464"/>
              <a:gd name="T12" fmla="*/ 497 w 569"/>
              <a:gd name="T13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9" h="1464">
                <a:moveTo>
                  <a:pt x="497" y="1463"/>
                </a:moveTo>
                <a:lnTo>
                  <a:pt x="568" y="1428"/>
                </a:lnTo>
                <a:lnTo>
                  <a:pt x="71" y="108"/>
                </a:lnTo>
                <a:lnTo>
                  <a:pt x="35" y="0"/>
                </a:lnTo>
                <a:lnTo>
                  <a:pt x="0" y="108"/>
                </a:lnTo>
                <a:lnTo>
                  <a:pt x="0" y="143"/>
                </a:lnTo>
                <a:lnTo>
                  <a:pt x="497" y="1463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40" name="Freeform 128"/>
          <p:cNvSpPr>
            <a:spLocks noChangeArrowheads="1"/>
          </p:cNvSpPr>
          <p:nvPr/>
        </p:nvSpPr>
        <p:spPr bwMode="auto">
          <a:xfrm>
            <a:off x="6565900" y="2432050"/>
            <a:ext cx="204788" cy="527050"/>
          </a:xfrm>
          <a:custGeom>
            <a:avLst/>
            <a:gdLst>
              <a:gd name="T0" fmla="*/ 497 w 569"/>
              <a:gd name="T1" fmla="*/ 1463 h 1464"/>
              <a:gd name="T2" fmla="*/ 568 w 569"/>
              <a:gd name="T3" fmla="*/ 1428 h 1464"/>
              <a:gd name="T4" fmla="*/ 71 w 569"/>
              <a:gd name="T5" fmla="*/ 108 h 1464"/>
              <a:gd name="T6" fmla="*/ 35 w 569"/>
              <a:gd name="T7" fmla="*/ 0 h 1464"/>
              <a:gd name="T8" fmla="*/ 0 w 569"/>
              <a:gd name="T9" fmla="*/ 108 h 1464"/>
              <a:gd name="T10" fmla="*/ 0 w 569"/>
              <a:gd name="T11" fmla="*/ 143 h 1464"/>
              <a:gd name="T12" fmla="*/ 497 w 569"/>
              <a:gd name="T13" fmla="*/ 1463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9" h="1464">
                <a:moveTo>
                  <a:pt x="497" y="1463"/>
                </a:moveTo>
                <a:lnTo>
                  <a:pt x="568" y="1428"/>
                </a:lnTo>
                <a:lnTo>
                  <a:pt x="71" y="108"/>
                </a:lnTo>
                <a:lnTo>
                  <a:pt x="35" y="0"/>
                </a:lnTo>
                <a:lnTo>
                  <a:pt x="0" y="108"/>
                </a:lnTo>
                <a:lnTo>
                  <a:pt x="0" y="143"/>
                </a:lnTo>
                <a:lnTo>
                  <a:pt x="497" y="1463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41" name="Freeform 129"/>
          <p:cNvSpPr>
            <a:spLocks noChangeArrowheads="1"/>
          </p:cNvSpPr>
          <p:nvPr/>
        </p:nvSpPr>
        <p:spPr bwMode="auto">
          <a:xfrm>
            <a:off x="5656263" y="2470150"/>
            <a:ext cx="371475" cy="719138"/>
          </a:xfrm>
          <a:custGeom>
            <a:avLst/>
            <a:gdLst>
              <a:gd name="T0" fmla="*/ 534 w 1034"/>
              <a:gd name="T1" fmla="*/ 0 h 1998"/>
              <a:gd name="T2" fmla="*/ 0 w 1034"/>
              <a:gd name="T3" fmla="*/ 1997 h 1998"/>
              <a:gd name="T4" fmla="*/ 1033 w 1034"/>
              <a:gd name="T5" fmla="*/ 1997 h 1998"/>
              <a:gd name="T6" fmla="*/ 534 w 1034"/>
              <a:gd name="T7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34" h="1998">
                <a:moveTo>
                  <a:pt x="534" y="0"/>
                </a:moveTo>
                <a:lnTo>
                  <a:pt x="0" y="1997"/>
                </a:lnTo>
                <a:lnTo>
                  <a:pt x="1033" y="1997"/>
                </a:lnTo>
                <a:lnTo>
                  <a:pt x="534" y="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42" name="Freeform 130"/>
          <p:cNvSpPr>
            <a:spLocks noChangeArrowheads="1"/>
          </p:cNvSpPr>
          <p:nvPr/>
        </p:nvSpPr>
        <p:spPr bwMode="auto">
          <a:xfrm>
            <a:off x="5656263" y="2470150"/>
            <a:ext cx="371475" cy="719138"/>
          </a:xfrm>
          <a:custGeom>
            <a:avLst/>
            <a:gdLst>
              <a:gd name="T0" fmla="*/ 534 w 1034"/>
              <a:gd name="T1" fmla="*/ 0 h 1998"/>
              <a:gd name="T2" fmla="*/ 0 w 1034"/>
              <a:gd name="T3" fmla="*/ 1997 h 1998"/>
              <a:gd name="T4" fmla="*/ 1033 w 1034"/>
              <a:gd name="T5" fmla="*/ 1997 h 1998"/>
              <a:gd name="T6" fmla="*/ 534 w 1034"/>
              <a:gd name="T7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34" h="1998">
                <a:moveTo>
                  <a:pt x="534" y="0"/>
                </a:moveTo>
                <a:lnTo>
                  <a:pt x="0" y="1997"/>
                </a:lnTo>
                <a:lnTo>
                  <a:pt x="1033" y="1997"/>
                </a:lnTo>
                <a:lnTo>
                  <a:pt x="534" y="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43" name="Freeform 131"/>
          <p:cNvSpPr>
            <a:spLocks noChangeArrowheads="1"/>
          </p:cNvSpPr>
          <p:nvPr/>
        </p:nvSpPr>
        <p:spPr bwMode="auto">
          <a:xfrm>
            <a:off x="5643563" y="2470150"/>
            <a:ext cx="204787" cy="731838"/>
          </a:xfrm>
          <a:custGeom>
            <a:avLst/>
            <a:gdLst>
              <a:gd name="T0" fmla="*/ 569 w 570"/>
              <a:gd name="T1" fmla="*/ 35 h 2035"/>
              <a:gd name="T2" fmla="*/ 498 w 570"/>
              <a:gd name="T3" fmla="*/ 0 h 2035"/>
              <a:gd name="T4" fmla="*/ 0 w 570"/>
              <a:gd name="T5" fmla="*/ 1997 h 2035"/>
              <a:gd name="T6" fmla="*/ 0 w 570"/>
              <a:gd name="T7" fmla="*/ 2034 h 2035"/>
              <a:gd name="T8" fmla="*/ 35 w 570"/>
              <a:gd name="T9" fmla="*/ 2034 h 2035"/>
              <a:gd name="T10" fmla="*/ 72 w 570"/>
              <a:gd name="T11" fmla="*/ 2034 h 2035"/>
              <a:gd name="T12" fmla="*/ 569 w 570"/>
              <a:gd name="T13" fmla="*/ 35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0" h="2035">
                <a:moveTo>
                  <a:pt x="569" y="35"/>
                </a:moveTo>
                <a:lnTo>
                  <a:pt x="498" y="0"/>
                </a:lnTo>
                <a:lnTo>
                  <a:pt x="0" y="1997"/>
                </a:lnTo>
                <a:lnTo>
                  <a:pt x="0" y="2034"/>
                </a:lnTo>
                <a:lnTo>
                  <a:pt x="35" y="2034"/>
                </a:lnTo>
                <a:lnTo>
                  <a:pt x="72" y="2034"/>
                </a:lnTo>
                <a:lnTo>
                  <a:pt x="569" y="3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44" name="Freeform 132"/>
          <p:cNvSpPr>
            <a:spLocks noChangeArrowheads="1"/>
          </p:cNvSpPr>
          <p:nvPr/>
        </p:nvSpPr>
        <p:spPr bwMode="auto">
          <a:xfrm>
            <a:off x="5643563" y="2470150"/>
            <a:ext cx="204787" cy="731838"/>
          </a:xfrm>
          <a:custGeom>
            <a:avLst/>
            <a:gdLst>
              <a:gd name="T0" fmla="*/ 569 w 570"/>
              <a:gd name="T1" fmla="*/ 35 h 2035"/>
              <a:gd name="T2" fmla="*/ 498 w 570"/>
              <a:gd name="T3" fmla="*/ 0 h 2035"/>
              <a:gd name="T4" fmla="*/ 0 w 570"/>
              <a:gd name="T5" fmla="*/ 1997 h 2035"/>
              <a:gd name="T6" fmla="*/ 0 w 570"/>
              <a:gd name="T7" fmla="*/ 2034 h 2035"/>
              <a:gd name="T8" fmla="*/ 35 w 570"/>
              <a:gd name="T9" fmla="*/ 2034 h 2035"/>
              <a:gd name="T10" fmla="*/ 72 w 570"/>
              <a:gd name="T11" fmla="*/ 2034 h 2035"/>
              <a:gd name="T12" fmla="*/ 569 w 570"/>
              <a:gd name="T13" fmla="*/ 35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0" h="2035">
                <a:moveTo>
                  <a:pt x="569" y="35"/>
                </a:moveTo>
                <a:lnTo>
                  <a:pt x="498" y="0"/>
                </a:lnTo>
                <a:lnTo>
                  <a:pt x="0" y="1997"/>
                </a:lnTo>
                <a:lnTo>
                  <a:pt x="0" y="2034"/>
                </a:lnTo>
                <a:lnTo>
                  <a:pt x="35" y="2034"/>
                </a:lnTo>
                <a:lnTo>
                  <a:pt x="72" y="2034"/>
                </a:lnTo>
                <a:lnTo>
                  <a:pt x="569" y="3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45" name="Freeform 133"/>
          <p:cNvSpPr>
            <a:spLocks noChangeArrowheads="1"/>
          </p:cNvSpPr>
          <p:nvPr/>
        </p:nvSpPr>
        <p:spPr bwMode="auto">
          <a:xfrm>
            <a:off x="5656263" y="3176588"/>
            <a:ext cx="398462" cy="26987"/>
          </a:xfrm>
          <a:custGeom>
            <a:avLst/>
            <a:gdLst>
              <a:gd name="T0" fmla="*/ 0 w 1105"/>
              <a:gd name="T1" fmla="*/ 0 h 73"/>
              <a:gd name="T2" fmla="*/ 0 w 1105"/>
              <a:gd name="T3" fmla="*/ 72 h 73"/>
              <a:gd name="T4" fmla="*/ 1033 w 1105"/>
              <a:gd name="T5" fmla="*/ 72 h 73"/>
              <a:gd name="T6" fmla="*/ 1104 w 1105"/>
              <a:gd name="T7" fmla="*/ 72 h 73"/>
              <a:gd name="T8" fmla="*/ 1067 w 1105"/>
              <a:gd name="T9" fmla="*/ 35 h 73"/>
              <a:gd name="T10" fmla="*/ 1033 w 1105"/>
              <a:gd name="T11" fmla="*/ 0 h 73"/>
              <a:gd name="T12" fmla="*/ 0 w 1105"/>
              <a:gd name="T13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5" h="73">
                <a:moveTo>
                  <a:pt x="0" y="0"/>
                </a:moveTo>
                <a:lnTo>
                  <a:pt x="0" y="72"/>
                </a:lnTo>
                <a:lnTo>
                  <a:pt x="1033" y="72"/>
                </a:lnTo>
                <a:lnTo>
                  <a:pt x="1104" y="72"/>
                </a:lnTo>
                <a:lnTo>
                  <a:pt x="1067" y="35"/>
                </a:lnTo>
                <a:lnTo>
                  <a:pt x="1033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46" name="Freeform 134"/>
          <p:cNvSpPr>
            <a:spLocks noChangeArrowheads="1"/>
          </p:cNvSpPr>
          <p:nvPr/>
        </p:nvSpPr>
        <p:spPr bwMode="auto">
          <a:xfrm>
            <a:off x="5656263" y="3176588"/>
            <a:ext cx="398462" cy="26987"/>
          </a:xfrm>
          <a:custGeom>
            <a:avLst/>
            <a:gdLst>
              <a:gd name="T0" fmla="*/ 0 w 1105"/>
              <a:gd name="T1" fmla="*/ 0 h 73"/>
              <a:gd name="T2" fmla="*/ 0 w 1105"/>
              <a:gd name="T3" fmla="*/ 72 h 73"/>
              <a:gd name="T4" fmla="*/ 1033 w 1105"/>
              <a:gd name="T5" fmla="*/ 72 h 73"/>
              <a:gd name="T6" fmla="*/ 1104 w 1105"/>
              <a:gd name="T7" fmla="*/ 72 h 73"/>
              <a:gd name="T8" fmla="*/ 1067 w 1105"/>
              <a:gd name="T9" fmla="*/ 35 h 73"/>
              <a:gd name="T10" fmla="*/ 1033 w 1105"/>
              <a:gd name="T11" fmla="*/ 0 h 73"/>
              <a:gd name="T12" fmla="*/ 0 w 1105"/>
              <a:gd name="T13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05" h="73">
                <a:moveTo>
                  <a:pt x="0" y="0"/>
                </a:moveTo>
                <a:lnTo>
                  <a:pt x="0" y="72"/>
                </a:lnTo>
                <a:lnTo>
                  <a:pt x="1033" y="72"/>
                </a:lnTo>
                <a:lnTo>
                  <a:pt x="1104" y="72"/>
                </a:lnTo>
                <a:lnTo>
                  <a:pt x="1067" y="35"/>
                </a:lnTo>
                <a:lnTo>
                  <a:pt x="1033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47" name="Freeform 135"/>
          <p:cNvSpPr>
            <a:spLocks noChangeArrowheads="1"/>
          </p:cNvSpPr>
          <p:nvPr/>
        </p:nvSpPr>
        <p:spPr bwMode="auto">
          <a:xfrm>
            <a:off x="5822950" y="2470150"/>
            <a:ext cx="217488" cy="731838"/>
          </a:xfrm>
          <a:custGeom>
            <a:avLst/>
            <a:gdLst>
              <a:gd name="T0" fmla="*/ 533 w 605"/>
              <a:gd name="T1" fmla="*/ 2034 h 2035"/>
              <a:gd name="T2" fmla="*/ 604 w 605"/>
              <a:gd name="T3" fmla="*/ 1997 h 2035"/>
              <a:gd name="T4" fmla="*/ 71 w 605"/>
              <a:gd name="T5" fmla="*/ 0 h 2035"/>
              <a:gd name="T6" fmla="*/ 0 w 605"/>
              <a:gd name="T7" fmla="*/ 0 h 2035"/>
              <a:gd name="T8" fmla="*/ 71 w 605"/>
              <a:gd name="T9" fmla="*/ 35 h 2035"/>
              <a:gd name="T10" fmla="*/ 0 w 605"/>
              <a:gd name="T11" fmla="*/ 35 h 2035"/>
              <a:gd name="T12" fmla="*/ 533 w 605"/>
              <a:gd name="T13" fmla="*/ 2034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5" h="2035">
                <a:moveTo>
                  <a:pt x="533" y="2034"/>
                </a:moveTo>
                <a:lnTo>
                  <a:pt x="604" y="1997"/>
                </a:lnTo>
                <a:lnTo>
                  <a:pt x="71" y="0"/>
                </a:lnTo>
                <a:lnTo>
                  <a:pt x="0" y="0"/>
                </a:lnTo>
                <a:lnTo>
                  <a:pt x="71" y="35"/>
                </a:lnTo>
                <a:lnTo>
                  <a:pt x="0" y="35"/>
                </a:lnTo>
                <a:lnTo>
                  <a:pt x="533" y="2034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48" name="Freeform 136"/>
          <p:cNvSpPr>
            <a:spLocks noChangeArrowheads="1"/>
          </p:cNvSpPr>
          <p:nvPr/>
        </p:nvSpPr>
        <p:spPr bwMode="auto">
          <a:xfrm>
            <a:off x="5822950" y="2470150"/>
            <a:ext cx="217488" cy="731838"/>
          </a:xfrm>
          <a:custGeom>
            <a:avLst/>
            <a:gdLst>
              <a:gd name="T0" fmla="*/ 533 w 605"/>
              <a:gd name="T1" fmla="*/ 2034 h 2035"/>
              <a:gd name="T2" fmla="*/ 604 w 605"/>
              <a:gd name="T3" fmla="*/ 1997 h 2035"/>
              <a:gd name="T4" fmla="*/ 71 w 605"/>
              <a:gd name="T5" fmla="*/ 0 h 2035"/>
              <a:gd name="T6" fmla="*/ 0 w 605"/>
              <a:gd name="T7" fmla="*/ 0 h 2035"/>
              <a:gd name="T8" fmla="*/ 71 w 605"/>
              <a:gd name="T9" fmla="*/ 35 h 2035"/>
              <a:gd name="T10" fmla="*/ 0 w 605"/>
              <a:gd name="T11" fmla="*/ 35 h 2035"/>
              <a:gd name="T12" fmla="*/ 533 w 605"/>
              <a:gd name="T13" fmla="*/ 2034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5" h="2035">
                <a:moveTo>
                  <a:pt x="533" y="2034"/>
                </a:moveTo>
                <a:lnTo>
                  <a:pt x="604" y="1997"/>
                </a:lnTo>
                <a:lnTo>
                  <a:pt x="71" y="0"/>
                </a:lnTo>
                <a:lnTo>
                  <a:pt x="0" y="0"/>
                </a:lnTo>
                <a:lnTo>
                  <a:pt x="71" y="35"/>
                </a:lnTo>
                <a:lnTo>
                  <a:pt x="0" y="35"/>
                </a:lnTo>
                <a:lnTo>
                  <a:pt x="533" y="2034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49" name="Freeform 137"/>
          <p:cNvSpPr>
            <a:spLocks noChangeArrowheads="1"/>
          </p:cNvSpPr>
          <p:nvPr/>
        </p:nvSpPr>
        <p:spPr bwMode="auto">
          <a:xfrm>
            <a:off x="6194425" y="1982788"/>
            <a:ext cx="25400" cy="25400"/>
          </a:xfrm>
          <a:custGeom>
            <a:avLst/>
            <a:gdLst>
              <a:gd name="T0" fmla="*/ 71 w 72"/>
              <a:gd name="T1" fmla="*/ 0 h 72"/>
              <a:gd name="T2" fmla="*/ 35 w 72"/>
              <a:gd name="T3" fmla="*/ 0 h 72"/>
              <a:gd name="T4" fmla="*/ 0 w 72"/>
              <a:gd name="T5" fmla="*/ 71 h 72"/>
              <a:gd name="T6" fmla="*/ 35 w 72"/>
              <a:gd name="T7" fmla="*/ 71 h 72"/>
              <a:gd name="T8" fmla="*/ 71 w 72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71" y="0"/>
                </a:moveTo>
                <a:lnTo>
                  <a:pt x="35" y="0"/>
                </a:lnTo>
                <a:lnTo>
                  <a:pt x="0" y="71"/>
                </a:lnTo>
                <a:lnTo>
                  <a:pt x="35" y="71"/>
                </a:lnTo>
                <a:lnTo>
                  <a:pt x="71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50" name="Freeform 138"/>
          <p:cNvSpPr>
            <a:spLocks noChangeArrowheads="1"/>
          </p:cNvSpPr>
          <p:nvPr/>
        </p:nvSpPr>
        <p:spPr bwMode="auto">
          <a:xfrm>
            <a:off x="6194425" y="1982788"/>
            <a:ext cx="25400" cy="25400"/>
          </a:xfrm>
          <a:custGeom>
            <a:avLst/>
            <a:gdLst>
              <a:gd name="T0" fmla="*/ 71 w 72"/>
              <a:gd name="T1" fmla="*/ 0 h 72"/>
              <a:gd name="T2" fmla="*/ 35 w 72"/>
              <a:gd name="T3" fmla="*/ 0 h 72"/>
              <a:gd name="T4" fmla="*/ 0 w 72"/>
              <a:gd name="T5" fmla="*/ 71 h 72"/>
              <a:gd name="T6" fmla="*/ 35 w 72"/>
              <a:gd name="T7" fmla="*/ 71 h 72"/>
              <a:gd name="T8" fmla="*/ 71 w 72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71" y="0"/>
                </a:moveTo>
                <a:lnTo>
                  <a:pt x="35" y="0"/>
                </a:lnTo>
                <a:lnTo>
                  <a:pt x="0" y="71"/>
                </a:lnTo>
                <a:lnTo>
                  <a:pt x="35" y="71"/>
                </a:lnTo>
                <a:lnTo>
                  <a:pt x="71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51" name="Freeform 139"/>
          <p:cNvSpPr>
            <a:spLocks noChangeArrowheads="1"/>
          </p:cNvSpPr>
          <p:nvPr/>
        </p:nvSpPr>
        <p:spPr bwMode="auto">
          <a:xfrm>
            <a:off x="6962775" y="2212975"/>
            <a:ext cx="25400" cy="38100"/>
          </a:xfrm>
          <a:custGeom>
            <a:avLst/>
            <a:gdLst>
              <a:gd name="T0" fmla="*/ 36 w 72"/>
              <a:gd name="T1" fmla="*/ 0 h 108"/>
              <a:gd name="T2" fmla="*/ 71 w 72"/>
              <a:gd name="T3" fmla="*/ 35 h 108"/>
              <a:gd name="T4" fmla="*/ 36 w 72"/>
              <a:gd name="T5" fmla="*/ 107 h 108"/>
              <a:gd name="T6" fmla="*/ 0 w 72"/>
              <a:gd name="T7" fmla="*/ 72 h 108"/>
              <a:gd name="T8" fmla="*/ 36 w 72"/>
              <a:gd name="T9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8">
                <a:moveTo>
                  <a:pt x="36" y="0"/>
                </a:moveTo>
                <a:lnTo>
                  <a:pt x="71" y="35"/>
                </a:lnTo>
                <a:lnTo>
                  <a:pt x="36" y="107"/>
                </a:lnTo>
                <a:lnTo>
                  <a:pt x="0" y="72"/>
                </a:lnTo>
                <a:lnTo>
                  <a:pt x="36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52" name="Freeform 140"/>
          <p:cNvSpPr>
            <a:spLocks noChangeArrowheads="1"/>
          </p:cNvSpPr>
          <p:nvPr/>
        </p:nvSpPr>
        <p:spPr bwMode="auto">
          <a:xfrm>
            <a:off x="6962775" y="2212975"/>
            <a:ext cx="25400" cy="38100"/>
          </a:xfrm>
          <a:custGeom>
            <a:avLst/>
            <a:gdLst>
              <a:gd name="T0" fmla="*/ 36 w 72"/>
              <a:gd name="T1" fmla="*/ 0 h 108"/>
              <a:gd name="T2" fmla="*/ 71 w 72"/>
              <a:gd name="T3" fmla="*/ 35 h 108"/>
              <a:gd name="T4" fmla="*/ 36 w 72"/>
              <a:gd name="T5" fmla="*/ 107 h 108"/>
              <a:gd name="T6" fmla="*/ 0 w 72"/>
              <a:gd name="T7" fmla="*/ 72 h 108"/>
              <a:gd name="T8" fmla="*/ 36 w 72"/>
              <a:gd name="T9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8">
                <a:moveTo>
                  <a:pt x="36" y="0"/>
                </a:moveTo>
                <a:lnTo>
                  <a:pt x="71" y="35"/>
                </a:lnTo>
                <a:lnTo>
                  <a:pt x="36" y="107"/>
                </a:lnTo>
                <a:lnTo>
                  <a:pt x="0" y="72"/>
                </a:lnTo>
                <a:lnTo>
                  <a:pt x="36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53" name="Freeform 141"/>
          <p:cNvSpPr>
            <a:spLocks noChangeArrowheads="1"/>
          </p:cNvSpPr>
          <p:nvPr/>
        </p:nvSpPr>
        <p:spPr bwMode="auto">
          <a:xfrm>
            <a:off x="6207125" y="1982788"/>
            <a:ext cx="768350" cy="257175"/>
          </a:xfrm>
          <a:custGeom>
            <a:avLst/>
            <a:gdLst>
              <a:gd name="T0" fmla="*/ 36 w 2135"/>
              <a:gd name="T1" fmla="*/ 0 h 716"/>
              <a:gd name="T2" fmla="*/ 0 w 2135"/>
              <a:gd name="T3" fmla="*/ 71 h 716"/>
              <a:gd name="T4" fmla="*/ 2098 w 2135"/>
              <a:gd name="T5" fmla="*/ 715 h 716"/>
              <a:gd name="T6" fmla="*/ 2134 w 2135"/>
              <a:gd name="T7" fmla="*/ 643 h 716"/>
              <a:gd name="T8" fmla="*/ 36 w 2135"/>
              <a:gd name="T9" fmla="*/ 0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35" h="716">
                <a:moveTo>
                  <a:pt x="36" y="0"/>
                </a:moveTo>
                <a:lnTo>
                  <a:pt x="0" y="71"/>
                </a:lnTo>
                <a:lnTo>
                  <a:pt x="2098" y="715"/>
                </a:lnTo>
                <a:lnTo>
                  <a:pt x="2134" y="643"/>
                </a:lnTo>
                <a:lnTo>
                  <a:pt x="36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54" name="Freeform 142"/>
          <p:cNvSpPr>
            <a:spLocks noChangeArrowheads="1"/>
          </p:cNvSpPr>
          <p:nvPr/>
        </p:nvSpPr>
        <p:spPr bwMode="auto">
          <a:xfrm>
            <a:off x="6207125" y="1982788"/>
            <a:ext cx="768350" cy="257175"/>
          </a:xfrm>
          <a:custGeom>
            <a:avLst/>
            <a:gdLst>
              <a:gd name="T0" fmla="*/ 36 w 2135"/>
              <a:gd name="T1" fmla="*/ 0 h 716"/>
              <a:gd name="T2" fmla="*/ 0 w 2135"/>
              <a:gd name="T3" fmla="*/ 71 h 716"/>
              <a:gd name="T4" fmla="*/ 2098 w 2135"/>
              <a:gd name="T5" fmla="*/ 715 h 716"/>
              <a:gd name="T6" fmla="*/ 2134 w 2135"/>
              <a:gd name="T7" fmla="*/ 643 h 716"/>
              <a:gd name="T8" fmla="*/ 36 w 2135"/>
              <a:gd name="T9" fmla="*/ 0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35" h="716">
                <a:moveTo>
                  <a:pt x="36" y="0"/>
                </a:moveTo>
                <a:lnTo>
                  <a:pt x="0" y="71"/>
                </a:lnTo>
                <a:lnTo>
                  <a:pt x="2098" y="715"/>
                </a:lnTo>
                <a:lnTo>
                  <a:pt x="2134" y="643"/>
                </a:lnTo>
                <a:lnTo>
                  <a:pt x="36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55" name="Freeform 143"/>
          <p:cNvSpPr>
            <a:spLocks noChangeArrowheads="1"/>
          </p:cNvSpPr>
          <p:nvPr/>
        </p:nvSpPr>
        <p:spPr bwMode="auto">
          <a:xfrm>
            <a:off x="6565900" y="2457450"/>
            <a:ext cx="25400" cy="39688"/>
          </a:xfrm>
          <a:custGeom>
            <a:avLst/>
            <a:gdLst>
              <a:gd name="T0" fmla="*/ 35 w 72"/>
              <a:gd name="T1" fmla="*/ 0 h 109"/>
              <a:gd name="T2" fmla="*/ 0 w 72"/>
              <a:gd name="T3" fmla="*/ 36 h 109"/>
              <a:gd name="T4" fmla="*/ 35 w 72"/>
              <a:gd name="T5" fmla="*/ 108 h 109"/>
              <a:gd name="T6" fmla="*/ 71 w 72"/>
              <a:gd name="T7" fmla="*/ 71 h 109"/>
              <a:gd name="T8" fmla="*/ 35 w 72"/>
              <a:gd name="T9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9">
                <a:moveTo>
                  <a:pt x="35" y="0"/>
                </a:moveTo>
                <a:lnTo>
                  <a:pt x="0" y="36"/>
                </a:lnTo>
                <a:lnTo>
                  <a:pt x="35" y="108"/>
                </a:lnTo>
                <a:lnTo>
                  <a:pt x="71" y="71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56" name="Freeform 144"/>
          <p:cNvSpPr>
            <a:spLocks noChangeArrowheads="1"/>
          </p:cNvSpPr>
          <p:nvPr/>
        </p:nvSpPr>
        <p:spPr bwMode="auto">
          <a:xfrm>
            <a:off x="6565900" y="2457450"/>
            <a:ext cx="25400" cy="39688"/>
          </a:xfrm>
          <a:custGeom>
            <a:avLst/>
            <a:gdLst>
              <a:gd name="T0" fmla="*/ 35 w 72"/>
              <a:gd name="T1" fmla="*/ 0 h 109"/>
              <a:gd name="T2" fmla="*/ 0 w 72"/>
              <a:gd name="T3" fmla="*/ 36 h 109"/>
              <a:gd name="T4" fmla="*/ 35 w 72"/>
              <a:gd name="T5" fmla="*/ 108 h 109"/>
              <a:gd name="T6" fmla="*/ 71 w 72"/>
              <a:gd name="T7" fmla="*/ 71 h 109"/>
              <a:gd name="T8" fmla="*/ 35 w 72"/>
              <a:gd name="T9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9">
                <a:moveTo>
                  <a:pt x="35" y="0"/>
                </a:moveTo>
                <a:lnTo>
                  <a:pt x="0" y="36"/>
                </a:lnTo>
                <a:lnTo>
                  <a:pt x="35" y="108"/>
                </a:lnTo>
                <a:lnTo>
                  <a:pt x="71" y="71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57" name="Freeform 145"/>
          <p:cNvSpPr>
            <a:spLocks noChangeArrowheads="1"/>
          </p:cNvSpPr>
          <p:nvPr/>
        </p:nvSpPr>
        <p:spPr bwMode="auto">
          <a:xfrm>
            <a:off x="6962775" y="2212975"/>
            <a:ext cx="25400" cy="26988"/>
          </a:xfrm>
          <a:custGeom>
            <a:avLst/>
            <a:gdLst>
              <a:gd name="T0" fmla="*/ 0 w 72"/>
              <a:gd name="T1" fmla="*/ 0 h 73"/>
              <a:gd name="T2" fmla="*/ 36 w 72"/>
              <a:gd name="T3" fmla="*/ 0 h 73"/>
              <a:gd name="T4" fmla="*/ 71 w 72"/>
              <a:gd name="T5" fmla="*/ 72 h 73"/>
              <a:gd name="T6" fmla="*/ 36 w 72"/>
              <a:gd name="T7" fmla="*/ 72 h 73"/>
              <a:gd name="T8" fmla="*/ 0 w 72"/>
              <a:gd name="T9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3">
                <a:moveTo>
                  <a:pt x="0" y="0"/>
                </a:moveTo>
                <a:lnTo>
                  <a:pt x="36" y="0"/>
                </a:lnTo>
                <a:lnTo>
                  <a:pt x="71" y="72"/>
                </a:lnTo>
                <a:lnTo>
                  <a:pt x="36" y="7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58" name="Freeform 146"/>
          <p:cNvSpPr>
            <a:spLocks noChangeArrowheads="1"/>
          </p:cNvSpPr>
          <p:nvPr/>
        </p:nvSpPr>
        <p:spPr bwMode="auto">
          <a:xfrm>
            <a:off x="6962775" y="2212975"/>
            <a:ext cx="25400" cy="26988"/>
          </a:xfrm>
          <a:custGeom>
            <a:avLst/>
            <a:gdLst>
              <a:gd name="T0" fmla="*/ 0 w 72"/>
              <a:gd name="T1" fmla="*/ 0 h 73"/>
              <a:gd name="T2" fmla="*/ 36 w 72"/>
              <a:gd name="T3" fmla="*/ 0 h 73"/>
              <a:gd name="T4" fmla="*/ 71 w 72"/>
              <a:gd name="T5" fmla="*/ 72 h 73"/>
              <a:gd name="T6" fmla="*/ 36 w 72"/>
              <a:gd name="T7" fmla="*/ 72 h 73"/>
              <a:gd name="T8" fmla="*/ 0 w 72"/>
              <a:gd name="T9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3">
                <a:moveTo>
                  <a:pt x="0" y="0"/>
                </a:moveTo>
                <a:lnTo>
                  <a:pt x="36" y="0"/>
                </a:lnTo>
                <a:lnTo>
                  <a:pt x="71" y="72"/>
                </a:lnTo>
                <a:lnTo>
                  <a:pt x="36" y="7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59" name="Freeform 147"/>
          <p:cNvSpPr>
            <a:spLocks noChangeArrowheads="1"/>
          </p:cNvSpPr>
          <p:nvPr/>
        </p:nvSpPr>
        <p:spPr bwMode="auto">
          <a:xfrm>
            <a:off x="6578600" y="2212975"/>
            <a:ext cx="396875" cy="269875"/>
          </a:xfrm>
          <a:custGeom>
            <a:avLst/>
            <a:gdLst>
              <a:gd name="T0" fmla="*/ 0 w 1104"/>
              <a:gd name="T1" fmla="*/ 678 h 750"/>
              <a:gd name="T2" fmla="*/ 36 w 1104"/>
              <a:gd name="T3" fmla="*/ 749 h 750"/>
              <a:gd name="T4" fmla="*/ 1103 w 1104"/>
              <a:gd name="T5" fmla="*/ 72 h 750"/>
              <a:gd name="T6" fmla="*/ 1067 w 1104"/>
              <a:gd name="T7" fmla="*/ 0 h 750"/>
              <a:gd name="T8" fmla="*/ 0 w 1104"/>
              <a:gd name="T9" fmla="*/ 678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4" h="750">
                <a:moveTo>
                  <a:pt x="0" y="678"/>
                </a:moveTo>
                <a:lnTo>
                  <a:pt x="36" y="749"/>
                </a:lnTo>
                <a:lnTo>
                  <a:pt x="1103" y="72"/>
                </a:lnTo>
                <a:lnTo>
                  <a:pt x="1067" y="0"/>
                </a:lnTo>
                <a:lnTo>
                  <a:pt x="0" y="67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60" name="Freeform 148"/>
          <p:cNvSpPr>
            <a:spLocks noChangeArrowheads="1"/>
          </p:cNvSpPr>
          <p:nvPr/>
        </p:nvSpPr>
        <p:spPr bwMode="auto">
          <a:xfrm>
            <a:off x="6578600" y="2212975"/>
            <a:ext cx="396875" cy="269875"/>
          </a:xfrm>
          <a:custGeom>
            <a:avLst/>
            <a:gdLst>
              <a:gd name="T0" fmla="*/ 0 w 1104"/>
              <a:gd name="T1" fmla="*/ 678 h 750"/>
              <a:gd name="T2" fmla="*/ 36 w 1104"/>
              <a:gd name="T3" fmla="*/ 749 h 750"/>
              <a:gd name="T4" fmla="*/ 1103 w 1104"/>
              <a:gd name="T5" fmla="*/ 72 h 750"/>
              <a:gd name="T6" fmla="*/ 1067 w 1104"/>
              <a:gd name="T7" fmla="*/ 0 h 750"/>
              <a:gd name="T8" fmla="*/ 0 w 1104"/>
              <a:gd name="T9" fmla="*/ 678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4" h="750">
                <a:moveTo>
                  <a:pt x="0" y="678"/>
                </a:moveTo>
                <a:lnTo>
                  <a:pt x="36" y="749"/>
                </a:lnTo>
                <a:lnTo>
                  <a:pt x="1103" y="72"/>
                </a:lnTo>
                <a:lnTo>
                  <a:pt x="1067" y="0"/>
                </a:lnTo>
                <a:lnTo>
                  <a:pt x="0" y="67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61" name="Freeform 149"/>
          <p:cNvSpPr>
            <a:spLocks noChangeArrowheads="1"/>
          </p:cNvSpPr>
          <p:nvPr/>
        </p:nvSpPr>
        <p:spPr bwMode="auto">
          <a:xfrm>
            <a:off x="5451475" y="2212975"/>
            <a:ext cx="25400" cy="26988"/>
          </a:xfrm>
          <a:custGeom>
            <a:avLst/>
            <a:gdLst>
              <a:gd name="T0" fmla="*/ 36 w 72"/>
              <a:gd name="T1" fmla="*/ 72 h 73"/>
              <a:gd name="T2" fmla="*/ 71 w 72"/>
              <a:gd name="T3" fmla="*/ 72 h 73"/>
              <a:gd name="T4" fmla="*/ 36 w 72"/>
              <a:gd name="T5" fmla="*/ 0 h 73"/>
              <a:gd name="T6" fmla="*/ 0 w 72"/>
              <a:gd name="T7" fmla="*/ 0 h 73"/>
              <a:gd name="T8" fmla="*/ 36 w 72"/>
              <a:gd name="T9" fmla="*/ 72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3">
                <a:moveTo>
                  <a:pt x="36" y="72"/>
                </a:moveTo>
                <a:lnTo>
                  <a:pt x="71" y="72"/>
                </a:lnTo>
                <a:lnTo>
                  <a:pt x="36" y="0"/>
                </a:lnTo>
                <a:lnTo>
                  <a:pt x="0" y="0"/>
                </a:lnTo>
                <a:lnTo>
                  <a:pt x="36" y="72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62" name="Freeform 150"/>
          <p:cNvSpPr>
            <a:spLocks noChangeArrowheads="1"/>
          </p:cNvSpPr>
          <p:nvPr/>
        </p:nvSpPr>
        <p:spPr bwMode="auto">
          <a:xfrm>
            <a:off x="5451475" y="2212975"/>
            <a:ext cx="25400" cy="26988"/>
          </a:xfrm>
          <a:custGeom>
            <a:avLst/>
            <a:gdLst>
              <a:gd name="T0" fmla="*/ 36 w 72"/>
              <a:gd name="T1" fmla="*/ 72 h 73"/>
              <a:gd name="T2" fmla="*/ 71 w 72"/>
              <a:gd name="T3" fmla="*/ 72 h 73"/>
              <a:gd name="T4" fmla="*/ 36 w 72"/>
              <a:gd name="T5" fmla="*/ 0 h 73"/>
              <a:gd name="T6" fmla="*/ 0 w 72"/>
              <a:gd name="T7" fmla="*/ 0 h 73"/>
              <a:gd name="T8" fmla="*/ 36 w 72"/>
              <a:gd name="T9" fmla="*/ 72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3">
                <a:moveTo>
                  <a:pt x="36" y="72"/>
                </a:moveTo>
                <a:lnTo>
                  <a:pt x="71" y="72"/>
                </a:lnTo>
                <a:lnTo>
                  <a:pt x="36" y="0"/>
                </a:lnTo>
                <a:lnTo>
                  <a:pt x="0" y="0"/>
                </a:lnTo>
                <a:lnTo>
                  <a:pt x="36" y="72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63" name="Freeform 151"/>
          <p:cNvSpPr>
            <a:spLocks noChangeArrowheads="1"/>
          </p:cNvSpPr>
          <p:nvPr/>
        </p:nvSpPr>
        <p:spPr bwMode="auto">
          <a:xfrm>
            <a:off x="5067300" y="2457450"/>
            <a:ext cx="25400" cy="39688"/>
          </a:xfrm>
          <a:custGeom>
            <a:avLst/>
            <a:gdLst>
              <a:gd name="T0" fmla="*/ 71 w 72"/>
              <a:gd name="T1" fmla="*/ 71 h 109"/>
              <a:gd name="T2" fmla="*/ 36 w 72"/>
              <a:gd name="T3" fmla="*/ 108 h 109"/>
              <a:gd name="T4" fmla="*/ 0 w 72"/>
              <a:gd name="T5" fmla="*/ 36 h 109"/>
              <a:gd name="T6" fmla="*/ 36 w 72"/>
              <a:gd name="T7" fmla="*/ 0 h 109"/>
              <a:gd name="T8" fmla="*/ 71 w 72"/>
              <a:gd name="T9" fmla="*/ 71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9">
                <a:moveTo>
                  <a:pt x="71" y="71"/>
                </a:moveTo>
                <a:lnTo>
                  <a:pt x="36" y="108"/>
                </a:lnTo>
                <a:lnTo>
                  <a:pt x="0" y="36"/>
                </a:lnTo>
                <a:lnTo>
                  <a:pt x="36" y="0"/>
                </a:lnTo>
                <a:lnTo>
                  <a:pt x="71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64" name="Freeform 152"/>
          <p:cNvSpPr>
            <a:spLocks noChangeArrowheads="1"/>
          </p:cNvSpPr>
          <p:nvPr/>
        </p:nvSpPr>
        <p:spPr bwMode="auto">
          <a:xfrm>
            <a:off x="5067300" y="2457450"/>
            <a:ext cx="25400" cy="39688"/>
          </a:xfrm>
          <a:custGeom>
            <a:avLst/>
            <a:gdLst>
              <a:gd name="T0" fmla="*/ 71 w 72"/>
              <a:gd name="T1" fmla="*/ 71 h 109"/>
              <a:gd name="T2" fmla="*/ 36 w 72"/>
              <a:gd name="T3" fmla="*/ 108 h 109"/>
              <a:gd name="T4" fmla="*/ 0 w 72"/>
              <a:gd name="T5" fmla="*/ 36 h 109"/>
              <a:gd name="T6" fmla="*/ 36 w 72"/>
              <a:gd name="T7" fmla="*/ 0 h 109"/>
              <a:gd name="T8" fmla="*/ 71 w 72"/>
              <a:gd name="T9" fmla="*/ 71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9">
                <a:moveTo>
                  <a:pt x="71" y="71"/>
                </a:moveTo>
                <a:lnTo>
                  <a:pt x="36" y="108"/>
                </a:lnTo>
                <a:lnTo>
                  <a:pt x="0" y="36"/>
                </a:lnTo>
                <a:lnTo>
                  <a:pt x="36" y="0"/>
                </a:lnTo>
                <a:lnTo>
                  <a:pt x="71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65" name="Freeform 153"/>
          <p:cNvSpPr>
            <a:spLocks noChangeArrowheads="1"/>
          </p:cNvSpPr>
          <p:nvPr/>
        </p:nvSpPr>
        <p:spPr bwMode="auto">
          <a:xfrm>
            <a:off x="5080000" y="2212975"/>
            <a:ext cx="384175" cy="269875"/>
          </a:xfrm>
          <a:custGeom>
            <a:avLst/>
            <a:gdLst>
              <a:gd name="T0" fmla="*/ 1067 w 1068"/>
              <a:gd name="T1" fmla="*/ 72 h 750"/>
              <a:gd name="T2" fmla="*/ 1031 w 1068"/>
              <a:gd name="T3" fmla="*/ 0 h 750"/>
              <a:gd name="T4" fmla="*/ 0 w 1068"/>
              <a:gd name="T5" fmla="*/ 678 h 750"/>
              <a:gd name="T6" fmla="*/ 35 w 1068"/>
              <a:gd name="T7" fmla="*/ 749 h 750"/>
              <a:gd name="T8" fmla="*/ 1067 w 1068"/>
              <a:gd name="T9" fmla="*/ 72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8" h="750">
                <a:moveTo>
                  <a:pt x="1067" y="72"/>
                </a:moveTo>
                <a:lnTo>
                  <a:pt x="1031" y="0"/>
                </a:lnTo>
                <a:lnTo>
                  <a:pt x="0" y="678"/>
                </a:lnTo>
                <a:lnTo>
                  <a:pt x="35" y="749"/>
                </a:lnTo>
                <a:lnTo>
                  <a:pt x="1067" y="72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66" name="Freeform 154"/>
          <p:cNvSpPr>
            <a:spLocks noChangeArrowheads="1"/>
          </p:cNvSpPr>
          <p:nvPr/>
        </p:nvSpPr>
        <p:spPr bwMode="auto">
          <a:xfrm>
            <a:off x="5080000" y="2212975"/>
            <a:ext cx="384175" cy="269875"/>
          </a:xfrm>
          <a:custGeom>
            <a:avLst/>
            <a:gdLst>
              <a:gd name="T0" fmla="*/ 1067 w 1068"/>
              <a:gd name="T1" fmla="*/ 72 h 750"/>
              <a:gd name="T2" fmla="*/ 1031 w 1068"/>
              <a:gd name="T3" fmla="*/ 0 h 750"/>
              <a:gd name="T4" fmla="*/ 0 w 1068"/>
              <a:gd name="T5" fmla="*/ 678 h 750"/>
              <a:gd name="T6" fmla="*/ 35 w 1068"/>
              <a:gd name="T7" fmla="*/ 749 h 750"/>
              <a:gd name="T8" fmla="*/ 1067 w 1068"/>
              <a:gd name="T9" fmla="*/ 72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8" h="750">
                <a:moveTo>
                  <a:pt x="1067" y="72"/>
                </a:moveTo>
                <a:lnTo>
                  <a:pt x="1031" y="0"/>
                </a:lnTo>
                <a:lnTo>
                  <a:pt x="0" y="678"/>
                </a:lnTo>
                <a:lnTo>
                  <a:pt x="35" y="749"/>
                </a:lnTo>
                <a:lnTo>
                  <a:pt x="1067" y="72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67" name="Freeform 155"/>
          <p:cNvSpPr>
            <a:spLocks noChangeArrowheads="1"/>
          </p:cNvSpPr>
          <p:nvPr/>
        </p:nvSpPr>
        <p:spPr bwMode="auto">
          <a:xfrm>
            <a:off x="5438775" y="2212975"/>
            <a:ext cx="25400" cy="26988"/>
          </a:xfrm>
          <a:custGeom>
            <a:avLst/>
            <a:gdLst>
              <a:gd name="T0" fmla="*/ 71 w 72"/>
              <a:gd name="T1" fmla="*/ 0 h 73"/>
              <a:gd name="T2" fmla="*/ 35 w 72"/>
              <a:gd name="T3" fmla="*/ 0 h 73"/>
              <a:gd name="T4" fmla="*/ 0 w 72"/>
              <a:gd name="T5" fmla="*/ 72 h 73"/>
              <a:gd name="T6" fmla="*/ 35 w 72"/>
              <a:gd name="T7" fmla="*/ 72 h 73"/>
              <a:gd name="T8" fmla="*/ 71 w 72"/>
              <a:gd name="T9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3">
                <a:moveTo>
                  <a:pt x="71" y="0"/>
                </a:moveTo>
                <a:lnTo>
                  <a:pt x="35" y="0"/>
                </a:lnTo>
                <a:lnTo>
                  <a:pt x="0" y="72"/>
                </a:lnTo>
                <a:lnTo>
                  <a:pt x="35" y="72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68" name="Freeform 156"/>
          <p:cNvSpPr>
            <a:spLocks noChangeArrowheads="1"/>
          </p:cNvSpPr>
          <p:nvPr/>
        </p:nvSpPr>
        <p:spPr bwMode="auto">
          <a:xfrm>
            <a:off x="5438775" y="2212975"/>
            <a:ext cx="25400" cy="26988"/>
          </a:xfrm>
          <a:custGeom>
            <a:avLst/>
            <a:gdLst>
              <a:gd name="T0" fmla="*/ 71 w 72"/>
              <a:gd name="T1" fmla="*/ 0 h 73"/>
              <a:gd name="T2" fmla="*/ 35 w 72"/>
              <a:gd name="T3" fmla="*/ 0 h 73"/>
              <a:gd name="T4" fmla="*/ 0 w 72"/>
              <a:gd name="T5" fmla="*/ 72 h 73"/>
              <a:gd name="T6" fmla="*/ 35 w 72"/>
              <a:gd name="T7" fmla="*/ 72 h 73"/>
              <a:gd name="T8" fmla="*/ 71 w 72"/>
              <a:gd name="T9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3">
                <a:moveTo>
                  <a:pt x="71" y="0"/>
                </a:moveTo>
                <a:lnTo>
                  <a:pt x="35" y="0"/>
                </a:lnTo>
                <a:lnTo>
                  <a:pt x="0" y="72"/>
                </a:lnTo>
                <a:lnTo>
                  <a:pt x="35" y="72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69" name="Freeform 157"/>
          <p:cNvSpPr>
            <a:spLocks noChangeArrowheads="1"/>
          </p:cNvSpPr>
          <p:nvPr/>
        </p:nvSpPr>
        <p:spPr bwMode="auto">
          <a:xfrm>
            <a:off x="5835650" y="2457450"/>
            <a:ext cx="25400" cy="39688"/>
          </a:xfrm>
          <a:custGeom>
            <a:avLst/>
            <a:gdLst>
              <a:gd name="T0" fmla="*/ 35 w 72"/>
              <a:gd name="T1" fmla="*/ 0 h 109"/>
              <a:gd name="T2" fmla="*/ 71 w 72"/>
              <a:gd name="T3" fmla="*/ 36 h 109"/>
              <a:gd name="T4" fmla="*/ 35 w 72"/>
              <a:gd name="T5" fmla="*/ 108 h 109"/>
              <a:gd name="T6" fmla="*/ 0 w 72"/>
              <a:gd name="T7" fmla="*/ 71 h 109"/>
              <a:gd name="T8" fmla="*/ 35 w 72"/>
              <a:gd name="T9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9">
                <a:moveTo>
                  <a:pt x="35" y="0"/>
                </a:moveTo>
                <a:lnTo>
                  <a:pt x="71" y="36"/>
                </a:lnTo>
                <a:lnTo>
                  <a:pt x="35" y="108"/>
                </a:lnTo>
                <a:lnTo>
                  <a:pt x="0" y="71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70" name="Freeform 158"/>
          <p:cNvSpPr>
            <a:spLocks noChangeArrowheads="1"/>
          </p:cNvSpPr>
          <p:nvPr/>
        </p:nvSpPr>
        <p:spPr bwMode="auto">
          <a:xfrm>
            <a:off x="5835650" y="2457450"/>
            <a:ext cx="25400" cy="39688"/>
          </a:xfrm>
          <a:custGeom>
            <a:avLst/>
            <a:gdLst>
              <a:gd name="T0" fmla="*/ 35 w 72"/>
              <a:gd name="T1" fmla="*/ 0 h 109"/>
              <a:gd name="T2" fmla="*/ 71 w 72"/>
              <a:gd name="T3" fmla="*/ 36 h 109"/>
              <a:gd name="T4" fmla="*/ 35 w 72"/>
              <a:gd name="T5" fmla="*/ 108 h 109"/>
              <a:gd name="T6" fmla="*/ 0 w 72"/>
              <a:gd name="T7" fmla="*/ 71 h 109"/>
              <a:gd name="T8" fmla="*/ 35 w 72"/>
              <a:gd name="T9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9">
                <a:moveTo>
                  <a:pt x="35" y="0"/>
                </a:moveTo>
                <a:lnTo>
                  <a:pt x="71" y="36"/>
                </a:lnTo>
                <a:lnTo>
                  <a:pt x="35" y="108"/>
                </a:lnTo>
                <a:lnTo>
                  <a:pt x="0" y="71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71" name="Freeform 159"/>
          <p:cNvSpPr>
            <a:spLocks noChangeArrowheads="1"/>
          </p:cNvSpPr>
          <p:nvPr/>
        </p:nvSpPr>
        <p:spPr bwMode="auto">
          <a:xfrm>
            <a:off x="5451475" y="2212975"/>
            <a:ext cx="396875" cy="269875"/>
          </a:xfrm>
          <a:custGeom>
            <a:avLst/>
            <a:gdLst>
              <a:gd name="T0" fmla="*/ 36 w 1103"/>
              <a:gd name="T1" fmla="*/ 0 h 750"/>
              <a:gd name="T2" fmla="*/ 0 w 1103"/>
              <a:gd name="T3" fmla="*/ 72 h 750"/>
              <a:gd name="T4" fmla="*/ 1067 w 1103"/>
              <a:gd name="T5" fmla="*/ 749 h 750"/>
              <a:gd name="T6" fmla="*/ 1102 w 1103"/>
              <a:gd name="T7" fmla="*/ 678 h 750"/>
              <a:gd name="T8" fmla="*/ 36 w 1103"/>
              <a:gd name="T9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3" h="750">
                <a:moveTo>
                  <a:pt x="36" y="0"/>
                </a:moveTo>
                <a:lnTo>
                  <a:pt x="0" y="72"/>
                </a:lnTo>
                <a:lnTo>
                  <a:pt x="1067" y="749"/>
                </a:lnTo>
                <a:lnTo>
                  <a:pt x="1102" y="678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72" name="Freeform 160"/>
          <p:cNvSpPr>
            <a:spLocks noChangeArrowheads="1"/>
          </p:cNvSpPr>
          <p:nvPr/>
        </p:nvSpPr>
        <p:spPr bwMode="auto">
          <a:xfrm>
            <a:off x="5451475" y="2212975"/>
            <a:ext cx="396875" cy="269875"/>
          </a:xfrm>
          <a:custGeom>
            <a:avLst/>
            <a:gdLst>
              <a:gd name="T0" fmla="*/ 36 w 1103"/>
              <a:gd name="T1" fmla="*/ 0 h 750"/>
              <a:gd name="T2" fmla="*/ 0 w 1103"/>
              <a:gd name="T3" fmla="*/ 72 h 750"/>
              <a:gd name="T4" fmla="*/ 1067 w 1103"/>
              <a:gd name="T5" fmla="*/ 749 h 750"/>
              <a:gd name="T6" fmla="*/ 1102 w 1103"/>
              <a:gd name="T7" fmla="*/ 678 h 750"/>
              <a:gd name="T8" fmla="*/ 36 w 1103"/>
              <a:gd name="T9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3" h="750">
                <a:moveTo>
                  <a:pt x="36" y="0"/>
                </a:moveTo>
                <a:lnTo>
                  <a:pt x="0" y="72"/>
                </a:lnTo>
                <a:lnTo>
                  <a:pt x="1067" y="749"/>
                </a:lnTo>
                <a:lnTo>
                  <a:pt x="1102" y="678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73" name="Oval 161"/>
          <p:cNvSpPr>
            <a:spLocks noChangeArrowheads="1"/>
          </p:cNvSpPr>
          <p:nvPr/>
        </p:nvSpPr>
        <p:spPr bwMode="auto">
          <a:xfrm>
            <a:off x="5362575" y="2111375"/>
            <a:ext cx="192088" cy="244475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74" name="Freeform 162"/>
          <p:cNvSpPr>
            <a:spLocks noChangeArrowheads="1"/>
          </p:cNvSpPr>
          <p:nvPr/>
        </p:nvSpPr>
        <p:spPr bwMode="auto">
          <a:xfrm>
            <a:off x="5362575" y="2111375"/>
            <a:ext cx="179388" cy="231775"/>
          </a:xfrm>
          <a:custGeom>
            <a:avLst/>
            <a:gdLst>
              <a:gd name="T0" fmla="*/ 496 w 498"/>
              <a:gd name="T1" fmla="*/ 289 h 644"/>
              <a:gd name="T2" fmla="*/ 489 w 498"/>
              <a:gd name="T3" fmla="*/ 240 h 644"/>
              <a:gd name="T4" fmla="*/ 477 w 498"/>
              <a:gd name="T5" fmla="*/ 195 h 644"/>
              <a:gd name="T6" fmla="*/ 460 w 498"/>
              <a:gd name="T7" fmla="*/ 151 h 644"/>
              <a:gd name="T8" fmla="*/ 437 w 498"/>
              <a:gd name="T9" fmla="*/ 112 h 644"/>
              <a:gd name="T10" fmla="*/ 411 w 498"/>
              <a:gd name="T11" fmla="*/ 77 h 644"/>
              <a:gd name="T12" fmla="*/ 381 w 498"/>
              <a:gd name="T13" fmla="*/ 49 h 644"/>
              <a:gd name="T14" fmla="*/ 347 w 498"/>
              <a:gd name="T15" fmla="*/ 26 h 644"/>
              <a:gd name="T16" fmla="*/ 311 w 498"/>
              <a:gd name="T17" fmla="*/ 11 h 644"/>
              <a:gd name="T18" fmla="*/ 274 w 498"/>
              <a:gd name="T19" fmla="*/ 2 h 644"/>
              <a:gd name="T20" fmla="*/ 249 w 498"/>
              <a:gd name="T21" fmla="*/ 0 h 644"/>
              <a:gd name="T22" fmla="*/ 211 w 498"/>
              <a:gd name="T23" fmla="*/ 4 h 644"/>
              <a:gd name="T24" fmla="*/ 175 w 498"/>
              <a:gd name="T25" fmla="*/ 15 h 644"/>
              <a:gd name="T26" fmla="*/ 140 w 498"/>
              <a:gd name="T27" fmla="*/ 33 h 644"/>
              <a:gd name="T28" fmla="*/ 106 w 498"/>
              <a:gd name="T29" fmla="*/ 58 h 644"/>
              <a:gd name="T30" fmla="*/ 78 w 498"/>
              <a:gd name="T31" fmla="*/ 88 h 644"/>
              <a:gd name="T32" fmla="*/ 53 w 498"/>
              <a:gd name="T33" fmla="*/ 124 h 644"/>
              <a:gd name="T34" fmla="*/ 31 w 498"/>
              <a:gd name="T35" fmla="*/ 165 h 644"/>
              <a:gd name="T36" fmla="*/ 16 w 498"/>
              <a:gd name="T37" fmla="*/ 209 h 644"/>
              <a:gd name="T38" fmla="*/ 6 w 498"/>
              <a:gd name="T39" fmla="*/ 257 h 644"/>
              <a:gd name="T40" fmla="*/ 0 w 498"/>
              <a:gd name="T41" fmla="*/ 305 h 644"/>
              <a:gd name="T42" fmla="*/ 0 w 498"/>
              <a:gd name="T43" fmla="*/ 338 h 644"/>
              <a:gd name="T44" fmla="*/ 6 w 498"/>
              <a:gd name="T45" fmla="*/ 386 h 644"/>
              <a:gd name="T46" fmla="*/ 16 w 498"/>
              <a:gd name="T47" fmla="*/ 433 h 644"/>
              <a:gd name="T48" fmla="*/ 31 w 498"/>
              <a:gd name="T49" fmla="*/ 478 h 644"/>
              <a:gd name="T50" fmla="*/ 53 w 498"/>
              <a:gd name="T51" fmla="*/ 518 h 644"/>
              <a:gd name="T52" fmla="*/ 78 w 498"/>
              <a:gd name="T53" fmla="*/ 555 h 644"/>
              <a:gd name="T54" fmla="*/ 106 w 498"/>
              <a:gd name="T55" fmla="*/ 585 h 644"/>
              <a:gd name="T56" fmla="*/ 140 w 498"/>
              <a:gd name="T57" fmla="*/ 610 h 644"/>
              <a:gd name="T58" fmla="*/ 175 w 498"/>
              <a:gd name="T59" fmla="*/ 628 h 644"/>
              <a:gd name="T60" fmla="*/ 211 w 498"/>
              <a:gd name="T61" fmla="*/ 638 h 644"/>
              <a:gd name="T62" fmla="*/ 249 w 498"/>
              <a:gd name="T63" fmla="*/ 643 h 644"/>
              <a:gd name="T64" fmla="*/ 274 w 498"/>
              <a:gd name="T65" fmla="*/ 641 h 644"/>
              <a:gd name="T66" fmla="*/ 311 w 498"/>
              <a:gd name="T67" fmla="*/ 632 h 644"/>
              <a:gd name="T68" fmla="*/ 347 w 498"/>
              <a:gd name="T69" fmla="*/ 617 h 644"/>
              <a:gd name="T70" fmla="*/ 381 w 498"/>
              <a:gd name="T71" fmla="*/ 594 h 644"/>
              <a:gd name="T72" fmla="*/ 411 w 498"/>
              <a:gd name="T73" fmla="*/ 566 h 644"/>
              <a:gd name="T74" fmla="*/ 437 w 498"/>
              <a:gd name="T75" fmla="*/ 531 h 644"/>
              <a:gd name="T76" fmla="*/ 460 w 498"/>
              <a:gd name="T77" fmla="*/ 491 h 644"/>
              <a:gd name="T78" fmla="*/ 477 w 498"/>
              <a:gd name="T79" fmla="*/ 448 h 644"/>
              <a:gd name="T80" fmla="*/ 489 w 498"/>
              <a:gd name="T81" fmla="*/ 402 h 644"/>
              <a:gd name="T82" fmla="*/ 496 w 498"/>
              <a:gd name="T83" fmla="*/ 35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8" h="644">
                <a:moveTo>
                  <a:pt x="497" y="321"/>
                </a:moveTo>
                <a:lnTo>
                  <a:pt x="497" y="305"/>
                </a:lnTo>
                <a:lnTo>
                  <a:pt x="496" y="289"/>
                </a:lnTo>
                <a:lnTo>
                  <a:pt x="495" y="273"/>
                </a:lnTo>
                <a:lnTo>
                  <a:pt x="492" y="257"/>
                </a:lnTo>
                <a:lnTo>
                  <a:pt x="489" y="240"/>
                </a:lnTo>
                <a:lnTo>
                  <a:pt x="487" y="226"/>
                </a:lnTo>
                <a:lnTo>
                  <a:pt x="481" y="209"/>
                </a:lnTo>
                <a:lnTo>
                  <a:pt x="477" y="195"/>
                </a:lnTo>
                <a:lnTo>
                  <a:pt x="472" y="180"/>
                </a:lnTo>
                <a:lnTo>
                  <a:pt x="467" y="165"/>
                </a:lnTo>
                <a:lnTo>
                  <a:pt x="460" y="151"/>
                </a:lnTo>
                <a:lnTo>
                  <a:pt x="453" y="138"/>
                </a:lnTo>
                <a:lnTo>
                  <a:pt x="445" y="124"/>
                </a:lnTo>
                <a:lnTo>
                  <a:pt x="437" y="112"/>
                </a:lnTo>
                <a:lnTo>
                  <a:pt x="429" y="100"/>
                </a:lnTo>
                <a:lnTo>
                  <a:pt x="420" y="88"/>
                </a:lnTo>
                <a:lnTo>
                  <a:pt x="411" y="77"/>
                </a:lnTo>
                <a:lnTo>
                  <a:pt x="401" y="68"/>
                </a:lnTo>
                <a:lnTo>
                  <a:pt x="391" y="58"/>
                </a:lnTo>
                <a:lnTo>
                  <a:pt x="381" y="49"/>
                </a:lnTo>
                <a:lnTo>
                  <a:pt x="370" y="41"/>
                </a:lnTo>
                <a:lnTo>
                  <a:pt x="358" y="33"/>
                </a:lnTo>
                <a:lnTo>
                  <a:pt x="347" y="26"/>
                </a:lnTo>
                <a:lnTo>
                  <a:pt x="335" y="21"/>
                </a:lnTo>
                <a:lnTo>
                  <a:pt x="323" y="15"/>
                </a:lnTo>
                <a:lnTo>
                  <a:pt x="311" y="11"/>
                </a:lnTo>
                <a:lnTo>
                  <a:pt x="299" y="7"/>
                </a:lnTo>
                <a:lnTo>
                  <a:pt x="286" y="4"/>
                </a:lnTo>
                <a:lnTo>
                  <a:pt x="274" y="2"/>
                </a:lnTo>
                <a:lnTo>
                  <a:pt x="261" y="0"/>
                </a:lnTo>
                <a:lnTo>
                  <a:pt x="249" y="0"/>
                </a:lnTo>
                <a:lnTo>
                  <a:pt x="249" y="0"/>
                </a:lnTo>
                <a:lnTo>
                  <a:pt x="237" y="0"/>
                </a:lnTo>
                <a:lnTo>
                  <a:pt x="223" y="2"/>
                </a:lnTo>
                <a:lnTo>
                  <a:pt x="211" y="4"/>
                </a:lnTo>
                <a:lnTo>
                  <a:pt x="199" y="7"/>
                </a:lnTo>
                <a:lnTo>
                  <a:pt x="187" y="11"/>
                </a:lnTo>
                <a:lnTo>
                  <a:pt x="175" y="15"/>
                </a:lnTo>
                <a:lnTo>
                  <a:pt x="163" y="21"/>
                </a:lnTo>
                <a:lnTo>
                  <a:pt x="151" y="26"/>
                </a:lnTo>
                <a:lnTo>
                  <a:pt x="140" y="33"/>
                </a:lnTo>
                <a:lnTo>
                  <a:pt x="128" y="41"/>
                </a:lnTo>
                <a:lnTo>
                  <a:pt x="117" y="49"/>
                </a:lnTo>
                <a:lnTo>
                  <a:pt x="106" y="58"/>
                </a:lnTo>
                <a:lnTo>
                  <a:pt x="97" y="68"/>
                </a:lnTo>
                <a:lnTo>
                  <a:pt x="86" y="77"/>
                </a:lnTo>
                <a:lnTo>
                  <a:pt x="78" y="88"/>
                </a:lnTo>
                <a:lnTo>
                  <a:pt x="69" y="100"/>
                </a:lnTo>
                <a:lnTo>
                  <a:pt x="61" y="112"/>
                </a:lnTo>
                <a:lnTo>
                  <a:pt x="53" y="124"/>
                </a:lnTo>
                <a:lnTo>
                  <a:pt x="45" y="138"/>
                </a:lnTo>
                <a:lnTo>
                  <a:pt x="38" y="151"/>
                </a:lnTo>
                <a:lnTo>
                  <a:pt x="31" y="165"/>
                </a:lnTo>
                <a:lnTo>
                  <a:pt x="26" y="180"/>
                </a:lnTo>
                <a:lnTo>
                  <a:pt x="20" y="195"/>
                </a:lnTo>
                <a:lnTo>
                  <a:pt x="16" y="209"/>
                </a:lnTo>
                <a:lnTo>
                  <a:pt x="11" y="226"/>
                </a:lnTo>
                <a:lnTo>
                  <a:pt x="8" y="240"/>
                </a:lnTo>
                <a:lnTo>
                  <a:pt x="6" y="257"/>
                </a:lnTo>
                <a:lnTo>
                  <a:pt x="3" y="273"/>
                </a:lnTo>
                <a:lnTo>
                  <a:pt x="2" y="289"/>
                </a:lnTo>
                <a:lnTo>
                  <a:pt x="0" y="305"/>
                </a:lnTo>
                <a:lnTo>
                  <a:pt x="0" y="321"/>
                </a:lnTo>
                <a:lnTo>
                  <a:pt x="0" y="321"/>
                </a:lnTo>
                <a:lnTo>
                  <a:pt x="0" y="338"/>
                </a:lnTo>
                <a:lnTo>
                  <a:pt x="2" y="354"/>
                </a:lnTo>
                <a:lnTo>
                  <a:pt x="3" y="370"/>
                </a:lnTo>
                <a:lnTo>
                  <a:pt x="6" y="386"/>
                </a:lnTo>
                <a:lnTo>
                  <a:pt x="8" y="402"/>
                </a:lnTo>
                <a:lnTo>
                  <a:pt x="11" y="417"/>
                </a:lnTo>
                <a:lnTo>
                  <a:pt x="16" y="433"/>
                </a:lnTo>
                <a:lnTo>
                  <a:pt x="20" y="448"/>
                </a:lnTo>
                <a:lnTo>
                  <a:pt x="26" y="463"/>
                </a:lnTo>
                <a:lnTo>
                  <a:pt x="31" y="478"/>
                </a:lnTo>
                <a:lnTo>
                  <a:pt x="38" y="491"/>
                </a:lnTo>
                <a:lnTo>
                  <a:pt x="45" y="505"/>
                </a:lnTo>
                <a:lnTo>
                  <a:pt x="53" y="518"/>
                </a:lnTo>
                <a:lnTo>
                  <a:pt x="61" y="531"/>
                </a:lnTo>
                <a:lnTo>
                  <a:pt x="69" y="543"/>
                </a:lnTo>
                <a:lnTo>
                  <a:pt x="78" y="555"/>
                </a:lnTo>
                <a:lnTo>
                  <a:pt x="86" y="566"/>
                </a:lnTo>
                <a:lnTo>
                  <a:pt x="97" y="575"/>
                </a:lnTo>
                <a:lnTo>
                  <a:pt x="106" y="585"/>
                </a:lnTo>
                <a:lnTo>
                  <a:pt x="117" y="594"/>
                </a:lnTo>
                <a:lnTo>
                  <a:pt x="128" y="602"/>
                </a:lnTo>
                <a:lnTo>
                  <a:pt x="140" y="610"/>
                </a:lnTo>
                <a:lnTo>
                  <a:pt x="151" y="617"/>
                </a:lnTo>
                <a:lnTo>
                  <a:pt x="163" y="622"/>
                </a:lnTo>
                <a:lnTo>
                  <a:pt x="175" y="628"/>
                </a:lnTo>
                <a:lnTo>
                  <a:pt x="187" y="632"/>
                </a:lnTo>
                <a:lnTo>
                  <a:pt x="199" y="636"/>
                </a:lnTo>
                <a:lnTo>
                  <a:pt x="211" y="638"/>
                </a:lnTo>
                <a:lnTo>
                  <a:pt x="223" y="641"/>
                </a:lnTo>
                <a:lnTo>
                  <a:pt x="237" y="643"/>
                </a:lnTo>
                <a:lnTo>
                  <a:pt x="249" y="643"/>
                </a:lnTo>
                <a:lnTo>
                  <a:pt x="249" y="643"/>
                </a:lnTo>
                <a:lnTo>
                  <a:pt x="261" y="643"/>
                </a:lnTo>
                <a:lnTo>
                  <a:pt x="274" y="641"/>
                </a:lnTo>
                <a:lnTo>
                  <a:pt x="286" y="638"/>
                </a:lnTo>
                <a:lnTo>
                  <a:pt x="299" y="636"/>
                </a:lnTo>
                <a:lnTo>
                  <a:pt x="311" y="632"/>
                </a:lnTo>
                <a:lnTo>
                  <a:pt x="323" y="628"/>
                </a:lnTo>
                <a:lnTo>
                  <a:pt x="335" y="622"/>
                </a:lnTo>
                <a:lnTo>
                  <a:pt x="347" y="617"/>
                </a:lnTo>
                <a:lnTo>
                  <a:pt x="358" y="610"/>
                </a:lnTo>
                <a:lnTo>
                  <a:pt x="370" y="602"/>
                </a:lnTo>
                <a:lnTo>
                  <a:pt x="381" y="594"/>
                </a:lnTo>
                <a:lnTo>
                  <a:pt x="391" y="585"/>
                </a:lnTo>
                <a:lnTo>
                  <a:pt x="401" y="575"/>
                </a:lnTo>
                <a:lnTo>
                  <a:pt x="411" y="566"/>
                </a:lnTo>
                <a:lnTo>
                  <a:pt x="420" y="555"/>
                </a:lnTo>
                <a:lnTo>
                  <a:pt x="429" y="543"/>
                </a:lnTo>
                <a:lnTo>
                  <a:pt x="437" y="531"/>
                </a:lnTo>
                <a:lnTo>
                  <a:pt x="445" y="518"/>
                </a:lnTo>
                <a:lnTo>
                  <a:pt x="453" y="505"/>
                </a:lnTo>
                <a:lnTo>
                  <a:pt x="460" y="491"/>
                </a:lnTo>
                <a:lnTo>
                  <a:pt x="467" y="478"/>
                </a:lnTo>
                <a:lnTo>
                  <a:pt x="472" y="463"/>
                </a:lnTo>
                <a:lnTo>
                  <a:pt x="477" y="448"/>
                </a:lnTo>
                <a:lnTo>
                  <a:pt x="481" y="433"/>
                </a:lnTo>
                <a:lnTo>
                  <a:pt x="487" y="417"/>
                </a:lnTo>
                <a:lnTo>
                  <a:pt x="489" y="402"/>
                </a:lnTo>
                <a:lnTo>
                  <a:pt x="492" y="386"/>
                </a:lnTo>
                <a:lnTo>
                  <a:pt x="495" y="370"/>
                </a:lnTo>
                <a:lnTo>
                  <a:pt x="496" y="354"/>
                </a:lnTo>
                <a:lnTo>
                  <a:pt x="497" y="338"/>
                </a:lnTo>
                <a:lnTo>
                  <a:pt x="497" y="32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75" name="Freeform 163"/>
          <p:cNvSpPr>
            <a:spLocks noChangeArrowheads="1"/>
          </p:cNvSpPr>
          <p:nvPr/>
        </p:nvSpPr>
        <p:spPr bwMode="auto">
          <a:xfrm>
            <a:off x="5349875" y="2097088"/>
            <a:ext cx="204788" cy="257175"/>
          </a:xfrm>
          <a:custGeom>
            <a:avLst/>
            <a:gdLst>
              <a:gd name="T0" fmla="*/ 568 w 571"/>
              <a:gd name="T1" fmla="*/ 321 h 716"/>
              <a:gd name="T2" fmla="*/ 560 w 571"/>
              <a:gd name="T3" fmla="*/ 268 h 716"/>
              <a:gd name="T4" fmla="*/ 547 w 571"/>
              <a:gd name="T5" fmla="*/ 216 h 716"/>
              <a:gd name="T6" fmla="*/ 527 w 571"/>
              <a:gd name="T7" fmla="*/ 169 h 716"/>
              <a:gd name="T8" fmla="*/ 501 w 571"/>
              <a:gd name="T9" fmla="*/ 124 h 716"/>
              <a:gd name="T10" fmla="*/ 470 w 571"/>
              <a:gd name="T11" fmla="*/ 86 h 716"/>
              <a:gd name="T12" fmla="*/ 435 w 571"/>
              <a:gd name="T13" fmla="*/ 54 h 716"/>
              <a:gd name="T14" fmla="*/ 398 w 571"/>
              <a:gd name="T15" fmla="*/ 28 h 716"/>
              <a:gd name="T16" fmla="*/ 356 w 571"/>
              <a:gd name="T17" fmla="*/ 11 h 716"/>
              <a:gd name="T18" fmla="*/ 313 w 571"/>
              <a:gd name="T19" fmla="*/ 1 h 716"/>
              <a:gd name="T20" fmla="*/ 285 w 571"/>
              <a:gd name="T21" fmla="*/ 0 h 716"/>
              <a:gd name="T22" fmla="*/ 242 w 571"/>
              <a:gd name="T23" fmla="*/ 4 h 716"/>
              <a:gd name="T24" fmla="*/ 200 w 571"/>
              <a:gd name="T25" fmla="*/ 16 h 716"/>
              <a:gd name="T26" fmla="*/ 160 w 571"/>
              <a:gd name="T27" fmla="*/ 36 h 716"/>
              <a:gd name="T28" fmla="*/ 122 w 571"/>
              <a:gd name="T29" fmla="*/ 63 h 716"/>
              <a:gd name="T30" fmla="*/ 89 w 571"/>
              <a:gd name="T31" fmla="*/ 98 h 716"/>
              <a:gd name="T32" fmla="*/ 59 w 571"/>
              <a:gd name="T33" fmla="*/ 139 h 716"/>
              <a:gd name="T34" fmla="*/ 36 w 571"/>
              <a:gd name="T35" fmla="*/ 183 h 716"/>
              <a:gd name="T36" fmla="*/ 17 w 571"/>
              <a:gd name="T37" fmla="*/ 233 h 716"/>
              <a:gd name="T38" fmla="*/ 5 w 571"/>
              <a:gd name="T39" fmla="*/ 286 h 716"/>
              <a:gd name="T40" fmla="*/ 0 w 571"/>
              <a:gd name="T41" fmla="*/ 340 h 716"/>
              <a:gd name="T42" fmla="*/ 0 w 571"/>
              <a:gd name="T43" fmla="*/ 375 h 716"/>
              <a:gd name="T44" fmla="*/ 5 w 571"/>
              <a:gd name="T45" fmla="*/ 429 h 716"/>
              <a:gd name="T46" fmla="*/ 17 w 571"/>
              <a:gd name="T47" fmla="*/ 482 h 716"/>
              <a:gd name="T48" fmla="*/ 36 w 571"/>
              <a:gd name="T49" fmla="*/ 531 h 716"/>
              <a:gd name="T50" fmla="*/ 59 w 571"/>
              <a:gd name="T51" fmla="*/ 576 h 716"/>
              <a:gd name="T52" fmla="*/ 89 w 571"/>
              <a:gd name="T53" fmla="*/ 616 h 716"/>
              <a:gd name="T54" fmla="*/ 122 w 571"/>
              <a:gd name="T55" fmla="*/ 652 h 716"/>
              <a:gd name="T56" fmla="*/ 160 w 571"/>
              <a:gd name="T57" fmla="*/ 679 h 716"/>
              <a:gd name="T58" fmla="*/ 200 w 571"/>
              <a:gd name="T59" fmla="*/ 699 h 716"/>
              <a:gd name="T60" fmla="*/ 242 w 571"/>
              <a:gd name="T61" fmla="*/ 711 h 716"/>
              <a:gd name="T62" fmla="*/ 285 w 571"/>
              <a:gd name="T63" fmla="*/ 715 h 716"/>
              <a:gd name="T64" fmla="*/ 313 w 571"/>
              <a:gd name="T65" fmla="*/ 714 h 716"/>
              <a:gd name="T66" fmla="*/ 356 w 571"/>
              <a:gd name="T67" fmla="*/ 704 h 716"/>
              <a:gd name="T68" fmla="*/ 398 w 571"/>
              <a:gd name="T69" fmla="*/ 687 h 716"/>
              <a:gd name="T70" fmla="*/ 435 w 571"/>
              <a:gd name="T71" fmla="*/ 661 h 716"/>
              <a:gd name="T72" fmla="*/ 470 w 571"/>
              <a:gd name="T73" fmla="*/ 629 h 716"/>
              <a:gd name="T74" fmla="*/ 501 w 571"/>
              <a:gd name="T75" fmla="*/ 591 h 716"/>
              <a:gd name="T76" fmla="*/ 527 w 571"/>
              <a:gd name="T77" fmla="*/ 546 h 716"/>
              <a:gd name="T78" fmla="*/ 547 w 571"/>
              <a:gd name="T79" fmla="*/ 499 h 716"/>
              <a:gd name="T80" fmla="*/ 560 w 571"/>
              <a:gd name="T81" fmla="*/ 446 h 716"/>
              <a:gd name="T82" fmla="*/ 568 w 571"/>
              <a:gd name="T83" fmla="*/ 394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71" h="716">
                <a:moveTo>
                  <a:pt x="570" y="357"/>
                </a:moveTo>
                <a:lnTo>
                  <a:pt x="570" y="340"/>
                </a:lnTo>
                <a:lnTo>
                  <a:pt x="568" y="321"/>
                </a:lnTo>
                <a:lnTo>
                  <a:pt x="567" y="303"/>
                </a:lnTo>
                <a:lnTo>
                  <a:pt x="564" y="286"/>
                </a:lnTo>
                <a:lnTo>
                  <a:pt x="560" y="268"/>
                </a:lnTo>
                <a:lnTo>
                  <a:pt x="556" y="251"/>
                </a:lnTo>
                <a:lnTo>
                  <a:pt x="552" y="233"/>
                </a:lnTo>
                <a:lnTo>
                  <a:pt x="547" y="216"/>
                </a:lnTo>
                <a:lnTo>
                  <a:pt x="540" y="200"/>
                </a:lnTo>
                <a:lnTo>
                  <a:pt x="533" y="183"/>
                </a:lnTo>
                <a:lnTo>
                  <a:pt x="527" y="169"/>
                </a:lnTo>
                <a:lnTo>
                  <a:pt x="519" y="154"/>
                </a:lnTo>
                <a:lnTo>
                  <a:pt x="511" y="139"/>
                </a:lnTo>
                <a:lnTo>
                  <a:pt x="501" y="124"/>
                </a:lnTo>
                <a:lnTo>
                  <a:pt x="492" y="111"/>
                </a:lnTo>
                <a:lnTo>
                  <a:pt x="481" y="98"/>
                </a:lnTo>
                <a:lnTo>
                  <a:pt x="470" y="86"/>
                </a:lnTo>
                <a:lnTo>
                  <a:pt x="460" y="74"/>
                </a:lnTo>
                <a:lnTo>
                  <a:pt x="447" y="63"/>
                </a:lnTo>
                <a:lnTo>
                  <a:pt x="435" y="54"/>
                </a:lnTo>
                <a:lnTo>
                  <a:pt x="423" y="44"/>
                </a:lnTo>
                <a:lnTo>
                  <a:pt x="410" y="36"/>
                </a:lnTo>
                <a:lnTo>
                  <a:pt x="398" y="28"/>
                </a:lnTo>
                <a:lnTo>
                  <a:pt x="384" y="21"/>
                </a:lnTo>
                <a:lnTo>
                  <a:pt x="370" y="16"/>
                </a:lnTo>
                <a:lnTo>
                  <a:pt x="356" y="11"/>
                </a:lnTo>
                <a:lnTo>
                  <a:pt x="343" y="7"/>
                </a:lnTo>
                <a:lnTo>
                  <a:pt x="328" y="4"/>
                </a:lnTo>
                <a:lnTo>
                  <a:pt x="313" y="1"/>
                </a:lnTo>
                <a:lnTo>
                  <a:pt x="300" y="0"/>
                </a:lnTo>
                <a:lnTo>
                  <a:pt x="285" y="0"/>
                </a:lnTo>
                <a:lnTo>
                  <a:pt x="285" y="0"/>
                </a:lnTo>
                <a:lnTo>
                  <a:pt x="270" y="0"/>
                </a:lnTo>
                <a:lnTo>
                  <a:pt x="257" y="1"/>
                </a:lnTo>
                <a:lnTo>
                  <a:pt x="242" y="4"/>
                </a:lnTo>
                <a:lnTo>
                  <a:pt x="227" y="7"/>
                </a:lnTo>
                <a:lnTo>
                  <a:pt x="214" y="11"/>
                </a:lnTo>
                <a:lnTo>
                  <a:pt x="200" y="16"/>
                </a:lnTo>
                <a:lnTo>
                  <a:pt x="185" y="21"/>
                </a:lnTo>
                <a:lnTo>
                  <a:pt x="172" y="28"/>
                </a:lnTo>
                <a:lnTo>
                  <a:pt x="160" y="36"/>
                </a:lnTo>
                <a:lnTo>
                  <a:pt x="146" y="44"/>
                </a:lnTo>
                <a:lnTo>
                  <a:pt x="134" y="54"/>
                </a:lnTo>
                <a:lnTo>
                  <a:pt x="122" y="63"/>
                </a:lnTo>
                <a:lnTo>
                  <a:pt x="110" y="74"/>
                </a:lnTo>
                <a:lnTo>
                  <a:pt x="99" y="86"/>
                </a:lnTo>
                <a:lnTo>
                  <a:pt x="89" y="98"/>
                </a:lnTo>
                <a:lnTo>
                  <a:pt x="78" y="111"/>
                </a:lnTo>
                <a:lnTo>
                  <a:pt x="68" y="124"/>
                </a:lnTo>
                <a:lnTo>
                  <a:pt x="59" y="139"/>
                </a:lnTo>
                <a:lnTo>
                  <a:pt x="51" y="154"/>
                </a:lnTo>
                <a:lnTo>
                  <a:pt x="43" y="169"/>
                </a:lnTo>
                <a:lnTo>
                  <a:pt x="36" y="183"/>
                </a:lnTo>
                <a:lnTo>
                  <a:pt x="29" y="200"/>
                </a:lnTo>
                <a:lnTo>
                  <a:pt x="23" y="216"/>
                </a:lnTo>
                <a:lnTo>
                  <a:pt x="17" y="233"/>
                </a:lnTo>
                <a:lnTo>
                  <a:pt x="13" y="251"/>
                </a:lnTo>
                <a:lnTo>
                  <a:pt x="9" y="268"/>
                </a:lnTo>
                <a:lnTo>
                  <a:pt x="5" y="286"/>
                </a:lnTo>
                <a:lnTo>
                  <a:pt x="3" y="303"/>
                </a:lnTo>
                <a:lnTo>
                  <a:pt x="1" y="321"/>
                </a:lnTo>
                <a:lnTo>
                  <a:pt x="0" y="340"/>
                </a:lnTo>
                <a:lnTo>
                  <a:pt x="0" y="357"/>
                </a:lnTo>
                <a:lnTo>
                  <a:pt x="0" y="357"/>
                </a:lnTo>
                <a:lnTo>
                  <a:pt x="0" y="375"/>
                </a:lnTo>
                <a:lnTo>
                  <a:pt x="1" y="394"/>
                </a:lnTo>
                <a:lnTo>
                  <a:pt x="3" y="411"/>
                </a:lnTo>
                <a:lnTo>
                  <a:pt x="5" y="429"/>
                </a:lnTo>
                <a:lnTo>
                  <a:pt x="9" y="446"/>
                </a:lnTo>
                <a:lnTo>
                  <a:pt x="13" y="464"/>
                </a:lnTo>
                <a:lnTo>
                  <a:pt x="17" y="482"/>
                </a:lnTo>
                <a:lnTo>
                  <a:pt x="23" y="499"/>
                </a:lnTo>
                <a:lnTo>
                  <a:pt x="29" y="515"/>
                </a:lnTo>
                <a:lnTo>
                  <a:pt x="36" y="531"/>
                </a:lnTo>
                <a:lnTo>
                  <a:pt x="43" y="546"/>
                </a:lnTo>
                <a:lnTo>
                  <a:pt x="51" y="561"/>
                </a:lnTo>
                <a:lnTo>
                  <a:pt x="59" y="576"/>
                </a:lnTo>
                <a:lnTo>
                  <a:pt x="68" y="591"/>
                </a:lnTo>
                <a:lnTo>
                  <a:pt x="78" y="604"/>
                </a:lnTo>
                <a:lnTo>
                  <a:pt x="89" y="616"/>
                </a:lnTo>
                <a:lnTo>
                  <a:pt x="99" y="629"/>
                </a:lnTo>
                <a:lnTo>
                  <a:pt x="110" y="641"/>
                </a:lnTo>
                <a:lnTo>
                  <a:pt x="122" y="652"/>
                </a:lnTo>
                <a:lnTo>
                  <a:pt x="134" y="661"/>
                </a:lnTo>
                <a:lnTo>
                  <a:pt x="146" y="670"/>
                </a:lnTo>
                <a:lnTo>
                  <a:pt x="160" y="679"/>
                </a:lnTo>
                <a:lnTo>
                  <a:pt x="172" y="687"/>
                </a:lnTo>
                <a:lnTo>
                  <a:pt x="185" y="693"/>
                </a:lnTo>
                <a:lnTo>
                  <a:pt x="200" y="699"/>
                </a:lnTo>
                <a:lnTo>
                  <a:pt x="214" y="704"/>
                </a:lnTo>
                <a:lnTo>
                  <a:pt x="227" y="708"/>
                </a:lnTo>
                <a:lnTo>
                  <a:pt x="242" y="711"/>
                </a:lnTo>
                <a:lnTo>
                  <a:pt x="257" y="714"/>
                </a:lnTo>
                <a:lnTo>
                  <a:pt x="270" y="715"/>
                </a:lnTo>
                <a:lnTo>
                  <a:pt x="285" y="715"/>
                </a:lnTo>
                <a:lnTo>
                  <a:pt x="285" y="715"/>
                </a:lnTo>
                <a:lnTo>
                  <a:pt x="300" y="715"/>
                </a:lnTo>
                <a:lnTo>
                  <a:pt x="313" y="714"/>
                </a:lnTo>
                <a:lnTo>
                  <a:pt x="328" y="711"/>
                </a:lnTo>
                <a:lnTo>
                  <a:pt x="343" y="708"/>
                </a:lnTo>
                <a:lnTo>
                  <a:pt x="356" y="704"/>
                </a:lnTo>
                <a:lnTo>
                  <a:pt x="370" y="699"/>
                </a:lnTo>
                <a:lnTo>
                  <a:pt x="384" y="693"/>
                </a:lnTo>
                <a:lnTo>
                  <a:pt x="398" y="687"/>
                </a:lnTo>
                <a:lnTo>
                  <a:pt x="410" y="679"/>
                </a:lnTo>
                <a:lnTo>
                  <a:pt x="423" y="670"/>
                </a:lnTo>
                <a:lnTo>
                  <a:pt x="435" y="661"/>
                </a:lnTo>
                <a:lnTo>
                  <a:pt x="447" y="652"/>
                </a:lnTo>
                <a:lnTo>
                  <a:pt x="460" y="641"/>
                </a:lnTo>
                <a:lnTo>
                  <a:pt x="470" y="629"/>
                </a:lnTo>
                <a:lnTo>
                  <a:pt x="481" y="616"/>
                </a:lnTo>
                <a:lnTo>
                  <a:pt x="492" y="604"/>
                </a:lnTo>
                <a:lnTo>
                  <a:pt x="501" y="591"/>
                </a:lnTo>
                <a:lnTo>
                  <a:pt x="511" y="576"/>
                </a:lnTo>
                <a:lnTo>
                  <a:pt x="519" y="561"/>
                </a:lnTo>
                <a:lnTo>
                  <a:pt x="527" y="546"/>
                </a:lnTo>
                <a:lnTo>
                  <a:pt x="533" y="531"/>
                </a:lnTo>
                <a:lnTo>
                  <a:pt x="540" y="515"/>
                </a:lnTo>
                <a:lnTo>
                  <a:pt x="547" y="499"/>
                </a:lnTo>
                <a:lnTo>
                  <a:pt x="552" y="482"/>
                </a:lnTo>
                <a:lnTo>
                  <a:pt x="556" y="464"/>
                </a:lnTo>
                <a:lnTo>
                  <a:pt x="560" y="446"/>
                </a:lnTo>
                <a:lnTo>
                  <a:pt x="564" y="429"/>
                </a:lnTo>
                <a:lnTo>
                  <a:pt x="567" y="411"/>
                </a:lnTo>
                <a:lnTo>
                  <a:pt x="568" y="394"/>
                </a:lnTo>
                <a:lnTo>
                  <a:pt x="570" y="375"/>
                </a:lnTo>
                <a:lnTo>
                  <a:pt x="570" y="357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76" name="Oval 164"/>
          <p:cNvSpPr>
            <a:spLocks noChangeArrowheads="1"/>
          </p:cNvSpPr>
          <p:nvPr/>
        </p:nvSpPr>
        <p:spPr bwMode="auto">
          <a:xfrm>
            <a:off x="6118225" y="1866900"/>
            <a:ext cx="192088" cy="244475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77" name="Freeform 165"/>
          <p:cNvSpPr>
            <a:spLocks noChangeArrowheads="1"/>
          </p:cNvSpPr>
          <p:nvPr/>
        </p:nvSpPr>
        <p:spPr bwMode="auto">
          <a:xfrm>
            <a:off x="6118225" y="1866900"/>
            <a:ext cx="179388" cy="231775"/>
          </a:xfrm>
          <a:custGeom>
            <a:avLst/>
            <a:gdLst>
              <a:gd name="T0" fmla="*/ 496 w 498"/>
              <a:gd name="T1" fmla="*/ 288 h 643"/>
              <a:gd name="T2" fmla="*/ 489 w 498"/>
              <a:gd name="T3" fmla="*/ 240 h 643"/>
              <a:gd name="T4" fmla="*/ 477 w 498"/>
              <a:gd name="T5" fmla="*/ 194 h 643"/>
              <a:gd name="T6" fmla="*/ 460 w 498"/>
              <a:gd name="T7" fmla="*/ 151 h 643"/>
              <a:gd name="T8" fmla="*/ 437 w 498"/>
              <a:gd name="T9" fmla="*/ 112 h 643"/>
              <a:gd name="T10" fmla="*/ 411 w 498"/>
              <a:gd name="T11" fmla="*/ 77 h 643"/>
              <a:gd name="T12" fmla="*/ 380 w 498"/>
              <a:gd name="T13" fmla="*/ 48 h 643"/>
              <a:gd name="T14" fmla="*/ 347 w 498"/>
              <a:gd name="T15" fmla="*/ 25 h 643"/>
              <a:gd name="T16" fmla="*/ 311 w 498"/>
              <a:gd name="T17" fmla="*/ 10 h 643"/>
              <a:gd name="T18" fmla="*/ 274 w 498"/>
              <a:gd name="T19" fmla="*/ 1 h 643"/>
              <a:gd name="T20" fmla="*/ 249 w 498"/>
              <a:gd name="T21" fmla="*/ 0 h 643"/>
              <a:gd name="T22" fmla="*/ 211 w 498"/>
              <a:gd name="T23" fmla="*/ 4 h 643"/>
              <a:gd name="T24" fmla="*/ 175 w 498"/>
              <a:gd name="T25" fmla="*/ 15 h 643"/>
              <a:gd name="T26" fmla="*/ 140 w 498"/>
              <a:gd name="T27" fmla="*/ 32 h 643"/>
              <a:gd name="T28" fmla="*/ 106 w 498"/>
              <a:gd name="T29" fmla="*/ 58 h 643"/>
              <a:gd name="T30" fmla="*/ 78 w 498"/>
              <a:gd name="T31" fmla="*/ 87 h 643"/>
              <a:gd name="T32" fmla="*/ 53 w 498"/>
              <a:gd name="T33" fmla="*/ 124 h 643"/>
              <a:gd name="T34" fmla="*/ 31 w 498"/>
              <a:gd name="T35" fmla="*/ 164 h 643"/>
              <a:gd name="T36" fmla="*/ 16 w 498"/>
              <a:gd name="T37" fmla="*/ 209 h 643"/>
              <a:gd name="T38" fmla="*/ 6 w 498"/>
              <a:gd name="T39" fmla="*/ 256 h 643"/>
              <a:gd name="T40" fmla="*/ 0 w 498"/>
              <a:gd name="T41" fmla="*/ 305 h 643"/>
              <a:gd name="T42" fmla="*/ 0 w 498"/>
              <a:gd name="T43" fmla="*/ 337 h 643"/>
              <a:gd name="T44" fmla="*/ 6 w 498"/>
              <a:gd name="T45" fmla="*/ 386 h 643"/>
              <a:gd name="T46" fmla="*/ 16 w 498"/>
              <a:gd name="T47" fmla="*/ 433 h 643"/>
              <a:gd name="T48" fmla="*/ 31 w 498"/>
              <a:gd name="T49" fmla="*/ 477 h 643"/>
              <a:gd name="T50" fmla="*/ 53 w 498"/>
              <a:gd name="T51" fmla="*/ 518 h 643"/>
              <a:gd name="T52" fmla="*/ 78 w 498"/>
              <a:gd name="T53" fmla="*/ 554 h 643"/>
              <a:gd name="T54" fmla="*/ 106 w 498"/>
              <a:gd name="T55" fmla="*/ 584 h 643"/>
              <a:gd name="T56" fmla="*/ 140 w 498"/>
              <a:gd name="T57" fmla="*/ 610 h 643"/>
              <a:gd name="T58" fmla="*/ 175 w 498"/>
              <a:gd name="T59" fmla="*/ 627 h 643"/>
              <a:gd name="T60" fmla="*/ 211 w 498"/>
              <a:gd name="T61" fmla="*/ 638 h 643"/>
              <a:gd name="T62" fmla="*/ 249 w 498"/>
              <a:gd name="T63" fmla="*/ 642 h 643"/>
              <a:gd name="T64" fmla="*/ 274 w 498"/>
              <a:gd name="T65" fmla="*/ 641 h 643"/>
              <a:gd name="T66" fmla="*/ 311 w 498"/>
              <a:gd name="T67" fmla="*/ 631 h 643"/>
              <a:gd name="T68" fmla="*/ 347 w 498"/>
              <a:gd name="T69" fmla="*/ 616 h 643"/>
              <a:gd name="T70" fmla="*/ 380 w 498"/>
              <a:gd name="T71" fmla="*/ 593 h 643"/>
              <a:gd name="T72" fmla="*/ 411 w 498"/>
              <a:gd name="T73" fmla="*/ 565 h 643"/>
              <a:gd name="T74" fmla="*/ 437 w 498"/>
              <a:gd name="T75" fmla="*/ 530 h 643"/>
              <a:gd name="T76" fmla="*/ 460 w 498"/>
              <a:gd name="T77" fmla="*/ 491 h 643"/>
              <a:gd name="T78" fmla="*/ 477 w 498"/>
              <a:gd name="T79" fmla="*/ 448 h 643"/>
              <a:gd name="T80" fmla="*/ 489 w 498"/>
              <a:gd name="T81" fmla="*/ 402 h 643"/>
              <a:gd name="T82" fmla="*/ 496 w 498"/>
              <a:gd name="T83" fmla="*/ 353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8" h="643">
                <a:moveTo>
                  <a:pt x="497" y="321"/>
                </a:moveTo>
                <a:lnTo>
                  <a:pt x="497" y="305"/>
                </a:lnTo>
                <a:lnTo>
                  <a:pt x="496" y="288"/>
                </a:lnTo>
                <a:lnTo>
                  <a:pt x="495" y="272"/>
                </a:lnTo>
                <a:lnTo>
                  <a:pt x="492" y="256"/>
                </a:lnTo>
                <a:lnTo>
                  <a:pt x="489" y="240"/>
                </a:lnTo>
                <a:lnTo>
                  <a:pt x="487" y="225"/>
                </a:lnTo>
                <a:lnTo>
                  <a:pt x="481" y="209"/>
                </a:lnTo>
                <a:lnTo>
                  <a:pt x="477" y="194"/>
                </a:lnTo>
                <a:lnTo>
                  <a:pt x="472" y="179"/>
                </a:lnTo>
                <a:lnTo>
                  <a:pt x="466" y="164"/>
                </a:lnTo>
                <a:lnTo>
                  <a:pt x="460" y="151"/>
                </a:lnTo>
                <a:lnTo>
                  <a:pt x="453" y="137"/>
                </a:lnTo>
                <a:lnTo>
                  <a:pt x="445" y="124"/>
                </a:lnTo>
                <a:lnTo>
                  <a:pt x="437" y="112"/>
                </a:lnTo>
                <a:lnTo>
                  <a:pt x="429" y="100"/>
                </a:lnTo>
                <a:lnTo>
                  <a:pt x="419" y="87"/>
                </a:lnTo>
                <a:lnTo>
                  <a:pt x="411" y="77"/>
                </a:lnTo>
                <a:lnTo>
                  <a:pt x="401" y="67"/>
                </a:lnTo>
                <a:lnTo>
                  <a:pt x="391" y="58"/>
                </a:lnTo>
                <a:lnTo>
                  <a:pt x="380" y="48"/>
                </a:lnTo>
                <a:lnTo>
                  <a:pt x="370" y="40"/>
                </a:lnTo>
                <a:lnTo>
                  <a:pt x="358" y="32"/>
                </a:lnTo>
                <a:lnTo>
                  <a:pt x="347" y="25"/>
                </a:lnTo>
                <a:lnTo>
                  <a:pt x="335" y="20"/>
                </a:lnTo>
                <a:lnTo>
                  <a:pt x="323" y="15"/>
                </a:lnTo>
                <a:lnTo>
                  <a:pt x="311" y="10"/>
                </a:lnTo>
                <a:lnTo>
                  <a:pt x="299" y="6"/>
                </a:lnTo>
                <a:lnTo>
                  <a:pt x="286" y="4"/>
                </a:lnTo>
                <a:lnTo>
                  <a:pt x="274" y="1"/>
                </a:lnTo>
                <a:lnTo>
                  <a:pt x="261" y="0"/>
                </a:lnTo>
                <a:lnTo>
                  <a:pt x="249" y="0"/>
                </a:lnTo>
                <a:lnTo>
                  <a:pt x="249" y="0"/>
                </a:lnTo>
                <a:lnTo>
                  <a:pt x="237" y="0"/>
                </a:lnTo>
                <a:lnTo>
                  <a:pt x="223" y="1"/>
                </a:lnTo>
                <a:lnTo>
                  <a:pt x="211" y="4"/>
                </a:lnTo>
                <a:lnTo>
                  <a:pt x="199" y="6"/>
                </a:lnTo>
                <a:lnTo>
                  <a:pt x="187" y="10"/>
                </a:lnTo>
                <a:lnTo>
                  <a:pt x="175" y="15"/>
                </a:lnTo>
                <a:lnTo>
                  <a:pt x="163" y="20"/>
                </a:lnTo>
                <a:lnTo>
                  <a:pt x="151" y="25"/>
                </a:lnTo>
                <a:lnTo>
                  <a:pt x="140" y="32"/>
                </a:lnTo>
                <a:lnTo>
                  <a:pt x="128" y="40"/>
                </a:lnTo>
                <a:lnTo>
                  <a:pt x="117" y="48"/>
                </a:lnTo>
                <a:lnTo>
                  <a:pt x="106" y="58"/>
                </a:lnTo>
                <a:lnTo>
                  <a:pt x="97" y="67"/>
                </a:lnTo>
                <a:lnTo>
                  <a:pt x="86" y="77"/>
                </a:lnTo>
                <a:lnTo>
                  <a:pt x="78" y="87"/>
                </a:lnTo>
                <a:lnTo>
                  <a:pt x="69" y="100"/>
                </a:lnTo>
                <a:lnTo>
                  <a:pt x="61" y="112"/>
                </a:lnTo>
                <a:lnTo>
                  <a:pt x="53" y="124"/>
                </a:lnTo>
                <a:lnTo>
                  <a:pt x="44" y="137"/>
                </a:lnTo>
                <a:lnTo>
                  <a:pt x="38" y="151"/>
                </a:lnTo>
                <a:lnTo>
                  <a:pt x="31" y="164"/>
                </a:lnTo>
                <a:lnTo>
                  <a:pt x="26" y="179"/>
                </a:lnTo>
                <a:lnTo>
                  <a:pt x="20" y="194"/>
                </a:lnTo>
                <a:lnTo>
                  <a:pt x="16" y="209"/>
                </a:lnTo>
                <a:lnTo>
                  <a:pt x="11" y="225"/>
                </a:lnTo>
                <a:lnTo>
                  <a:pt x="8" y="240"/>
                </a:lnTo>
                <a:lnTo>
                  <a:pt x="6" y="256"/>
                </a:lnTo>
                <a:lnTo>
                  <a:pt x="3" y="272"/>
                </a:lnTo>
                <a:lnTo>
                  <a:pt x="1" y="288"/>
                </a:lnTo>
                <a:lnTo>
                  <a:pt x="0" y="305"/>
                </a:lnTo>
                <a:lnTo>
                  <a:pt x="0" y="321"/>
                </a:lnTo>
                <a:lnTo>
                  <a:pt x="0" y="321"/>
                </a:lnTo>
                <a:lnTo>
                  <a:pt x="0" y="337"/>
                </a:lnTo>
                <a:lnTo>
                  <a:pt x="1" y="353"/>
                </a:lnTo>
                <a:lnTo>
                  <a:pt x="3" y="369"/>
                </a:lnTo>
                <a:lnTo>
                  <a:pt x="6" y="386"/>
                </a:lnTo>
                <a:lnTo>
                  <a:pt x="8" y="402"/>
                </a:lnTo>
                <a:lnTo>
                  <a:pt x="11" y="417"/>
                </a:lnTo>
                <a:lnTo>
                  <a:pt x="16" y="433"/>
                </a:lnTo>
                <a:lnTo>
                  <a:pt x="20" y="448"/>
                </a:lnTo>
                <a:lnTo>
                  <a:pt x="26" y="462"/>
                </a:lnTo>
                <a:lnTo>
                  <a:pt x="31" y="477"/>
                </a:lnTo>
                <a:lnTo>
                  <a:pt x="38" y="491"/>
                </a:lnTo>
                <a:lnTo>
                  <a:pt x="44" y="504"/>
                </a:lnTo>
                <a:lnTo>
                  <a:pt x="53" y="518"/>
                </a:lnTo>
                <a:lnTo>
                  <a:pt x="61" y="530"/>
                </a:lnTo>
                <a:lnTo>
                  <a:pt x="69" y="542"/>
                </a:lnTo>
                <a:lnTo>
                  <a:pt x="78" y="554"/>
                </a:lnTo>
                <a:lnTo>
                  <a:pt x="86" y="565"/>
                </a:lnTo>
                <a:lnTo>
                  <a:pt x="97" y="574"/>
                </a:lnTo>
                <a:lnTo>
                  <a:pt x="106" y="584"/>
                </a:lnTo>
                <a:lnTo>
                  <a:pt x="117" y="593"/>
                </a:lnTo>
                <a:lnTo>
                  <a:pt x="128" y="601"/>
                </a:lnTo>
                <a:lnTo>
                  <a:pt x="140" y="610"/>
                </a:lnTo>
                <a:lnTo>
                  <a:pt x="151" y="616"/>
                </a:lnTo>
                <a:lnTo>
                  <a:pt x="163" y="622"/>
                </a:lnTo>
                <a:lnTo>
                  <a:pt x="175" y="627"/>
                </a:lnTo>
                <a:lnTo>
                  <a:pt x="187" y="631"/>
                </a:lnTo>
                <a:lnTo>
                  <a:pt x="199" y="635"/>
                </a:lnTo>
                <a:lnTo>
                  <a:pt x="211" y="638"/>
                </a:lnTo>
                <a:lnTo>
                  <a:pt x="223" y="641"/>
                </a:lnTo>
                <a:lnTo>
                  <a:pt x="237" y="642"/>
                </a:lnTo>
                <a:lnTo>
                  <a:pt x="249" y="642"/>
                </a:lnTo>
                <a:lnTo>
                  <a:pt x="249" y="642"/>
                </a:lnTo>
                <a:lnTo>
                  <a:pt x="261" y="642"/>
                </a:lnTo>
                <a:lnTo>
                  <a:pt x="274" y="641"/>
                </a:lnTo>
                <a:lnTo>
                  <a:pt x="286" y="638"/>
                </a:lnTo>
                <a:lnTo>
                  <a:pt x="299" y="635"/>
                </a:lnTo>
                <a:lnTo>
                  <a:pt x="311" y="631"/>
                </a:lnTo>
                <a:lnTo>
                  <a:pt x="323" y="627"/>
                </a:lnTo>
                <a:lnTo>
                  <a:pt x="335" y="622"/>
                </a:lnTo>
                <a:lnTo>
                  <a:pt x="347" y="616"/>
                </a:lnTo>
                <a:lnTo>
                  <a:pt x="358" y="610"/>
                </a:lnTo>
                <a:lnTo>
                  <a:pt x="370" y="601"/>
                </a:lnTo>
                <a:lnTo>
                  <a:pt x="380" y="593"/>
                </a:lnTo>
                <a:lnTo>
                  <a:pt x="391" y="584"/>
                </a:lnTo>
                <a:lnTo>
                  <a:pt x="401" y="574"/>
                </a:lnTo>
                <a:lnTo>
                  <a:pt x="411" y="565"/>
                </a:lnTo>
                <a:lnTo>
                  <a:pt x="419" y="554"/>
                </a:lnTo>
                <a:lnTo>
                  <a:pt x="429" y="542"/>
                </a:lnTo>
                <a:lnTo>
                  <a:pt x="437" y="530"/>
                </a:lnTo>
                <a:lnTo>
                  <a:pt x="445" y="518"/>
                </a:lnTo>
                <a:lnTo>
                  <a:pt x="453" y="504"/>
                </a:lnTo>
                <a:lnTo>
                  <a:pt x="460" y="491"/>
                </a:lnTo>
                <a:lnTo>
                  <a:pt x="466" y="477"/>
                </a:lnTo>
                <a:lnTo>
                  <a:pt x="472" y="462"/>
                </a:lnTo>
                <a:lnTo>
                  <a:pt x="477" y="448"/>
                </a:lnTo>
                <a:lnTo>
                  <a:pt x="481" y="433"/>
                </a:lnTo>
                <a:lnTo>
                  <a:pt x="487" y="417"/>
                </a:lnTo>
                <a:lnTo>
                  <a:pt x="489" y="402"/>
                </a:lnTo>
                <a:lnTo>
                  <a:pt x="492" y="386"/>
                </a:lnTo>
                <a:lnTo>
                  <a:pt x="495" y="369"/>
                </a:lnTo>
                <a:lnTo>
                  <a:pt x="496" y="353"/>
                </a:lnTo>
                <a:lnTo>
                  <a:pt x="497" y="337"/>
                </a:lnTo>
                <a:lnTo>
                  <a:pt x="497" y="32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78" name="Freeform 166"/>
          <p:cNvSpPr>
            <a:spLocks noChangeArrowheads="1"/>
          </p:cNvSpPr>
          <p:nvPr/>
        </p:nvSpPr>
        <p:spPr bwMode="auto">
          <a:xfrm>
            <a:off x="6103938" y="1852613"/>
            <a:ext cx="204787" cy="257175"/>
          </a:xfrm>
          <a:custGeom>
            <a:avLst/>
            <a:gdLst>
              <a:gd name="T0" fmla="*/ 568 w 571"/>
              <a:gd name="T1" fmla="*/ 321 h 716"/>
              <a:gd name="T2" fmla="*/ 560 w 571"/>
              <a:gd name="T3" fmla="*/ 269 h 716"/>
              <a:gd name="T4" fmla="*/ 547 w 571"/>
              <a:gd name="T5" fmla="*/ 216 h 716"/>
              <a:gd name="T6" fmla="*/ 527 w 571"/>
              <a:gd name="T7" fmla="*/ 169 h 716"/>
              <a:gd name="T8" fmla="*/ 501 w 571"/>
              <a:gd name="T9" fmla="*/ 124 h 716"/>
              <a:gd name="T10" fmla="*/ 470 w 571"/>
              <a:gd name="T11" fmla="*/ 87 h 716"/>
              <a:gd name="T12" fmla="*/ 435 w 571"/>
              <a:gd name="T13" fmla="*/ 54 h 716"/>
              <a:gd name="T14" fmla="*/ 398 w 571"/>
              <a:gd name="T15" fmla="*/ 29 h 716"/>
              <a:gd name="T16" fmla="*/ 356 w 571"/>
              <a:gd name="T17" fmla="*/ 11 h 716"/>
              <a:gd name="T18" fmla="*/ 313 w 571"/>
              <a:gd name="T19" fmla="*/ 2 h 716"/>
              <a:gd name="T20" fmla="*/ 285 w 571"/>
              <a:gd name="T21" fmla="*/ 0 h 716"/>
              <a:gd name="T22" fmla="*/ 242 w 571"/>
              <a:gd name="T23" fmla="*/ 4 h 716"/>
              <a:gd name="T24" fmla="*/ 200 w 571"/>
              <a:gd name="T25" fmla="*/ 16 h 716"/>
              <a:gd name="T26" fmla="*/ 160 w 571"/>
              <a:gd name="T27" fmla="*/ 37 h 716"/>
              <a:gd name="T28" fmla="*/ 122 w 571"/>
              <a:gd name="T29" fmla="*/ 64 h 716"/>
              <a:gd name="T30" fmla="*/ 89 w 571"/>
              <a:gd name="T31" fmla="*/ 99 h 716"/>
              <a:gd name="T32" fmla="*/ 59 w 571"/>
              <a:gd name="T33" fmla="*/ 139 h 716"/>
              <a:gd name="T34" fmla="*/ 36 w 571"/>
              <a:gd name="T35" fmla="*/ 184 h 716"/>
              <a:gd name="T36" fmla="*/ 17 w 571"/>
              <a:gd name="T37" fmla="*/ 234 h 716"/>
              <a:gd name="T38" fmla="*/ 5 w 571"/>
              <a:gd name="T39" fmla="*/ 286 h 716"/>
              <a:gd name="T40" fmla="*/ 0 w 571"/>
              <a:gd name="T41" fmla="*/ 340 h 716"/>
              <a:gd name="T42" fmla="*/ 0 w 571"/>
              <a:gd name="T43" fmla="*/ 375 h 716"/>
              <a:gd name="T44" fmla="*/ 5 w 571"/>
              <a:gd name="T45" fmla="*/ 429 h 716"/>
              <a:gd name="T46" fmla="*/ 17 w 571"/>
              <a:gd name="T47" fmla="*/ 482 h 716"/>
              <a:gd name="T48" fmla="*/ 36 w 571"/>
              <a:gd name="T49" fmla="*/ 532 h 716"/>
              <a:gd name="T50" fmla="*/ 59 w 571"/>
              <a:gd name="T51" fmla="*/ 576 h 716"/>
              <a:gd name="T52" fmla="*/ 89 w 571"/>
              <a:gd name="T53" fmla="*/ 617 h 716"/>
              <a:gd name="T54" fmla="*/ 122 w 571"/>
              <a:gd name="T55" fmla="*/ 652 h 716"/>
              <a:gd name="T56" fmla="*/ 160 w 571"/>
              <a:gd name="T57" fmla="*/ 679 h 716"/>
              <a:gd name="T58" fmla="*/ 200 w 571"/>
              <a:gd name="T59" fmla="*/ 699 h 716"/>
              <a:gd name="T60" fmla="*/ 242 w 571"/>
              <a:gd name="T61" fmla="*/ 711 h 716"/>
              <a:gd name="T62" fmla="*/ 285 w 571"/>
              <a:gd name="T63" fmla="*/ 715 h 716"/>
              <a:gd name="T64" fmla="*/ 313 w 571"/>
              <a:gd name="T65" fmla="*/ 714 h 716"/>
              <a:gd name="T66" fmla="*/ 356 w 571"/>
              <a:gd name="T67" fmla="*/ 705 h 716"/>
              <a:gd name="T68" fmla="*/ 398 w 571"/>
              <a:gd name="T69" fmla="*/ 687 h 716"/>
              <a:gd name="T70" fmla="*/ 435 w 571"/>
              <a:gd name="T71" fmla="*/ 661 h 716"/>
              <a:gd name="T72" fmla="*/ 470 w 571"/>
              <a:gd name="T73" fmla="*/ 629 h 716"/>
              <a:gd name="T74" fmla="*/ 501 w 571"/>
              <a:gd name="T75" fmla="*/ 591 h 716"/>
              <a:gd name="T76" fmla="*/ 527 w 571"/>
              <a:gd name="T77" fmla="*/ 547 h 716"/>
              <a:gd name="T78" fmla="*/ 547 w 571"/>
              <a:gd name="T79" fmla="*/ 499 h 716"/>
              <a:gd name="T80" fmla="*/ 560 w 571"/>
              <a:gd name="T81" fmla="*/ 447 h 716"/>
              <a:gd name="T82" fmla="*/ 568 w 571"/>
              <a:gd name="T83" fmla="*/ 394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71" h="716">
                <a:moveTo>
                  <a:pt x="570" y="358"/>
                </a:moveTo>
                <a:lnTo>
                  <a:pt x="570" y="340"/>
                </a:lnTo>
                <a:lnTo>
                  <a:pt x="568" y="321"/>
                </a:lnTo>
                <a:lnTo>
                  <a:pt x="567" y="304"/>
                </a:lnTo>
                <a:lnTo>
                  <a:pt x="564" y="286"/>
                </a:lnTo>
                <a:lnTo>
                  <a:pt x="560" y="269"/>
                </a:lnTo>
                <a:lnTo>
                  <a:pt x="556" y="251"/>
                </a:lnTo>
                <a:lnTo>
                  <a:pt x="552" y="234"/>
                </a:lnTo>
                <a:lnTo>
                  <a:pt x="547" y="216"/>
                </a:lnTo>
                <a:lnTo>
                  <a:pt x="540" y="200"/>
                </a:lnTo>
                <a:lnTo>
                  <a:pt x="533" y="184"/>
                </a:lnTo>
                <a:lnTo>
                  <a:pt x="527" y="169"/>
                </a:lnTo>
                <a:lnTo>
                  <a:pt x="519" y="154"/>
                </a:lnTo>
                <a:lnTo>
                  <a:pt x="511" y="139"/>
                </a:lnTo>
                <a:lnTo>
                  <a:pt x="501" y="124"/>
                </a:lnTo>
                <a:lnTo>
                  <a:pt x="492" y="111"/>
                </a:lnTo>
                <a:lnTo>
                  <a:pt x="481" y="99"/>
                </a:lnTo>
                <a:lnTo>
                  <a:pt x="470" y="87"/>
                </a:lnTo>
                <a:lnTo>
                  <a:pt x="459" y="74"/>
                </a:lnTo>
                <a:lnTo>
                  <a:pt x="447" y="64"/>
                </a:lnTo>
                <a:lnTo>
                  <a:pt x="435" y="54"/>
                </a:lnTo>
                <a:lnTo>
                  <a:pt x="423" y="45"/>
                </a:lnTo>
                <a:lnTo>
                  <a:pt x="410" y="37"/>
                </a:lnTo>
                <a:lnTo>
                  <a:pt x="398" y="29"/>
                </a:lnTo>
                <a:lnTo>
                  <a:pt x="384" y="22"/>
                </a:lnTo>
                <a:lnTo>
                  <a:pt x="369" y="16"/>
                </a:lnTo>
                <a:lnTo>
                  <a:pt x="356" y="11"/>
                </a:lnTo>
                <a:lnTo>
                  <a:pt x="343" y="7"/>
                </a:lnTo>
                <a:lnTo>
                  <a:pt x="328" y="4"/>
                </a:lnTo>
                <a:lnTo>
                  <a:pt x="313" y="2"/>
                </a:lnTo>
                <a:lnTo>
                  <a:pt x="300" y="0"/>
                </a:lnTo>
                <a:lnTo>
                  <a:pt x="285" y="0"/>
                </a:lnTo>
                <a:lnTo>
                  <a:pt x="285" y="0"/>
                </a:lnTo>
                <a:lnTo>
                  <a:pt x="270" y="0"/>
                </a:lnTo>
                <a:lnTo>
                  <a:pt x="257" y="2"/>
                </a:lnTo>
                <a:lnTo>
                  <a:pt x="242" y="4"/>
                </a:lnTo>
                <a:lnTo>
                  <a:pt x="227" y="7"/>
                </a:lnTo>
                <a:lnTo>
                  <a:pt x="214" y="11"/>
                </a:lnTo>
                <a:lnTo>
                  <a:pt x="200" y="16"/>
                </a:lnTo>
                <a:lnTo>
                  <a:pt x="185" y="22"/>
                </a:lnTo>
                <a:lnTo>
                  <a:pt x="172" y="29"/>
                </a:lnTo>
                <a:lnTo>
                  <a:pt x="160" y="37"/>
                </a:lnTo>
                <a:lnTo>
                  <a:pt x="146" y="45"/>
                </a:lnTo>
                <a:lnTo>
                  <a:pt x="134" y="54"/>
                </a:lnTo>
                <a:lnTo>
                  <a:pt x="122" y="64"/>
                </a:lnTo>
                <a:lnTo>
                  <a:pt x="110" y="74"/>
                </a:lnTo>
                <a:lnTo>
                  <a:pt x="99" y="87"/>
                </a:lnTo>
                <a:lnTo>
                  <a:pt x="89" y="99"/>
                </a:lnTo>
                <a:lnTo>
                  <a:pt x="78" y="111"/>
                </a:lnTo>
                <a:lnTo>
                  <a:pt x="68" y="124"/>
                </a:lnTo>
                <a:lnTo>
                  <a:pt x="59" y="139"/>
                </a:lnTo>
                <a:lnTo>
                  <a:pt x="51" y="154"/>
                </a:lnTo>
                <a:lnTo>
                  <a:pt x="43" y="169"/>
                </a:lnTo>
                <a:lnTo>
                  <a:pt x="36" y="184"/>
                </a:lnTo>
                <a:lnTo>
                  <a:pt x="29" y="200"/>
                </a:lnTo>
                <a:lnTo>
                  <a:pt x="23" y="216"/>
                </a:lnTo>
                <a:lnTo>
                  <a:pt x="17" y="234"/>
                </a:lnTo>
                <a:lnTo>
                  <a:pt x="13" y="251"/>
                </a:lnTo>
                <a:lnTo>
                  <a:pt x="9" y="269"/>
                </a:lnTo>
                <a:lnTo>
                  <a:pt x="5" y="286"/>
                </a:lnTo>
                <a:lnTo>
                  <a:pt x="3" y="304"/>
                </a:lnTo>
                <a:lnTo>
                  <a:pt x="1" y="321"/>
                </a:lnTo>
                <a:lnTo>
                  <a:pt x="0" y="340"/>
                </a:lnTo>
                <a:lnTo>
                  <a:pt x="0" y="358"/>
                </a:lnTo>
                <a:lnTo>
                  <a:pt x="0" y="358"/>
                </a:lnTo>
                <a:lnTo>
                  <a:pt x="0" y="375"/>
                </a:lnTo>
                <a:lnTo>
                  <a:pt x="1" y="394"/>
                </a:lnTo>
                <a:lnTo>
                  <a:pt x="3" y="412"/>
                </a:lnTo>
                <a:lnTo>
                  <a:pt x="5" y="429"/>
                </a:lnTo>
                <a:lnTo>
                  <a:pt x="9" y="447"/>
                </a:lnTo>
                <a:lnTo>
                  <a:pt x="13" y="464"/>
                </a:lnTo>
                <a:lnTo>
                  <a:pt x="17" y="482"/>
                </a:lnTo>
                <a:lnTo>
                  <a:pt x="23" y="499"/>
                </a:lnTo>
                <a:lnTo>
                  <a:pt x="29" y="516"/>
                </a:lnTo>
                <a:lnTo>
                  <a:pt x="36" y="532"/>
                </a:lnTo>
                <a:lnTo>
                  <a:pt x="43" y="547"/>
                </a:lnTo>
                <a:lnTo>
                  <a:pt x="51" y="562"/>
                </a:lnTo>
                <a:lnTo>
                  <a:pt x="59" y="576"/>
                </a:lnTo>
                <a:lnTo>
                  <a:pt x="68" y="591"/>
                </a:lnTo>
                <a:lnTo>
                  <a:pt x="78" y="605"/>
                </a:lnTo>
                <a:lnTo>
                  <a:pt x="89" y="617"/>
                </a:lnTo>
                <a:lnTo>
                  <a:pt x="99" y="629"/>
                </a:lnTo>
                <a:lnTo>
                  <a:pt x="110" y="641"/>
                </a:lnTo>
                <a:lnTo>
                  <a:pt x="122" y="652"/>
                </a:lnTo>
                <a:lnTo>
                  <a:pt x="134" y="661"/>
                </a:lnTo>
                <a:lnTo>
                  <a:pt x="146" y="671"/>
                </a:lnTo>
                <a:lnTo>
                  <a:pt x="160" y="679"/>
                </a:lnTo>
                <a:lnTo>
                  <a:pt x="172" y="687"/>
                </a:lnTo>
                <a:lnTo>
                  <a:pt x="185" y="694"/>
                </a:lnTo>
                <a:lnTo>
                  <a:pt x="200" y="699"/>
                </a:lnTo>
                <a:lnTo>
                  <a:pt x="214" y="705"/>
                </a:lnTo>
                <a:lnTo>
                  <a:pt x="227" y="709"/>
                </a:lnTo>
                <a:lnTo>
                  <a:pt x="242" y="711"/>
                </a:lnTo>
                <a:lnTo>
                  <a:pt x="257" y="714"/>
                </a:lnTo>
                <a:lnTo>
                  <a:pt x="270" y="715"/>
                </a:lnTo>
                <a:lnTo>
                  <a:pt x="285" y="715"/>
                </a:lnTo>
                <a:lnTo>
                  <a:pt x="285" y="715"/>
                </a:lnTo>
                <a:lnTo>
                  <a:pt x="300" y="715"/>
                </a:lnTo>
                <a:lnTo>
                  <a:pt x="313" y="714"/>
                </a:lnTo>
                <a:lnTo>
                  <a:pt x="328" y="711"/>
                </a:lnTo>
                <a:lnTo>
                  <a:pt x="343" y="709"/>
                </a:lnTo>
                <a:lnTo>
                  <a:pt x="356" y="705"/>
                </a:lnTo>
                <a:lnTo>
                  <a:pt x="369" y="699"/>
                </a:lnTo>
                <a:lnTo>
                  <a:pt x="384" y="694"/>
                </a:lnTo>
                <a:lnTo>
                  <a:pt x="398" y="687"/>
                </a:lnTo>
                <a:lnTo>
                  <a:pt x="410" y="679"/>
                </a:lnTo>
                <a:lnTo>
                  <a:pt x="423" y="671"/>
                </a:lnTo>
                <a:lnTo>
                  <a:pt x="435" y="661"/>
                </a:lnTo>
                <a:lnTo>
                  <a:pt x="447" y="652"/>
                </a:lnTo>
                <a:lnTo>
                  <a:pt x="459" y="641"/>
                </a:lnTo>
                <a:lnTo>
                  <a:pt x="470" y="629"/>
                </a:lnTo>
                <a:lnTo>
                  <a:pt x="481" y="617"/>
                </a:lnTo>
                <a:lnTo>
                  <a:pt x="492" y="605"/>
                </a:lnTo>
                <a:lnTo>
                  <a:pt x="501" y="591"/>
                </a:lnTo>
                <a:lnTo>
                  <a:pt x="511" y="576"/>
                </a:lnTo>
                <a:lnTo>
                  <a:pt x="519" y="562"/>
                </a:lnTo>
                <a:lnTo>
                  <a:pt x="527" y="547"/>
                </a:lnTo>
                <a:lnTo>
                  <a:pt x="533" y="532"/>
                </a:lnTo>
                <a:lnTo>
                  <a:pt x="540" y="516"/>
                </a:lnTo>
                <a:lnTo>
                  <a:pt x="547" y="499"/>
                </a:lnTo>
                <a:lnTo>
                  <a:pt x="552" y="482"/>
                </a:lnTo>
                <a:lnTo>
                  <a:pt x="556" y="464"/>
                </a:lnTo>
                <a:lnTo>
                  <a:pt x="560" y="447"/>
                </a:lnTo>
                <a:lnTo>
                  <a:pt x="564" y="429"/>
                </a:lnTo>
                <a:lnTo>
                  <a:pt x="567" y="412"/>
                </a:lnTo>
                <a:lnTo>
                  <a:pt x="568" y="394"/>
                </a:lnTo>
                <a:lnTo>
                  <a:pt x="570" y="375"/>
                </a:lnTo>
                <a:lnTo>
                  <a:pt x="570" y="358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79" name="Oval 167"/>
          <p:cNvSpPr>
            <a:spLocks noChangeArrowheads="1"/>
          </p:cNvSpPr>
          <p:nvPr/>
        </p:nvSpPr>
        <p:spPr bwMode="auto">
          <a:xfrm>
            <a:off x="6872288" y="2111375"/>
            <a:ext cx="177800" cy="244475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80" name="Freeform 168"/>
          <p:cNvSpPr>
            <a:spLocks noChangeArrowheads="1"/>
          </p:cNvSpPr>
          <p:nvPr/>
        </p:nvSpPr>
        <p:spPr bwMode="auto">
          <a:xfrm>
            <a:off x="6859588" y="2111375"/>
            <a:ext cx="179387" cy="231775"/>
          </a:xfrm>
          <a:custGeom>
            <a:avLst/>
            <a:gdLst>
              <a:gd name="T0" fmla="*/ 496 w 498"/>
              <a:gd name="T1" fmla="*/ 289 h 644"/>
              <a:gd name="T2" fmla="*/ 489 w 498"/>
              <a:gd name="T3" fmla="*/ 240 h 644"/>
              <a:gd name="T4" fmla="*/ 477 w 498"/>
              <a:gd name="T5" fmla="*/ 195 h 644"/>
              <a:gd name="T6" fmla="*/ 460 w 498"/>
              <a:gd name="T7" fmla="*/ 151 h 644"/>
              <a:gd name="T8" fmla="*/ 437 w 498"/>
              <a:gd name="T9" fmla="*/ 112 h 644"/>
              <a:gd name="T10" fmla="*/ 411 w 498"/>
              <a:gd name="T11" fmla="*/ 77 h 644"/>
              <a:gd name="T12" fmla="*/ 380 w 498"/>
              <a:gd name="T13" fmla="*/ 49 h 644"/>
              <a:gd name="T14" fmla="*/ 347 w 498"/>
              <a:gd name="T15" fmla="*/ 26 h 644"/>
              <a:gd name="T16" fmla="*/ 311 w 498"/>
              <a:gd name="T17" fmla="*/ 11 h 644"/>
              <a:gd name="T18" fmla="*/ 274 w 498"/>
              <a:gd name="T19" fmla="*/ 2 h 644"/>
              <a:gd name="T20" fmla="*/ 249 w 498"/>
              <a:gd name="T21" fmla="*/ 0 h 644"/>
              <a:gd name="T22" fmla="*/ 211 w 498"/>
              <a:gd name="T23" fmla="*/ 4 h 644"/>
              <a:gd name="T24" fmla="*/ 175 w 498"/>
              <a:gd name="T25" fmla="*/ 15 h 644"/>
              <a:gd name="T26" fmla="*/ 140 w 498"/>
              <a:gd name="T27" fmla="*/ 33 h 644"/>
              <a:gd name="T28" fmla="*/ 106 w 498"/>
              <a:gd name="T29" fmla="*/ 58 h 644"/>
              <a:gd name="T30" fmla="*/ 78 w 498"/>
              <a:gd name="T31" fmla="*/ 88 h 644"/>
              <a:gd name="T32" fmla="*/ 53 w 498"/>
              <a:gd name="T33" fmla="*/ 124 h 644"/>
              <a:gd name="T34" fmla="*/ 31 w 498"/>
              <a:gd name="T35" fmla="*/ 165 h 644"/>
              <a:gd name="T36" fmla="*/ 16 w 498"/>
              <a:gd name="T37" fmla="*/ 209 h 644"/>
              <a:gd name="T38" fmla="*/ 6 w 498"/>
              <a:gd name="T39" fmla="*/ 257 h 644"/>
              <a:gd name="T40" fmla="*/ 0 w 498"/>
              <a:gd name="T41" fmla="*/ 305 h 644"/>
              <a:gd name="T42" fmla="*/ 0 w 498"/>
              <a:gd name="T43" fmla="*/ 338 h 644"/>
              <a:gd name="T44" fmla="*/ 6 w 498"/>
              <a:gd name="T45" fmla="*/ 386 h 644"/>
              <a:gd name="T46" fmla="*/ 16 w 498"/>
              <a:gd name="T47" fmla="*/ 433 h 644"/>
              <a:gd name="T48" fmla="*/ 31 w 498"/>
              <a:gd name="T49" fmla="*/ 478 h 644"/>
              <a:gd name="T50" fmla="*/ 53 w 498"/>
              <a:gd name="T51" fmla="*/ 518 h 644"/>
              <a:gd name="T52" fmla="*/ 78 w 498"/>
              <a:gd name="T53" fmla="*/ 555 h 644"/>
              <a:gd name="T54" fmla="*/ 106 w 498"/>
              <a:gd name="T55" fmla="*/ 585 h 644"/>
              <a:gd name="T56" fmla="*/ 140 w 498"/>
              <a:gd name="T57" fmla="*/ 610 h 644"/>
              <a:gd name="T58" fmla="*/ 175 w 498"/>
              <a:gd name="T59" fmla="*/ 628 h 644"/>
              <a:gd name="T60" fmla="*/ 211 w 498"/>
              <a:gd name="T61" fmla="*/ 638 h 644"/>
              <a:gd name="T62" fmla="*/ 249 w 498"/>
              <a:gd name="T63" fmla="*/ 643 h 644"/>
              <a:gd name="T64" fmla="*/ 274 w 498"/>
              <a:gd name="T65" fmla="*/ 641 h 644"/>
              <a:gd name="T66" fmla="*/ 311 w 498"/>
              <a:gd name="T67" fmla="*/ 632 h 644"/>
              <a:gd name="T68" fmla="*/ 347 w 498"/>
              <a:gd name="T69" fmla="*/ 617 h 644"/>
              <a:gd name="T70" fmla="*/ 380 w 498"/>
              <a:gd name="T71" fmla="*/ 594 h 644"/>
              <a:gd name="T72" fmla="*/ 411 w 498"/>
              <a:gd name="T73" fmla="*/ 566 h 644"/>
              <a:gd name="T74" fmla="*/ 437 w 498"/>
              <a:gd name="T75" fmla="*/ 531 h 644"/>
              <a:gd name="T76" fmla="*/ 460 w 498"/>
              <a:gd name="T77" fmla="*/ 491 h 644"/>
              <a:gd name="T78" fmla="*/ 477 w 498"/>
              <a:gd name="T79" fmla="*/ 448 h 644"/>
              <a:gd name="T80" fmla="*/ 489 w 498"/>
              <a:gd name="T81" fmla="*/ 402 h 644"/>
              <a:gd name="T82" fmla="*/ 496 w 498"/>
              <a:gd name="T83" fmla="*/ 35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8" h="644">
                <a:moveTo>
                  <a:pt x="497" y="321"/>
                </a:moveTo>
                <a:lnTo>
                  <a:pt x="497" y="305"/>
                </a:lnTo>
                <a:lnTo>
                  <a:pt x="496" y="289"/>
                </a:lnTo>
                <a:lnTo>
                  <a:pt x="495" y="273"/>
                </a:lnTo>
                <a:lnTo>
                  <a:pt x="492" y="257"/>
                </a:lnTo>
                <a:lnTo>
                  <a:pt x="489" y="240"/>
                </a:lnTo>
                <a:lnTo>
                  <a:pt x="487" y="226"/>
                </a:lnTo>
                <a:lnTo>
                  <a:pt x="481" y="209"/>
                </a:lnTo>
                <a:lnTo>
                  <a:pt x="477" y="195"/>
                </a:lnTo>
                <a:lnTo>
                  <a:pt x="472" y="180"/>
                </a:lnTo>
                <a:lnTo>
                  <a:pt x="466" y="165"/>
                </a:lnTo>
                <a:lnTo>
                  <a:pt x="460" y="151"/>
                </a:lnTo>
                <a:lnTo>
                  <a:pt x="453" y="138"/>
                </a:lnTo>
                <a:lnTo>
                  <a:pt x="445" y="124"/>
                </a:lnTo>
                <a:lnTo>
                  <a:pt x="437" y="112"/>
                </a:lnTo>
                <a:lnTo>
                  <a:pt x="429" y="100"/>
                </a:lnTo>
                <a:lnTo>
                  <a:pt x="419" y="88"/>
                </a:lnTo>
                <a:lnTo>
                  <a:pt x="411" y="77"/>
                </a:lnTo>
                <a:lnTo>
                  <a:pt x="401" y="68"/>
                </a:lnTo>
                <a:lnTo>
                  <a:pt x="391" y="58"/>
                </a:lnTo>
                <a:lnTo>
                  <a:pt x="380" y="49"/>
                </a:lnTo>
                <a:lnTo>
                  <a:pt x="370" y="41"/>
                </a:lnTo>
                <a:lnTo>
                  <a:pt x="358" y="33"/>
                </a:lnTo>
                <a:lnTo>
                  <a:pt x="347" y="26"/>
                </a:lnTo>
                <a:lnTo>
                  <a:pt x="335" y="21"/>
                </a:lnTo>
                <a:lnTo>
                  <a:pt x="323" y="15"/>
                </a:lnTo>
                <a:lnTo>
                  <a:pt x="311" y="11"/>
                </a:lnTo>
                <a:lnTo>
                  <a:pt x="298" y="7"/>
                </a:lnTo>
                <a:lnTo>
                  <a:pt x="286" y="4"/>
                </a:lnTo>
                <a:lnTo>
                  <a:pt x="274" y="2"/>
                </a:lnTo>
                <a:lnTo>
                  <a:pt x="261" y="0"/>
                </a:lnTo>
                <a:lnTo>
                  <a:pt x="249" y="0"/>
                </a:lnTo>
                <a:lnTo>
                  <a:pt x="249" y="0"/>
                </a:lnTo>
                <a:lnTo>
                  <a:pt x="237" y="0"/>
                </a:lnTo>
                <a:lnTo>
                  <a:pt x="223" y="2"/>
                </a:lnTo>
                <a:lnTo>
                  <a:pt x="211" y="4"/>
                </a:lnTo>
                <a:lnTo>
                  <a:pt x="199" y="7"/>
                </a:lnTo>
                <a:lnTo>
                  <a:pt x="187" y="11"/>
                </a:lnTo>
                <a:lnTo>
                  <a:pt x="175" y="15"/>
                </a:lnTo>
                <a:lnTo>
                  <a:pt x="163" y="21"/>
                </a:lnTo>
                <a:lnTo>
                  <a:pt x="151" y="26"/>
                </a:lnTo>
                <a:lnTo>
                  <a:pt x="140" y="33"/>
                </a:lnTo>
                <a:lnTo>
                  <a:pt x="128" y="41"/>
                </a:lnTo>
                <a:lnTo>
                  <a:pt x="117" y="49"/>
                </a:lnTo>
                <a:lnTo>
                  <a:pt x="106" y="58"/>
                </a:lnTo>
                <a:lnTo>
                  <a:pt x="97" y="68"/>
                </a:lnTo>
                <a:lnTo>
                  <a:pt x="86" y="77"/>
                </a:lnTo>
                <a:lnTo>
                  <a:pt x="78" y="88"/>
                </a:lnTo>
                <a:lnTo>
                  <a:pt x="69" y="100"/>
                </a:lnTo>
                <a:lnTo>
                  <a:pt x="61" y="112"/>
                </a:lnTo>
                <a:lnTo>
                  <a:pt x="53" y="124"/>
                </a:lnTo>
                <a:lnTo>
                  <a:pt x="44" y="138"/>
                </a:lnTo>
                <a:lnTo>
                  <a:pt x="38" y="151"/>
                </a:lnTo>
                <a:lnTo>
                  <a:pt x="31" y="165"/>
                </a:lnTo>
                <a:lnTo>
                  <a:pt x="26" y="180"/>
                </a:lnTo>
                <a:lnTo>
                  <a:pt x="20" y="195"/>
                </a:lnTo>
                <a:lnTo>
                  <a:pt x="16" y="209"/>
                </a:lnTo>
                <a:lnTo>
                  <a:pt x="11" y="226"/>
                </a:lnTo>
                <a:lnTo>
                  <a:pt x="8" y="240"/>
                </a:lnTo>
                <a:lnTo>
                  <a:pt x="6" y="257"/>
                </a:lnTo>
                <a:lnTo>
                  <a:pt x="3" y="273"/>
                </a:lnTo>
                <a:lnTo>
                  <a:pt x="1" y="289"/>
                </a:lnTo>
                <a:lnTo>
                  <a:pt x="0" y="305"/>
                </a:lnTo>
                <a:lnTo>
                  <a:pt x="0" y="321"/>
                </a:lnTo>
                <a:lnTo>
                  <a:pt x="0" y="321"/>
                </a:lnTo>
                <a:lnTo>
                  <a:pt x="0" y="338"/>
                </a:lnTo>
                <a:lnTo>
                  <a:pt x="1" y="354"/>
                </a:lnTo>
                <a:lnTo>
                  <a:pt x="3" y="370"/>
                </a:lnTo>
                <a:lnTo>
                  <a:pt x="6" y="386"/>
                </a:lnTo>
                <a:lnTo>
                  <a:pt x="8" y="402"/>
                </a:lnTo>
                <a:lnTo>
                  <a:pt x="11" y="417"/>
                </a:lnTo>
                <a:lnTo>
                  <a:pt x="16" y="433"/>
                </a:lnTo>
                <a:lnTo>
                  <a:pt x="20" y="448"/>
                </a:lnTo>
                <a:lnTo>
                  <a:pt x="26" y="463"/>
                </a:lnTo>
                <a:lnTo>
                  <a:pt x="31" y="478"/>
                </a:lnTo>
                <a:lnTo>
                  <a:pt x="38" y="491"/>
                </a:lnTo>
                <a:lnTo>
                  <a:pt x="44" y="505"/>
                </a:lnTo>
                <a:lnTo>
                  <a:pt x="53" y="518"/>
                </a:lnTo>
                <a:lnTo>
                  <a:pt x="61" y="531"/>
                </a:lnTo>
                <a:lnTo>
                  <a:pt x="69" y="543"/>
                </a:lnTo>
                <a:lnTo>
                  <a:pt x="78" y="555"/>
                </a:lnTo>
                <a:lnTo>
                  <a:pt x="86" y="566"/>
                </a:lnTo>
                <a:lnTo>
                  <a:pt x="97" y="575"/>
                </a:lnTo>
                <a:lnTo>
                  <a:pt x="106" y="585"/>
                </a:lnTo>
                <a:lnTo>
                  <a:pt x="117" y="594"/>
                </a:lnTo>
                <a:lnTo>
                  <a:pt x="128" y="602"/>
                </a:lnTo>
                <a:lnTo>
                  <a:pt x="140" y="610"/>
                </a:lnTo>
                <a:lnTo>
                  <a:pt x="151" y="617"/>
                </a:lnTo>
                <a:lnTo>
                  <a:pt x="163" y="622"/>
                </a:lnTo>
                <a:lnTo>
                  <a:pt x="175" y="628"/>
                </a:lnTo>
                <a:lnTo>
                  <a:pt x="187" y="632"/>
                </a:lnTo>
                <a:lnTo>
                  <a:pt x="199" y="636"/>
                </a:lnTo>
                <a:lnTo>
                  <a:pt x="211" y="638"/>
                </a:lnTo>
                <a:lnTo>
                  <a:pt x="223" y="641"/>
                </a:lnTo>
                <a:lnTo>
                  <a:pt x="237" y="643"/>
                </a:lnTo>
                <a:lnTo>
                  <a:pt x="249" y="643"/>
                </a:lnTo>
                <a:lnTo>
                  <a:pt x="249" y="643"/>
                </a:lnTo>
                <a:lnTo>
                  <a:pt x="261" y="643"/>
                </a:lnTo>
                <a:lnTo>
                  <a:pt x="274" y="641"/>
                </a:lnTo>
                <a:lnTo>
                  <a:pt x="286" y="638"/>
                </a:lnTo>
                <a:lnTo>
                  <a:pt x="298" y="636"/>
                </a:lnTo>
                <a:lnTo>
                  <a:pt x="311" y="632"/>
                </a:lnTo>
                <a:lnTo>
                  <a:pt x="323" y="628"/>
                </a:lnTo>
                <a:lnTo>
                  <a:pt x="335" y="622"/>
                </a:lnTo>
                <a:lnTo>
                  <a:pt x="347" y="617"/>
                </a:lnTo>
                <a:lnTo>
                  <a:pt x="358" y="610"/>
                </a:lnTo>
                <a:lnTo>
                  <a:pt x="370" y="602"/>
                </a:lnTo>
                <a:lnTo>
                  <a:pt x="380" y="594"/>
                </a:lnTo>
                <a:lnTo>
                  <a:pt x="391" y="585"/>
                </a:lnTo>
                <a:lnTo>
                  <a:pt x="401" y="575"/>
                </a:lnTo>
                <a:lnTo>
                  <a:pt x="411" y="566"/>
                </a:lnTo>
                <a:lnTo>
                  <a:pt x="419" y="555"/>
                </a:lnTo>
                <a:lnTo>
                  <a:pt x="429" y="543"/>
                </a:lnTo>
                <a:lnTo>
                  <a:pt x="437" y="531"/>
                </a:lnTo>
                <a:lnTo>
                  <a:pt x="445" y="518"/>
                </a:lnTo>
                <a:lnTo>
                  <a:pt x="453" y="505"/>
                </a:lnTo>
                <a:lnTo>
                  <a:pt x="460" y="491"/>
                </a:lnTo>
                <a:lnTo>
                  <a:pt x="466" y="478"/>
                </a:lnTo>
                <a:lnTo>
                  <a:pt x="472" y="463"/>
                </a:lnTo>
                <a:lnTo>
                  <a:pt x="477" y="448"/>
                </a:lnTo>
                <a:lnTo>
                  <a:pt x="481" y="433"/>
                </a:lnTo>
                <a:lnTo>
                  <a:pt x="487" y="417"/>
                </a:lnTo>
                <a:lnTo>
                  <a:pt x="489" y="402"/>
                </a:lnTo>
                <a:lnTo>
                  <a:pt x="492" y="386"/>
                </a:lnTo>
                <a:lnTo>
                  <a:pt x="495" y="370"/>
                </a:lnTo>
                <a:lnTo>
                  <a:pt x="496" y="354"/>
                </a:lnTo>
                <a:lnTo>
                  <a:pt x="497" y="338"/>
                </a:lnTo>
                <a:lnTo>
                  <a:pt x="497" y="32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81" name="Freeform 169"/>
          <p:cNvSpPr>
            <a:spLocks noChangeArrowheads="1"/>
          </p:cNvSpPr>
          <p:nvPr/>
        </p:nvSpPr>
        <p:spPr bwMode="auto">
          <a:xfrm>
            <a:off x="6846888" y="2097088"/>
            <a:ext cx="204787" cy="257175"/>
          </a:xfrm>
          <a:custGeom>
            <a:avLst/>
            <a:gdLst>
              <a:gd name="T0" fmla="*/ 568 w 571"/>
              <a:gd name="T1" fmla="*/ 321 h 716"/>
              <a:gd name="T2" fmla="*/ 560 w 571"/>
              <a:gd name="T3" fmla="*/ 268 h 716"/>
              <a:gd name="T4" fmla="*/ 547 w 571"/>
              <a:gd name="T5" fmla="*/ 216 h 716"/>
              <a:gd name="T6" fmla="*/ 527 w 571"/>
              <a:gd name="T7" fmla="*/ 169 h 716"/>
              <a:gd name="T8" fmla="*/ 501 w 571"/>
              <a:gd name="T9" fmla="*/ 124 h 716"/>
              <a:gd name="T10" fmla="*/ 470 w 571"/>
              <a:gd name="T11" fmla="*/ 86 h 716"/>
              <a:gd name="T12" fmla="*/ 435 w 571"/>
              <a:gd name="T13" fmla="*/ 54 h 716"/>
              <a:gd name="T14" fmla="*/ 398 w 571"/>
              <a:gd name="T15" fmla="*/ 28 h 716"/>
              <a:gd name="T16" fmla="*/ 356 w 571"/>
              <a:gd name="T17" fmla="*/ 11 h 716"/>
              <a:gd name="T18" fmla="*/ 313 w 571"/>
              <a:gd name="T19" fmla="*/ 1 h 716"/>
              <a:gd name="T20" fmla="*/ 285 w 571"/>
              <a:gd name="T21" fmla="*/ 0 h 716"/>
              <a:gd name="T22" fmla="*/ 242 w 571"/>
              <a:gd name="T23" fmla="*/ 4 h 716"/>
              <a:gd name="T24" fmla="*/ 200 w 571"/>
              <a:gd name="T25" fmla="*/ 16 h 716"/>
              <a:gd name="T26" fmla="*/ 160 w 571"/>
              <a:gd name="T27" fmla="*/ 36 h 716"/>
              <a:gd name="T28" fmla="*/ 122 w 571"/>
              <a:gd name="T29" fmla="*/ 63 h 716"/>
              <a:gd name="T30" fmla="*/ 89 w 571"/>
              <a:gd name="T31" fmla="*/ 98 h 716"/>
              <a:gd name="T32" fmla="*/ 59 w 571"/>
              <a:gd name="T33" fmla="*/ 139 h 716"/>
              <a:gd name="T34" fmla="*/ 36 w 571"/>
              <a:gd name="T35" fmla="*/ 183 h 716"/>
              <a:gd name="T36" fmla="*/ 17 w 571"/>
              <a:gd name="T37" fmla="*/ 233 h 716"/>
              <a:gd name="T38" fmla="*/ 5 w 571"/>
              <a:gd name="T39" fmla="*/ 286 h 716"/>
              <a:gd name="T40" fmla="*/ 0 w 571"/>
              <a:gd name="T41" fmla="*/ 340 h 716"/>
              <a:gd name="T42" fmla="*/ 0 w 571"/>
              <a:gd name="T43" fmla="*/ 375 h 716"/>
              <a:gd name="T44" fmla="*/ 5 w 571"/>
              <a:gd name="T45" fmla="*/ 429 h 716"/>
              <a:gd name="T46" fmla="*/ 17 w 571"/>
              <a:gd name="T47" fmla="*/ 482 h 716"/>
              <a:gd name="T48" fmla="*/ 36 w 571"/>
              <a:gd name="T49" fmla="*/ 531 h 716"/>
              <a:gd name="T50" fmla="*/ 59 w 571"/>
              <a:gd name="T51" fmla="*/ 576 h 716"/>
              <a:gd name="T52" fmla="*/ 89 w 571"/>
              <a:gd name="T53" fmla="*/ 616 h 716"/>
              <a:gd name="T54" fmla="*/ 122 w 571"/>
              <a:gd name="T55" fmla="*/ 652 h 716"/>
              <a:gd name="T56" fmla="*/ 160 w 571"/>
              <a:gd name="T57" fmla="*/ 679 h 716"/>
              <a:gd name="T58" fmla="*/ 200 w 571"/>
              <a:gd name="T59" fmla="*/ 699 h 716"/>
              <a:gd name="T60" fmla="*/ 242 w 571"/>
              <a:gd name="T61" fmla="*/ 711 h 716"/>
              <a:gd name="T62" fmla="*/ 285 w 571"/>
              <a:gd name="T63" fmla="*/ 715 h 716"/>
              <a:gd name="T64" fmla="*/ 313 w 571"/>
              <a:gd name="T65" fmla="*/ 714 h 716"/>
              <a:gd name="T66" fmla="*/ 356 w 571"/>
              <a:gd name="T67" fmla="*/ 704 h 716"/>
              <a:gd name="T68" fmla="*/ 398 w 571"/>
              <a:gd name="T69" fmla="*/ 687 h 716"/>
              <a:gd name="T70" fmla="*/ 435 w 571"/>
              <a:gd name="T71" fmla="*/ 661 h 716"/>
              <a:gd name="T72" fmla="*/ 470 w 571"/>
              <a:gd name="T73" fmla="*/ 629 h 716"/>
              <a:gd name="T74" fmla="*/ 501 w 571"/>
              <a:gd name="T75" fmla="*/ 591 h 716"/>
              <a:gd name="T76" fmla="*/ 527 w 571"/>
              <a:gd name="T77" fmla="*/ 546 h 716"/>
              <a:gd name="T78" fmla="*/ 547 w 571"/>
              <a:gd name="T79" fmla="*/ 499 h 716"/>
              <a:gd name="T80" fmla="*/ 560 w 571"/>
              <a:gd name="T81" fmla="*/ 446 h 716"/>
              <a:gd name="T82" fmla="*/ 568 w 571"/>
              <a:gd name="T83" fmla="*/ 394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71" h="716">
                <a:moveTo>
                  <a:pt x="570" y="357"/>
                </a:moveTo>
                <a:lnTo>
                  <a:pt x="570" y="340"/>
                </a:lnTo>
                <a:lnTo>
                  <a:pt x="568" y="321"/>
                </a:lnTo>
                <a:lnTo>
                  <a:pt x="567" y="303"/>
                </a:lnTo>
                <a:lnTo>
                  <a:pt x="564" y="286"/>
                </a:lnTo>
                <a:lnTo>
                  <a:pt x="560" y="268"/>
                </a:lnTo>
                <a:lnTo>
                  <a:pt x="556" y="251"/>
                </a:lnTo>
                <a:lnTo>
                  <a:pt x="552" y="233"/>
                </a:lnTo>
                <a:lnTo>
                  <a:pt x="547" y="216"/>
                </a:lnTo>
                <a:lnTo>
                  <a:pt x="540" y="200"/>
                </a:lnTo>
                <a:lnTo>
                  <a:pt x="533" y="183"/>
                </a:lnTo>
                <a:lnTo>
                  <a:pt x="527" y="169"/>
                </a:lnTo>
                <a:lnTo>
                  <a:pt x="519" y="154"/>
                </a:lnTo>
                <a:lnTo>
                  <a:pt x="511" y="139"/>
                </a:lnTo>
                <a:lnTo>
                  <a:pt x="501" y="124"/>
                </a:lnTo>
                <a:lnTo>
                  <a:pt x="492" y="111"/>
                </a:lnTo>
                <a:lnTo>
                  <a:pt x="481" y="98"/>
                </a:lnTo>
                <a:lnTo>
                  <a:pt x="470" y="86"/>
                </a:lnTo>
                <a:lnTo>
                  <a:pt x="459" y="74"/>
                </a:lnTo>
                <a:lnTo>
                  <a:pt x="447" y="63"/>
                </a:lnTo>
                <a:lnTo>
                  <a:pt x="435" y="54"/>
                </a:lnTo>
                <a:lnTo>
                  <a:pt x="423" y="44"/>
                </a:lnTo>
                <a:lnTo>
                  <a:pt x="410" y="36"/>
                </a:lnTo>
                <a:lnTo>
                  <a:pt x="398" y="28"/>
                </a:lnTo>
                <a:lnTo>
                  <a:pt x="384" y="21"/>
                </a:lnTo>
                <a:lnTo>
                  <a:pt x="369" y="16"/>
                </a:lnTo>
                <a:lnTo>
                  <a:pt x="356" y="11"/>
                </a:lnTo>
                <a:lnTo>
                  <a:pt x="343" y="7"/>
                </a:lnTo>
                <a:lnTo>
                  <a:pt x="328" y="4"/>
                </a:lnTo>
                <a:lnTo>
                  <a:pt x="313" y="1"/>
                </a:lnTo>
                <a:lnTo>
                  <a:pt x="300" y="0"/>
                </a:lnTo>
                <a:lnTo>
                  <a:pt x="285" y="0"/>
                </a:lnTo>
                <a:lnTo>
                  <a:pt x="285" y="0"/>
                </a:lnTo>
                <a:lnTo>
                  <a:pt x="270" y="0"/>
                </a:lnTo>
                <a:lnTo>
                  <a:pt x="257" y="1"/>
                </a:lnTo>
                <a:lnTo>
                  <a:pt x="242" y="4"/>
                </a:lnTo>
                <a:lnTo>
                  <a:pt x="227" y="7"/>
                </a:lnTo>
                <a:lnTo>
                  <a:pt x="214" y="11"/>
                </a:lnTo>
                <a:lnTo>
                  <a:pt x="200" y="16"/>
                </a:lnTo>
                <a:lnTo>
                  <a:pt x="185" y="21"/>
                </a:lnTo>
                <a:lnTo>
                  <a:pt x="172" y="28"/>
                </a:lnTo>
                <a:lnTo>
                  <a:pt x="160" y="36"/>
                </a:lnTo>
                <a:lnTo>
                  <a:pt x="146" y="44"/>
                </a:lnTo>
                <a:lnTo>
                  <a:pt x="134" y="54"/>
                </a:lnTo>
                <a:lnTo>
                  <a:pt x="122" y="63"/>
                </a:lnTo>
                <a:lnTo>
                  <a:pt x="110" y="74"/>
                </a:lnTo>
                <a:lnTo>
                  <a:pt x="99" y="86"/>
                </a:lnTo>
                <a:lnTo>
                  <a:pt x="89" y="98"/>
                </a:lnTo>
                <a:lnTo>
                  <a:pt x="78" y="111"/>
                </a:lnTo>
                <a:lnTo>
                  <a:pt x="68" y="124"/>
                </a:lnTo>
                <a:lnTo>
                  <a:pt x="59" y="139"/>
                </a:lnTo>
                <a:lnTo>
                  <a:pt x="51" y="154"/>
                </a:lnTo>
                <a:lnTo>
                  <a:pt x="43" y="169"/>
                </a:lnTo>
                <a:lnTo>
                  <a:pt x="36" y="183"/>
                </a:lnTo>
                <a:lnTo>
                  <a:pt x="29" y="200"/>
                </a:lnTo>
                <a:lnTo>
                  <a:pt x="23" y="216"/>
                </a:lnTo>
                <a:lnTo>
                  <a:pt x="17" y="233"/>
                </a:lnTo>
                <a:lnTo>
                  <a:pt x="13" y="251"/>
                </a:lnTo>
                <a:lnTo>
                  <a:pt x="9" y="268"/>
                </a:lnTo>
                <a:lnTo>
                  <a:pt x="5" y="286"/>
                </a:lnTo>
                <a:lnTo>
                  <a:pt x="3" y="303"/>
                </a:lnTo>
                <a:lnTo>
                  <a:pt x="1" y="321"/>
                </a:lnTo>
                <a:lnTo>
                  <a:pt x="0" y="340"/>
                </a:lnTo>
                <a:lnTo>
                  <a:pt x="0" y="357"/>
                </a:lnTo>
                <a:lnTo>
                  <a:pt x="0" y="357"/>
                </a:lnTo>
                <a:lnTo>
                  <a:pt x="0" y="375"/>
                </a:lnTo>
                <a:lnTo>
                  <a:pt x="1" y="394"/>
                </a:lnTo>
                <a:lnTo>
                  <a:pt x="3" y="411"/>
                </a:lnTo>
                <a:lnTo>
                  <a:pt x="5" y="429"/>
                </a:lnTo>
                <a:lnTo>
                  <a:pt x="9" y="446"/>
                </a:lnTo>
                <a:lnTo>
                  <a:pt x="13" y="464"/>
                </a:lnTo>
                <a:lnTo>
                  <a:pt x="17" y="482"/>
                </a:lnTo>
                <a:lnTo>
                  <a:pt x="23" y="499"/>
                </a:lnTo>
                <a:lnTo>
                  <a:pt x="29" y="515"/>
                </a:lnTo>
                <a:lnTo>
                  <a:pt x="36" y="531"/>
                </a:lnTo>
                <a:lnTo>
                  <a:pt x="43" y="546"/>
                </a:lnTo>
                <a:lnTo>
                  <a:pt x="51" y="561"/>
                </a:lnTo>
                <a:lnTo>
                  <a:pt x="59" y="576"/>
                </a:lnTo>
                <a:lnTo>
                  <a:pt x="68" y="591"/>
                </a:lnTo>
                <a:lnTo>
                  <a:pt x="78" y="604"/>
                </a:lnTo>
                <a:lnTo>
                  <a:pt x="89" y="616"/>
                </a:lnTo>
                <a:lnTo>
                  <a:pt x="99" y="629"/>
                </a:lnTo>
                <a:lnTo>
                  <a:pt x="110" y="641"/>
                </a:lnTo>
                <a:lnTo>
                  <a:pt x="122" y="652"/>
                </a:lnTo>
                <a:lnTo>
                  <a:pt x="134" y="661"/>
                </a:lnTo>
                <a:lnTo>
                  <a:pt x="146" y="670"/>
                </a:lnTo>
                <a:lnTo>
                  <a:pt x="160" y="679"/>
                </a:lnTo>
                <a:lnTo>
                  <a:pt x="172" y="687"/>
                </a:lnTo>
                <a:lnTo>
                  <a:pt x="185" y="693"/>
                </a:lnTo>
                <a:lnTo>
                  <a:pt x="200" y="699"/>
                </a:lnTo>
                <a:lnTo>
                  <a:pt x="214" y="704"/>
                </a:lnTo>
                <a:lnTo>
                  <a:pt x="227" y="708"/>
                </a:lnTo>
                <a:lnTo>
                  <a:pt x="242" y="711"/>
                </a:lnTo>
                <a:lnTo>
                  <a:pt x="257" y="714"/>
                </a:lnTo>
                <a:lnTo>
                  <a:pt x="270" y="715"/>
                </a:lnTo>
                <a:lnTo>
                  <a:pt x="285" y="715"/>
                </a:lnTo>
                <a:lnTo>
                  <a:pt x="285" y="715"/>
                </a:lnTo>
                <a:lnTo>
                  <a:pt x="300" y="715"/>
                </a:lnTo>
                <a:lnTo>
                  <a:pt x="313" y="714"/>
                </a:lnTo>
                <a:lnTo>
                  <a:pt x="328" y="711"/>
                </a:lnTo>
                <a:lnTo>
                  <a:pt x="343" y="708"/>
                </a:lnTo>
                <a:lnTo>
                  <a:pt x="356" y="704"/>
                </a:lnTo>
                <a:lnTo>
                  <a:pt x="369" y="699"/>
                </a:lnTo>
                <a:lnTo>
                  <a:pt x="384" y="693"/>
                </a:lnTo>
                <a:lnTo>
                  <a:pt x="398" y="687"/>
                </a:lnTo>
                <a:lnTo>
                  <a:pt x="410" y="679"/>
                </a:lnTo>
                <a:lnTo>
                  <a:pt x="423" y="670"/>
                </a:lnTo>
                <a:lnTo>
                  <a:pt x="435" y="661"/>
                </a:lnTo>
                <a:lnTo>
                  <a:pt x="447" y="652"/>
                </a:lnTo>
                <a:lnTo>
                  <a:pt x="459" y="641"/>
                </a:lnTo>
                <a:lnTo>
                  <a:pt x="470" y="629"/>
                </a:lnTo>
                <a:lnTo>
                  <a:pt x="481" y="616"/>
                </a:lnTo>
                <a:lnTo>
                  <a:pt x="492" y="604"/>
                </a:lnTo>
                <a:lnTo>
                  <a:pt x="501" y="591"/>
                </a:lnTo>
                <a:lnTo>
                  <a:pt x="511" y="576"/>
                </a:lnTo>
                <a:lnTo>
                  <a:pt x="519" y="561"/>
                </a:lnTo>
                <a:lnTo>
                  <a:pt x="527" y="546"/>
                </a:lnTo>
                <a:lnTo>
                  <a:pt x="533" y="531"/>
                </a:lnTo>
                <a:lnTo>
                  <a:pt x="540" y="515"/>
                </a:lnTo>
                <a:lnTo>
                  <a:pt x="547" y="499"/>
                </a:lnTo>
                <a:lnTo>
                  <a:pt x="552" y="482"/>
                </a:lnTo>
                <a:lnTo>
                  <a:pt x="556" y="464"/>
                </a:lnTo>
                <a:lnTo>
                  <a:pt x="560" y="446"/>
                </a:lnTo>
                <a:lnTo>
                  <a:pt x="564" y="429"/>
                </a:lnTo>
                <a:lnTo>
                  <a:pt x="567" y="411"/>
                </a:lnTo>
                <a:lnTo>
                  <a:pt x="568" y="394"/>
                </a:lnTo>
                <a:lnTo>
                  <a:pt x="570" y="375"/>
                </a:lnTo>
                <a:lnTo>
                  <a:pt x="570" y="357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82" name="Oval 170"/>
          <p:cNvSpPr>
            <a:spLocks noChangeArrowheads="1"/>
          </p:cNvSpPr>
          <p:nvPr/>
        </p:nvSpPr>
        <p:spPr bwMode="auto">
          <a:xfrm>
            <a:off x="4556125" y="2290763"/>
            <a:ext cx="508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83" name="Freeform 171"/>
          <p:cNvSpPr>
            <a:spLocks noChangeArrowheads="1"/>
          </p:cNvSpPr>
          <p:nvPr/>
        </p:nvSpPr>
        <p:spPr bwMode="auto">
          <a:xfrm>
            <a:off x="4543425" y="2278063"/>
            <a:ext cx="50800" cy="52387"/>
          </a:xfrm>
          <a:custGeom>
            <a:avLst/>
            <a:gdLst>
              <a:gd name="T0" fmla="*/ 142 w 143"/>
              <a:gd name="T1" fmla="*/ 65 h 144"/>
              <a:gd name="T2" fmla="*/ 139 w 143"/>
              <a:gd name="T3" fmla="*/ 54 h 144"/>
              <a:gd name="T4" fmla="*/ 137 w 143"/>
              <a:gd name="T5" fmla="*/ 44 h 144"/>
              <a:gd name="T6" fmla="*/ 131 w 143"/>
              <a:gd name="T7" fmla="*/ 34 h 144"/>
              <a:gd name="T8" fmla="*/ 125 w 143"/>
              <a:gd name="T9" fmla="*/ 25 h 144"/>
              <a:gd name="T10" fmla="*/ 118 w 143"/>
              <a:gd name="T11" fmla="*/ 18 h 144"/>
              <a:gd name="T12" fmla="*/ 108 w 143"/>
              <a:gd name="T13" fmla="*/ 11 h 144"/>
              <a:gd name="T14" fmla="*/ 99 w 143"/>
              <a:gd name="T15" fmla="*/ 6 h 144"/>
              <a:gd name="T16" fmla="*/ 88 w 143"/>
              <a:gd name="T17" fmla="*/ 3 h 144"/>
              <a:gd name="T18" fmla="*/ 77 w 143"/>
              <a:gd name="T19" fmla="*/ 0 h 144"/>
              <a:gd name="T20" fmla="*/ 71 w 143"/>
              <a:gd name="T21" fmla="*/ 0 h 144"/>
              <a:gd name="T22" fmla="*/ 60 w 143"/>
              <a:gd name="T23" fmla="*/ 2 h 144"/>
              <a:gd name="T24" fmla="*/ 49 w 143"/>
              <a:gd name="T25" fmla="*/ 3 h 144"/>
              <a:gd name="T26" fmla="*/ 40 w 143"/>
              <a:gd name="T27" fmla="*/ 7 h 144"/>
              <a:gd name="T28" fmla="*/ 30 w 143"/>
              <a:gd name="T29" fmla="*/ 13 h 144"/>
              <a:gd name="T30" fmla="*/ 21 w 143"/>
              <a:gd name="T31" fmla="*/ 21 h 144"/>
              <a:gd name="T32" fmla="*/ 14 w 143"/>
              <a:gd name="T33" fmla="*/ 29 h 144"/>
              <a:gd name="T34" fmla="*/ 9 w 143"/>
              <a:gd name="T35" fmla="*/ 37 h 144"/>
              <a:gd name="T36" fmla="*/ 4 w 143"/>
              <a:gd name="T37" fmla="*/ 48 h 144"/>
              <a:gd name="T38" fmla="*/ 1 w 143"/>
              <a:gd name="T39" fmla="*/ 57 h 144"/>
              <a:gd name="T40" fmla="*/ 0 w 143"/>
              <a:gd name="T41" fmla="*/ 68 h 144"/>
              <a:gd name="T42" fmla="*/ 0 w 143"/>
              <a:gd name="T43" fmla="*/ 76 h 144"/>
              <a:gd name="T44" fmla="*/ 1 w 143"/>
              <a:gd name="T45" fmla="*/ 87 h 144"/>
              <a:gd name="T46" fmla="*/ 4 w 143"/>
              <a:gd name="T47" fmla="*/ 96 h 144"/>
              <a:gd name="T48" fmla="*/ 9 w 143"/>
              <a:gd name="T49" fmla="*/ 107 h 144"/>
              <a:gd name="T50" fmla="*/ 14 w 143"/>
              <a:gd name="T51" fmla="*/ 115 h 144"/>
              <a:gd name="T52" fmla="*/ 21 w 143"/>
              <a:gd name="T53" fmla="*/ 123 h 144"/>
              <a:gd name="T54" fmla="*/ 30 w 143"/>
              <a:gd name="T55" fmla="*/ 131 h 144"/>
              <a:gd name="T56" fmla="*/ 40 w 143"/>
              <a:gd name="T57" fmla="*/ 137 h 144"/>
              <a:gd name="T58" fmla="*/ 49 w 143"/>
              <a:gd name="T59" fmla="*/ 141 h 144"/>
              <a:gd name="T60" fmla="*/ 60 w 143"/>
              <a:gd name="T61" fmla="*/ 142 h 144"/>
              <a:gd name="T62" fmla="*/ 71 w 143"/>
              <a:gd name="T63" fmla="*/ 143 h 144"/>
              <a:gd name="T64" fmla="*/ 77 w 143"/>
              <a:gd name="T65" fmla="*/ 143 h 144"/>
              <a:gd name="T66" fmla="*/ 88 w 143"/>
              <a:gd name="T67" fmla="*/ 141 h 144"/>
              <a:gd name="T68" fmla="*/ 99 w 143"/>
              <a:gd name="T69" fmla="*/ 138 h 144"/>
              <a:gd name="T70" fmla="*/ 108 w 143"/>
              <a:gd name="T71" fmla="*/ 133 h 144"/>
              <a:gd name="T72" fmla="*/ 118 w 143"/>
              <a:gd name="T73" fmla="*/ 126 h 144"/>
              <a:gd name="T74" fmla="*/ 125 w 143"/>
              <a:gd name="T75" fmla="*/ 119 h 144"/>
              <a:gd name="T76" fmla="*/ 131 w 143"/>
              <a:gd name="T77" fmla="*/ 110 h 144"/>
              <a:gd name="T78" fmla="*/ 137 w 143"/>
              <a:gd name="T79" fmla="*/ 100 h 144"/>
              <a:gd name="T80" fmla="*/ 139 w 143"/>
              <a:gd name="T81" fmla="*/ 89 h 144"/>
              <a:gd name="T82" fmla="*/ 142 w 143"/>
              <a:gd name="T83" fmla="*/ 7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3" h="144">
                <a:moveTo>
                  <a:pt x="142" y="72"/>
                </a:moveTo>
                <a:lnTo>
                  <a:pt x="142" y="68"/>
                </a:lnTo>
                <a:lnTo>
                  <a:pt x="142" y="65"/>
                </a:lnTo>
                <a:lnTo>
                  <a:pt x="141" y="61"/>
                </a:lnTo>
                <a:lnTo>
                  <a:pt x="141" y="57"/>
                </a:lnTo>
                <a:lnTo>
                  <a:pt x="139" y="54"/>
                </a:lnTo>
                <a:lnTo>
                  <a:pt x="139" y="50"/>
                </a:lnTo>
                <a:lnTo>
                  <a:pt x="138" y="48"/>
                </a:lnTo>
                <a:lnTo>
                  <a:pt x="137" y="44"/>
                </a:lnTo>
                <a:lnTo>
                  <a:pt x="135" y="41"/>
                </a:lnTo>
                <a:lnTo>
                  <a:pt x="133" y="37"/>
                </a:lnTo>
                <a:lnTo>
                  <a:pt x="131" y="34"/>
                </a:lnTo>
                <a:lnTo>
                  <a:pt x="130" y="31"/>
                </a:lnTo>
                <a:lnTo>
                  <a:pt x="127" y="29"/>
                </a:lnTo>
                <a:lnTo>
                  <a:pt x="125" y="25"/>
                </a:lnTo>
                <a:lnTo>
                  <a:pt x="122" y="22"/>
                </a:lnTo>
                <a:lnTo>
                  <a:pt x="120" y="21"/>
                </a:lnTo>
                <a:lnTo>
                  <a:pt x="118" y="18"/>
                </a:lnTo>
                <a:lnTo>
                  <a:pt x="114" y="15"/>
                </a:lnTo>
                <a:lnTo>
                  <a:pt x="111" y="13"/>
                </a:lnTo>
                <a:lnTo>
                  <a:pt x="108" y="11"/>
                </a:lnTo>
                <a:lnTo>
                  <a:pt x="106" y="10"/>
                </a:lnTo>
                <a:lnTo>
                  <a:pt x="102" y="7"/>
                </a:lnTo>
                <a:lnTo>
                  <a:pt x="99" y="6"/>
                </a:lnTo>
                <a:lnTo>
                  <a:pt x="95" y="4"/>
                </a:lnTo>
                <a:lnTo>
                  <a:pt x="92" y="3"/>
                </a:lnTo>
                <a:lnTo>
                  <a:pt x="88" y="3"/>
                </a:lnTo>
                <a:lnTo>
                  <a:pt x="86" y="2"/>
                </a:lnTo>
                <a:lnTo>
                  <a:pt x="82" y="2"/>
                </a:lnTo>
                <a:lnTo>
                  <a:pt x="77" y="0"/>
                </a:lnTo>
                <a:lnTo>
                  <a:pt x="75" y="0"/>
                </a:lnTo>
                <a:lnTo>
                  <a:pt x="71" y="0"/>
                </a:lnTo>
                <a:lnTo>
                  <a:pt x="71" y="0"/>
                </a:lnTo>
                <a:lnTo>
                  <a:pt x="67" y="0"/>
                </a:lnTo>
                <a:lnTo>
                  <a:pt x="64" y="0"/>
                </a:lnTo>
                <a:lnTo>
                  <a:pt x="60" y="2"/>
                </a:lnTo>
                <a:lnTo>
                  <a:pt x="56" y="2"/>
                </a:lnTo>
                <a:lnTo>
                  <a:pt x="53" y="3"/>
                </a:lnTo>
                <a:lnTo>
                  <a:pt x="49" y="3"/>
                </a:lnTo>
                <a:lnTo>
                  <a:pt x="47" y="4"/>
                </a:lnTo>
                <a:lnTo>
                  <a:pt x="43" y="6"/>
                </a:lnTo>
                <a:lnTo>
                  <a:pt x="40" y="7"/>
                </a:lnTo>
                <a:lnTo>
                  <a:pt x="36" y="10"/>
                </a:lnTo>
                <a:lnTo>
                  <a:pt x="33" y="11"/>
                </a:lnTo>
                <a:lnTo>
                  <a:pt x="30" y="13"/>
                </a:lnTo>
                <a:lnTo>
                  <a:pt x="28" y="15"/>
                </a:lnTo>
                <a:lnTo>
                  <a:pt x="24" y="18"/>
                </a:lnTo>
                <a:lnTo>
                  <a:pt x="21" y="21"/>
                </a:lnTo>
                <a:lnTo>
                  <a:pt x="20" y="22"/>
                </a:lnTo>
                <a:lnTo>
                  <a:pt x="17" y="25"/>
                </a:lnTo>
                <a:lnTo>
                  <a:pt x="14" y="29"/>
                </a:lnTo>
                <a:lnTo>
                  <a:pt x="12" y="31"/>
                </a:lnTo>
                <a:lnTo>
                  <a:pt x="10" y="34"/>
                </a:lnTo>
                <a:lnTo>
                  <a:pt x="9" y="37"/>
                </a:lnTo>
                <a:lnTo>
                  <a:pt x="6" y="41"/>
                </a:lnTo>
                <a:lnTo>
                  <a:pt x="5" y="44"/>
                </a:lnTo>
                <a:lnTo>
                  <a:pt x="4" y="48"/>
                </a:lnTo>
                <a:lnTo>
                  <a:pt x="2" y="50"/>
                </a:lnTo>
                <a:lnTo>
                  <a:pt x="2" y="54"/>
                </a:lnTo>
                <a:lnTo>
                  <a:pt x="1" y="57"/>
                </a:lnTo>
                <a:lnTo>
                  <a:pt x="1" y="61"/>
                </a:lnTo>
                <a:lnTo>
                  <a:pt x="0" y="65"/>
                </a:lnTo>
                <a:lnTo>
                  <a:pt x="0" y="68"/>
                </a:lnTo>
                <a:lnTo>
                  <a:pt x="0" y="72"/>
                </a:lnTo>
                <a:lnTo>
                  <a:pt x="0" y="72"/>
                </a:lnTo>
                <a:lnTo>
                  <a:pt x="0" y="76"/>
                </a:lnTo>
                <a:lnTo>
                  <a:pt x="0" y="79"/>
                </a:lnTo>
                <a:lnTo>
                  <a:pt x="1" y="83"/>
                </a:lnTo>
                <a:lnTo>
                  <a:pt x="1" y="87"/>
                </a:lnTo>
                <a:lnTo>
                  <a:pt x="2" y="89"/>
                </a:lnTo>
                <a:lnTo>
                  <a:pt x="2" y="94"/>
                </a:lnTo>
                <a:lnTo>
                  <a:pt x="4" y="96"/>
                </a:lnTo>
                <a:lnTo>
                  <a:pt x="5" y="100"/>
                </a:lnTo>
                <a:lnTo>
                  <a:pt x="6" y="103"/>
                </a:lnTo>
                <a:lnTo>
                  <a:pt x="9" y="107"/>
                </a:lnTo>
                <a:lnTo>
                  <a:pt x="10" y="110"/>
                </a:lnTo>
                <a:lnTo>
                  <a:pt x="12" y="112"/>
                </a:lnTo>
                <a:lnTo>
                  <a:pt x="14" y="115"/>
                </a:lnTo>
                <a:lnTo>
                  <a:pt x="17" y="119"/>
                </a:lnTo>
                <a:lnTo>
                  <a:pt x="20" y="122"/>
                </a:lnTo>
                <a:lnTo>
                  <a:pt x="21" y="123"/>
                </a:lnTo>
                <a:lnTo>
                  <a:pt x="24" y="126"/>
                </a:lnTo>
                <a:lnTo>
                  <a:pt x="28" y="129"/>
                </a:lnTo>
                <a:lnTo>
                  <a:pt x="30" y="131"/>
                </a:lnTo>
                <a:lnTo>
                  <a:pt x="33" y="133"/>
                </a:lnTo>
                <a:lnTo>
                  <a:pt x="36" y="134"/>
                </a:lnTo>
                <a:lnTo>
                  <a:pt x="40" y="137"/>
                </a:lnTo>
                <a:lnTo>
                  <a:pt x="43" y="138"/>
                </a:lnTo>
                <a:lnTo>
                  <a:pt x="47" y="139"/>
                </a:lnTo>
                <a:lnTo>
                  <a:pt x="49" y="141"/>
                </a:lnTo>
                <a:lnTo>
                  <a:pt x="53" y="141"/>
                </a:lnTo>
                <a:lnTo>
                  <a:pt x="56" y="142"/>
                </a:lnTo>
                <a:lnTo>
                  <a:pt x="60" y="142"/>
                </a:lnTo>
                <a:lnTo>
                  <a:pt x="64" y="143"/>
                </a:lnTo>
                <a:lnTo>
                  <a:pt x="67" y="143"/>
                </a:lnTo>
                <a:lnTo>
                  <a:pt x="71" y="143"/>
                </a:lnTo>
                <a:lnTo>
                  <a:pt x="71" y="143"/>
                </a:lnTo>
                <a:lnTo>
                  <a:pt x="75" y="143"/>
                </a:lnTo>
                <a:lnTo>
                  <a:pt x="77" y="143"/>
                </a:lnTo>
                <a:lnTo>
                  <a:pt x="82" y="142"/>
                </a:lnTo>
                <a:lnTo>
                  <a:pt x="86" y="142"/>
                </a:lnTo>
                <a:lnTo>
                  <a:pt x="88" y="141"/>
                </a:lnTo>
                <a:lnTo>
                  <a:pt x="92" y="141"/>
                </a:lnTo>
                <a:lnTo>
                  <a:pt x="95" y="139"/>
                </a:lnTo>
                <a:lnTo>
                  <a:pt x="99" y="138"/>
                </a:lnTo>
                <a:lnTo>
                  <a:pt x="102" y="137"/>
                </a:lnTo>
                <a:lnTo>
                  <a:pt x="106" y="134"/>
                </a:lnTo>
                <a:lnTo>
                  <a:pt x="108" y="133"/>
                </a:lnTo>
                <a:lnTo>
                  <a:pt x="111" y="131"/>
                </a:lnTo>
                <a:lnTo>
                  <a:pt x="114" y="129"/>
                </a:lnTo>
                <a:lnTo>
                  <a:pt x="118" y="126"/>
                </a:lnTo>
                <a:lnTo>
                  <a:pt x="120" y="123"/>
                </a:lnTo>
                <a:lnTo>
                  <a:pt x="122" y="122"/>
                </a:lnTo>
                <a:lnTo>
                  <a:pt x="125" y="119"/>
                </a:lnTo>
                <a:lnTo>
                  <a:pt x="127" y="115"/>
                </a:lnTo>
                <a:lnTo>
                  <a:pt x="130" y="112"/>
                </a:lnTo>
                <a:lnTo>
                  <a:pt x="131" y="110"/>
                </a:lnTo>
                <a:lnTo>
                  <a:pt x="133" y="107"/>
                </a:lnTo>
                <a:lnTo>
                  <a:pt x="135" y="103"/>
                </a:lnTo>
                <a:lnTo>
                  <a:pt x="137" y="100"/>
                </a:lnTo>
                <a:lnTo>
                  <a:pt x="138" y="96"/>
                </a:lnTo>
                <a:lnTo>
                  <a:pt x="139" y="94"/>
                </a:lnTo>
                <a:lnTo>
                  <a:pt x="139" y="89"/>
                </a:lnTo>
                <a:lnTo>
                  <a:pt x="141" y="87"/>
                </a:lnTo>
                <a:lnTo>
                  <a:pt x="141" y="83"/>
                </a:lnTo>
                <a:lnTo>
                  <a:pt x="142" y="79"/>
                </a:lnTo>
                <a:lnTo>
                  <a:pt x="142" y="76"/>
                </a:lnTo>
                <a:lnTo>
                  <a:pt x="142" y="72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84" name="Freeform 172"/>
          <p:cNvSpPr>
            <a:spLocks noChangeArrowheads="1"/>
          </p:cNvSpPr>
          <p:nvPr/>
        </p:nvSpPr>
        <p:spPr bwMode="auto">
          <a:xfrm>
            <a:off x="4581525" y="2239963"/>
            <a:ext cx="269875" cy="153987"/>
          </a:xfrm>
          <a:custGeom>
            <a:avLst/>
            <a:gdLst>
              <a:gd name="T0" fmla="*/ 0 w 748"/>
              <a:gd name="T1" fmla="*/ 213 h 429"/>
              <a:gd name="T2" fmla="*/ 0 w 748"/>
              <a:gd name="T3" fmla="*/ 0 h 429"/>
              <a:gd name="T4" fmla="*/ 747 w 748"/>
              <a:gd name="T5" fmla="*/ 213 h 429"/>
              <a:gd name="T6" fmla="*/ 0 w 748"/>
              <a:gd name="T7" fmla="*/ 428 h 429"/>
              <a:gd name="T8" fmla="*/ 0 w 748"/>
              <a:gd name="T9" fmla="*/ 213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429">
                <a:moveTo>
                  <a:pt x="0" y="213"/>
                </a:moveTo>
                <a:lnTo>
                  <a:pt x="0" y="0"/>
                </a:lnTo>
                <a:lnTo>
                  <a:pt x="747" y="213"/>
                </a:lnTo>
                <a:lnTo>
                  <a:pt x="0" y="428"/>
                </a:lnTo>
                <a:lnTo>
                  <a:pt x="0" y="213"/>
                </a:lnTo>
              </a:path>
            </a:pathLst>
          </a:custGeom>
          <a:noFill/>
          <a:ln w="1260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85" name="Freeform 173"/>
          <p:cNvSpPr>
            <a:spLocks noChangeArrowheads="1"/>
          </p:cNvSpPr>
          <p:nvPr/>
        </p:nvSpPr>
        <p:spPr bwMode="auto">
          <a:xfrm>
            <a:off x="4581525" y="2239963"/>
            <a:ext cx="269875" cy="153987"/>
          </a:xfrm>
          <a:custGeom>
            <a:avLst/>
            <a:gdLst>
              <a:gd name="T0" fmla="*/ 0 w 748"/>
              <a:gd name="T1" fmla="*/ 213 h 429"/>
              <a:gd name="T2" fmla="*/ 0 w 748"/>
              <a:gd name="T3" fmla="*/ 0 h 429"/>
              <a:gd name="T4" fmla="*/ 747 w 748"/>
              <a:gd name="T5" fmla="*/ 213 h 429"/>
              <a:gd name="T6" fmla="*/ 0 w 748"/>
              <a:gd name="T7" fmla="*/ 428 h 429"/>
              <a:gd name="T8" fmla="*/ 0 w 748"/>
              <a:gd name="T9" fmla="*/ 213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429">
                <a:moveTo>
                  <a:pt x="0" y="213"/>
                </a:moveTo>
                <a:lnTo>
                  <a:pt x="0" y="0"/>
                </a:lnTo>
                <a:lnTo>
                  <a:pt x="747" y="213"/>
                </a:lnTo>
                <a:lnTo>
                  <a:pt x="0" y="428"/>
                </a:lnTo>
                <a:lnTo>
                  <a:pt x="0" y="213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86" name="Freeform 174"/>
          <p:cNvSpPr>
            <a:spLocks noChangeArrowheads="1"/>
          </p:cNvSpPr>
          <p:nvPr/>
        </p:nvSpPr>
        <p:spPr bwMode="auto">
          <a:xfrm>
            <a:off x="4581525" y="2239963"/>
            <a:ext cx="269875" cy="153987"/>
          </a:xfrm>
          <a:custGeom>
            <a:avLst/>
            <a:gdLst>
              <a:gd name="T0" fmla="*/ 0 w 748"/>
              <a:gd name="T1" fmla="*/ 213 h 429"/>
              <a:gd name="T2" fmla="*/ 0 w 748"/>
              <a:gd name="T3" fmla="*/ 0 h 429"/>
              <a:gd name="T4" fmla="*/ 747 w 748"/>
              <a:gd name="T5" fmla="*/ 213 h 429"/>
              <a:gd name="T6" fmla="*/ 0 w 748"/>
              <a:gd name="T7" fmla="*/ 428 h 429"/>
              <a:gd name="T8" fmla="*/ 0 w 748"/>
              <a:gd name="T9" fmla="*/ 213 h 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429">
                <a:moveTo>
                  <a:pt x="0" y="213"/>
                </a:moveTo>
                <a:lnTo>
                  <a:pt x="0" y="0"/>
                </a:lnTo>
                <a:lnTo>
                  <a:pt x="747" y="213"/>
                </a:lnTo>
                <a:lnTo>
                  <a:pt x="0" y="428"/>
                </a:lnTo>
                <a:lnTo>
                  <a:pt x="0" y="213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87" name="Freeform 175"/>
          <p:cNvSpPr>
            <a:spLocks noChangeArrowheads="1"/>
          </p:cNvSpPr>
          <p:nvPr/>
        </p:nvSpPr>
        <p:spPr bwMode="auto">
          <a:xfrm>
            <a:off x="3979863" y="2290763"/>
            <a:ext cx="25400" cy="52387"/>
          </a:xfrm>
          <a:custGeom>
            <a:avLst/>
            <a:gdLst>
              <a:gd name="T0" fmla="*/ 0 w 72"/>
              <a:gd name="T1" fmla="*/ 0 h 144"/>
              <a:gd name="T2" fmla="*/ 71 w 72"/>
              <a:gd name="T3" fmla="*/ 0 h 144"/>
              <a:gd name="T4" fmla="*/ 71 w 72"/>
              <a:gd name="T5" fmla="*/ 143 h 144"/>
              <a:gd name="T6" fmla="*/ 0 w 72"/>
              <a:gd name="T7" fmla="*/ 143 h 144"/>
              <a:gd name="T8" fmla="*/ 0 w 7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44">
                <a:moveTo>
                  <a:pt x="0" y="0"/>
                </a:moveTo>
                <a:lnTo>
                  <a:pt x="71" y="0"/>
                </a:lnTo>
                <a:lnTo>
                  <a:pt x="71" y="143"/>
                </a:lnTo>
                <a:lnTo>
                  <a:pt x="0" y="143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88" name="Freeform 176"/>
          <p:cNvSpPr>
            <a:spLocks noChangeArrowheads="1"/>
          </p:cNvSpPr>
          <p:nvPr/>
        </p:nvSpPr>
        <p:spPr bwMode="auto">
          <a:xfrm>
            <a:off x="3979863" y="2290763"/>
            <a:ext cx="25400" cy="52387"/>
          </a:xfrm>
          <a:custGeom>
            <a:avLst/>
            <a:gdLst>
              <a:gd name="T0" fmla="*/ 0 w 72"/>
              <a:gd name="T1" fmla="*/ 0 h 144"/>
              <a:gd name="T2" fmla="*/ 71 w 72"/>
              <a:gd name="T3" fmla="*/ 0 h 144"/>
              <a:gd name="T4" fmla="*/ 71 w 72"/>
              <a:gd name="T5" fmla="*/ 143 h 144"/>
              <a:gd name="T6" fmla="*/ 0 w 72"/>
              <a:gd name="T7" fmla="*/ 143 h 144"/>
              <a:gd name="T8" fmla="*/ 0 w 7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44">
                <a:moveTo>
                  <a:pt x="0" y="0"/>
                </a:moveTo>
                <a:lnTo>
                  <a:pt x="71" y="0"/>
                </a:lnTo>
                <a:lnTo>
                  <a:pt x="71" y="143"/>
                </a:lnTo>
                <a:lnTo>
                  <a:pt x="0" y="143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89" name="Freeform 177"/>
          <p:cNvSpPr>
            <a:spLocks noChangeArrowheads="1"/>
          </p:cNvSpPr>
          <p:nvPr/>
        </p:nvSpPr>
        <p:spPr bwMode="auto">
          <a:xfrm>
            <a:off x="4568825" y="2290763"/>
            <a:ext cx="25400" cy="52387"/>
          </a:xfrm>
          <a:custGeom>
            <a:avLst/>
            <a:gdLst>
              <a:gd name="T0" fmla="*/ 0 w 72"/>
              <a:gd name="T1" fmla="*/ 0 h 144"/>
              <a:gd name="T2" fmla="*/ 71 w 72"/>
              <a:gd name="T3" fmla="*/ 0 h 144"/>
              <a:gd name="T4" fmla="*/ 71 w 72"/>
              <a:gd name="T5" fmla="*/ 143 h 144"/>
              <a:gd name="T6" fmla="*/ 0 w 72"/>
              <a:gd name="T7" fmla="*/ 143 h 144"/>
              <a:gd name="T8" fmla="*/ 0 w 7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44">
                <a:moveTo>
                  <a:pt x="0" y="0"/>
                </a:moveTo>
                <a:lnTo>
                  <a:pt x="71" y="0"/>
                </a:lnTo>
                <a:lnTo>
                  <a:pt x="71" y="143"/>
                </a:lnTo>
                <a:lnTo>
                  <a:pt x="0" y="143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90" name="Freeform 178"/>
          <p:cNvSpPr>
            <a:spLocks noChangeArrowheads="1"/>
          </p:cNvSpPr>
          <p:nvPr/>
        </p:nvSpPr>
        <p:spPr bwMode="auto">
          <a:xfrm>
            <a:off x="4568825" y="2290763"/>
            <a:ext cx="25400" cy="52387"/>
          </a:xfrm>
          <a:custGeom>
            <a:avLst/>
            <a:gdLst>
              <a:gd name="T0" fmla="*/ 0 w 72"/>
              <a:gd name="T1" fmla="*/ 0 h 144"/>
              <a:gd name="T2" fmla="*/ 71 w 72"/>
              <a:gd name="T3" fmla="*/ 0 h 144"/>
              <a:gd name="T4" fmla="*/ 71 w 72"/>
              <a:gd name="T5" fmla="*/ 143 h 144"/>
              <a:gd name="T6" fmla="*/ 0 w 72"/>
              <a:gd name="T7" fmla="*/ 143 h 144"/>
              <a:gd name="T8" fmla="*/ 0 w 7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44">
                <a:moveTo>
                  <a:pt x="0" y="0"/>
                </a:moveTo>
                <a:lnTo>
                  <a:pt x="71" y="0"/>
                </a:lnTo>
                <a:lnTo>
                  <a:pt x="71" y="143"/>
                </a:lnTo>
                <a:lnTo>
                  <a:pt x="0" y="143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91" name="Freeform 179"/>
          <p:cNvSpPr>
            <a:spLocks noChangeArrowheads="1"/>
          </p:cNvSpPr>
          <p:nvPr/>
        </p:nvSpPr>
        <p:spPr bwMode="auto">
          <a:xfrm>
            <a:off x="4005263" y="2290763"/>
            <a:ext cx="563562" cy="52387"/>
          </a:xfrm>
          <a:custGeom>
            <a:avLst/>
            <a:gdLst>
              <a:gd name="T0" fmla="*/ 0 w 1565"/>
              <a:gd name="T1" fmla="*/ 0 h 144"/>
              <a:gd name="T2" fmla="*/ 1564 w 1565"/>
              <a:gd name="T3" fmla="*/ 0 h 144"/>
              <a:gd name="T4" fmla="*/ 1564 w 1565"/>
              <a:gd name="T5" fmla="*/ 143 h 144"/>
              <a:gd name="T6" fmla="*/ 0 w 1565"/>
              <a:gd name="T7" fmla="*/ 143 h 144"/>
              <a:gd name="T8" fmla="*/ 0 w 1565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65" h="144">
                <a:moveTo>
                  <a:pt x="0" y="0"/>
                </a:moveTo>
                <a:lnTo>
                  <a:pt x="1564" y="0"/>
                </a:lnTo>
                <a:lnTo>
                  <a:pt x="1564" y="143"/>
                </a:lnTo>
                <a:lnTo>
                  <a:pt x="0" y="143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92" name="Freeform 180"/>
          <p:cNvSpPr>
            <a:spLocks noChangeArrowheads="1"/>
          </p:cNvSpPr>
          <p:nvPr/>
        </p:nvSpPr>
        <p:spPr bwMode="auto">
          <a:xfrm>
            <a:off x="4005263" y="2290763"/>
            <a:ext cx="563562" cy="52387"/>
          </a:xfrm>
          <a:custGeom>
            <a:avLst/>
            <a:gdLst>
              <a:gd name="T0" fmla="*/ 0 w 1565"/>
              <a:gd name="T1" fmla="*/ 0 h 144"/>
              <a:gd name="T2" fmla="*/ 1564 w 1565"/>
              <a:gd name="T3" fmla="*/ 0 h 144"/>
              <a:gd name="T4" fmla="*/ 1564 w 1565"/>
              <a:gd name="T5" fmla="*/ 143 h 144"/>
              <a:gd name="T6" fmla="*/ 0 w 1565"/>
              <a:gd name="T7" fmla="*/ 143 h 144"/>
              <a:gd name="T8" fmla="*/ 0 w 1565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65" h="144">
                <a:moveTo>
                  <a:pt x="0" y="0"/>
                </a:moveTo>
                <a:lnTo>
                  <a:pt x="1564" y="0"/>
                </a:lnTo>
                <a:lnTo>
                  <a:pt x="1564" y="143"/>
                </a:lnTo>
                <a:lnTo>
                  <a:pt x="0" y="143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93" name="Text Box 181"/>
          <p:cNvSpPr txBox="1">
            <a:spLocks noChangeArrowheads="1"/>
          </p:cNvSpPr>
          <p:nvPr/>
        </p:nvSpPr>
        <p:spPr bwMode="auto">
          <a:xfrm>
            <a:off x="3954463" y="2036763"/>
            <a:ext cx="130651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double rotation</a:t>
            </a:r>
          </a:p>
        </p:txBody>
      </p:sp>
      <p:sp>
        <p:nvSpPr>
          <p:cNvPr id="13494" name="Text Box 182"/>
          <p:cNvSpPr txBox="1">
            <a:spLocks noChangeArrowheads="1"/>
          </p:cNvSpPr>
          <p:nvPr/>
        </p:nvSpPr>
        <p:spPr bwMode="auto">
          <a:xfrm>
            <a:off x="1662113" y="2108200"/>
            <a:ext cx="4508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a = u</a:t>
            </a:r>
          </a:p>
        </p:txBody>
      </p:sp>
      <p:sp>
        <p:nvSpPr>
          <p:cNvPr id="13495" name="Text Box 183"/>
          <p:cNvSpPr txBox="1">
            <a:spLocks noChangeArrowheads="1"/>
          </p:cNvSpPr>
          <p:nvPr/>
        </p:nvSpPr>
        <p:spPr bwMode="auto">
          <a:xfrm>
            <a:off x="2405063" y="2597150"/>
            <a:ext cx="4349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b = z</a:t>
            </a:r>
          </a:p>
        </p:txBody>
      </p:sp>
      <p:sp>
        <p:nvSpPr>
          <p:cNvPr id="13496" name="Text Box 184"/>
          <p:cNvSpPr txBox="1">
            <a:spLocks noChangeArrowheads="1"/>
          </p:cNvSpPr>
          <p:nvPr/>
        </p:nvSpPr>
        <p:spPr bwMode="auto">
          <a:xfrm>
            <a:off x="3160713" y="2352675"/>
            <a:ext cx="4254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c = v</a:t>
            </a:r>
          </a:p>
        </p:txBody>
      </p:sp>
      <p:sp>
        <p:nvSpPr>
          <p:cNvPr id="13497" name="Text Box 185"/>
          <p:cNvSpPr txBox="1">
            <a:spLocks noChangeArrowheads="1"/>
          </p:cNvSpPr>
          <p:nvPr/>
        </p:nvSpPr>
        <p:spPr bwMode="auto">
          <a:xfrm>
            <a:off x="1381125" y="3033713"/>
            <a:ext cx="11588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3498" name="Text Box 186"/>
          <p:cNvSpPr txBox="1">
            <a:spLocks noChangeArrowheads="1"/>
          </p:cNvSpPr>
          <p:nvPr/>
        </p:nvSpPr>
        <p:spPr bwMode="auto">
          <a:xfrm>
            <a:off x="1470025" y="3127375"/>
            <a:ext cx="77788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</a:p>
        </p:txBody>
      </p:sp>
      <p:sp>
        <p:nvSpPr>
          <p:cNvPr id="13499" name="Text Box 187"/>
          <p:cNvSpPr txBox="1">
            <a:spLocks noChangeArrowheads="1"/>
          </p:cNvSpPr>
          <p:nvPr/>
        </p:nvSpPr>
        <p:spPr bwMode="auto">
          <a:xfrm>
            <a:off x="2905125" y="3278188"/>
            <a:ext cx="11588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3500" name="Text Box 188"/>
          <p:cNvSpPr txBox="1">
            <a:spLocks noChangeArrowheads="1"/>
          </p:cNvSpPr>
          <p:nvPr/>
        </p:nvSpPr>
        <p:spPr bwMode="auto">
          <a:xfrm>
            <a:off x="2981325" y="3371850"/>
            <a:ext cx="77788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3501" name="Text Box 189"/>
          <p:cNvSpPr txBox="1">
            <a:spLocks noChangeArrowheads="1"/>
          </p:cNvSpPr>
          <p:nvPr/>
        </p:nvSpPr>
        <p:spPr bwMode="auto">
          <a:xfrm>
            <a:off x="2149475" y="3522663"/>
            <a:ext cx="11588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3502" name="Text Box 190"/>
          <p:cNvSpPr txBox="1">
            <a:spLocks noChangeArrowheads="1"/>
          </p:cNvSpPr>
          <p:nvPr/>
        </p:nvSpPr>
        <p:spPr bwMode="auto">
          <a:xfrm>
            <a:off x="2239963" y="3616325"/>
            <a:ext cx="77787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3503" name="Text Box 191"/>
          <p:cNvSpPr txBox="1">
            <a:spLocks noChangeArrowheads="1"/>
          </p:cNvSpPr>
          <p:nvPr/>
        </p:nvSpPr>
        <p:spPr bwMode="auto">
          <a:xfrm>
            <a:off x="3621088" y="3240088"/>
            <a:ext cx="115887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3504" name="Text Box 192"/>
          <p:cNvSpPr txBox="1">
            <a:spLocks noChangeArrowheads="1"/>
          </p:cNvSpPr>
          <p:nvPr/>
        </p:nvSpPr>
        <p:spPr bwMode="auto">
          <a:xfrm>
            <a:off x="3711575" y="3333750"/>
            <a:ext cx="77788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</a:p>
        </p:txBody>
      </p:sp>
      <p:sp>
        <p:nvSpPr>
          <p:cNvPr id="13505" name="Text Box 193"/>
          <p:cNvSpPr txBox="1">
            <a:spLocks noChangeArrowheads="1"/>
          </p:cNvSpPr>
          <p:nvPr/>
        </p:nvSpPr>
        <p:spPr bwMode="auto">
          <a:xfrm>
            <a:off x="5029200" y="3240088"/>
            <a:ext cx="11588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3506" name="Text Box 194"/>
          <p:cNvSpPr txBox="1">
            <a:spLocks noChangeArrowheads="1"/>
          </p:cNvSpPr>
          <p:nvPr/>
        </p:nvSpPr>
        <p:spPr bwMode="auto">
          <a:xfrm>
            <a:off x="5118100" y="3333750"/>
            <a:ext cx="77788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</a:p>
        </p:txBody>
      </p:sp>
      <p:sp>
        <p:nvSpPr>
          <p:cNvPr id="13507" name="Text Box 195"/>
          <p:cNvSpPr txBox="1">
            <a:spLocks noChangeArrowheads="1"/>
          </p:cNvSpPr>
          <p:nvPr/>
        </p:nvSpPr>
        <p:spPr bwMode="auto">
          <a:xfrm>
            <a:off x="6513513" y="3033713"/>
            <a:ext cx="115887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3508" name="Text Box 196"/>
          <p:cNvSpPr txBox="1">
            <a:spLocks noChangeArrowheads="1"/>
          </p:cNvSpPr>
          <p:nvPr/>
        </p:nvSpPr>
        <p:spPr bwMode="auto">
          <a:xfrm>
            <a:off x="6604000" y="3127375"/>
            <a:ext cx="77788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3509" name="Text Box 197"/>
          <p:cNvSpPr txBox="1">
            <a:spLocks noChangeArrowheads="1"/>
          </p:cNvSpPr>
          <p:nvPr/>
        </p:nvSpPr>
        <p:spPr bwMode="auto">
          <a:xfrm>
            <a:off x="7294563" y="3240088"/>
            <a:ext cx="115887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3510" name="Text Box 198"/>
          <p:cNvSpPr txBox="1">
            <a:spLocks noChangeArrowheads="1"/>
          </p:cNvSpPr>
          <p:nvPr/>
        </p:nvSpPr>
        <p:spPr bwMode="auto">
          <a:xfrm>
            <a:off x="7385050" y="3333750"/>
            <a:ext cx="77788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</a:p>
        </p:txBody>
      </p:sp>
      <p:sp>
        <p:nvSpPr>
          <p:cNvPr id="13511" name="Text Box 199"/>
          <p:cNvSpPr txBox="1">
            <a:spLocks noChangeArrowheads="1"/>
          </p:cNvSpPr>
          <p:nvPr/>
        </p:nvSpPr>
        <p:spPr bwMode="auto">
          <a:xfrm>
            <a:off x="5784850" y="3240088"/>
            <a:ext cx="11588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3512" name="Text Box 200"/>
          <p:cNvSpPr txBox="1">
            <a:spLocks noChangeArrowheads="1"/>
          </p:cNvSpPr>
          <p:nvPr/>
        </p:nvSpPr>
        <p:spPr bwMode="auto">
          <a:xfrm>
            <a:off x="5873750" y="3333750"/>
            <a:ext cx="77788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3513" name="Text Box 201"/>
          <p:cNvSpPr txBox="1">
            <a:spLocks noChangeArrowheads="1"/>
          </p:cNvSpPr>
          <p:nvPr/>
        </p:nvSpPr>
        <p:spPr bwMode="auto">
          <a:xfrm>
            <a:off x="5299075" y="2352675"/>
            <a:ext cx="4508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a = u</a:t>
            </a:r>
          </a:p>
        </p:txBody>
      </p:sp>
      <p:sp>
        <p:nvSpPr>
          <p:cNvPr id="13514" name="Text Box 202"/>
          <p:cNvSpPr txBox="1">
            <a:spLocks noChangeArrowheads="1"/>
          </p:cNvSpPr>
          <p:nvPr/>
        </p:nvSpPr>
        <p:spPr bwMode="auto">
          <a:xfrm>
            <a:off x="6040438" y="2135188"/>
            <a:ext cx="4349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b = z</a:t>
            </a:r>
          </a:p>
        </p:txBody>
      </p:sp>
      <p:sp>
        <p:nvSpPr>
          <p:cNvPr id="13515" name="Text Box 203"/>
          <p:cNvSpPr txBox="1">
            <a:spLocks noChangeArrowheads="1"/>
          </p:cNvSpPr>
          <p:nvPr/>
        </p:nvSpPr>
        <p:spPr bwMode="auto">
          <a:xfrm>
            <a:off x="6808788" y="2352675"/>
            <a:ext cx="4254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c = v</a:t>
            </a:r>
          </a:p>
        </p:txBody>
      </p:sp>
      <p:sp>
        <p:nvSpPr>
          <p:cNvPr id="13516" name="Freeform 204"/>
          <p:cNvSpPr>
            <a:spLocks noChangeArrowheads="1"/>
          </p:cNvSpPr>
          <p:nvPr/>
        </p:nvSpPr>
        <p:spPr bwMode="auto">
          <a:xfrm>
            <a:off x="5316538" y="4508500"/>
            <a:ext cx="25400" cy="25400"/>
          </a:xfrm>
          <a:custGeom>
            <a:avLst/>
            <a:gdLst>
              <a:gd name="T0" fmla="*/ 35 w 72"/>
              <a:gd name="T1" fmla="*/ 70 h 71"/>
              <a:gd name="T2" fmla="*/ 71 w 72"/>
              <a:gd name="T3" fmla="*/ 70 h 71"/>
              <a:gd name="T4" fmla="*/ 35 w 72"/>
              <a:gd name="T5" fmla="*/ 0 h 71"/>
              <a:gd name="T6" fmla="*/ 0 w 72"/>
              <a:gd name="T7" fmla="*/ 0 h 71"/>
              <a:gd name="T8" fmla="*/ 35 w 72"/>
              <a:gd name="T9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35" y="70"/>
                </a:moveTo>
                <a:lnTo>
                  <a:pt x="71" y="70"/>
                </a:lnTo>
                <a:lnTo>
                  <a:pt x="35" y="0"/>
                </a:lnTo>
                <a:lnTo>
                  <a:pt x="0" y="0"/>
                </a:lnTo>
                <a:lnTo>
                  <a:pt x="35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7" name="Freeform 205"/>
          <p:cNvSpPr>
            <a:spLocks noChangeArrowheads="1"/>
          </p:cNvSpPr>
          <p:nvPr/>
        </p:nvSpPr>
        <p:spPr bwMode="auto">
          <a:xfrm>
            <a:off x="5316538" y="4508500"/>
            <a:ext cx="25400" cy="25400"/>
          </a:xfrm>
          <a:custGeom>
            <a:avLst/>
            <a:gdLst>
              <a:gd name="T0" fmla="*/ 35 w 72"/>
              <a:gd name="T1" fmla="*/ 70 h 71"/>
              <a:gd name="T2" fmla="*/ 71 w 72"/>
              <a:gd name="T3" fmla="*/ 70 h 71"/>
              <a:gd name="T4" fmla="*/ 35 w 72"/>
              <a:gd name="T5" fmla="*/ 0 h 71"/>
              <a:gd name="T6" fmla="*/ 0 w 72"/>
              <a:gd name="T7" fmla="*/ 0 h 71"/>
              <a:gd name="T8" fmla="*/ 35 w 72"/>
              <a:gd name="T9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35" y="70"/>
                </a:moveTo>
                <a:lnTo>
                  <a:pt x="71" y="70"/>
                </a:lnTo>
                <a:lnTo>
                  <a:pt x="35" y="0"/>
                </a:lnTo>
                <a:lnTo>
                  <a:pt x="0" y="0"/>
                </a:lnTo>
                <a:lnTo>
                  <a:pt x="35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8" name="Freeform 206"/>
          <p:cNvSpPr>
            <a:spLocks noChangeArrowheads="1"/>
          </p:cNvSpPr>
          <p:nvPr/>
        </p:nvSpPr>
        <p:spPr bwMode="auto">
          <a:xfrm>
            <a:off x="4935538" y="4724400"/>
            <a:ext cx="25400" cy="38100"/>
          </a:xfrm>
          <a:custGeom>
            <a:avLst/>
            <a:gdLst>
              <a:gd name="T0" fmla="*/ 70 w 71"/>
              <a:gd name="T1" fmla="*/ 71 h 106"/>
              <a:gd name="T2" fmla="*/ 34 w 71"/>
              <a:gd name="T3" fmla="*/ 105 h 106"/>
              <a:gd name="T4" fmla="*/ 0 w 71"/>
              <a:gd name="T5" fmla="*/ 35 h 106"/>
              <a:gd name="T6" fmla="*/ 34 w 71"/>
              <a:gd name="T7" fmla="*/ 0 h 106"/>
              <a:gd name="T8" fmla="*/ 70 w 71"/>
              <a:gd name="T9" fmla="*/ 7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06">
                <a:moveTo>
                  <a:pt x="70" y="71"/>
                </a:moveTo>
                <a:lnTo>
                  <a:pt x="34" y="105"/>
                </a:lnTo>
                <a:lnTo>
                  <a:pt x="0" y="35"/>
                </a:lnTo>
                <a:lnTo>
                  <a:pt x="34" y="0"/>
                </a:lnTo>
                <a:lnTo>
                  <a:pt x="70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9" name="Freeform 207"/>
          <p:cNvSpPr>
            <a:spLocks noChangeArrowheads="1"/>
          </p:cNvSpPr>
          <p:nvPr/>
        </p:nvSpPr>
        <p:spPr bwMode="auto">
          <a:xfrm>
            <a:off x="4935538" y="4724400"/>
            <a:ext cx="25400" cy="38100"/>
          </a:xfrm>
          <a:custGeom>
            <a:avLst/>
            <a:gdLst>
              <a:gd name="T0" fmla="*/ 70 w 71"/>
              <a:gd name="T1" fmla="*/ 71 h 106"/>
              <a:gd name="T2" fmla="*/ 34 w 71"/>
              <a:gd name="T3" fmla="*/ 105 h 106"/>
              <a:gd name="T4" fmla="*/ 0 w 71"/>
              <a:gd name="T5" fmla="*/ 35 h 106"/>
              <a:gd name="T6" fmla="*/ 34 w 71"/>
              <a:gd name="T7" fmla="*/ 0 h 106"/>
              <a:gd name="T8" fmla="*/ 70 w 71"/>
              <a:gd name="T9" fmla="*/ 7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06">
                <a:moveTo>
                  <a:pt x="70" y="71"/>
                </a:moveTo>
                <a:lnTo>
                  <a:pt x="34" y="105"/>
                </a:lnTo>
                <a:lnTo>
                  <a:pt x="0" y="35"/>
                </a:lnTo>
                <a:lnTo>
                  <a:pt x="34" y="0"/>
                </a:lnTo>
                <a:lnTo>
                  <a:pt x="70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20" name="Freeform 208"/>
          <p:cNvSpPr>
            <a:spLocks noChangeArrowheads="1"/>
          </p:cNvSpPr>
          <p:nvPr/>
        </p:nvSpPr>
        <p:spPr bwMode="auto">
          <a:xfrm>
            <a:off x="4948238" y="4508500"/>
            <a:ext cx="381000" cy="241300"/>
          </a:xfrm>
          <a:custGeom>
            <a:avLst/>
            <a:gdLst>
              <a:gd name="T0" fmla="*/ 1059 w 1060"/>
              <a:gd name="T1" fmla="*/ 70 h 672"/>
              <a:gd name="T2" fmla="*/ 1024 w 1060"/>
              <a:gd name="T3" fmla="*/ 0 h 672"/>
              <a:gd name="T4" fmla="*/ 0 w 1060"/>
              <a:gd name="T5" fmla="*/ 600 h 672"/>
              <a:gd name="T6" fmla="*/ 36 w 1060"/>
              <a:gd name="T7" fmla="*/ 671 h 672"/>
              <a:gd name="T8" fmla="*/ 1059 w 1060"/>
              <a:gd name="T9" fmla="*/ 7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0" h="672">
                <a:moveTo>
                  <a:pt x="1059" y="70"/>
                </a:moveTo>
                <a:lnTo>
                  <a:pt x="1024" y="0"/>
                </a:lnTo>
                <a:lnTo>
                  <a:pt x="0" y="600"/>
                </a:lnTo>
                <a:lnTo>
                  <a:pt x="36" y="671"/>
                </a:lnTo>
                <a:lnTo>
                  <a:pt x="1059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21" name="Freeform 209"/>
          <p:cNvSpPr>
            <a:spLocks noChangeArrowheads="1"/>
          </p:cNvSpPr>
          <p:nvPr/>
        </p:nvSpPr>
        <p:spPr bwMode="auto">
          <a:xfrm>
            <a:off x="4948238" y="4508500"/>
            <a:ext cx="381000" cy="241300"/>
          </a:xfrm>
          <a:custGeom>
            <a:avLst/>
            <a:gdLst>
              <a:gd name="T0" fmla="*/ 1059 w 1060"/>
              <a:gd name="T1" fmla="*/ 70 h 672"/>
              <a:gd name="T2" fmla="*/ 1024 w 1060"/>
              <a:gd name="T3" fmla="*/ 0 h 672"/>
              <a:gd name="T4" fmla="*/ 0 w 1060"/>
              <a:gd name="T5" fmla="*/ 600 h 672"/>
              <a:gd name="T6" fmla="*/ 36 w 1060"/>
              <a:gd name="T7" fmla="*/ 671 h 672"/>
              <a:gd name="T8" fmla="*/ 1059 w 1060"/>
              <a:gd name="T9" fmla="*/ 7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0" h="672">
                <a:moveTo>
                  <a:pt x="1059" y="70"/>
                </a:moveTo>
                <a:lnTo>
                  <a:pt x="1024" y="0"/>
                </a:lnTo>
                <a:lnTo>
                  <a:pt x="0" y="600"/>
                </a:lnTo>
                <a:lnTo>
                  <a:pt x="36" y="671"/>
                </a:lnTo>
                <a:lnTo>
                  <a:pt x="1059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22" name="Freeform 210"/>
          <p:cNvSpPr>
            <a:spLocks noChangeArrowheads="1"/>
          </p:cNvSpPr>
          <p:nvPr/>
        </p:nvSpPr>
        <p:spPr bwMode="auto">
          <a:xfrm>
            <a:off x="4770438" y="4749800"/>
            <a:ext cx="368300" cy="711200"/>
          </a:xfrm>
          <a:custGeom>
            <a:avLst/>
            <a:gdLst>
              <a:gd name="T0" fmla="*/ 493 w 1024"/>
              <a:gd name="T1" fmla="*/ 0 h 1975"/>
              <a:gd name="T2" fmla="*/ 1023 w 1024"/>
              <a:gd name="T3" fmla="*/ 1974 h 1975"/>
              <a:gd name="T4" fmla="*/ 0 w 1024"/>
              <a:gd name="T5" fmla="*/ 1974 h 1975"/>
              <a:gd name="T6" fmla="*/ 493 w 1024"/>
              <a:gd name="T7" fmla="*/ 0 h 1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975">
                <a:moveTo>
                  <a:pt x="493" y="0"/>
                </a:moveTo>
                <a:lnTo>
                  <a:pt x="1023" y="1974"/>
                </a:lnTo>
                <a:lnTo>
                  <a:pt x="0" y="1974"/>
                </a:lnTo>
                <a:lnTo>
                  <a:pt x="49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23" name="Freeform 211"/>
          <p:cNvSpPr>
            <a:spLocks noChangeArrowheads="1"/>
          </p:cNvSpPr>
          <p:nvPr/>
        </p:nvSpPr>
        <p:spPr bwMode="auto">
          <a:xfrm>
            <a:off x="4770438" y="4749800"/>
            <a:ext cx="368300" cy="711200"/>
          </a:xfrm>
          <a:custGeom>
            <a:avLst/>
            <a:gdLst>
              <a:gd name="T0" fmla="*/ 493 w 1024"/>
              <a:gd name="T1" fmla="*/ 0 h 1975"/>
              <a:gd name="T2" fmla="*/ 1023 w 1024"/>
              <a:gd name="T3" fmla="*/ 1974 h 1975"/>
              <a:gd name="T4" fmla="*/ 0 w 1024"/>
              <a:gd name="T5" fmla="*/ 1974 h 1975"/>
              <a:gd name="T6" fmla="*/ 493 w 1024"/>
              <a:gd name="T7" fmla="*/ 0 h 1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975">
                <a:moveTo>
                  <a:pt x="493" y="0"/>
                </a:moveTo>
                <a:lnTo>
                  <a:pt x="1023" y="1974"/>
                </a:lnTo>
                <a:lnTo>
                  <a:pt x="0" y="1974"/>
                </a:lnTo>
                <a:lnTo>
                  <a:pt x="49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24" name="Freeform 212"/>
          <p:cNvSpPr>
            <a:spLocks noChangeArrowheads="1"/>
          </p:cNvSpPr>
          <p:nvPr/>
        </p:nvSpPr>
        <p:spPr bwMode="auto">
          <a:xfrm>
            <a:off x="4935538" y="4737100"/>
            <a:ext cx="228600" cy="723900"/>
          </a:xfrm>
          <a:custGeom>
            <a:avLst/>
            <a:gdLst>
              <a:gd name="T0" fmla="*/ 70 w 635"/>
              <a:gd name="T1" fmla="*/ 0 h 2011"/>
              <a:gd name="T2" fmla="*/ 0 w 635"/>
              <a:gd name="T3" fmla="*/ 36 h 2011"/>
              <a:gd name="T4" fmla="*/ 529 w 635"/>
              <a:gd name="T5" fmla="*/ 2010 h 2011"/>
              <a:gd name="T6" fmla="*/ 564 w 635"/>
              <a:gd name="T7" fmla="*/ 2010 h 2011"/>
              <a:gd name="T8" fmla="*/ 634 w 635"/>
              <a:gd name="T9" fmla="*/ 2010 h 2011"/>
              <a:gd name="T10" fmla="*/ 600 w 635"/>
              <a:gd name="T11" fmla="*/ 1975 h 2011"/>
              <a:gd name="T12" fmla="*/ 70 w 635"/>
              <a:gd name="T13" fmla="*/ 0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5" h="2011">
                <a:moveTo>
                  <a:pt x="70" y="0"/>
                </a:moveTo>
                <a:lnTo>
                  <a:pt x="0" y="36"/>
                </a:lnTo>
                <a:lnTo>
                  <a:pt x="529" y="2010"/>
                </a:lnTo>
                <a:lnTo>
                  <a:pt x="564" y="2010"/>
                </a:lnTo>
                <a:lnTo>
                  <a:pt x="634" y="2010"/>
                </a:lnTo>
                <a:lnTo>
                  <a:pt x="600" y="1975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25" name="Freeform 213"/>
          <p:cNvSpPr>
            <a:spLocks noChangeArrowheads="1"/>
          </p:cNvSpPr>
          <p:nvPr/>
        </p:nvSpPr>
        <p:spPr bwMode="auto">
          <a:xfrm>
            <a:off x="4935538" y="4737100"/>
            <a:ext cx="228600" cy="723900"/>
          </a:xfrm>
          <a:custGeom>
            <a:avLst/>
            <a:gdLst>
              <a:gd name="T0" fmla="*/ 70 w 635"/>
              <a:gd name="T1" fmla="*/ 0 h 2011"/>
              <a:gd name="T2" fmla="*/ 0 w 635"/>
              <a:gd name="T3" fmla="*/ 36 h 2011"/>
              <a:gd name="T4" fmla="*/ 529 w 635"/>
              <a:gd name="T5" fmla="*/ 2010 h 2011"/>
              <a:gd name="T6" fmla="*/ 564 w 635"/>
              <a:gd name="T7" fmla="*/ 2010 h 2011"/>
              <a:gd name="T8" fmla="*/ 634 w 635"/>
              <a:gd name="T9" fmla="*/ 2010 h 2011"/>
              <a:gd name="T10" fmla="*/ 600 w 635"/>
              <a:gd name="T11" fmla="*/ 1975 h 2011"/>
              <a:gd name="T12" fmla="*/ 70 w 635"/>
              <a:gd name="T13" fmla="*/ 0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5" h="2011">
                <a:moveTo>
                  <a:pt x="70" y="0"/>
                </a:moveTo>
                <a:lnTo>
                  <a:pt x="0" y="36"/>
                </a:lnTo>
                <a:lnTo>
                  <a:pt x="529" y="2010"/>
                </a:lnTo>
                <a:lnTo>
                  <a:pt x="564" y="2010"/>
                </a:lnTo>
                <a:lnTo>
                  <a:pt x="634" y="2010"/>
                </a:lnTo>
                <a:lnTo>
                  <a:pt x="600" y="1975"/>
                </a:lnTo>
                <a:lnTo>
                  <a:pt x="7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26" name="Freeform 214"/>
          <p:cNvSpPr>
            <a:spLocks noChangeArrowheads="1"/>
          </p:cNvSpPr>
          <p:nvPr/>
        </p:nvSpPr>
        <p:spPr bwMode="auto">
          <a:xfrm>
            <a:off x="4745038" y="5435600"/>
            <a:ext cx="393700" cy="25400"/>
          </a:xfrm>
          <a:custGeom>
            <a:avLst/>
            <a:gdLst>
              <a:gd name="T0" fmla="*/ 1094 w 1095"/>
              <a:gd name="T1" fmla="*/ 71 h 72"/>
              <a:gd name="T2" fmla="*/ 1094 w 1095"/>
              <a:gd name="T3" fmla="*/ 0 h 72"/>
              <a:gd name="T4" fmla="*/ 36 w 1095"/>
              <a:gd name="T5" fmla="*/ 0 h 72"/>
              <a:gd name="T6" fmla="*/ 0 w 1095"/>
              <a:gd name="T7" fmla="*/ 36 h 72"/>
              <a:gd name="T8" fmla="*/ 0 w 1095"/>
              <a:gd name="T9" fmla="*/ 71 h 72"/>
              <a:gd name="T10" fmla="*/ 36 w 1095"/>
              <a:gd name="T11" fmla="*/ 71 h 72"/>
              <a:gd name="T12" fmla="*/ 1094 w 1095"/>
              <a:gd name="T13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5" h="72">
                <a:moveTo>
                  <a:pt x="1094" y="71"/>
                </a:moveTo>
                <a:lnTo>
                  <a:pt x="1094" y="0"/>
                </a:lnTo>
                <a:lnTo>
                  <a:pt x="36" y="0"/>
                </a:lnTo>
                <a:lnTo>
                  <a:pt x="0" y="36"/>
                </a:lnTo>
                <a:lnTo>
                  <a:pt x="0" y="71"/>
                </a:lnTo>
                <a:lnTo>
                  <a:pt x="36" y="71"/>
                </a:lnTo>
                <a:lnTo>
                  <a:pt x="1094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27" name="Freeform 215"/>
          <p:cNvSpPr>
            <a:spLocks noChangeArrowheads="1"/>
          </p:cNvSpPr>
          <p:nvPr/>
        </p:nvSpPr>
        <p:spPr bwMode="auto">
          <a:xfrm>
            <a:off x="4745038" y="5435600"/>
            <a:ext cx="393700" cy="25400"/>
          </a:xfrm>
          <a:custGeom>
            <a:avLst/>
            <a:gdLst>
              <a:gd name="T0" fmla="*/ 1094 w 1095"/>
              <a:gd name="T1" fmla="*/ 71 h 72"/>
              <a:gd name="T2" fmla="*/ 1094 w 1095"/>
              <a:gd name="T3" fmla="*/ 0 h 72"/>
              <a:gd name="T4" fmla="*/ 36 w 1095"/>
              <a:gd name="T5" fmla="*/ 0 h 72"/>
              <a:gd name="T6" fmla="*/ 0 w 1095"/>
              <a:gd name="T7" fmla="*/ 36 h 72"/>
              <a:gd name="T8" fmla="*/ 0 w 1095"/>
              <a:gd name="T9" fmla="*/ 71 h 72"/>
              <a:gd name="T10" fmla="*/ 36 w 1095"/>
              <a:gd name="T11" fmla="*/ 71 h 72"/>
              <a:gd name="T12" fmla="*/ 1094 w 1095"/>
              <a:gd name="T13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5" h="72">
                <a:moveTo>
                  <a:pt x="1094" y="71"/>
                </a:moveTo>
                <a:lnTo>
                  <a:pt x="1094" y="0"/>
                </a:lnTo>
                <a:lnTo>
                  <a:pt x="36" y="0"/>
                </a:lnTo>
                <a:lnTo>
                  <a:pt x="0" y="36"/>
                </a:lnTo>
                <a:lnTo>
                  <a:pt x="0" y="71"/>
                </a:lnTo>
                <a:lnTo>
                  <a:pt x="36" y="71"/>
                </a:lnTo>
                <a:lnTo>
                  <a:pt x="1094" y="7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28" name="Freeform 216"/>
          <p:cNvSpPr>
            <a:spLocks noChangeArrowheads="1"/>
          </p:cNvSpPr>
          <p:nvPr/>
        </p:nvSpPr>
        <p:spPr bwMode="auto">
          <a:xfrm>
            <a:off x="4745038" y="4737100"/>
            <a:ext cx="215900" cy="723900"/>
          </a:xfrm>
          <a:custGeom>
            <a:avLst/>
            <a:gdLst>
              <a:gd name="T0" fmla="*/ 0 w 601"/>
              <a:gd name="T1" fmla="*/ 1975 h 2011"/>
              <a:gd name="T2" fmla="*/ 71 w 601"/>
              <a:gd name="T3" fmla="*/ 2010 h 2011"/>
              <a:gd name="T4" fmla="*/ 600 w 601"/>
              <a:gd name="T5" fmla="*/ 36 h 2011"/>
              <a:gd name="T6" fmla="*/ 530 w 601"/>
              <a:gd name="T7" fmla="*/ 36 h 2011"/>
              <a:gd name="T8" fmla="*/ 600 w 601"/>
              <a:gd name="T9" fmla="*/ 0 h 2011"/>
              <a:gd name="T10" fmla="*/ 530 w 601"/>
              <a:gd name="T11" fmla="*/ 0 h 2011"/>
              <a:gd name="T12" fmla="*/ 0 w 601"/>
              <a:gd name="T13" fmla="*/ 1975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2011">
                <a:moveTo>
                  <a:pt x="0" y="1975"/>
                </a:moveTo>
                <a:lnTo>
                  <a:pt x="71" y="2010"/>
                </a:lnTo>
                <a:lnTo>
                  <a:pt x="600" y="36"/>
                </a:lnTo>
                <a:lnTo>
                  <a:pt x="530" y="36"/>
                </a:lnTo>
                <a:lnTo>
                  <a:pt x="600" y="0"/>
                </a:lnTo>
                <a:lnTo>
                  <a:pt x="530" y="0"/>
                </a:lnTo>
                <a:lnTo>
                  <a:pt x="0" y="19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29" name="Freeform 217"/>
          <p:cNvSpPr>
            <a:spLocks noChangeArrowheads="1"/>
          </p:cNvSpPr>
          <p:nvPr/>
        </p:nvSpPr>
        <p:spPr bwMode="auto">
          <a:xfrm>
            <a:off x="4745038" y="4737100"/>
            <a:ext cx="215900" cy="723900"/>
          </a:xfrm>
          <a:custGeom>
            <a:avLst/>
            <a:gdLst>
              <a:gd name="T0" fmla="*/ 0 w 601"/>
              <a:gd name="T1" fmla="*/ 1975 h 2011"/>
              <a:gd name="T2" fmla="*/ 71 w 601"/>
              <a:gd name="T3" fmla="*/ 2010 h 2011"/>
              <a:gd name="T4" fmla="*/ 600 w 601"/>
              <a:gd name="T5" fmla="*/ 36 h 2011"/>
              <a:gd name="T6" fmla="*/ 530 w 601"/>
              <a:gd name="T7" fmla="*/ 36 h 2011"/>
              <a:gd name="T8" fmla="*/ 600 w 601"/>
              <a:gd name="T9" fmla="*/ 0 h 2011"/>
              <a:gd name="T10" fmla="*/ 530 w 601"/>
              <a:gd name="T11" fmla="*/ 0 h 2011"/>
              <a:gd name="T12" fmla="*/ 0 w 601"/>
              <a:gd name="T13" fmla="*/ 1975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2011">
                <a:moveTo>
                  <a:pt x="0" y="1975"/>
                </a:moveTo>
                <a:lnTo>
                  <a:pt x="71" y="2010"/>
                </a:lnTo>
                <a:lnTo>
                  <a:pt x="600" y="36"/>
                </a:lnTo>
                <a:lnTo>
                  <a:pt x="530" y="36"/>
                </a:lnTo>
                <a:lnTo>
                  <a:pt x="600" y="0"/>
                </a:lnTo>
                <a:lnTo>
                  <a:pt x="530" y="0"/>
                </a:lnTo>
                <a:lnTo>
                  <a:pt x="0" y="197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30" name="Freeform 218"/>
          <p:cNvSpPr>
            <a:spLocks noChangeArrowheads="1"/>
          </p:cNvSpPr>
          <p:nvPr/>
        </p:nvSpPr>
        <p:spPr bwMode="auto">
          <a:xfrm>
            <a:off x="3182938" y="4267200"/>
            <a:ext cx="25400" cy="38100"/>
          </a:xfrm>
          <a:custGeom>
            <a:avLst/>
            <a:gdLst>
              <a:gd name="T0" fmla="*/ 35 w 72"/>
              <a:gd name="T1" fmla="*/ 0 h 108"/>
              <a:gd name="T2" fmla="*/ 0 w 72"/>
              <a:gd name="T3" fmla="*/ 36 h 108"/>
              <a:gd name="T4" fmla="*/ 35 w 72"/>
              <a:gd name="T5" fmla="*/ 107 h 108"/>
              <a:gd name="T6" fmla="*/ 71 w 72"/>
              <a:gd name="T7" fmla="*/ 71 h 108"/>
              <a:gd name="T8" fmla="*/ 35 w 72"/>
              <a:gd name="T9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8">
                <a:moveTo>
                  <a:pt x="35" y="0"/>
                </a:moveTo>
                <a:lnTo>
                  <a:pt x="0" y="36"/>
                </a:lnTo>
                <a:lnTo>
                  <a:pt x="35" y="107"/>
                </a:lnTo>
                <a:lnTo>
                  <a:pt x="71" y="71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31" name="Freeform 219"/>
          <p:cNvSpPr>
            <a:spLocks noChangeArrowheads="1"/>
          </p:cNvSpPr>
          <p:nvPr/>
        </p:nvSpPr>
        <p:spPr bwMode="auto">
          <a:xfrm>
            <a:off x="3182938" y="4267200"/>
            <a:ext cx="25400" cy="38100"/>
          </a:xfrm>
          <a:custGeom>
            <a:avLst/>
            <a:gdLst>
              <a:gd name="T0" fmla="*/ 35 w 72"/>
              <a:gd name="T1" fmla="*/ 0 h 108"/>
              <a:gd name="T2" fmla="*/ 0 w 72"/>
              <a:gd name="T3" fmla="*/ 36 h 108"/>
              <a:gd name="T4" fmla="*/ 35 w 72"/>
              <a:gd name="T5" fmla="*/ 107 h 108"/>
              <a:gd name="T6" fmla="*/ 71 w 72"/>
              <a:gd name="T7" fmla="*/ 71 h 108"/>
              <a:gd name="T8" fmla="*/ 35 w 72"/>
              <a:gd name="T9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8">
                <a:moveTo>
                  <a:pt x="35" y="0"/>
                </a:moveTo>
                <a:lnTo>
                  <a:pt x="0" y="36"/>
                </a:lnTo>
                <a:lnTo>
                  <a:pt x="35" y="107"/>
                </a:lnTo>
                <a:lnTo>
                  <a:pt x="71" y="71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32" name="Freeform 220"/>
          <p:cNvSpPr>
            <a:spLocks noChangeArrowheads="1"/>
          </p:cNvSpPr>
          <p:nvPr/>
        </p:nvSpPr>
        <p:spPr bwMode="auto">
          <a:xfrm>
            <a:off x="3754438" y="3911600"/>
            <a:ext cx="25400" cy="25400"/>
          </a:xfrm>
          <a:custGeom>
            <a:avLst/>
            <a:gdLst>
              <a:gd name="T0" fmla="*/ 0 w 72"/>
              <a:gd name="T1" fmla="*/ 0 h 71"/>
              <a:gd name="T2" fmla="*/ 36 w 72"/>
              <a:gd name="T3" fmla="*/ 0 h 71"/>
              <a:gd name="T4" fmla="*/ 71 w 72"/>
              <a:gd name="T5" fmla="*/ 70 h 71"/>
              <a:gd name="T6" fmla="*/ 36 w 72"/>
              <a:gd name="T7" fmla="*/ 70 h 71"/>
              <a:gd name="T8" fmla="*/ 0 w 72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0" y="0"/>
                </a:moveTo>
                <a:lnTo>
                  <a:pt x="36" y="0"/>
                </a:lnTo>
                <a:lnTo>
                  <a:pt x="71" y="70"/>
                </a:lnTo>
                <a:lnTo>
                  <a:pt x="36" y="7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33" name="Freeform 221"/>
          <p:cNvSpPr>
            <a:spLocks noChangeArrowheads="1"/>
          </p:cNvSpPr>
          <p:nvPr/>
        </p:nvSpPr>
        <p:spPr bwMode="auto">
          <a:xfrm>
            <a:off x="3754438" y="3911600"/>
            <a:ext cx="25400" cy="25400"/>
          </a:xfrm>
          <a:custGeom>
            <a:avLst/>
            <a:gdLst>
              <a:gd name="T0" fmla="*/ 0 w 72"/>
              <a:gd name="T1" fmla="*/ 0 h 71"/>
              <a:gd name="T2" fmla="*/ 36 w 72"/>
              <a:gd name="T3" fmla="*/ 0 h 71"/>
              <a:gd name="T4" fmla="*/ 71 w 72"/>
              <a:gd name="T5" fmla="*/ 70 h 71"/>
              <a:gd name="T6" fmla="*/ 36 w 72"/>
              <a:gd name="T7" fmla="*/ 70 h 71"/>
              <a:gd name="T8" fmla="*/ 0 w 72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0" y="0"/>
                </a:moveTo>
                <a:lnTo>
                  <a:pt x="36" y="0"/>
                </a:lnTo>
                <a:lnTo>
                  <a:pt x="71" y="70"/>
                </a:lnTo>
                <a:lnTo>
                  <a:pt x="36" y="7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34" name="Freeform 222"/>
          <p:cNvSpPr>
            <a:spLocks noChangeArrowheads="1"/>
          </p:cNvSpPr>
          <p:nvPr/>
        </p:nvSpPr>
        <p:spPr bwMode="auto">
          <a:xfrm>
            <a:off x="3195638" y="3911600"/>
            <a:ext cx="571500" cy="381000"/>
          </a:xfrm>
          <a:custGeom>
            <a:avLst/>
            <a:gdLst>
              <a:gd name="T0" fmla="*/ 0 w 1589"/>
              <a:gd name="T1" fmla="*/ 988 h 1060"/>
              <a:gd name="T2" fmla="*/ 36 w 1589"/>
              <a:gd name="T3" fmla="*/ 1059 h 1060"/>
              <a:gd name="T4" fmla="*/ 1588 w 1589"/>
              <a:gd name="T5" fmla="*/ 70 h 1060"/>
              <a:gd name="T6" fmla="*/ 1552 w 1589"/>
              <a:gd name="T7" fmla="*/ 0 h 1060"/>
              <a:gd name="T8" fmla="*/ 0 w 1589"/>
              <a:gd name="T9" fmla="*/ 988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9" h="1060">
                <a:moveTo>
                  <a:pt x="0" y="988"/>
                </a:moveTo>
                <a:lnTo>
                  <a:pt x="36" y="1059"/>
                </a:lnTo>
                <a:lnTo>
                  <a:pt x="1588" y="70"/>
                </a:lnTo>
                <a:lnTo>
                  <a:pt x="1552" y="0"/>
                </a:lnTo>
                <a:lnTo>
                  <a:pt x="0" y="98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35" name="Freeform 223"/>
          <p:cNvSpPr>
            <a:spLocks noChangeArrowheads="1"/>
          </p:cNvSpPr>
          <p:nvPr/>
        </p:nvSpPr>
        <p:spPr bwMode="auto">
          <a:xfrm>
            <a:off x="3195638" y="3911600"/>
            <a:ext cx="571500" cy="381000"/>
          </a:xfrm>
          <a:custGeom>
            <a:avLst/>
            <a:gdLst>
              <a:gd name="T0" fmla="*/ 0 w 1589"/>
              <a:gd name="T1" fmla="*/ 988 h 1060"/>
              <a:gd name="T2" fmla="*/ 36 w 1589"/>
              <a:gd name="T3" fmla="*/ 1059 h 1060"/>
              <a:gd name="T4" fmla="*/ 1588 w 1589"/>
              <a:gd name="T5" fmla="*/ 70 h 1060"/>
              <a:gd name="T6" fmla="*/ 1552 w 1589"/>
              <a:gd name="T7" fmla="*/ 0 h 1060"/>
              <a:gd name="T8" fmla="*/ 0 w 1589"/>
              <a:gd name="T9" fmla="*/ 988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9" h="1060">
                <a:moveTo>
                  <a:pt x="0" y="988"/>
                </a:moveTo>
                <a:lnTo>
                  <a:pt x="36" y="1059"/>
                </a:lnTo>
                <a:lnTo>
                  <a:pt x="1588" y="70"/>
                </a:lnTo>
                <a:lnTo>
                  <a:pt x="1552" y="0"/>
                </a:lnTo>
                <a:lnTo>
                  <a:pt x="0" y="98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36" name="Freeform 224"/>
          <p:cNvSpPr>
            <a:spLocks noChangeArrowheads="1"/>
          </p:cNvSpPr>
          <p:nvPr/>
        </p:nvSpPr>
        <p:spPr bwMode="auto">
          <a:xfrm>
            <a:off x="3386138" y="4521200"/>
            <a:ext cx="381000" cy="711200"/>
          </a:xfrm>
          <a:custGeom>
            <a:avLst/>
            <a:gdLst>
              <a:gd name="T0" fmla="*/ 530 w 1060"/>
              <a:gd name="T1" fmla="*/ 0 h 1977"/>
              <a:gd name="T2" fmla="*/ 1059 w 1060"/>
              <a:gd name="T3" fmla="*/ 1976 h 1977"/>
              <a:gd name="T4" fmla="*/ 0 w 1060"/>
              <a:gd name="T5" fmla="*/ 1976 h 1977"/>
              <a:gd name="T6" fmla="*/ 530 w 1060"/>
              <a:gd name="T7" fmla="*/ 0 h 1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0" h="1977">
                <a:moveTo>
                  <a:pt x="530" y="0"/>
                </a:moveTo>
                <a:lnTo>
                  <a:pt x="1059" y="1976"/>
                </a:lnTo>
                <a:lnTo>
                  <a:pt x="0" y="1976"/>
                </a:lnTo>
                <a:lnTo>
                  <a:pt x="53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37" name="Freeform 225"/>
          <p:cNvSpPr>
            <a:spLocks noChangeArrowheads="1"/>
          </p:cNvSpPr>
          <p:nvPr/>
        </p:nvSpPr>
        <p:spPr bwMode="auto">
          <a:xfrm>
            <a:off x="3386138" y="4521200"/>
            <a:ext cx="381000" cy="711200"/>
          </a:xfrm>
          <a:custGeom>
            <a:avLst/>
            <a:gdLst>
              <a:gd name="T0" fmla="*/ 530 w 1060"/>
              <a:gd name="T1" fmla="*/ 0 h 1977"/>
              <a:gd name="T2" fmla="*/ 1059 w 1060"/>
              <a:gd name="T3" fmla="*/ 1976 h 1977"/>
              <a:gd name="T4" fmla="*/ 0 w 1060"/>
              <a:gd name="T5" fmla="*/ 1976 h 1977"/>
              <a:gd name="T6" fmla="*/ 530 w 1060"/>
              <a:gd name="T7" fmla="*/ 0 h 1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0" h="1977">
                <a:moveTo>
                  <a:pt x="530" y="0"/>
                </a:moveTo>
                <a:lnTo>
                  <a:pt x="1059" y="1976"/>
                </a:lnTo>
                <a:lnTo>
                  <a:pt x="0" y="1976"/>
                </a:lnTo>
                <a:lnTo>
                  <a:pt x="53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38" name="Freeform 226"/>
          <p:cNvSpPr>
            <a:spLocks noChangeArrowheads="1"/>
          </p:cNvSpPr>
          <p:nvPr/>
        </p:nvSpPr>
        <p:spPr bwMode="auto">
          <a:xfrm>
            <a:off x="3563938" y="4521200"/>
            <a:ext cx="215900" cy="723900"/>
          </a:xfrm>
          <a:custGeom>
            <a:avLst/>
            <a:gdLst>
              <a:gd name="T0" fmla="*/ 71 w 600"/>
              <a:gd name="T1" fmla="*/ 0 h 2011"/>
              <a:gd name="T2" fmla="*/ 0 w 600"/>
              <a:gd name="T3" fmla="*/ 36 h 2011"/>
              <a:gd name="T4" fmla="*/ 493 w 600"/>
              <a:gd name="T5" fmla="*/ 2010 h 2011"/>
              <a:gd name="T6" fmla="*/ 528 w 600"/>
              <a:gd name="T7" fmla="*/ 2010 h 2011"/>
              <a:gd name="T8" fmla="*/ 599 w 600"/>
              <a:gd name="T9" fmla="*/ 2010 h 2011"/>
              <a:gd name="T10" fmla="*/ 564 w 600"/>
              <a:gd name="T11" fmla="*/ 1976 h 2011"/>
              <a:gd name="T12" fmla="*/ 71 w 600"/>
              <a:gd name="T13" fmla="*/ 0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0" h="2011">
                <a:moveTo>
                  <a:pt x="71" y="0"/>
                </a:moveTo>
                <a:lnTo>
                  <a:pt x="0" y="36"/>
                </a:lnTo>
                <a:lnTo>
                  <a:pt x="493" y="2010"/>
                </a:lnTo>
                <a:lnTo>
                  <a:pt x="528" y="2010"/>
                </a:lnTo>
                <a:lnTo>
                  <a:pt x="599" y="2010"/>
                </a:lnTo>
                <a:lnTo>
                  <a:pt x="564" y="1976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39" name="Freeform 227"/>
          <p:cNvSpPr>
            <a:spLocks noChangeArrowheads="1"/>
          </p:cNvSpPr>
          <p:nvPr/>
        </p:nvSpPr>
        <p:spPr bwMode="auto">
          <a:xfrm>
            <a:off x="3563938" y="4521200"/>
            <a:ext cx="215900" cy="723900"/>
          </a:xfrm>
          <a:custGeom>
            <a:avLst/>
            <a:gdLst>
              <a:gd name="T0" fmla="*/ 71 w 600"/>
              <a:gd name="T1" fmla="*/ 0 h 2011"/>
              <a:gd name="T2" fmla="*/ 0 w 600"/>
              <a:gd name="T3" fmla="*/ 36 h 2011"/>
              <a:gd name="T4" fmla="*/ 493 w 600"/>
              <a:gd name="T5" fmla="*/ 2010 h 2011"/>
              <a:gd name="T6" fmla="*/ 528 w 600"/>
              <a:gd name="T7" fmla="*/ 2010 h 2011"/>
              <a:gd name="T8" fmla="*/ 599 w 600"/>
              <a:gd name="T9" fmla="*/ 2010 h 2011"/>
              <a:gd name="T10" fmla="*/ 564 w 600"/>
              <a:gd name="T11" fmla="*/ 1976 h 2011"/>
              <a:gd name="T12" fmla="*/ 71 w 600"/>
              <a:gd name="T13" fmla="*/ 0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0" h="2011">
                <a:moveTo>
                  <a:pt x="71" y="0"/>
                </a:moveTo>
                <a:lnTo>
                  <a:pt x="0" y="36"/>
                </a:lnTo>
                <a:lnTo>
                  <a:pt x="493" y="2010"/>
                </a:lnTo>
                <a:lnTo>
                  <a:pt x="528" y="2010"/>
                </a:lnTo>
                <a:lnTo>
                  <a:pt x="599" y="2010"/>
                </a:lnTo>
                <a:lnTo>
                  <a:pt x="564" y="1976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40" name="Freeform 228"/>
          <p:cNvSpPr>
            <a:spLocks noChangeArrowheads="1"/>
          </p:cNvSpPr>
          <p:nvPr/>
        </p:nvSpPr>
        <p:spPr bwMode="auto">
          <a:xfrm>
            <a:off x="3373438" y="5219700"/>
            <a:ext cx="381000" cy="25400"/>
          </a:xfrm>
          <a:custGeom>
            <a:avLst/>
            <a:gdLst>
              <a:gd name="T0" fmla="*/ 1057 w 1058"/>
              <a:gd name="T1" fmla="*/ 70 h 71"/>
              <a:gd name="T2" fmla="*/ 1057 w 1058"/>
              <a:gd name="T3" fmla="*/ 0 h 71"/>
              <a:gd name="T4" fmla="*/ 34 w 1058"/>
              <a:gd name="T5" fmla="*/ 0 h 71"/>
              <a:gd name="T6" fmla="*/ 0 w 1058"/>
              <a:gd name="T7" fmla="*/ 36 h 71"/>
              <a:gd name="T8" fmla="*/ 0 w 1058"/>
              <a:gd name="T9" fmla="*/ 70 h 71"/>
              <a:gd name="T10" fmla="*/ 34 w 1058"/>
              <a:gd name="T11" fmla="*/ 70 h 71"/>
              <a:gd name="T12" fmla="*/ 1057 w 1058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8" h="71">
                <a:moveTo>
                  <a:pt x="1057" y="70"/>
                </a:moveTo>
                <a:lnTo>
                  <a:pt x="1057" y="0"/>
                </a:lnTo>
                <a:lnTo>
                  <a:pt x="34" y="0"/>
                </a:lnTo>
                <a:lnTo>
                  <a:pt x="0" y="36"/>
                </a:lnTo>
                <a:lnTo>
                  <a:pt x="0" y="70"/>
                </a:lnTo>
                <a:lnTo>
                  <a:pt x="34" y="70"/>
                </a:lnTo>
                <a:lnTo>
                  <a:pt x="1057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41" name="Freeform 229"/>
          <p:cNvSpPr>
            <a:spLocks noChangeArrowheads="1"/>
          </p:cNvSpPr>
          <p:nvPr/>
        </p:nvSpPr>
        <p:spPr bwMode="auto">
          <a:xfrm>
            <a:off x="3373438" y="5219700"/>
            <a:ext cx="381000" cy="25400"/>
          </a:xfrm>
          <a:custGeom>
            <a:avLst/>
            <a:gdLst>
              <a:gd name="T0" fmla="*/ 1057 w 1058"/>
              <a:gd name="T1" fmla="*/ 70 h 71"/>
              <a:gd name="T2" fmla="*/ 1057 w 1058"/>
              <a:gd name="T3" fmla="*/ 0 h 71"/>
              <a:gd name="T4" fmla="*/ 34 w 1058"/>
              <a:gd name="T5" fmla="*/ 0 h 71"/>
              <a:gd name="T6" fmla="*/ 0 w 1058"/>
              <a:gd name="T7" fmla="*/ 36 h 71"/>
              <a:gd name="T8" fmla="*/ 0 w 1058"/>
              <a:gd name="T9" fmla="*/ 70 h 71"/>
              <a:gd name="T10" fmla="*/ 34 w 1058"/>
              <a:gd name="T11" fmla="*/ 70 h 71"/>
              <a:gd name="T12" fmla="*/ 1057 w 1058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8" h="71">
                <a:moveTo>
                  <a:pt x="1057" y="70"/>
                </a:moveTo>
                <a:lnTo>
                  <a:pt x="1057" y="0"/>
                </a:lnTo>
                <a:lnTo>
                  <a:pt x="34" y="0"/>
                </a:lnTo>
                <a:lnTo>
                  <a:pt x="0" y="36"/>
                </a:lnTo>
                <a:lnTo>
                  <a:pt x="0" y="70"/>
                </a:lnTo>
                <a:lnTo>
                  <a:pt x="34" y="70"/>
                </a:lnTo>
                <a:lnTo>
                  <a:pt x="1057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42" name="Freeform 230"/>
          <p:cNvSpPr>
            <a:spLocks noChangeArrowheads="1"/>
          </p:cNvSpPr>
          <p:nvPr/>
        </p:nvSpPr>
        <p:spPr bwMode="auto">
          <a:xfrm>
            <a:off x="3373438" y="4521200"/>
            <a:ext cx="215900" cy="723900"/>
          </a:xfrm>
          <a:custGeom>
            <a:avLst/>
            <a:gdLst>
              <a:gd name="T0" fmla="*/ 0 w 601"/>
              <a:gd name="T1" fmla="*/ 1976 h 2011"/>
              <a:gd name="T2" fmla="*/ 70 w 601"/>
              <a:gd name="T3" fmla="*/ 2010 h 2011"/>
              <a:gd name="T4" fmla="*/ 600 w 601"/>
              <a:gd name="T5" fmla="*/ 36 h 2011"/>
              <a:gd name="T6" fmla="*/ 529 w 601"/>
              <a:gd name="T7" fmla="*/ 36 h 2011"/>
              <a:gd name="T8" fmla="*/ 600 w 601"/>
              <a:gd name="T9" fmla="*/ 0 h 2011"/>
              <a:gd name="T10" fmla="*/ 529 w 601"/>
              <a:gd name="T11" fmla="*/ 0 h 2011"/>
              <a:gd name="T12" fmla="*/ 0 w 601"/>
              <a:gd name="T13" fmla="*/ 1976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2011">
                <a:moveTo>
                  <a:pt x="0" y="1976"/>
                </a:moveTo>
                <a:lnTo>
                  <a:pt x="70" y="2010"/>
                </a:lnTo>
                <a:lnTo>
                  <a:pt x="600" y="36"/>
                </a:lnTo>
                <a:lnTo>
                  <a:pt x="529" y="36"/>
                </a:lnTo>
                <a:lnTo>
                  <a:pt x="600" y="0"/>
                </a:lnTo>
                <a:lnTo>
                  <a:pt x="529" y="0"/>
                </a:lnTo>
                <a:lnTo>
                  <a:pt x="0" y="19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43" name="Freeform 231"/>
          <p:cNvSpPr>
            <a:spLocks noChangeArrowheads="1"/>
          </p:cNvSpPr>
          <p:nvPr/>
        </p:nvSpPr>
        <p:spPr bwMode="auto">
          <a:xfrm>
            <a:off x="3373438" y="4521200"/>
            <a:ext cx="215900" cy="723900"/>
          </a:xfrm>
          <a:custGeom>
            <a:avLst/>
            <a:gdLst>
              <a:gd name="T0" fmla="*/ 0 w 601"/>
              <a:gd name="T1" fmla="*/ 1976 h 2011"/>
              <a:gd name="T2" fmla="*/ 70 w 601"/>
              <a:gd name="T3" fmla="*/ 2010 h 2011"/>
              <a:gd name="T4" fmla="*/ 600 w 601"/>
              <a:gd name="T5" fmla="*/ 36 h 2011"/>
              <a:gd name="T6" fmla="*/ 529 w 601"/>
              <a:gd name="T7" fmla="*/ 36 h 2011"/>
              <a:gd name="T8" fmla="*/ 600 w 601"/>
              <a:gd name="T9" fmla="*/ 0 h 2011"/>
              <a:gd name="T10" fmla="*/ 529 w 601"/>
              <a:gd name="T11" fmla="*/ 0 h 2011"/>
              <a:gd name="T12" fmla="*/ 0 w 601"/>
              <a:gd name="T13" fmla="*/ 1976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2011">
                <a:moveTo>
                  <a:pt x="0" y="1976"/>
                </a:moveTo>
                <a:lnTo>
                  <a:pt x="70" y="2010"/>
                </a:lnTo>
                <a:lnTo>
                  <a:pt x="600" y="36"/>
                </a:lnTo>
                <a:lnTo>
                  <a:pt x="529" y="36"/>
                </a:lnTo>
                <a:lnTo>
                  <a:pt x="600" y="0"/>
                </a:lnTo>
                <a:lnTo>
                  <a:pt x="529" y="0"/>
                </a:lnTo>
                <a:lnTo>
                  <a:pt x="0" y="19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44" name="Freeform 232"/>
          <p:cNvSpPr>
            <a:spLocks noChangeArrowheads="1"/>
          </p:cNvSpPr>
          <p:nvPr/>
        </p:nvSpPr>
        <p:spPr bwMode="auto">
          <a:xfrm>
            <a:off x="1900238" y="5003800"/>
            <a:ext cx="368300" cy="469900"/>
          </a:xfrm>
          <a:custGeom>
            <a:avLst/>
            <a:gdLst>
              <a:gd name="T0" fmla="*/ 530 w 1024"/>
              <a:gd name="T1" fmla="*/ 0 h 1307"/>
              <a:gd name="T2" fmla="*/ 0 w 1024"/>
              <a:gd name="T3" fmla="*/ 1306 h 1307"/>
              <a:gd name="T4" fmla="*/ 1023 w 1024"/>
              <a:gd name="T5" fmla="*/ 1306 h 1307"/>
              <a:gd name="T6" fmla="*/ 530 w 1024"/>
              <a:gd name="T7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307">
                <a:moveTo>
                  <a:pt x="530" y="0"/>
                </a:moveTo>
                <a:lnTo>
                  <a:pt x="0" y="1306"/>
                </a:lnTo>
                <a:lnTo>
                  <a:pt x="1023" y="1306"/>
                </a:lnTo>
                <a:lnTo>
                  <a:pt x="53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45" name="Freeform 233"/>
          <p:cNvSpPr>
            <a:spLocks noChangeArrowheads="1"/>
          </p:cNvSpPr>
          <p:nvPr/>
        </p:nvSpPr>
        <p:spPr bwMode="auto">
          <a:xfrm>
            <a:off x="1900238" y="5003800"/>
            <a:ext cx="368300" cy="469900"/>
          </a:xfrm>
          <a:custGeom>
            <a:avLst/>
            <a:gdLst>
              <a:gd name="T0" fmla="*/ 530 w 1024"/>
              <a:gd name="T1" fmla="*/ 0 h 1307"/>
              <a:gd name="T2" fmla="*/ 0 w 1024"/>
              <a:gd name="T3" fmla="*/ 1306 h 1307"/>
              <a:gd name="T4" fmla="*/ 1023 w 1024"/>
              <a:gd name="T5" fmla="*/ 1306 h 1307"/>
              <a:gd name="T6" fmla="*/ 530 w 1024"/>
              <a:gd name="T7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307">
                <a:moveTo>
                  <a:pt x="530" y="0"/>
                </a:moveTo>
                <a:lnTo>
                  <a:pt x="0" y="1306"/>
                </a:lnTo>
                <a:lnTo>
                  <a:pt x="1023" y="1306"/>
                </a:lnTo>
                <a:lnTo>
                  <a:pt x="53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46" name="Freeform 234"/>
          <p:cNvSpPr>
            <a:spLocks noChangeArrowheads="1"/>
          </p:cNvSpPr>
          <p:nvPr/>
        </p:nvSpPr>
        <p:spPr bwMode="auto">
          <a:xfrm>
            <a:off x="1887538" y="4991100"/>
            <a:ext cx="204787" cy="495300"/>
          </a:xfrm>
          <a:custGeom>
            <a:avLst/>
            <a:gdLst>
              <a:gd name="T0" fmla="*/ 566 w 567"/>
              <a:gd name="T1" fmla="*/ 35 h 1376"/>
              <a:gd name="T2" fmla="*/ 495 w 567"/>
              <a:gd name="T3" fmla="*/ 0 h 1376"/>
              <a:gd name="T4" fmla="*/ 0 w 567"/>
              <a:gd name="T5" fmla="*/ 1341 h 1376"/>
              <a:gd name="T6" fmla="*/ 0 w 567"/>
              <a:gd name="T7" fmla="*/ 1375 h 1376"/>
              <a:gd name="T8" fmla="*/ 36 w 567"/>
              <a:gd name="T9" fmla="*/ 1375 h 1376"/>
              <a:gd name="T10" fmla="*/ 71 w 567"/>
              <a:gd name="T11" fmla="*/ 1375 h 1376"/>
              <a:gd name="T12" fmla="*/ 566 w 567"/>
              <a:gd name="T13" fmla="*/ 35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7" h="1376">
                <a:moveTo>
                  <a:pt x="566" y="35"/>
                </a:moveTo>
                <a:lnTo>
                  <a:pt x="495" y="0"/>
                </a:lnTo>
                <a:lnTo>
                  <a:pt x="0" y="1341"/>
                </a:lnTo>
                <a:lnTo>
                  <a:pt x="0" y="1375"/>
                </a:lnTo>
                <a:lnTo>
                  <a:pt x="36" y="1375"/>
                </a:lnTo>
                <a:lnTo>
                  <a:pt x="71" y="1375"/>
                </a:lnTo>
                <a:lnTo>
                  <a:pt x="566" y="3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47" name="Freeform 235"/>
          <p:cNvSpPr>
            <a:spLocks noChangeArrowheads="1"/>
          </p:cNvSpPr>
          <p:nvPr/>
        </p:nvSpPr>
        <p:spPr bwMode="auto">
          <a:xfrm>
            <a:off x="1887538" y="4991100"/>
            <a:ext cx="204787" cy="495300"/>
          </a:xfrm>
          <a:custGeom>
            <a:avLst/>
            <a:gdLst>
              <a:gd name="T0" fmla="*/ 566 w 567"/>
              <a:gd name="T1" fmla="*/ 35 h 1376"/>
              <a:gd name="T2" fmla="*/ 495 w 567"/>
              <a:gd name="T3" fmla="*/ 0 h 1376"/>
              <a:gd name="T4" fmla="*/ 0 w 567"/>
              <a:gd name="T5" fmla="*/ 1341 h 1376"/>
              <a:gd name="T6" fmla="*/ 0 w 567"/>
              <a:gd name="T7" fmla="*/ 1375 h 1376"/>
              <a:gd name="T8" fmla="*/ 36 w 567"/>
              <a:gd name="T9" fmla="*/ 1375 h 1376"/>
              <a:gd name="T10" fmla="*/ 71 w 567"/>
              <a:gd name="T11" fmla="*/ 1375 h 1376"/>
              <a:gd name="T12" fmla="*/ 566 w 567"/>
              <a:gd name="T13" fmla="*/ 35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7" h="1376">
                <a:moveTo>
                  <a:pt x="566" y="35"/>
                </a:moveTo>
                <a:lnTo>
                  <a:pt x="495" y="0"/>
                </a:lnTo>
                <a:lnTo>
                  <a:pt x="0" y="1341"/>
                </a:lnTo>
                <a:lnTo>
                  <a:pt x="0" y="1375"/>
                </a:lnTo>
                <a:lnTo>
                  <a:pt x="36" y="1375"/>
                </a:lnTo>
                <a:lnTo>
                  <a:pt x="71" y="1375"/>
                </a:lnTo>
                <a:lnTo>
                  <a:pt x="566" y="3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48" name="Freeform 236"/>
          <p:cNvSpPr>
            <a:spLocks noChangeArrowheads="1"/>
          </p:cNvSpPr>
          <p:nvPr/>
        </p:nvSpPr>
        <p:spPr bwMode="auto">
          <a:xfrm>
            <a:off x="1900238" y="5461000"/>
            <a:ext cx="393700" cy="25400"/>
          </a:xfrm>
          <a:custGeom>
            <a:avLst/>
            <a:gdLst>
              <a:gd name="T0" fmla="*/ 0 w 1095"/>
              <a:gd name="T1" fmla="*/ 0 h 71"/>
              <a:gd name="T2" fmla="*/ 0 w 1095"/>
              <a:gd name="T3" fmla="*/ 70 h 71"/>
              <a:gd name="T4" fmla="*/ 1023 w 1095"/>
              <a:gd name="T5" fmla="*/ 70 h 71"/>
              <a:gd name="T6" fmla="*/ 1094 w 1095"/>
              <a:gd name="T7" fmla="*/ 70 h 71"/>
              <a:gd name="T8" fmla="*/ 1058 w 1095"/>
              <a:gd name="T9" fmla="*/ 36 h 71"/>
              <a:gd name="T10" fmla="*/ 1023 w 1095"/>
              <a:gd name="T11" fmla="*/ 0 h 71"/>
              <a:gd name="T12" fmla="*/ 0 w 1095"/>
              <a:gd name="T13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5" h="71">
                <a:moveTo>
                  <a:pt x="0" y="0"/>
                </a:moveTo>
                <a:lnTo>
                  <a:pt x="0" y="70"/>
                </a:lnTo>
                <a:lnTo>
                  <a:pt x="1023" y="70"/>
                </a:lnTo>
                <a:lnTo>
                  <a:pt x="1094" y="70"/>
                </a:lnTo>
                <a:lnTo>
                  <a:pt x="1058" y="36"/>
                </a:lnTo>
                <a:lnTo>
                  <a:pt x="1023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49" name="Freeform 237"/>
          <p:cNvSpPr>
            <a:spLocks noChangeArrowheads="1"/>
          </p:cNvSpPr>
          <p:nvPr/>
        </p:nvSpPr>
        <p:spPr bwMode="auto">
          <a:xfrm>
            <a:off x="1900238" y="5461000"/>
            <a:ext cx="393700" cy="25400"/>
          </a:xfrm>
          <a:custGeom>
            <a:avLst/>
            <a:gdLst>
              <a:gd name="T0" fmla="*/ 0 w 1095"/>
              <a:gd name="T1" fmla="*/ 0 h 71"/>
              <a:gd name="T2" fmla="*/ 0 w 1095"/>
              <a:gd name="T3" fmla="*/ 70 h 71"/>
              <a:gd name="T4" fmla="*/ 1023 w 1095"/>
              <a:gd name="T5" fmla="*/ 70 h 71"/>
              <a:gd name="T6" fmla="*/ 1094 w 1095"/>
              <a:gd name="T7" fmla="*/ 70 h 71"/>
              <a:gd name="T8" fmla="*/ 1058 w 1095"/>
              <a:gd name="T9" fmla="*/ 36 h 71"/>
              <a:gd name="T10" fmla="*/ 1023 w 1095"/>
              <a:gd name="T11" fmla="*/ 0 h 71"/>
              <a:gd name="T12" fmla="*/ 0 w 1095"/>
              <a:gd name="T13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5" h="71">
                <a:moveTo>
                  <a:pt x="0" y="0"/>
                </a:moveTo>
                <a:lnTo>
                  <a:pt x="0" y="70"/>
                </a:lnTo>
                <a:lnTo>
                  <a:pt x="1023" y="70"/>
                </a:lnTo>
                <a:lnTo>
                  <a:pt x="1094" y="70"/>
                </a:lnTo>
                <a:lnTo>
                  <a:pt x="1058" y="36"/>
                </a:lnTo>
                <a:lnTo>
                  <a:pt x="1023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50" name="Freeform 238"/>
          <p:cNvSpPr>
            <a:spLocks noChangeArrowheads="1"/>
          </p:cNvSpPr>
          <p:nvPr/>
        </p:nvSpPr>
        <p:spPr bwMode="auto">
          <a:xfrm>
            <a:off x="2065338" y="4953000"/>
            <a:ext cx="215900" cy="533400"/>
          </a:xfrm>
          <a:custGeom>
            <a:avLst/>
            <a:gdLst>
              <a:gd name="T0" fmla="*/ 528 w 600"/>
              <a:gd name="T1" fmla="*/ 1480 h 1481"/>
              <a:gd name="T2" fmla="*/ 599 w 600"/>
              <a:gd name="T3" fmla="*/ 1446 h 1481"/>
              <a:gd name="T4" fmla="*/ 71 w 600"/>
              <a:gd name="T5" fmla="*/ 105 h 1481"/>
              <a:gd name="T6" fmla="*/ 35 w 600"/>
              <a:gd name="T7" fmla="*/ 0 h 1481"/>
              <a:gd name="T8" fmla="*/ 0 w 600"/>
              <a:gd name="T9" fmla="*/ 105 h 1481"/>
              <a:gd name="T10" fmla="*/ 0 w 600"/>
              <a:gd name="T11" fmla="*/ 140 h 1481"/>
              <a:gd name="T12" fmla="*/ 528 w 600"/>
              <a:gd name="T13" fmla="*/ 1480 h 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0" h="1481">
                <a:moveTo>
                  <a:pt x="528" y="1480"/>
                </a:moveTo>
                <a:lnTo>
                  <a:pt x="599" y="1446"/>
                </a:lnTo>
                <a:lnTo>
                  <a:pt x="71" y="105"/>
                </a:lnTo>
                <a:lnTo>
                  <a:pt x="35" y="0"/>
                </a:lnTo>
                <a:lnTo>
                  <a:pt x="0" y="105"/>
                </a:lnTo>
                <a:lnTo>
                  <a:pt x="0" y="140"/>
                </a:lnTo>
                <a:lnTo>
                  <a:pt x="528" y="148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51" name="Freeform 239"/>
          <p:cNvSpPr>
            <a:spLocks noChangeArrowheads="1"/>
          </p:cNvSpPr>
          <p:nvPr/>
        </p:nvSpPr>
        <p:spPr bwMode="auto">
          <a:xfrm>
            <a:off x="2065338" y="4953000"/>
            <a:ext cx="215900" cy="533400"/>
          </a:xfrm>
          <a:custGeom>
            <a:avLst/>
            <a:gdLst>
              <a:gd name="T0" fmla="*/ 528 w 600"/>
              <a:gd name="T1" fmla="*/ 1480 h 1481"/>
              <a:gd name="T2" fmla="*/ 599 w 600"/>
              <a:gd name="T3" fmla="*/ 1446 h 1481"/>
              <a:gd name="T4" fmla="*/ 71 w 600"/>
              <a:gd name="T5" fmla="*/ 105 h 1481"/>
              <a:gd name="T6" fmla="*/ 35 w 600"/>
              <a:gd name="T7" fmla="*/ 0 h 1481"/>
              <a:gd name="T8" fmla="*/ 0 w 600"/>
              <a:gd name="T9" fmla="*/ 105 h 1481"/>
              <a:gd name="T10" fmla="*/ 0 w 600"/>
              <a:gd name="T11" fmla="*/ 140 h 1481"/>
              <a:gd name="T12" fmla="*/ 528 w 600"/>
              <a:gd name="T13" fmla="*/ 1480 h 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0" h="1481">
                <a:moveTo>
                  <a:pt x="528" y="1480"/>
                </a:moveTo>
                <a:lnTo>
                  <a:pt x="599" y="1446"/>
                </a:lnTo>
                <a:lnTo>
                  <a:pt x="71" y="105"/>
                </a:lnTo>
                <a:lnTo>
                  <a:pt x="35" y="0"/>
                </a:lnTo>
                <a:lnTo>
                  <a:pt x="0" y="105"/>
                </a:lnTo>
                <a:lnTo>
                  <a:pt x="0" y="140"/>
                </a:lnTo>
                <a:lnTo>
                  <a:pt x="528" y="148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52" name="Freeform 240"/>
          <p:cNvSpPr>
            <a:spLocks noChangeArrowheads="1"/>
          </p:cNvSpPr>
          <p:nvPr/>
        </p:nvSpPr>
        <p:spPr bwMode="auto">
          <a:xfrm>
            <a:off x="2649538" y="5003800"/>
            <a:ext cx="368300" cy="711200"/>
          </a:xfrm>
          <a:custGeom>
            <a:avLst/>
            <a:gdLst>
              <a:gd name="T0" fmla="*/ 493 w 1024"/>
              <a:gd name="T1" fmla="*/ 0 h 1976"/>
              <a:gd name="T2" fmla="*/ 0 w 1024"/>
              <a:gd name="T3" fmla="*/ 1975 h 1976"/>
              <a:gd name="T4" fmla="*/ 1023 w 1024"/>
              <a:gd name="T5" fmla="*/ 1975 h 1976"/>
              <a:gd name="T6" fmla="*/ 493 w 1024"/>
              <a:gd name="T7" fmla="*/ 0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976">
                <a:moveTo>
                  <a:pt x="493" y="0"/>
                </a:moveTo>
                <a:lnTo>
                  <a:pt x="0" y="1975"/>
                </a:lnTo>
                <a:lnTo>
                  <a:pt x="1023" y="1975"/>
                </a:lnTo>
                <a:lnTo>
                  <a:pt x="493" y="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53" name="Freeform 241"/>
          <p:cNvSpPr>
            <a:spLocks noChangeArrowheads="1"/>
          </p:cNvSpPr>
          <p:nvPr/>
        </p:nvSpPr>
        <p:spPr bwMode="auto">
          <a:xfrm>
            <a:off x="2649538" y="5003800"/>
            <a:ext cx="368300" cy="711200"/>
          </a:xfrm>
          <a:custGeom>
            <a:avLst/>
            <a:gdLst>
              <a:gd name="T0" fmla="*/ 493 w 1024"/>
              <a:gd name="T1" fmla="*/ 0 h 1976"/>
              <a:gd name="T2" fmla="*/ 0 w 1024"/>
              <a:gd name="T3" fmla="*/ 1975 h 1976"/>
              <a:gd name="T4" fmla="*/ 1023 w 1024"/>
              <a:gd name="T5" fmla="*/ 1975 h 1976"/>
              <a:gd name="T6" fmla="*/ 493 w 1024"/>
              <a:gd name="T7" fmla="*/ 0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976">
                <a:moveTo>
                  <a:pt x="493" y="0"/>
                </a:moveTo>
                <a:lnTo>
                  <a:pt x="0" y="1975"/>
                </a:lnTo>
                <a:lnTo>
                  <a:pt x="1023" y="1975"/>
                </a:lnTo>
                <a:lnTo>
                  <a:pt x="493" y="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54" name="Freeform 242"/>
          <p:cNvSpPr>
            <a:spLocks noChangeArrowheads="1"/>
          </p:cNvSpPr>
          <p:nvPr/>
        </p:nvSpPr>
        <p:spPr bwMode="auto">
          <a:xfrm>
            <a:off x="2624138" y="4991100"/>
            <a:ext cx="215900" cy="723900"/>
          </a:xfrm>
          <a:custGeom>
            <a:avLst/>
            <a:gdLst>
              <a:gd name="T0" fmla="*/ 600 w 601"/>
              <a:gd name="T1" fmla="*/ 35 h 2011"/>
              <a:gd name="T2" fmla="*/ 529 w 601"/>
              <a:gd name="T3" fmla="*/ 0 h 2011"/>
              <a:gd name="T4" fmla="*/ 0 w 601"/>
              <a:gd name="T5" fmla="*/ 1975 h 2011"/>
              <a:gd name="T6" fmla="*/ 0 w 601"/>
              <a:gd name="T7" fmla="*/ 2010 h 2011"/>
              <a:gd name="T8" fmla="*/ 35 w 601"/>
              <a:gd name="T9" fmla="*/ 2010 h 2011"/>
              <a:gd name="T10" fmla="*/ 71 w 601"/>
              <a:gd name="T11" fmla="*/ 2010 h 2011"/>
              <a:gd name="T12" fmla="*/ 600 w 601"/>
              <a:gd name="T13" fmla="*/ 35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2011">
                <a:moveTo>
                  <a:pt x="600" y="35"/>
                </a:moveTo>
                <a:lnTo>
                  <a:pt x="529" y="0"/>
                </a:lnTo>
                <a:lnTo>
                  <a:pt x="0" y="1975"/>
                </a:lnTo>
                <a:lnTo>
                  <a:pt x="0" y="2010"/>
                </a:lnTo>
                <a:lnTo>
                  <a:pt x="35" y="2010"/>
                </a:lnTo>
                <a:lnTo>
                  <a:pt x="71" y="2010"/>
                </a:lnTo>
                <a:lnTo>
                  <a:pt x="600" y="3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55" name="Freeform 243"/>
          <p:cNvSpPr>
            <a:spLocks noChangeArrowheads="1"/>
          </p:cNvSpPr>
          <p:nvPr/>
        </p:nvSpPr>
        <p:spPr bwMode="auto">
          <a:xfrm>
            <a:off x="2624138" y="4991100"/>
            <a:ext cx="215900" cy="723900"/>
          </a:xfrm>
          <a:custGeom>
            <a:avLst/>
            <a:gdLst>
              <a:gd name="T0" fmla="*/ 600 w 601"/>
              <a:gd name="T1" fmla="*/ 35 h 2011"/>
              <a:gd name="T2" fmla="*/ 529 w 601"/>
              <a:gd name="T3" fmla="*/ 0 h 2011"/>
              <a:gd name="T4" fmla="*/ 0 w 601"/>
              <a:gd name="T5" fmla="*/ 1975 h 2011"/>
              <a:gd name="T6" fmla="*/ 0 w 601"/>
              <a:gd name="T7" fmla="*/ 2010 h 2011"/>
              <a:gd name="T8" fmla="*/ 35 w 601"/>
              <a:gd name="T9" fmla="*/ 2010 h 2011"/>
              <a:gd name="T10" fmla="*/ 71 w 601"/>
              <a:gd name="T11" fmla="*/ 2010 h 2011"/>
              <a:gd name="T12" fmla="*/ 600 w 601"/>
              <a:gd name="T13" fmla="*/ 35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2011">
                <a:moveTo>
                  <a:pt x="600" y="35"/>
                </a:moveTo>
                <a:lnTo>
                  <a:pt x="529" y="0"/>
                </a:lnTo>
                <a:lnTo>
                  <a:pt x="0" y="1975"/>
                </a:lnTo>
                <a:lnTo>
                  <a:pt x="0" y="2010"/>
                </a:lnTo>
                <a:lnTo>
                  <a:pt x="35" y="2010"/>
                </a:lnTo>
                <a:lnTo>
                  <a:pt x="71" y="2010"/>
                </a:lnTo>
                <a:lnTo>
                  <a:pt x="600" y="35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56" name="Freeform 244"/>
          <p:cNvSpPr>
            <a:spLocks noChangeArrowheads="1"/>
          </p:cNvSpPr>
          <p:nvPr/>
        </p:nvSpPr>
        <p:spPr bwMode="auto">
          <a:xfrm>
            <a:off x="2636838" y="5689600"/>
            <a:ext cx="406400" cy="25400"/>
          </a:xfrm>
          <a:custGeom>
            <a:avLst/>
            <a:gdLst>
              <a:gd name="T0" fmla="*/ 0 w 1130"/>
              <a:gd name="T1" fmla="*/ 0 h 72"/>
              <a:gd name="T2" fmla="*/ 0 w 1130"/>
              <a:gd name="T3" fmla="*/ 71 h 72"/>
              <a:gd name="T4" fmla="*/ 1059 w 1130"/>
              <a:gd name="T5" fmla="*/ 71 h 72"/>
              <a:gd name="T6" fmla="*/ 1129 w 1130"/>
              <a:gd name="T7" fmla="*/ 71 h 72"/>
              <a:gd name="T8" fmla="*/ 1093 w 1130"/>
              <a:gd name="T9" fmla="*/ 36 h 72"/>
              <a:gd name="T10" fmla="*/ 1059 w 1130"/>
              <a:gd name="T11" fmla="*/ 0 h 72"/>
              <a:gd name="T12" fmla="*/ 0 w 1130"/>
              <a:gd name="T13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0" h="72">
                <a:moveTo>
                  <a:pt x="0" y="0"/>
                </a:moveTo>
                <a:lnTo>
                  <a:pt x="0" y="71"/>
                </a:lnTo>
                <a:lnTo>
                  <a:pt x="1059" y="71"/>
                </a:lnTo>
                <a:lnTo>
                  <a:pt x="1129" y="71"/>
                </a:lnTo>
                <a:lnTo>
                  <a:pt x="1093" y="36"/>
                </a:lnTo>
                <a:lnTo>
                  <a:pt x="1059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57" name="Freeform 245"/>
          <p:cNvSpPr>
            <a:spLocks noChangeArrowheads="1"/>
          </p:cNvSpPr>
          <p:nvPr/>
        </p:nvSpPr>
        <p:spPr bwMode="auto">
          <a:xfrm>
            <a:off x="2636838" y="5689600"/>
            <a:ext cx="406400" cy="25400"/>
          </a:xfrm>
          <a:custGeom>
            <a:avLst/>
            <a:gdLst>
              <a:gd name="T0" fmla="*/ 0 w 1130"/>
              <a:gd name="T1" fmla="*/ 0 h 72"/>
              <a:gd name="T2" fmla="*/ 0 w 1130"/>
              <a:gd name="T3" fmla="*/ 71 h 72"/>
              <a:gd name="T4" fmla="*/ 1059 w 1130"/>
              <a:gd name="T5" fmla="*/ 71 h 72"/>
              <a:gd name="T6" fmla="*/ 1129 w 1130"/>
              <a:gd name="T7" fmla="*/ 71 h 72"/>
              <a:gd name="T8" fmla="*/ 1093 w 1130"/>
              <a:gd name="T9" fmla="*/ 36 h 72"/>
              <a:gd name="T10" fmla="*/ 1059 w 1130"/>
              <a:gd name="T11" fmla="*/ 0 h 72"/>
              <a:gd name="T12" fmla="*/ 0 w 1130"/>
              <a:gd name="T13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0" h="72">
                <a:moveTo>
                  <a:pt x="0" y="0"/>
                </a:moveTo>
                <a:lnTo>
                  <a:pt x="0" y="71"/>
                </a:lnTo>
                <a:lnTo>
                  <a:pt x="1059" y="71"/>
                </a:lnTo>
                <a:lnTo>
                  <a:pt x="1129" y="71"/>
                </a:lnTo>
                <a:lnTo>
                  <a:pt x="1093" y="36"/>
                </a:lnTo>
                <a:lnTo>
                  <a:pt x="1059" y="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58" name="Freeform 246"/>
          <p:cNvSpPr>
            <a:spLocks noChangeArrowheads="1"/>
          </p:cNvSpPr>
          <p:nvPr/>
        </p:nvSpPr>
        <p:spPr bwMode="auto">
          <a:xfrm>
            <a:off x="2814638" y="4991100"/>
            <a:ext cx="215900" cy="723900"/>
          </a:xfrm>
          <a:custGeom>
            <a:avLst/>
            <a:gdLst>
              <a:gd name="T0" fmla="*/ 529 w 600"/>
              <a:gd name="T1" fmla="*/ 2010 h 2011"/>
              <a:gd name="T2" fmla="*/ 599 w 600"/>
              <a:gd name="T3" fmla="*/ 1975 h 2011"/>
              <a:gd name="T4" fmla="*/ 71 w 600"/>
              <a:gd name="T5" fmla="*/ 0 h 2011"/>
              <a:gd name="T6" fmla="*/ 0 w 600"/>
              <a:gd name="T7" fmla="*/ 0 h 2011"/>
              <a:gd name="T8" fmla="*/ 71 w 600"/>
              <a:gd name="T9" fmla="*/ 35 h 2011"/>
              <a:gd name="T10" fmla="*/ 0 w 600"/>
              <a:gd name="T11" fmla="*/ 35 h 2011"/>
              <a:gd name="T12" fmla="*/ 529 w 600"/>
              <a:gd name="T13" fmla="*/ 2010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0" h="2011">
                <a:moveTo>
                  <a:pt x="529" y="2010"/>
                </a:moveTo>
                <a:lnTo>
                  <a:pt x="599" y="1975"/>
                </a:lnTo>
                <a:lnTo>
                  <a:pt x="71" y="0"/>
                </a:lnTo>
                <a:lnTo>
                  <a:pt x="0" y="0"/>
                </a:lnTo>
                <a:lnTo>
                  <a:pt x="71" y="35"/>
                </a:lnTo>
                <a:lnTo>
                  <a:pt x="0" y="35"/>
                </a:lnTo>
                <a:lnTo>
                  <a:pt x="529" y="201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59" name="Freeform 247"/>
          <p:cNvSpPr>
            <a:spLocks noChangeArrowheads="1"/>
          </p:cNvSpPr>
          <p:nvPr/>
        </p:nvSpPr>
        <p:spPr bwMode="auto">
          <a:xfrm>
            <a:off x="2814638" y="4991100"/>
            <a:ext cx="215900" cy="723900"/>
          </a:xfrm>
          <a:custGeom>
            <a:avLst/>
            <a:gdLst>
              <a:gd name="T0" fmla="*/ 529 w 600"/>
              <a:gd name="T1" fmla="*/ 2010 h 2011"/>
              <a:gd name="T2" fmla="*/ 599 w 600"/>
              <a:gd name="T3" fmla="*/ 1975 h 2011"/>
              <a:gd name="T4" fmla="*/ 71 w 600"/>
              <a:gd name="T5" fmla="*/ 0 h 2011"/>
              <a:gd name="T6" fmla="*/ 0 w 600"/>
              <a:gd name="T7" fmla="*/ 0 h 2011"/>
              <a:gd name="T8" fmla="*/ 71 w 600"/>
              <a:gd name="T9" fmla="*/ 35 h 2011"/>
              <a:gd name="T10" fmla="*/ 0 w 600"/>
              <a:gd name="T11" fmla="*/ 35 h 2011"/>
              <a:gd name="T12" fmla="*/ 529 w 600"/>
              <a:gd name="T13" fmla="*/ 2010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0" h="2011">
                <a:moveTo>
                  <a:pt x="529" y="2010"/>
                </a:moveTo>
                <a:lnTo>
                  <a:pt x="599" y="1975"/>
                </a:lnTo>
                <a:lnTo>
                  <a:pt x="71" y="0"/>
                </a:lnTo>
                <a:lnTo>
                  <a:pt x="0" y="0"/>
                </a:lnTo>
                <a:lnTo>
                  <a:pt x="71" y="35"/>
                </a:lnTo>
                <a:lnTo>
                  <a:pt x="0" y="35"/>
                </a:lnTo>
                <a:lnTo>
                  <a:pt x="529" y="201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60" name="Freeform 248"/>
          <p:cNvSpPr>
            <a:spLocks noChangeArrowheads="1"/>
          </p:cNvSpPr>
          <p:nvPr/>
        </p:nvSpPr>
        <p:spPr bwMode="auto">
          <a:xfrm>
            <a:off x="3195638" y="4267200"/>
            <a:ext cx="12700" cy="25400"/>
          </a:xfrm>
          <a:custGeom>
            <a:avLst/>
            <a:gdLst>
              <a:gd name="T0" fmla="*/ 0 w 37"/>
              <a:gd name="T1" fmla="*/ 71 h 72"/>
              <a:gd name="T2" fmla="*/ 36 w 37"/>
              <a:gd name="T3" fmla="*/ 71 h 72"/>
              <a:gd name="T4" fmla="*/ 36 w 37"/>
              <a:gd name="T5" fmla="*/ 0 h 72"/>
              <a:gd name="T6" fmla="*/ 0 w 37"/>
              <a:gd name="T7" fmla="*/ 0 h 72"/>
              <a:gd name="T8" fmla="*/ 0 w 37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72">
                <a:moveTo>
                  <a:pt x="0" y="71"/>
                </a:moveTo>
                <a:lnTo>
                  <a:pt x="36" y="71"/>
                </a:lnTo>
                <a:lnTo>
                  <a:pt x="36" y="0"/>
                </a:lnTo>
                <a:lnTo>
                  <a:pt x="0" y="0"/>
                </a:lnTo>
                <a:lnTo>
                  <a:pt x="0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61" name="Freeform 249"/>
          <p:cNvSpPr>
            <a:spLocks noChangeArrowheads="1"/>
          </p:cNvSpPr>
          <p:nvPr/>
        </p:nvSpPr>
        <p:spPr bwMode="auto">
          <a:xfrm>
            <a:off x="3195638" y="4267200"/>
            <a:ext cx="12700" cy="25400"/>
          </a:xfrm>
          <a:custGeom>
            <a:avLst/>
            <a:gdLst>
              <a:gd name="T0" fmla="*/ 0 w 37"/>
              <a:gd name="T1" fmla="*/ 71 h 72"/>
              <a:gd name="T2" fmla="*/ 36 w 37"/>
              <a:gd name="T3" fmla="*/ 71 h 72"/>
              <a:gd name="T4" fmla="*/ 36 w 37"/>
              <a:gd name="T5" fmla="*/ 0 h 72"/>
              <a:gd name="T6" fmla="*/ 0 w 37"/>
              <a:gd name="T7" fmla="*/ 0 h 72"/>
              <a:gd name="T8" fmla="*/ 0 w 37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72">
                <a:moveTo>
                  <a:pt x="0" y="71"/>
                </a:moveTo>
                <a:lnTo>
                  <a:pt x="36" y="71"/>
                </a:lnTo>
                <a:lnTo>
                  <a:pt x="36" y="0"/>
                </a:lnTo>
                <a:lnTo>
                  <a:pt x="0" y="0"/>
                </a:lnTo>
                <a:lnTo>
                  <a:pt x="0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62" name="Freeform 250"/>
          <p:cNvSpPr>
            <a:spLocks noChangeArrowheads="1"/>
          </p:cNvSpPr>
          <p:nvPr/>
        </p:nvSpPr>
        <p:spPr bwMode="auto">
          <a:xfrm>
            <a:off x="1697038" y="4508500"/>
            <a:ext cx="12700" cy="25400"/>
          </a:xfrm>
          <a:custGeom>
            <a:avLst/>
            <a:gdLst>
              <a:gd name="T0" fmla="*/ 36 w 37"/>
              <a:gd name="T1" fmla="*/ 70 h 71"/>
              <a:gd name="T2" fmla="*/ 0 w 37"/>
              <a:gd name="T3" fmla="*/ 70 h 71"/>
              <a:gd name="T4" fmla="*/ 0 w 37"/>
              <a:gd name="T5" fmla="*/ 0 h 71"/>
              <a:gd name="T6" fmla="*/ 36 w 37"/>
              <a:gd name="T7" fmla="*/ 0 h 71"/>
              <a:gd name="T8" fmla="*/ 36 w 37"/>
              <a:gd name="T9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71">
                <a:moveTo>
                  <a:pt x="36" y="70"/>
                </a:moveTo>
                <a:lnTo>
                  <a:pt x="0" y="70"/>
                </a:lnTo>
                <a:lnTo>
                  <a:pt x="0" y="0"/>
                </a:lnTo>
                <a:lnTo>
                  <a:pt x="36" y="0"/>
                </a:lnTo>
                <a:lnTo>
                  <a:pt x="36" y="7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63" name="Freeform 251"/>
          <p:cNvSpPr>
            <a:spLocks noChangeArrowheads="1"/>
          </p:cNvSpPr>
          <p:nvPr/>
        </p:nvSpPr>
        <p:spPr bwMode="auto">
          <a:xfrm>
            <a:off x="1697038" y="4508500"/>
            <a:ext cx="12700" cy="25400"/>
          </a:xfrm>
          <a:custGeom>
            <a:avLst/>
            <a:gdLst>
              <a:gd name="T0" fmla="*/ 36 w 37"/>
              <a:gd name="T1" fmla="*/ 70 h 71"/>
              <a:gd name="T2" fmla="*/ 0 w 37"/>
              <a:gd name="T3" fmla="*/ 70 h 71"/>
              <a:gd name="T4" fmla="*/ 0 w 37"/>
              <a:gd name="T5" fmla="*/ 0 h 71"/>
              <a:gd name="T6" fmla="*/ 36 w 37"/>
              <a:gd name="T7" fmla="*/ 0 h 71"/>
              <a:gd name="T8" fmla="*/ 36 w 37"/>
              <a:gd name="T9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71">
                <a:moveTo>
                  <a:pt x="36" y="70"/>
                </a:moveTo>
                <a:lnTo>
                  <a:pt x="0" y="70"/>
                </a:lnTo>
                <a:lnTo>
                  <a:pt x="0" y="0"/>
                </a:lnTo>
                <a:lnTo>
                  <a:pt x="36" y="0"/>
                </a:lnTo>
                <a:lnTo>
                  <a:pt x="36" y="7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64" name="Freeform 252"/>
          <p:cNvSpPr>
            <a:spLocks noChangeArrowheads="1"/>
          </p:cNvSpPr>
          <p:nvPr/>
        </p:nvSpPr>
        <p:spPr bwMode="auto">
          <a:xfrm>
            <a:off x="1709738" y="4267200"/>
            <a:ext cx="1485900" cy="266700"/>
          </a:xfrm>
          <a:custGeom>
            <a:avLst/>
            <a:gdLst>
              <a:gd name="T0" fmla="*/ 4127 w 4128"/>
              <a:gd name="T1" fmla="*/ 71 h 742"/>
              <a:gd name="T2" fmla="*/ 4127 w 4128"/>
              <a:gd name="T3" fmla="*/ 0 h 742"/>
              <a:gd name="T4" fmla="*/ 0 w 4128"/>
              <a:gd name="T5" fmla="*/ 671 h 742"/>
              <a:gd name="T6" fmla="*/ 0 w 4128"/>
              <a:gd name="T7" fmla="*/ 741 h 742"/>
              <a:gd name="T8" fmla="*/ 4127 w 4128"/>
              <a:gd name="T9" fmla="*/ 71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8" h="742">
                <a:moveTo>
                  <a:pt x="4127" y="71"/>
                </a:moveTo>
                <a:lnTo>
                  <a:pt x="4127" y="0"/>
                </a:lnTo>
                <a:lnTo>
                  <a:pt x="0" y="671"/>
                </a:lnTo>
                <a:lnTo>
                  <a:pt x="0" y="741"/>
                </a:lnTo>
                <a:lnTo>
                  <a:pt x="4127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65" name="Freeform 253"/>
          <p:cNvSpPr>
            <a:spLocks noChangeArrowheads="1"/>
          </p:cNvSpPr>
          <p:nvPr/>
        </p:nvSpPr>
        <p:spPr bwMode="auto">
          <a:xfrm>
            <a:off x="1709738" y="4267200"/>
            <a:ext cx="1485900" cy="266700"/>
          </a:xfrm>
          <a:custGeom>
            <a:avLst/>
            <a:gdLst>
              <a:gd name="T0" fmla="*/ 4127 w 4128"/>
              <a:gd name="T1" fmla="*/ 71 h 742"/>
              <a:gd name="T2" fmla="*/ 4127 w 4128"/>
              <a:gd name="T3" fmla="*/ 0 h 742"/>
              <a:gd name="T4" fmla="*/ 0 w 4128"/>
              <a:gd name="T5" fmla="*/ 671 h 742"/>
              <a:gd name="T6" fmla="*/ 0 w 4128"/>
              <a:gd name="T7" fmla="*/ 741 h 742"/>
              <a:gd name="T8" fmla="*/ 4127 w 4128"/>
              <a:gd name="T9" fmla="*/ 71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8" h="742">
                <a:moveTo>
                  <a:pt x="4127" y="71"/>
                </a:moveTo>
                <a:lnTo>
                  <a:pt x="4127" y="0"/>
                </a:lnTo>
                <a:lnTo>
                  <a:pt x="0" y="671"/>
                </a:lnTo>
                <a:lnTo>
                  <a:pt x="0" y="741"/>
                </a:lnTo>
                <a:lnTo>
                  <a:pt x="4127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66" name="Freeform 254"/>
          <p:cNvSpPr>
            <a:spLocks noChangeArrowheads="1"/>
          </p:cNvSpPr>
          <p:nvPr/>
        </p:nvSpPr>
        <p:spPr bwMode="auto">
          <a:xfrm>
            <a:off x="2459038" y="4749800"/>
            <a:ext cx="25400" cy="38100"/>
          </a:xfrm>
          <a:custGeom>
            <a:avLst/>
            <a:gdLst>
              <a:gd name="T0" fmla="*/ 0 w 72"/>
              <a:gd name="T1" fmla="*/ 70 h 106"/>
              <a:gd name="T2" fmla="*/ 35 w 72"/>
              <a:gd name="T3" fmla="*/ 105 h 106"/>
              <a:gd name="T4" fmla="*/ 71 w 72"/>
              <a:gd name="T5" fmla="*/ 34 h 106"/>
              <a:gd name="T6" fmla="*/ 35 w 72"/>
              <a:gd name="T7" fmla="*/ 0 h 106"/>
              <a:gd name="T8" fmla="*/ 0 w 72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0" y="70"/>
                </a:moveTo>
                <a:lnTo>
                  <a:pt x="35" y="105"/>
                </a:lnTo>
                <a:lnTo>
                  <a:pt x="71" y="34"/>
                </a:lnTo>
                <a:lnTo>
                  <a:pt x="35" y="0"/>
                </a:lnTo>
                <a:lnTo>
                  <a:pt x="0" y="7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67" name="Freeform 255"/>
          <p:cNvSpPr>
            <a:spLocks noChangeArrowheads="1"/>
          </p:cNvSpPr>
          <p:nvPr/>
        </p:nvSpPr>
        <p:spPr bwMode="auto">
          <a:xfrm>
            <a:off x="2459038" y="4749800"/>
            <a:ext cx="25400" cy="38100"/>
          </a:xfrm>
          <a:custGeom>
            <a:avLst/>
            <a:gdLst>
              <a:gd name="T0" fmla="*/ 0 w 72"/>
              <a:gd name="T1" fmla="*/ 70 h 106"/>
              <a:gd name="T2" fmla="*/ 35 w 72"/>
              <a:gd name="T3" fmla="*/ 105 h 106"/>
              <a:gd name="T4" fmla="*/ 71 w 72"/>
              <a:gd name="T5" fmla="*/ 34 h 106"/>
              <a:gd name="T6" fmla="*/ 35 w 72"/>
              <a:gd name="T7" fmla="*/ 0 h 106"/>
              <a:gd name="T8" fmla="*/ 0 w 72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0" y="70"/>
                </a:moveTo>
                <a:lnTo>
                  <a:pt x="35" y="105"/>
                </a:lnTo>
                <a:lnTo>
                  <a:pt x="71" y="34"/>
                </a:lnTo>
                <a:lnTo>
                  <a:pt x="35" y="0"/>
                </a:lnTo>
                <a:lnTo>
                  <a:pt x="0" y="7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68" name="Freeform 256"/>
          <p:cNvSpPr>
            <a:spLocks noChangeArrowheads="1"/>
          </p:cNvSpPr>
          <p:nvPr/>
        </p:nvSpPr>
        <p:spPr bwMode="auto">
          <a:xfrm>
            <a:off x="1697038" y="4508500"/>
            <a:ext cx="25400" cy="25400"/>
          </a:xfrm>
          <a:custGeom>
            <a:avLst/>
            <a:gdLst>
              <a:gd name="T0" fmla="*/ 36 w 72"/>
              <a:gd name="T1" fmla="*/ 70 h 71"/>
              <a:gd name="T2" fmla="*/ 0 w 72"/>
              <a:gd name="T3" fmla="*/ 70 h 71"/>
              <a:gd name="T4" fmla="*/ 36 w 72"/>
              <a:gd name="T5" fmla="*/ 0 h 71"/>
              <a:gd name="T6" fmla="*/ 71 w 72"/>
              <a:gd name="T7" fmla="*/ 0 h 71"/>
              <a:gd name="T8" fmla="*/ 36 w 72"/>
              <a:gd name="T9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36" y="70"/>
                </a:moveTo>
                <a:lnTo>
                  <a:pt x="0" y="70"/>
                </a:lnTo>
                <a:lnTo>
                  <a:pt x="36" y="0"/>
                </a:lnTo>
                <a:lnTo>
                  <a:pt x="71" y="0"/>
                </a:lnTo>
                <a:lnTo>
                  <a:pt x="36" y="7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69" name="Freeform 257"/>
          <p:cNvSpPr>
            <a:spLocks noChangeArrowheads="1"/>
          </p:cNvSpPr>
          <p:nvPr/>
        </p:nvSpPr>
        <p:spPr bwMode="auto">
          <a:xfrm>
            <a:off x="1697038" y="4508500"/>
            <a:ext cx="25400" cy="25400"/>
          </a:xfrm>
          <a:custGeom>
            <a:avLst/>
            <a:gdLst>
              <a:gd name="T0" fmla="*/ 36 w 72"/>
              <a:gd name="T1" fmla="*/ 70 h 71"/>
              <a:gd name="T2" fmla="*/ 0 w 72"/>
              <a:gd name="T3" fmla="*/ 70 h 71"/>
              <a:gd name="T4" fmla="*/ 36 w 72"/>
              <a:gd name="T5" fmla="*/ 0 h 71"/>
              <a:gd name="T6" fmla="*/ 71 w 72"/>
              <a:gd name="T7" fmla="*/ 0 h 71"/>
              <a:gd name="T8" fmla="*/ 36 w 72"/>
              <a:gd name="T9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36" y="70"/>
                </a:moveTo>
                <a:lnTo>
                  <a:pt x="0" y="70"/>
                </a:lnTo>
                <a:lnTo>
                  <a:pt x="36" y="0"/>
                </a:lnTo>
                <a:lnTo>
                  <a:pt x="71" y="0"/>
                </a:lnTo>
                <a:lnTo>
                  <a:pt x="36" y="7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70" name="Freeform 258"/>
          <p:cNvSpPr>
            <a:spLocks noChangeArrowheads="1"/>
          </p:cNvSpPr>
          <p:nvPr/>
        </p:nvSpPr>
        <p:spPr bwMode="auto">
          <a:xfrm>
            <a:off x="1709738" y="4508500"/>
            <a:ext cx="762000" cy="266700"/>
          </a:xfrm>
          <a:custGeom>
            <a:avLst/>
            <a:gdLst>
              <a:gd name="T0" fmla="*/ 2081 w 2117"/>
              <a:gd name="T1" fmla="*/ 741 h 742"/>
              <a:gd name="T2" fmla="*/ 2116 w 2117"/>
              <a:gd name="T3" fmla="*/ 671 h 742"/>
              <a:gd name="T4" fmla="*/ 35 w 2117"/>
              <a:gd name="T5" fmla="*/ 0 h 742"/>
              <a:gd name="T6" fmla="*/ 0 w 2117"/>
              <a:gd name="T7" fmla="*/ 70 h 742"/>
              <a:gd name="T8" fmla="*/ 2081 w 2117"/>
              <a:gd name="T9" fmla="*/ 741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7" h="742">
                <a:moveTo>
                  <a:pt x="2081" y="741"/>
                </a:moveTo>
                <a:lnTo>
                  <a:pt x="2116" y="671"/>
                </a:lnTo>
                <a:lnTo>
                  <a:pt x="35" y="0"/>
                </a:lnTo>
                <a:lnTo>
                  <a:pt x="0" y="70"/>
                </a:lnTo>
                <a:lnTo>
                  <a:pt x="2081" y="74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71" name="Freeform 259"/>
          <p:cNvSpPr>
            <a:spLocks noChangeArrowheads="1"/>
          </p:cNvSpPr>
          <p:nvPr/>
        </p:nvSpPr>
        <p:spPr bwMode="auto">
          <a:xfrm>
            <a:off x="1709738" y="4508500"/>
            <a:ext cx="762000" cy="266700"/>
          </a:xfrm>
          <a:custGeom>
            <a:avLst/>
            <a:gdLst>
              <a:gd name="T0" fmla="*/ 2081 w 2117"/>
              <a:gd name="T1" fmla="*/ 741 h 742"/>
              <a:gd name="T2" fmla="*/ 2116 w 2117"/>
              <a:gd name="T3" fmla="*/ 671 h 742"/>
              <a:gd name="T4" fmla="*/ 35 w 2117"/>
              <a:gd name="T5" fmla="*/ 0 h 742"/>
              <a:gd name="T6" fmla="*/ 0 w 2117"/>
              <a:gd name="T7" fmla="*/ 70 h 742"/>
              <a:gd name="T8" fmla="*/ 2081 w 2117"/>
              <a:gd name="T9" fmla="*/ 741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7" h="742">
                <a:moveTo>
                  <a:pt x="2081" y="741"/>
                </a:moveTo>
                <a:lnTo>
                  <a:pt x="2116" y="671"/>
                </a:lnTo>
                <a:lnTo>
                  <a:pt x="35" y="0"/>
                </a:lnTo>
                <a:lnTo>
                  <a:pt x="0" y="70"/>
                </a:lnTo>
                <a:lnTo>
                  <a:pt x="2081" y="74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72" name="Freeform 260"/>
          <p:cNvSpPr>
            <a:spLocks noChangeArrowheads="1"/>
          </p:cNvSpPr>
          <p:nvPr/>
        </p:nvSpPr>
        <p:spPr bwMode="auto">
          <a:xfrm>
            <a:off x="2446338" y="4749800"/>
            <a:ext cx="25400" cy="25400"/>
          </a:xfrm>
          <a:custGeom>
            <a:avLst/>
            <a:gdLst>
              <a:gd name="T0" fmla="*/ 71 w 72"/>
              <a:gd name="T1" fmla="*/ 0 h 71"/>
              <a:gd name="T2" fmla="*/ 36 w 72"/>
              <a:gd name="T3" fmla="*/ 0 h 71"/>
              <a:gd name="T4" fmla="*/ 0 w 72"/>
              <a:gd name="T5" fmla="*/ 70 h 71"/>
              <a:gd name="T6" fmla="*/ 36 w 72"/>
              <a:gd name="T7" fmla="*/ 70 h 71"/>
              <a:gd name="T8" fmla="*/ 71 w 72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71" y="0"/>
                </a:moveTo>
                <a:lnTo>
                  <a:pt x="36" y="0"/>
                </a:lnTo>
                <a:lnTo>
                  <a:pt x="0" y="70"/>
                </a:lnTo>
                <a:lnTo>
                  <a:pt x="36" y="70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73" name="Freeform 261"/>
          <p:cNvSpPr>
            <a:spLocks noChangeArrowheads="1"/>
          </p:cNvSpPr>
          <p:nvPr/>
        </p:nvSpPr>
        <p:spPr bwMode="auto">
          <a:xfrm>
            <a:off x="2446338" y="4749800"/>
            <a:ext cx="25400" cy="25400"/>
          </a:xfrm>
          <a:custGeom>
            <a:avLst/>
            <a:gdLst>
              <a:gd name="T0" fmla="*/ 71 w 72"/>
              <a:gd name="T1" fmla="*/ 0 h 71"/>
              <a:gd name="T2" fmla="*/ 36 w 72"/>
              <a:gd name="T3" fmla="*/ 0 h 71"/>
              <a:gd name="T4" fmla="*/ 0 w 72"/>
              <a:gd name="T5" fmla="*/ 70 h 71"/>
              <a:gd name="T6" fmla="*/ 36 w 72"/>
              <a:gd name="T7" fmla="*/ 70 h 71"/>
              <a:gd name="T8" fmla="*/ 71 w 72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71" y="0"/>
                </a:moveTo>
                <a:lnTo>
                  <a:pt x="36" y="0"/>
                </a:lnTo>
                <a:lnTo>
                  <a:pt x="0" y="70"/>
                </a:lnTo>
                <a:lnTo>
                  <a:pt x="36" y="70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74" name="Freeform 262"/>
          <p:cNvSpPr>
            <a:spLocks noChangeArrowheads="1"/>
          </p:cNvSpPr>
          <p:nvPr/>
        </p:nvSpPr>
        <p:spPr bwMode="auto">
          <a:xfrm>
            <a:off x="2827338" y="4978400"/>
            <a:ext cx="25400" cy="38100"/>
          </a:xfrm>
          <a:custGeom>
            <a:avLst/>
            <a:gdLst>
              <a:gd name="T0" fmla="*/ 36 w 72"/>
              <a:gd name="T1" fmla="*/ 0 h 106"/>
              <a:gd name="T2" fmla="*/ 71 w 72"/>
              <a:gd name="T3" fmla="*/ 35 h 106"/>
              <a:gd name="T4" fmla="*/ 36 w 72"/>
              <a:gd name="T5" fmla="*/ 105 h 106"/>
              <a:gd name="T6" fmla="*/ 0 w 72"/>
              <a:gd name="T7" fmla="*/ 70 h 106"/>
              <a:gd name="T8" fmla="*/ 36 w 72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36" y="0"/>
                </a:moveTo>
                <a:lnTo>
                  <a:pt x="71" y="35"/>
                </a:lnTo>
                <a:lnTo>
                  <a:pt x="36" y="105"/>
                </a:lnTo>
                <a:lnTo>
                  <a:pt x="0" y="70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75" name="Freeform 263"/>
          <p:cNvSpPr>
            <a:spLocks noChangeArrowheads="1"/>
          </p:cNvSpPr>
          <p:nvPr/>
        </p:nvSpPr>
        <p:spPr bwMode="auto">
          <a:xfrm>
            <a:off x="2827338" y="4978400"/>
            <a:ext cx="25400" cy="38100"/>
          </a:xfrm>
          <a:custGeom>
            <a:avLst/>
            <a:gdLst>
              <a:gd name="T0" fmla="*/ 36 w 72"/>
              <a:gd name="T1" fmla="*/ 0 h 106"/>
              <a:gd name="T2" fmla="*/ 71 w 72"/>
              <a:gd name="T3" fmla="*/ 35 h 106"/>
              <a:gd name="T4" fmla="*/ 36 w 72"/>
              <a:gd name="T5" fmla="*/ 105 h 106"/>
              <a:gd name="T6" fmla="*/ 0 w 72"/>
              <a:gd name="T7" fmla="*/ 70 h 106"/>
              <a:gd name="T8" fmla="*/ 36 w 72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36" y="0"/>
                </a:moveTo>
                <a:lnTo>
                  <a:pt x="71" y="35"/>
                </a:lnTo>
                <a:lnTo>
                  <a:pt x="36" y="105"/>
                </a:lnTo>
                <a:lnTo>
                  <a:pt x="0" y="70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76" name="Freeform 264"/>
          <p:cNvSpPr>
            <a:spLocks noChangeArrowheads="1"/>
          </p:cNvSpPr>
          <p:nvPr/>
        </p:nvSpPr>
        <p:spPr bwMode="auto">
          <a:xfrm>
            <a:off x="2459038" y="4749800"/>
            <a:ext cx="381000" cy="254000"/>
          </a:xfrm>
          <a:custGeom>
            <a:avLst/>
            <a:gdLst>
              <a:gd name="T0" fmla="*/ 35 w 1060"/>
              <a:gd name="T1" fmla="*/ 0 h 705"/>
              <a:gd name="T2" fmla="*/ 0 w 1060"/>
              <a:gd name="T3" fmla="*/ 70 h 705"/>
              <a:gd name="T4" fmla="*/ 1023 w 1060"/>
              <a:gd name="T5" fmla="*/ 704 h 705"/>
              <a:gd name="T6" fmla="*/ 1059 w 1060"/>
              <a:gd name="T7" fmla="*/ 634 h 705"/>
              <a:gd name="T8" fmla="*/ 35 w 1060"/>
              <a:gd name="T9" fmla="*/ 0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0" h="705">
                <a:moveTo>
                  <a:pt x="35" y="0"/>
                </a:moveTo>
                <a:lnTo>
                  <a:pt x="0" y="70"/>
                </a:lnTo>
                <a:lnTo>
                  <a:pt x="1023" y="704"/>
                </a:lnTo>
                <a:lnTo>
                  <a:pt x="1059" y="634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77" name="Freeform 265"/>
          <p:cNvSpPr>
            <a:spLocks noChangeArrowheads="1"/>
          </p:cNvSpPr>
          <p:nvPr/>
        </p:nvSpPr>
        <p:spPr bwMode="auto">
          <a:xfrm>
            <a:off x="2459038" y="4749800"/>
            <a:ext cx="381000" cy="254000"/>
          </a:xfrm>
          <a:custGeom>
            <a:avLst/>
            <a:gdLst>
              <a:gd name="T0" fmla="*/ 35 w 1060"/>
              <a:gd name="T1" fmla="*/ 0 h 705"/>
              <a:gd name="T2" fmla="*/ 0 w 1060"/>
              <a:gd name="T3" fmla="*/ 70 h 705"/>
              <a:gd name="T4" fmla="*/ 1023 w 1060"/>
              <a:gd name="T5" fmla="*/ 704 h 705"/>
              <a:gd name="T6" fmla="*/ 1059 w 1060"/>
              <a:gd name="T7" fmla="*/ 634 h 705"/>
              <a:gd name="T8" fmla="*/ 35 w 1060"/>
              <a:gd name="T9" fmla="*/ 0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0" h="705">
                <a:moveTo>
                  <a:pt x="35" y="0"/>
                </a:moveTo>
                <a:lnTo>
                  <a:pt x="0" y="70"/>
                </a:lnTo>
                <a:lnTo>
                  <a:pt x="1023" y="704"/>
                </a:lnTo>
                <a:lnTo>
                  <a:pt x="1059" y="634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78" name="Freeform 266"/>
          <p:cNvSpPr>
            <a:spLocks noChangeArrowheads="1"/>
          </p:cNvSpPr>
          <p:nvPr/>
        </p:nvSpPr>
        <p:spPr bwMode="auto">
          <a:xfrm>
            <a:off x="1709738" y="4508500"/>
            <a:ext cx="25400" cy="25400"/>
          </a:xfrm>
          <a:custGeom>
            <a:avLst/>
            <a:gdLst>
              <a:gd name="T0" fmla="*/ 35 w 72"/>
              <a:gd name="T1" fmla="*/ 70 h 71"/>
              <a:gd name="T2" fmla="*/ 71 w 72"/>
              <a:gd name="T3" fmla="*/ 70 h 71"/>
              <a:gd name="T4" fmla="*/ 35 w 72"/>
              <a:gd name="T5" fmla="*/ 0 h 71"/>
              <a:gd name="T6" fmla="*/ 0 w 72"/>
              <a:gd name="T7" fmla="*/ 0 h 71"/>
              <a:gd name="T8" fmla="*/ 35 w 72"/>
              <a:gd name="T9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35" y="70"/>
                </a:moveTo>
                <a:lnTo>
                  <a:pt x="71" y="70"/>
                </a:lnTo>
                <a:lnTo>
                  <a:pt x="35" y="0"/>
                </a:lnTo>
                <a:lnTo>
                  <a:pt x="0" y="0"/>
                </a:lnTo>
                <a:lnTo>
                  <a:pt x="35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79" name="Freeform 267"/>
          <p:cNvSpPr>
            <a:spLocks noChangeArrowheads="1"/>
          </p:cNvSpPr>
          <p:nvPr/>
        </p:nvSpPr>
        <p:spPr bwMode="auto">
          <a:xfrm>
            <a:off x="1709738" y="4508500"/>
            <a:ext cx="25400" cy="25400"/>
          </a:xfrm>
          <a:custGeom>
            <a:avLst/>
            <a:gdLst>
              <a:gd name="T0" fmla="*/ 35 w 72"/>
              <a:gd name="T1" fmla="*/ 70 h 71"/>
              <a:gd name="T2" fmla="*/ 71 w 72"/>
              <a:gd name="T3" fmla="*/ 70 h 71"/>
              <a:gd name="T4" fmla="*/ 35 w 72"/>
              <a:gd name="T5" fmla="*/ 0 h 71"/>
              <a:gd name="T6" fmla="*/ 0 w 72"/>
              <a:gd name="T7" fmla="*/ 0 h 71"/>
              <a:gd name="T8" fmla="*/ 35 w 72"/>
              <a:gd name="T9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35" y="70"/>
                </a:moveTo>
                <a:lnTo>
                  <a:pt x="71" y="70"/>
                </a:lnTo>
                <a:lnTo>
                  <a:pt x="35" y="0"/>
                </a:lnTo>
                <a:lnTo>
                  <a:pt x="0" y="0"/>
                </a:lnTo>
                <a:lnTo>
                  <a:pt x="35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80" name="Freeform 268"/>
          <p:cNvSpPr>
            <a:spLocks noChangeArrowheads="1"/>
          </p:cNvSpPr>
          <p:nvPr/>
        </p:nvSpPr>
        <p:spPr bwMode="auto">
          <a:xfrm>
            <a:off x="1328738" y="4749800"/>
            <a:ext cx="25400" cy="38100"/>
          </a:xfrm>
          <a:custGeom>
            <a:avLst/>
            <a:gdLst>
              <a:gd name="T0" fmla="*/ 71 w 72"/>
              <a:gd name="T1" fmla="*/ 70 h 106"/>
              <a:gd name="T2" fmla="*/ 36 w 72"/>
              <a:gd name="T3" fmla="*/ 105 h 106"/>
              <a:gd name="T4" fmla="*/ 0 w 72"/>
              <a:gd name="T5" fmla="*/ 34 h 106"/>
              <a:gd name="T6" fmla="*/ 36 w 72"/>
              <a:gd name="T7" fmla="*/ 0 h 106"/>
              <a:gd name="T8" fmla="*/ 71 w 72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71" y="70"/>
                </a:moveTo>
                <a:lnTo>
                  <a:pt x="36" y="105"/>
                </a:lnTo>
                <a:lnTo>
                  <a:pt x="0" y="34"/>
                </a:lnTo>
                <a:lnTo>
                  <a:pt x="36" y="0"/>
                </a:lnTo>
                <a:lnTo>
                  <a:pt x="71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81" name="Freeform 269"/>
          <p:cNvSpPr>
            <a:spLocks noChangeArrowheads="1"/>
          </p:cNvSpPr>
          <p:nvPr/>
        </p:nvSpPr>
        <p:spPr bwMode="auto">
          <a:xfrm>
            <a:off x="1328738" y="4749800"/>
            <a:ext cx="25400" cy="38100"/>
          </a:xfrm>
          <a:custGeom>
            <a:avLst/>
            <a:gdLst>
              <a:gd name="T0" fmla="*/ 71 w 72"/>
              <a:gd name="T1" fmla="*/ 70 h 106"/>
              <a:gd name="T2" fmla="*/ 36 w 72"/>
              <a:gd name="T3" fmla="*/ 105 h 106"/>
              <a:gd name="T4" fmla="*/ 0 w 72"/>
              <a:gd name="T5" fmla="*/ 34 h 106"/>
              <a:gd name="T6" fmla="*/ 36 w 72"/>
              <a:gd name="T7" fmla="*/ 0 h 106"/>
              <a:gd name="T8" fmla="*/ 71 w 72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71" y="70"/>
                </a:moveTo>
                <a:lnTo>
                  <a:pt x="36" y="105"/>
                </a:lnTo>
                <a:lnTo>
                  <a:pt x="0" y="34"/>
                </a:lnTo>
                <a:lnTo>
                  <a:pt x="36" y="0"/>
                </a:lnTo>
                <a:lnTo>
                  <a:pt x="71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82" name="Freeform 270"/>
          <p:cNvSpPr>
            <a:spLocks noChangeArrowheads="1"/>
          </p:cNvSpPr>
          <p:nvPr/>
        </p:nvSpPr>
        <p:spPr bwMode="auto">
          <a:xfrm>
            <a:off x="1341438" y="4508500"/>
            <a:ext cx="381000" cy="266700"/>
          </a:xfrm>
          <a:custGeom>
            <a:avLst/>
            <a:gdLst>
              <a:gd name="T0" fmla="*/ 1058 w 1059"/>
              <a:gd name="T1" fmla="*/ 70 h 742"/>
              <a:gd name="T2" fmla="*/ 1023 w 1059"/>
              <a:gd name="T3" fmla="*/ 0 h 742"/>
              <a:gd name="T4" fmla="*/ 0 w 1059"/>
              <a:gd name="T5" fmla="*/ 671 h 742"/>
              <a:gd name="T6" fmla="*/ 35 w 1059"/>
              <a:gd name="T7" fmla="*/ 741 h 742"/>
              <a:gd name="T8" fmla="*/ 1058 w 1059"/>
              <a:gd name="T9" fmla="*/ 7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9" h="742">
                <a:moveTo>
                  <a:pt x="1058" y="70"/>
                </a:moveTo>
                <a:lnTo>
                  <a:pt x="1023" y="0"/>
                </a:lnTo>
                <a:lnTo>
                  <a:pt x="0" y="671"/>
                </a:lnTo>
                <a:lnTo>
                  <a:pt x="35" y="741"/>
                </a:lnTo>
                <a:lnTo>
                  <a:pt x="1058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83" name="Freeform 271"/>
          <p:cNvSpPr>
            <a:spLocks noChangeArrowheads="1"/>
          </p:cNvSpPr>
          <p:nvPr/>
        </p:nvSpPr>
        <p:spPr bwMode="auto">
          <a:xfrm>
            <a:off x="1341438" y="4508500"/>
            <a:ext cx="381000" cy="266700"/>
          </a:xfrm>
          <a:custGeom>
            <a:avLst/>
            <a:gdLst>
              <a:gd name="T0" fmla="*/ 1058 w 1059"/>
              <a:gd name="T1" fmla="*/ 70 h 742"/>
              <a:gd name="T2" fmla="*/ 1023 w 1059"/>
              <a:gd name="T3" fmla="*/ 0 h 742"/>
              <a:gd name="T4" fmla="*/ 0 w 1059"/>
              <a:gd name="T5" fmla="*/ 671 h 742"/>
              <a:gd name="T6" fmla="*/ 35 w 1059"/>
              <a:gd name="T7" fmla="*/ 741 h 742"/>
              <a:gd name="T8" fmla="*/ 1058 w 1059"/>
              <a:gd name="T9" fmla="*/ 7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9" h="742">
                <a:moveTo>
                  <a:pt x="1058" y="70"/>
                </a:moveTo>
                <a:lnTo>
                  <a:pt x="1023" y="0"/>
                </a:lnTo>
                <a:lnTo>
                  <a:pt x="0" y="671"/>
                </a:lnTo>
                <a:lnTo>
                  <a:pt x="35" y="741"/>
                </a:lnTo>
                <a:lnTo>
                  <a:pt x="1058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84" name="Freeform 272"/>
          <p:cNvSpPr>
            <a:spLocks noChangeArrowheads="1"/>
          </p:cNvSpPr>
          <p:nvPr/>
        </p:nvSpPr>
        <p:spPr bwMode="auto">
          <a:xfrm>
            <a:off x="3182938" y="4267200"/>
            <a:ext cx="25400" cy="25400"/>
          </a:xfrm>
          <a:custGeom>
            <a:avLst/>
            <a:gdLst>
              <a:gd name="T0" fmla="*/ 71 w 72"/>
              <a:gd name="T1" fmla="*/ 0 h 72"/>
              <a:gd name="T2" fmla="*/ 35 w 72"/>
              <a:gd name="T3" fmla="*/ 0 h 72"/>
              <a:gd name="T4" fmla="*/ 0 w 72"/>
              <a:gd name="T5" fmla="*/ 71 h 72"/>
              <a:gd name="T6" fmla="*/ 35 w 72"/>
              <a:gd name="T7" fmla="*/ 71 h 72"/>
              <a:gd name="T8" fmla="*/ 71 w 72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71" y="0"/>
                </a:moveTo>
                <a:lnTo>
                  <a:pt x="35" y="0"/>
                </a:lnTo>
                <a:lnTo>
                  <a:pt x="0" y="71"/>
                </a:lnTo>
                <a:lnTo>
                  <a:pt x="35" y="71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85" name="Freeform 273"/>
          <p:cNvSpPr>
            <a:spLocks noChangeArrowheads="1"/>
          </p:cNvSpPr>
          <p:nvPr/>
        </p:nvSpPr>
        <p:spPr bwMode="auto">
          <a:xfrm>
            <a:off x="3182938" y="4267200"/>
            <a:ext cx="25400" cy="25400"/>
          </a:xfrm>
          <a:custGeom>
            <a:avLst/>
            <a:gdLst>
              <a:gd name="T0" fmla="*/ 71 w 72"/>
              <a:gd name="T1" fmla="*/ 0 h 72"/>
              <a:gd name="T2" fmla="*/ 35 w 72"/>
              <a:gd name="T3" fmla="*/ 0 h 72"/>
              <a:gd name="T4" fmla="*/ 0 w 72"/>
              <a:gd name="T5" fmla="*/ 71 h 72"/>
              <a:gd name="T6" fmla="*/ 35 w 72"/>
              <a:gd name="T7" fmla="*/ 71 h 72"/>
              <a:gd name="T8" fmla="*/ 71 w 72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71" y="0"/>
                </a:moveTo>
                <a:lnTo>
                  <a:pt x="35" y="0"/>
                </a:lnTo>
                <a:lnTo>
                  <a:pt x="0" y="71"/>
                </a:lnTo>
                <a:lnTo>
                  <a:pt x="35" y="71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86" name="Freeform 274"/>
          <p:cNvSpPr>
            <a:spLocks noChangeArrowheads="1"/>
          </p:cNvSpPr>
          <p:nvPr/>
        </p:nvSpPr>
        <p:spPr bwMode="auto">
          <a:xfrm>
            <a:off x="3576638" y="4508500"/>
            <a:ext cx="25400" cy="38100"/>
          </a:xfrm>
          <a:custGeom>
            <a:avLst/>
            <a:gdLst>
              <a:gd name="T0" fmla="*/ 36 w 71"/>
              <a:gd name="T1" fmla="*/ 0 h 106"/>
              <a:gd name="T2" fmla="*/ 70 w 71"/>
              <a:gd name="T3" fmla="*/ 34 h 106"/>
              <a:gd name="T4" fmla="*/ 36 w 71"/>
              <a:gd name="T5" fmla="*/ 105 h 106"/>
              <a:gd name="T6" fmla="*/ 0 w 71"/>
              <a:gd name="T7" fmla="*/ 70 h 106"/>
              <a:gd name="T8" fmla="*/ 36 w 71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06">
                <a:moveTo>
                  <a:pt x="36" y="0"/>
                </a:moveTo>
                <a:lnTo>
                  <a:pt x="70" y="34"/>
                </a:lnTo>
                <a:lnTo>
                  <a:pt x="36" y="105"/>
                </a:lnTo>
                <a:lnTo>
                  <a:pt x="0" y="70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87" name="Freeform 275"/>
          <p:cNvSpPr>
            <a:spLocks noChangeArrowheads="1"/>
          </p:cNvSpPr>
          <p:nvPr/>
        </p:nvSpPr>
        <p:spPr bwMode="auto">
          <a:xfrm>
            <a:off x="3576638" y="4508500"/>
            <a:ext cx="25400" cy="38100"/>
          </a:xfrm>
          <a:custGeom>
            <a:avLst/>
            <a:gdLst>
              <a:gd name="T0" fmla="*/ 36 w 71"/>
              <a:gd name="T1" fmla="*/ 0 h 106"/>
              <a:gd name="T2" fmla="*/ 70 w 71"/>
              <a:gd name="T3" fmla="*/ 34 h 106"/>
              <a:gd name="T4" fmla="*/ 36 w 71"/>
              <a:gd name="T5" fmla="*/ 105 h 106"/>
              <a:gd name="T6" fmla="*/ 0 w 71"/>
              <a:gd name="T7" fmla="*/ 70 h 106"/>
              <a:gd name="T8" fmla="*/ 36 w 71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06">
                <a:moveTo>
                  <a:pt x="36" y="0"/>
                </a:moveTo>
                <a:lnTo>
                  <a:pt x="70" y="34"/>
                </a:lnTo>
                <a:lnTo>
                  <a:pt x="36" y="105"/>
                </a:lnTo>
                <a:lnTo>
                  <a:pt x="0" y="70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88" name="Freeform 276"/>
          <p:cNvSpPr>
            <a:spLocks noChangeArrowheads="1"/>
          </p:cNvSpPr>
          <p:nvPr/>
        </p:nvSpPr>
        <p:spPr bwMode="auto">
          <a:xfrm>
            <a:off x="3195638" y="4267200"/>
            <a:ext cx="395287" cy="266700"/>
          </a:xfrm>
          <a:custGeom>
            <a:avLst/>
            <a:gdLst>
              <a:gd name="T0" fmla="*/ 36 w 1096"/>
              <a:gd name="T1" fmla="*/ 0 h 742"/>
              <a:gd name="T2" fmla="*/ 0 w 1096"/>
              <a:gd name="T3" fmla="*/ 71 h 742"/>
              <a:gd name="T4" fmla="*/ 1059 w 1096"/>
              <a:gd name="T5" fmla="*/ 741 h 742"/>
              <a:gd name="T6" fmla="*/ 1095 w 1096"/>
              <a:gd name="T7" fmla="*/ 671 h 742"/>
              <a:gd name="T8" fmla="*/ 36 w 1096"/>
              <a:gd name="T9" fmla="*/ 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6" h="742">
                <a:moveTo>
                  <a:pt x="36" y="0"/>
                </a:moveTo>
                <a:lnTo>
                  <a:pt x="0" y="71"/>
                </a:lnTo>
                <a:lnTo>
                  <a:pt x="1059" y="741"/>
                </a:lnTo>
                <a:lnTo>
                  <a:pt x="1095" y="671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89" name="Freeform 277"/>
          <p:cNvSpPr>
            <a:spLocks noChangeArrowheads="1"/>
          </p:cNvSpPr>
          <p:nvPr/>
        </p:nvSpPr>
        <p:spPr bwMode="auto">
          <a:xfrm>
            <a:off x="3195638" y="4267200"/>
            <a:ext cx="395287" cy="266700"/>
          </a:xfrm>
          <a:custGeom>
            <a:avLst/>
            <a:gdLst>
              <a:gd name="T0" fmla="*/ 36 w 1096"/>
              <a:gd name="T1" fmla="*/ 0 h 742"/>
              <a:gd name="T2" fmla="*/ 0 w 1096"/>
              <a:gd name="T3" fmla="*/ 71 h 742"/>
              <a:gd name="T4" fmla="*/ 1059 w 1096"/>
              <a:gd name="T5" fmla="*/ 741 h 742"/>
              <a:gd name="T6" fmla="*/ 1095 w 1096"/>
              <a:gd name="T7" fmla="*/ 671 h 742"/>
              <a:gd name="T8" fmla="*/ 36 w 1096"/>
              <a:gd name="T9" fmla="*/ 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6" h="742">
                <a:moveTo>
                  <a:pt x="36" y="0"/>
                </a:moveTo>
                <a:lnTo>
                  <a:pt x="0" y="71"/>
                </a:lnTo>
                <a:lnTo>
                  <a:pt x="1059" y="741"/>
                </a:lnTo>
                <a:lnTo>
                  <a:pt x="1095" y="671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90" name="Freeform 278"/>
          <p:cNvSpPr>
            <a:spLocks noChangeArrowheads="1"/>
          </p:cNvSpPr>
          <p:nvPr/>
        </p:nvSpPr>
        <p:spPr bwMode="auto">
          <a:xfrm>
            <a:off x="2459038" y="4749800"/>
            <a:ext cx="25400" cy="25400"/>
          </a:xfrm>
          <a:custGeom>
            <a:avLst/>
            <a:gdLst>
              <a:gd name="T0" fmla="*/ 35 w 72"/>
              <a:gd name="T1" fmla="*/ 70 h 71"/>
              <a:gd name="T2" fmla="*/ 71 w 72"/>
              <a:gd name="T3" fmla="*/ 70 h 71"/>
              <a:gd name="T4" fmla="*/ 35 w 72"/>
              <a:gd name="T5" fmla="*/ 0 h 71"/>
              <a:gd name="T6" fmla="*/ 0 w 72"/>
              <a:gd name="T7" fmla="*/ 0 h 71"/>
              <a:gd name="T8" fmla="*/ 35 w 72"/>
              <a:gd name="T9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35" y="70"/>
                </a:moveTo>
                <a:lnTo>
                  <a:pt x="71" y="70"/>
                </a:lnTo>
                <a:lnTo>
                  <a:pt x="35" y="0"/>
                </a:lnTo>
                <a:lnTo>
                  <a:pt x="0" y="0"/>
                </a:lnTo>
                <a:lnTo>
                  <a:pt x="35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91" name="Freeform 279"/>
          <p:cNvSpPr>
            <a:spLocks noChangeArrowheads="1"/>
          </p:cNvSpPr>
          <p:nvPr/>
        </p:nvSpPr>
        <p:spPr bwMode="auto">
          <a:xfrm>
            <a:off x="2459038" y="4749800"/>
            <a:ext cx="25400" cy="25400"/>
          </a:xfrm>
          <a:custGeom>
            <a:avLst/>
            <a:gdLst>
              <a:gd name="T0" fmla="*/ 35 w 72"/>
              <a:gd name="T1" fmla="*/ 70 h 71"/>
              <a:gd name="T2" fmla="*/ 71 w 72"/>
              <a:gd name="T3" fmla="*/ 70 h 71"/>
              <a:gd name="T4" fmla="*/ 35 w 72"/>
              <a:gd name="T5" fmla="*/ 0 h 71"/>
              <a:gd name="T6" fmla="*/ 0 w 72"/>
              <a:gd name="T7" fmla="*/ 0 h 71"/>
              <a:gd name="T8" fmla="*/ 35 w 72"/>
              <a:gd name="T9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35" y="70"/>
                </a:moveTo>
                <a:lnTo>
                  <a:pt x="71" y="70"/>
                </a:lnTo>
                <a:lnTo>
                  <a:pt x="35" y="0"/>
                </a:lnTo>
                <a:lnTo>
                  <a:pt x="0" y="0"/>
                </a:lnTo>
                <a:lnTo>
                  <a:pt x="35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92" name="Freeform 280"/>
          <p:cNvSpPr>
            <a:spLocks noChangeArrowheads="1"/>
          </p:cNvSpPr>
          <p:nvPr/>
        </p:nvSpPr>
        <p:spPr bwMode="auto">
          <a:xfrm>
            <a:off x="2065338" y="4978400"/>
            <a:ext cx="25400" cy="38100"/>
          </a:xfrm>
          <a:custGeom>
            <a:avLst/>
            <a:gdLst>
              <a:gd name="T0" fmla="*/ 71 w 72"/>
              <a:gd name="T1" fmla="*/ 70 h 106"/>
              <a:gd name="T2" fmla="*/ 35 w 72"/>
              <a:gd name="T3" fmla="*/ 105 h 106"/>
              <a:gd name="T4" fmla="*/ 0 w 72"/>
              <a:gd name="T5" fmla="*/ 35 h 106"/>
              <a:gd name="T6" fmla="*/ 35 w 72"/>
              <a:gd name="T7" fmla="*/ 0 h 106"/>
              <a:gd name="T8" fmla="*/ 71 w 72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71" y="70"/>
                </a:moveTo>
                <a:lnTo>
                  <a:pt x="35" y="105"/>
                </a:lnTo>
                <a:lnTo>
                  <a:pt x="0" y="35"/>
                </a:lnTo>
                <a:lnTo>
                  <a:pt x="35" y="0"/>
                </a:lnTo>
                <a:lnTo>
                  <a:pt x="71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93" name="Freeform 281"/>
          <p:cNvSpPr>
            <a:spLocks noChangeArrowheads="1"/>
          </p:cNvSpPr>
          <p:nvPr/>
        </p:nvSpPr>
        <p:spPr bwMode="auto">
          <a:xfrm>
            <a:off x="2065338" y="4978400"/>
            <a:ext cx="25400" cy="38100"/>
          </a:xfrm>
          <a:custGeom>
            <a:avLst/>
            <a:gdLst>
              <a:gd name="T0" fmla="*/ 71 w 72"/>
              <a:gd name="T1" fmla="*/ 70 h 106"/>
              <a:gd name="T2" fmla="*/ 35 w 72"/>
              <a:gd name="T3" fmla="*/ 105 h 106"/>
              <a:gd name="T4" fmla="*/ 0 w 72"/>
              <a:gd name="T5" fmla="*/ 35 h 106"/>
              <a:gd name="T6" fmla="*/ 35 w 72"/>
              <a:gd name="T7" fmla="*/ 0 h 106"/>
              <a:gd name="T8" fmla="*/ 71 w 72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71" y="70"/>
                </a:moveTo>
                <a:lnTo>
                  <a:pt x="35" y="105"/>
                </a:lnTo>
                <a:lnTo>
                  <a:pt x="0" y="35"/>
                </a:lnTo>
                <a:lnTo>
                  <a:pt x="35" y="0"/>
                </a:lnTo>
                <a:lnTo>
                  <a:pt x="71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94" name="Freeform 282"/>
          <p:cNvSpPr>
            <a:spLocks noChangeArrowheads="1"/>
          </p:cNvSpPr>
          <p:nvPr/>
        </p:nvSpPr>
        <p:spPr bwMode="auto">
          <a:xfrm>
            <a:off x="2078038" y="4749800"/>
            <a:ext cx="393700" cy="254000"/>
          </a:xfrm>
          <a:custGeom>
            <a:avLst/>
            <a:gdLst>
              <a:gd name="T0" fmla="*/ 1093 w 1094"/>
              <a:gd name="T1" fmla="*/ 70 h 705"/>
              <a:gd name="T2" fmla="*/ 1058 w 1094"/>
              <a:gd name="T3" fmla="*/ 0 h 705"/>
              <a:gd name="T4" fmla="*/ 0 w 1094"/>
              <a:gd name="T5" fmla="*/ 634 h 705"/>
              <a:gd name="T6" fmla="*/ 36 w 1094"/>
              <a:gd name="T7" fmla="*/ 704 h 705"/>
              <a:gd name="T8" fmla="*/ 1093 w 1094"/>
              <a:gd name="T9" fmla="*/ 70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4" h="705">
                <a:moveTo>
                  <a:pt x="1093" y="70"/>
                </a:moveTo>
                <a:lnTo>
                  <a:pt x="1058" y="0"/>
                </a:lnTo>
                <a:lnTo>
                  <a:pt x="0" y="634"/>
                </a:lnTo>
                <a:lnTo>
                  <a:pt x="36" y="704"/>
                </a:lnTo>
                <a:lnTo>
                  <a:pt x="1093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95" name="Freeform 283"/>
          <p:cNvSpPr>
            <a:spLocks noChangeArrowheads="1"/>
          </p:cNvSpPr>
          <p:nvPr/>
        </p:nvSpPr>
        <p:spPr bwMode="auto">
          <a:xfrm>
            <a:off x="2078038" y="4749800"/>
            <a:ext cx="393700" cy="254000"/>
          </a:xfrm>
          <a:custGeom>
            <a:avLst/>
            <a:gdLst>
              <a:gd name="T0" fmla="*/ 1093 w 1094"/>
              <a:gd name="T1" fmla="*/ 70 h 705"/>
              <a:gd name="T2" fmla="*/ 1058 w 1094"/>
              <a:gd name="T3" fmla="*/ 0 h 705"/>
              <a:gd name="T4" fmla="*/ 0 w 1094"/>
              <a:gd name="T5" fmla="*/ 634 h 705"/>
              <a:gd name="T6" fmla="*/ 36 w 1094"/>
              <a:gd name="T7" fmla="*/ 704 h 705"/>
              <a:gd name="T8" fmla="*/ 1093 w 1094"/>
              <a:gd name="T9" fmla="*/ 70 h 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4" h="705">
                <a:moveTo>
                  <a:pt x="1093" y="70"/>
                </a:moveTo>
                <a:lnTo>
                  <a:pt x="1058" y="0"/>
                </a:lnTo>
                <a:lnTo>
                  <a:pt x="0" y="634"/>
                </a:lnTo>
                <a:lnTo>
                  <a:pt x="36" y="704"/>
                </a:lnTo>
                <a:lnTo>
                  <a:pt x="1093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96" name="Oval 284"/>
          <p:cNvSpPr>
            <a:spLocks noChangeArrowheads="1"/>
          </p:cNvSpPr>
          <p:nvPr/>
        </p:nvSpPr>
        <p:spPr bwMode="auto">
          <a:xfrm>
            <a:off x="3106738" y="4165600"/>
            <a:ext cx="190500" cy="2413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97" name="Freeform 285"/>
          <p:cNvSpPr>
            <a:spLocks noChangeArrowheads="1"/>
          </p:cNvSpPr>
          <p:nvPr/>
        </p:nvSpPr>
        <p:spPr bwMode="auto">
          <a:xfrm>
            <a:off x="3106738" y="4165600"/>
            <a:ext cx="177800" cy="228600"/>
          </a:xfrm>
          <a:custGeom>
            <a:avLst/>
            <a:gdLst>
              <a:gd name="T0" fmla="*/ 492 w 495"/>
              <a:gd name="T1" fmla="*/ 286 h 636"/>
              <a:gd name="T2" fmla="*/ 486 w 495"/>
              <a:gd name="T3" fmla="*/ 238 h 636"/>
              <a:gd name="T4" fmla="*/ 474 w 495"/>
              <a:gd name="T5" fmla="*/ 193 h 636"/>
              <a:gd name="T6" fmla="*/ 456 w 495"/>
              <a:gd name="T7" fmla="*/ 150 h 636"/>
              <a:gd name="T8" fmla="*/ 434 w 495"/>
              <a:gd name="T9" fmla="*/ 111 h 636"/>
              <a:gd name="T10" fmla="*/ 408 w 495"/>
              <a:gd name="T11" fmla="*/ 77 h 636"/>
              <a:gd name="T12" fmla="*/ 378 w 495"/>
              <a:gd name="T13" fmla="*/ 49 h 636"/>
              <a:gd name="T14" fmla="*/ 344 w 495"/>
              <a:gd name="T15" fmla="*/ 26 h 636"/>
              <a:gd name="T16" fmla="*/ 308 w 495"/>
              <a:gd name="T17" fmla="*/ 11 h 636"/>
              <a:gd name="T18" fmla="*/ 272 w 495"/>
              <a:gd name="T19" fmla="*/ 2 h 636"/>
              <a:gd name="T20" fmla="*/ 247 w 495"/>
              <a:gd name="T21" fmla="*/ 0 h 636"/>
              <a:gd name="T22" fmla="*/ 210 w 495"/>
              <a:gd name="T23" fmla="*/ 4 h 636"/>
              <a:gd name="T24" fmla="*/ 174 w 495"/>
              <a:gd name="T25" fmla="*/ 15 h 636"/>
              <a:gd name="T26" fmla="*/ 139 w 495"/>
              <a:gd name="T27" fmla="*/ 33 h 636"/>
              <a:gd name="T28" fmla="*/ 106 w 495"/>
              <a:gd name="T29" fmla="*/ 58 h 636"/>
              <a:gd name="T30" fmla="*/ 78 w 495"/>
              <a:gd name="T31" fmla="*/ 87 h 636"/>
              <a:gd name="T32" fmla="*/ 52 w 495"/>
              <a:gd name="T33" fmla="*/ 123 h 636"/>
              <a:gd name="T34" fmla="*/ 31 w 495"/>
              <a:gd name="T35" fmla="*/ 163 h 636"/>
              <a:gd name="T36" fmla="*/ 16 w 495"/>
              <a:gd name="T37" fmla="*/ 207 h 636"/>
              <a:gd name="T38" fmla="*/ 6 w 495"/>
              <a:gd name="T39" fmla="*/ 254 h 636"/>
              <a:gd name="T40" fmla="*/ 0 w 495"/>
              <a:gd name="T41" fmla="*/ 302 h 636"/>
              <a:gd name="T42" fmla="*/ 0 w 495"/>
              <a:gd name="T43" fmla="*/ 334 h 636"/>
              <a:gd name="T44" fmla="*/ 6 w 495"/>
              <a:gd name="T45" fmla="*/ 382 h 636"/>
              <a:gd name="T46" fmla="*/ 16 w 495"/>
              <a:gd name="T47" fmla="*/ 429 h 636"/>
              <a:gd name="T48" fmla="*/ 31 w 495"/>
              <a:gd name="T49" fmla="*/ 473 h 636"/>
              <a:gd name="T50" fmla="*/ 52 w 495"/>
              <a:gd name="T51" fmla="*/ 513 h 636"/>
              <a:gd name="T52" fmla="*/ 78 w 495"/>
              <a:gd name="T53" fmla="*/ 549 h 636"/>
              <a:gd name="T54" fmla="*/ 106 w 495"/>
              <a:gd name="T55" fmla="*/ 578 h 636"/>
              <a:gd name="T56" fmla="*/ 139 w 495"/>
              <a:gd name="T57" fmla="*/ 603 h 636"/>
              <a:gd name="T58" fmla="*/ 174 w 495"/>
              <a:gd name="T59" fmla="*/ 621 h 636"/>
              <a:gd name="T60" fmla="*/ 210 w 495"/>
              <a:gd name="T61" fmla="*/ 631 h 636"/>
              <a:gd name="T62" fmla="*/ 247 w 495"/>
              <a:gd name="T63" fmla="*/ 635 h 636"/>
              <a:gd name="T64" fmla="*/ 272 w 495"/>
              <a:gd name="T65" fmla="*/ 634 h 636"/>
              <a:gd name="T66" fmla="*/ 308 w 495"/>
              <a:gd name="T67" fmla="*/ 625 h 636"/>
              <a:gd name="T68" fmla="*/ 344 w 495"/>
              <a:gd name="T69" fmla="*/ 610 h 636"/>
              <a:gd name="T70" fmla="*/ 378 w 495"/>
              <a:gd name="T71" fmla="*/ 587 h 636"/>
              <a:gd name="T72" fmla="*/ 408 w 495"/>
              <a:gd name="T73" fmla="*/ 559 h 636"/>
              <a:gd name="T74" fmla="*/ 434 w 495"/>
              <a:gd name="T75" fmla="*/ 525 h 636"/>
              <a:gd name="T76" fmla="*/ 456 w 495"/>
              <a:gd name="T77" fmla="*/ 486 h 636"/>
              <a:gd name="T78" fmla="*/ 474 w 495"/>
              <a:gd name="T79" fmla="*/ 443 h 636"/>
              <a:gd name="T80" fmla="*/ 486 w 495"/>
              <a:gd name="T81" fmla="*/ 398 h 636"/>
              <a:gd name="T82" fmla="*/ 492 w 495"/>
              <a:gd name="T83" fmla="*/ 350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5" h="636">
                <a:moveTo>
                  <a:pt x="494" y="318"/>
                </a:moveTo>
                <a:lnTo>
                  <a:pt x="494" y="302"/>
                </a:lnTo>
                <a:lnTo>
                  <a:pt x="492" y="286"/>
                </a:lnTo>
                <a:lnTo>
                  <a:pt x="491" y="270"/>
                </a:lnTo>
                <a:lnTo>
                  <a:pt x="488" y="254"/>
                </a:lnTo>
                <a:lnTo>
                  <a:pt x="486" y="238"/>
                </a:lnTo>
                <a:lnTo>
                  <a:pt x="483" y="223"/>
                </a:lnTo>
                <a:lnTo>
                  <a:pt x="478" y="207"/>
                </a:lnTo>
                <a:lnTo>
                  <a:pt x="474" y="193"/>
                </a:lnTo>
                <a:lnTo>
                  <a:pt x="468" y="178"/>
                </a:lnTo>
                <a:lnTo>
                  <a:pt x="463" y="163"/>
                </a:lnTo>
                <a:lnTo>
                  <a:pt x="456" y="150"/>
                </a:lnTo>
                <a:lnTo>
                  <a:pt x="450" y="137"/>
                </a:lnTo>
                <a:lnTo>
                  <a:pt x="442" y="123"/>
                </a:lnTo>
                <a:lnTo>
                  <a:pt x="434" y="111"/>
                </a:lnTo>
                <a:lnTo>
                  <a:pt x="426" y="99"/>
                </a:lnTo>
                <a:lnTo>
                  <a:pt x="416" y="87"/>
                </a:lnTo>
                <a:lnTo>
                  <a:pt x="408" y="77"/>
                </a:lnTo>
                <a:lnTo>
                  <a:pt x="398" y="67"/>
                </a:lnTo>
                <a:lnTo>
                  <a:pt x="388" y="58"/>
                </a:lnTo>
                <a:lnTo>
                  <a:pt x="378" y="49"/>
                </a:lnTo>
                <a:lnTo>
                  <a:pt x="367" y="41"/>
                </a:lnTo>
                <a:lnTo>
                  <a:pt x="355" y="33"/>
                </a:lnTo>
                <a:lnTo>
                  <a:pt x="344" y="26"/>
                </a:lnTo>
                <a:lnTo>
                  <a:pt x="332" y="20"/>
                </a:lnTo>
                <a:lnTo>
                  <a:pt x="320" y="15"/>
                </a:lnTo>
                <a:lnTo>
                  <a:pt x="308" y="11"/>
                </a:lnTo>
                <a:lnTo>
                  <a:pt x="296" y="7"/>
                </a:lnTo>
                <a:lnTo>
                  <a:pt x="284" y="4"/>
                </a:lnTo>
                <a:lnTo>
                  <a:pt x="272" y="2"/>
                </a:lnTo>
                <a:lnTo>
                  <a:pt x="259" y="0"/>
                </a:lnTo>
                <a:lnTo>
                  <a:pt x="247" y="0"/>
                </a:lnTo>
                <a:lnTo>
                  <a:pt x="247" y="0"/>
                </a:lnTo>
                <a:lnTo>
                  <a:pt x="235" y="0"/>
                </a:lnTo>
                <a:lnTo>
                  <a:pt x="222" y="2"/>
                </a:lnTo>
                <a:lnTo>
                  <a:pt x="210" y="4"/>
                </a:lnTo>
                <a:lnTo>
                  <a:pt x="198" y="7"/>
                </a:lnTo>
                <a:lnTo>
                  <a:pt x="186" y="11"/>
                </a:lnTo>
                <a:lnTo>
                  <a:pt x="174" y="15"/>
                </a:lnTo>
                <a:lnTo>
                  <a:pt x="162" y="20"/>
                </a:lnTo>
                <a:lnTo>
                  <a:pt x="150" y="26"/>
                </a:lnTo>
                <a:lnTo>
                  <a:pt x="139" y="33"/>
                </a:lnTo>
                <a:lnTo>
                  <a:pt x="127" y="41"/>
                </a:lnTo>
                <a:lnTo>
                  <a:pt x="116" y="49"/>
                </a:lnTo>
                <a:lnTo>
                  <a:pt x="106" y="58"/>
                </a:lnTo>
                <a:lnTo>
                  <a:pt x="96" y="67"/>
                </a:lnTo>
                <a:lnTo>
                  <a:pt x="86" y="77"/>
                </a:lnTo>
                <a:lnTo>
                  <a:pt x="78" y="87"/>
                </a:lnTo>
                <a:lnTo>
                  <a:pt x="68" y="99"/>
                </a:lnTo>
                <a:lnTo>
                  <a:pt x="60" y="111"/>
                </a:lnTo>
                <a:lnTo>
                  <a:pt x="52" y="123"/>
                </a:lnTo>
                <a:lnTo>
                  <a:pt x="44" y="137"/>
                </a:lnTo>
                <a:lnTo>
                  <a:pt x="38" y="150"/>
                </a:lnTo>
                <a:lnTo>
                  <a:pt x="31" y="163"/>
                </a:lnTo>
                <a:lnTo>
                  <a:pt x="26" y="178"/>
                </a:lnTo>
                <a:lnTo>
                  <a:pt x="20" y="193"/>
                </a:lnTo>
                <a:lnTo>
                  <a:pt x="16" y="207"/>
                </a:lnTo>
                <a:lnTo>
                  <a:pt x="11" y="223"/>
                </a:lnTo>
                <a:lnTo>
                  <a:pt x="8" y="238"/>
                </a:lnTo>
                <a:lnTo>
                  <a:pt x="6" y="254"/>
                </a:lnTo>
                <a:lnTo>
                  <a:pt x="3" y="270"/>
                </a:lnTo>
                <a:lnTo>
                  <a:pt x="2" y="286"/>
                </a:lnTo>
                <a:lnTo>
                  <a:pt x="0" y="302"/>
                </a:lnTo>
                <a:lnTo>
                  <a:pt x="0" y="318"/>
                </a:lnTo>
                <a:lnTo>
                  <a:pt x="0" y="318"/>
                </a:lnTo>
                <a:lnTo>
                  <a:pt x="0" y="334"/>
                </a:lnTo>
                <a:lnTo>
                  <a:pt x="2" y="350"/>
                </a:lnTo>
                <a:lnTo>
                  <a:pt x="3" y="366"/>
                </a:lnTo>
                <a:lnTo>
                  <a:pt x="6" y="382"/>
                </a:lnTo>
                <a:lnTo>
                  <a:pt x="8" y="398"/>
                </a:lnTo>
                <a:lnTo>
                  <a:pt x="11" y="413"/>
                </a:lnTo>
                <a:lnTo>
                  <a:pt x="16" y="429"/>
                </a:lnTo>
                <a:lnTo>
                  <a:pt x="20" y="443"/>
                </a:lnTo>
                <a:lnTo>
                  <a:pt x="26" y="458"/>
                </a:lnTo>
                <a:lnTo>
                  <a:pt x="31" y="473"/>
                </a:lnTo>
                <a:lnTo>
                  <a:pt x="38" y="486"/>
                </a:lnTo>
                <a:lnTo>
                  <a:pt x="44" y="499"/>
                </a:lnTo>
                <a:lnTo>
                  <a:pt x="52" y="513"/>
                </a:lnTo>
                <a:lnTo>
                  <a:pt x="60" y="525"/>
                </a:lnTo>
                <a:lnTo>
                  <a:pt x="68" y="537"/>
                </a:lnTo>
                <a:lnTo>
                  <a:pt x="78" y="549"/>
                </a:lnTo>
                <a:lnTo>
                  <a:pt x="86" y="559"/>
                </a:lnTo>
                <a:lnTo>
                  <a:pt x="96" y="569"/>
                </a:lnTo>
                <a:lnTo>
                  <a:pt x="106" y="578"/>
                </a:lnTo>
                <a:lnTo>
                  <a:pt x="116" y="587"/>
                </a:lnTo>
                <a:lnTo>
                  <a:pt x="127" y="595"/>
                </a:lnTo>
                <a:lnTo>
                  <a:pt x="139" y="603"/>
                </a:lnTo>
                <a:lnTo>
                  <a:pt x="150" y="610"/>
                </a:lnTo>
                <a:lnTo>
                  <a:pt x="162" y="615"/>
                </a:lnTo>
                <a:lnTo>
                  <a:pt x="174" y="621"/>
                </a:lnTo>
                <a:lnTo>
                  <a:pt x="186" y="625"/>
                </a:lnTo>
                <a:lnTo>
                  <a:pt x="198" y="629"/>
                </a:lnTo>
                <a:lnTo>
                  <a:pt x="210" y="631"/>
                </a:lnTo>
                <a:lnTo>
                  <a:pt x="222" y="634"/>
                </a:lnTo>
                <a:lnTo>
                  <a:pt x="235" y="635"/>
                </a:lnTo>
                <a:lnTo>
                  <a:pt x="247" y="635"/>
                </a:lnTo>
                <a:lnTo>
                  <a:pt x="247" y="635"/>
                </a:lnTo>
                <a:lnTo>
                  <a:pt x="259" y="635"/>
                </a:lnTo>
                <a:lnTo>
                  <a:pt x="272" y="634"/>
                </a:lnTo>
                <a:lnTo>
                  <a:pt x="284" y="631"/>
                </a:lnTo>
                <a:lnTo>
                  <a:pt x="296" y="629"/>
                </a:lnTo>
                <a:lnTo>
                  <a:pt x="308" y="625"/>
                </a:lnTo>
                <a:lnTo>
                  <a:pt x="320" y="621"/>
                </a:lnTo>
                <a:lnTo>
                  <a:pt x="332" y="615"/>
                </a:lnTo>
                <a:lnTo>
                  <a:pt x="344" y="610"/>
                </a:lnTo>
                <a:lnTo>
                  <a:pt x="355" y="603"/>
                </a:lnTo>
                <a:lnTo>
                  <a:pt x="367" y="595"/>
                </a:lnTo>
                <a:lnTo>
                  <a:pt x="378" y="587"/>
                </a:lnTo>
                <a:lnTo>
                  <a:pt x="388" y="578"/>
                </a:lnTo>
                <a:lnTo>
                  <a:pt x="398" y="569"/>
                </a:lnTo>
                <a:lnTo>
                  <a:pt x="408" y="559"/>
                </a:lnTo>
                <a:lnTo>
                  <a:pt x="416" y="549"/>
                </a:lnTo>
                <a:lnTo>
                  <a:pt x="426" y="537"/>
                </a:lnTo>
                <a:lnTo>
                  <a:pt x="434" y="525"/>
                </a:lnTo>
                <a:lnTo>
                  <a:pt x="442" y="513"/>
                </a:lnTo>
                <a:lnTo>
                  <a:pt x="450" y="499"/>
                </a:lnTo>
                <a:lnTo>
                  <a:pt x="456" y="486"/>
                </a:lnTo>
                <a:lnTo>
                  <a:pt x="463" y="473"/>
                </a:lnTo>
                <a:lnTo>
                  <a:pt x="468" y="458"/>
                </a:lnTo>
                <a:lnTo>
                  <a:pt x="474" y="443"/>
                </a:lnTo>
                <a:lnTo>
                  <a:pt x="478" y="429"/>
                </a:lnTo>
                <a:lnTo>
                  <a:pt x="483" y="413"/>
                </a:lnTo>
                <a:lnTo>
                  <a:pt x="486" y="398"/>
                </a:lnTo>
                <a:lnTo>
                  <a:pt x="488" y="382"/>
                </a:lnTo>
                <a:lnTo>
                  <a:pt x="491" y="366"/>
                </a:lnTo>
                <a:lnTo>
                  <a:pt x="492" y="350"/>
                </a:lnTo>
                <a:lnTo>
                  <a:pt x="494" y="334"/>
                </a:lnTo>
                <a:lnTo>
                  <a:pt x="494" y="31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98" name="Freeform 286"/>
          <p:cNvSpPr>
            <a:spLocks noChangeArrowheads="1"/>
          </p:cNvSpPr>
          <p:nvPr/>
        </p:nvSpPr>
        <p:spPr bwMode="auto">
          <a:xfrm>
            <a:off x="3094038" y="4152900"/>
            <a:ext cx="204787" cy="255588"/>
          </a:xfrm>
          <a:custGeom>
            <a:avLst/>
            <a:gdLst>
              <a:gd name="T0" fmla="*/ 564 w 567"/>
              <a:gd name="T1" fmla="*/ 318 h 708"/>
              <a:gd name="T2" fmla="*/ 556 w 567"/>
              <a:gd name="T3" fmla="*/ 266 h 708"/>
              <a:gd name="T4" fmla="*/ 543 w 567"/>
              <a:gd name="T5" fmla="*/ 214 h 708"/>
              <a:gd name="T6" fmla="*/ 523 w 567"/>
              <a:gd name="T7" fmla="*/ 167 h 708"/>
              <a:gd name="T8" fmla="*/ 498 w 567"/>
              <a:gd name="T9" fmla="*/ 123 h 708"/>
              <a:gd name="T10" fmla="*/ 467 w 567"/>
              <a:gd name="T11" fmla="*/ 86 h 708"/>
              <a:gd name="T12" fmla="*/ 432 w 567"/>
              <a:gd name="T13" fmla="*/ 54 h 708"/>
              <a:gd name="T14" fmla="*/ 395 w 567"/>
              <a:gd name="T15" fmla="*/ 28 h 708"/>
              <a:gd name="T16" fmla="*/ 354 w 567"/>
              <a:gd name="T17" fmla="*/ 11 h 708"/>
              <a:gd name="T18" fmla="*/ 311 w 567"/>
              <a:gd name="T19" fmla="*/ 2 h 708"/>
              <a:gd name="T20" fmla="*/ 283 w 567"/>
              <a:gd name="T21" fmla="*/ 0 h 708"/>
              <a:gd name="T22" fmla="*/ 240 w 567"/>
              <a:gd name="T23" fmla="*/ 4 h 708"/>
              <a:gd name="T24" fmla="*/ 199 w 567"/>
              <a:gd name="T25" fmla="*/ 16 h 708"/>
              <a:gd name="T26" fmla="*/ 159 w 567"/>
              <a:gd name="T27" fmla="*/ 36 h 708"/>
              <a:gd name="T28" fmla="*/ 122 w 567"/>
              <a:gd name="T29" fmla="*/ 63 h 708"/>
              <a:gd name="T30" fmla="*/ 88 w 567"/>
              <a:gd name="T31" fmla="*/ 98 h 708"/>
              <a:gd name="T32" fmla="*/ 59 w 567"/>
              <a:gd name="T33" fmla="*/ 138 h 708"/>
              <a:gd name="T34" fmla="*/ 36 w 567"/>
              <a:gd name="T35" fmla="*/ 182 h 708"/>
              <a:gd name="T36" fmla="*/ 18 w 567"/>
              <a:gd name="T37" fmla="*/ 231 h 708"/>
              <a:gd name="T38" fmla="*/ 6 w 567"/>
              <a:gd name="T39" fmla="*/ 283 h 708"/>
              <a:gd name="T40" fmla="*/ 0 w 567"/>
              <a:gd name="T41" fmla="*/ 337 h 708"/>
              <a:gd name="T42" fmla="*/ 0 w 567"/>
              <a:gd name="T43" fmla="*/ 371 h 708"/>
              <a:gd name="T44" fmla="*/ 6 w 567"/>
              <a:gd name="T45" fmla="*/ 425 h 708"/>
              <a:gd name="T46" fmla="*/ 18 w 567"/>
              <a:gd name="T47" fmla="*/ 477 h 708"/>
              <a:gd name="T48" fmla="*/ 36 w 567"/>
              <a:gd name="T49" fmla="*/ 526 h 708"/>
              <a:gd name="T50" fmla="*/ 59 w 567"/>
              <a:gd name="T51" fmla="*/ 570 h 708"/>
              <a:gd name="T52" fmla="*/ 88 w 567"/>
              <a:gd name="T53" fmla="*/ 610 h 708"/>
              <a:gd name="T54" fmla="*/ 122 w 567"/>
              <a:gd name="T55" fmla="*/ 645 h 708"/>
              <a:gd name="T56" fmla="*/ 159 w 567"/>
              <a:gd name="T57" fmla="*/ 671 h 708"/>
              <a:gd name="T58" fmla="*/ 199 w 567"/>
              <a:gd name="T59" fmla="*/ 691 h 708"/>
              <a:gd name="T60" fmla="*/ 240 w 567"/>
              <a:gd name="T61" fmla="*/ 703 h 708"/>
              <a:gd name="T62" fmla="*/ 283 w 567"/>
              <a:gd name="T63" fmla="*/ 707 h 708"/>
              <a:gd name="T64" fmla="*/ 311 w 567"/>
              <a:gd name="T65" fmla="*/ 706 h 708"/>
              <a:gd name="T66" fmla="*/ 354 w 567"/>
              <a:gd name="T67" fmla="*/ 697 h 708"/>
              <a:gd name="T68" fmla="*/ 395 w 567"/>
              <a:gd name="T69" fmla="*/ 679 h 708"/>
              <a:gd name="T70" fmla="*/ 432 w 567"/>
              <a:gd name="T71" fmla="*/ 654 h 708"/>
              <a:gd name="T72" fmla="*/ 467 w 567"/>
              <a:gd name="T73" fmla="*/ 622 h 708"/>
              <a:gd name="T74" fmla="*/ 498 w 567"/>
              <a:gd name="T75" fmla="*/ 585 h 708"/>
              <a:gd name="T76" fmla="*/ 523 w 567"/>
              <a:gd name="T77" fmla="*/ 541 h 708"/>
              <a:gd name="T78" fmla="*/ 543 w 567"/>
              <a:gd name="T79" fmla="*/ 494 h 708"/>
              <a:gd name="T80" fmla="*/ 556 w 567"/>
              <a:gd name="T81" fmla="*/ 442 h 708"/>
              <a:gd name="T82" fmla="*/ 564 w 567"/>
              <a:gd name="T83" fmla="*/ 390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7" h="708">
                <a:moveTo>
                  <a:pt x="566" y="354"/>
                </a:moveTo>
                <a:lnTo>
                  <a:pt x="566" y="337"/>
                </a:lnTo>
                <a:lnTo>
                  <a:pt x="564" y="318"/>
                </a:lnTo>
                <a:lnTo>
                  <a:pt x="563" y="301"/>
                </a:lnTo>
                <a:lnTo>
                  <a:pt x="560" y="283"/>
                </a:lnTo>
                <a:lnTo>
                  <a:pt x="556" y="266"/>
                </a:lnTo>
                <a:lnTo>
                  <a:pt x="552" y="249"/>
                </a:lnTo>
                <a:lnTo>
                  <a:pt x="548" y="231"/>
                </a:lnTo>
                <a:lnTo>
                  <a:pt x="543" y="214"/>
                </a:lnTo>
                <a:lnTo>
                  <a:pt x="536" y="198"/>
                </a:lnTo>
                <a:lnTo>
                  <a:pt x="530" y="182"/>
                </a:lnTo>
                <a:lnTo>
                  <a:pt x="523" y="167"/>
                </a:lnTo>
                <a:lnTo>
                  <a:pt x="515" y="153"/>
                </a:lnTo>
                <a:lnTo>
                  <a:pt x="507" y="138"/>
                </a:lnTo>
                <a:lnTo>
                  <a:pt x="498" y="123"/>
                </a:lnTo>
                <a:lnTo>
                  <a:pt x="488" y="110"/>
                </a:lnTo>
                <a:lnTo>
                  <a:pt x="478" y="98"/>
                </a:lnTo>
                <a:lnTo>
                  <a:pt x="467" y="86"/>
                </a:lnTo>
                <a:lnTo>
                  <a:pt x="456" y="74"/>
                </a:lnTo>
                <a:lnTo>
                  <a:pt x="444" y="63"/>
                </a:lnTo>
                <a:lnTo>
                  <a:pt x="432" y="54"/>
                </a:lnTo>
                <a:lnTo>
                  <a:pt x="420" y="44"/>
                </a:lnTo>
                <a:lnTo>
                  <a:pt x="407" y="36"/>
                </a:lnTo>
                <a:lnTo>
                  <a:pt x="395" y="28"/>
                </a:lnTo>
                <a:lnTo>
                  <a:pt x="382" y="22"/>
                </a:lnTo>
                <a:lnTo>
                  <a:pt x="367" y="16"/>
                </a:lnTo>
                <a:lnTo>
                  <a:pt x="354" y="11"/>
                </a:lnTo>
                <a:lnTo>
                  <a:pt x="340" y="7"/>
                </a:lnTo>
                <a:lnTo>
                  <a:pt x="326" y="4"/>
                </a:lnTo>
                <a:lnTo>
                  <a:pt x="311" y="2"/>
                </a:lnTo>
                <a:lnTo>
                  <a:pt x="298" y="0"/>
                </a:lnTo>
                <a:lnTo>
                  <a:pt x="283" y="0"/>
                </a:lnTo>
                <a:lnTo>
                  <a:pt x="283" y="0"/>
                </a:lnTo>
                <a:lnTo>
                  <a:pt x="268" y="0"/>
                </a:lnTo>
                <a:lnTo>
                  <a:pt x="255" y="2"/>
                </a:lnTo>
                <a:lnTo>
                  <a:pt x="240" y="4"/>
                </a:lnTo>
                <a:lnTo>
                  <a:pt x="226" y="7"/>
                </a:lnTo>
                <a:lnTo>
                  <a:pt x="212" y="11"/>
                </a:lnTo>
                <a:lnTo>
                  <a:pt x="199" y="16"/>
                </a:lnTo>
                <a:lnTo>
                  <a:pt x="184" y="22"/>
                </a:lnTo>
                <a:lnTo>
                  <a:pt x="171" y="28"/>
                </a:lnTo>
                <a:lnTo>
                  <a:pt x="159" y="36"/>
                </a:lnTo>
                <a:lnTo>
                  <a:pt x="146" y="44"/>
                </a:lnTo>
                <a:lnTo>
                  <a:pt x="134" y="54"/>
                </a:lnTo>
                <a:lnTo>
                  <a:pt x="122" y="63"/>
                </a:lnTo>
                <a:lnTo>
                  <a:pt x="110" y="74"/>
                </a:lnTo>
                <a:lnTo>
                  <a:pt x="99" y="86"/>
                </a:lnTo>
                <a:lnTo>
                  <a:pt x="88" y="98"/>
                </a:lnTo>
                <a:lnTo>
                  <a:pt x="78" y="110"/>
                </a:lnTo>
                <a:lnTo>
                  <a:pt x="68" y="123"/>
                </a:lnTo>
                <a:lnTo>
                  <a:pt x="59" y="138"/>
                </a:lnTo>
                <a:lnTo>
                  <a:pt x="51" y="153"/>
                </a:lnTo>
                <a:lnTo>
                  <a:pt x="43" y="167"/>
                </a:lnTo>
                <a:lnTo>
                  <a:pt x="36" y="182"/>
                </a:lnTo>
                <a:lnTo>
                  <a:pt x="30" y="198"/>
                </a:lnTo>
                <a:lnTo>
                  <a:pt x="23" y="214"/>
                </a:lnTo>
                <a:lnTo>
                  <a:pt x="18" y="231"/>
                </a:lnTo>
                <a:lnTo>
                  <a:pt x="14" y="249"/>
                </a:lnTo>
                <a:lnTo>
                  <a:pt x="10" y="266"/>
                </a:lnTo>
                <a:lnTo>
                  <a:pt x="6" y="283"/>
                </a:lnTo>
                <a:lnTo>
                  <a:pt x="3" y="301"/>
                </a:lnTo>
                <a:lnTo>
                  <a:pt x="2" y="318"/>
                </a:lnTo>
                <a:lnTo>
                  <a:pt x="0" y="337"/>
                </a:lnTo>
                <a:lnTo>
                  <a:pt x="0" y="354"/>
                </a:lnTo>
                <a:lnTo>
                  <a:pt x="0" y="354"/>
                </a:lnTo>
                <a:lnTo>
                  <a:pt x="0" y="371"/>
                </a:lnTo>
                <a:lnTo>
                  <a:pt x="2" y="390"/>
                </a:lnTo>
                <a:lnTo>
                  <a:pt x="3" y="407"/>
                </a:lnTo>
                <a:lnTo>
                  <a:pt x="6" y="425"/>
                </a:lnTo>
                <a:lnTo>
                  <a:pt x="10" y="442"/>
                </a:lnTo>
                <a:lnTo>
                  <a:pt x="14" y="459"/>
                </a:lnTo>
                <a:lnTo>
                  <a:pt x="18" y="477"/>
                </a:lnTo>
                <a:lnTo>
                  <a:pt x="23" y="494"/>
                </a:lnTo>
                <a:lnTo>
                  <a:pt x="30" y="510"/>
                </a:lnTo>
                <a:lnTo>
                  <a:pt x="36" y="526"/>
                </a:lnTo>
                <a:lnTo>
                  <a:pt x="43" y="541"/>
                </a:lnTo>
                <a:lnTo>
                  <a:pt x="51" y="555"/>
                </a:lnTo>
                <a:lnTo>
                  <a:pt x="59" y="570"/>
                </a:lnTo>
                <a:lnTo>
                  <a:pt x="68" y="585"/>
                </a:lnTo>
                <a:lnTo>
                  <a:pt x="78" y="598"/>
                </a:lnTo>
                <a:lnTo>
                  <a:pt x="88" y="610"/>
                </a:lnTo>
                <a:lnTo>
                  <a:pt x="99" y="622"/>
                </a:lnTo>
                <a:lnTo>
                  <a:pt x="110" y="634"/>
                </a:lnTo>
                <a:lnTo>
                  <a:pt x="122" y="645"/>
                </a:lnTo>
                <a:lnTo>
                  <a:pt x="134" y="654"/>
                </a:lnTo>
                <a:lnTo>
                  <a:pt x="146" y="663"/>
                </a:lnTo>
                <a:lnTo>
                  <a:pt x="159" y="671"/>
                </a:lnTo>
                <a:lnTo>
                  <a:pt x="171" y="679"/>
                </a:lnTo>
                <a:lnTo>
                  <a:pt x="184" y="686"/>
                </a:lnTo>
                <a:lnTo>
                  <a:pt x="199" y="691"/>
                </a:lnTo>
                <a:lnTo>
                  <a:pt x="212" y="697"/>
                </a:lnTo>
                <a:lnTo>
                  <a:pt x="226" y="701"/>
                </a:lnTo>
                <a:lnTo>
                  <a:pt x="240" y="703"/>
                </a:lnTo>
                <a:lnTo>
                  <a:pt x="255" y="706"/>
                </a:lnTo>
                <a:lnTo>
                  <a:pt x="268" y="707"/>
                </a:lnTo>
                <a:lnTo>
                  <a:pt x="283" y="707"/>
                </a:lnTo>
                <a:lnTo>
                  <a:pt x="283" y="707"/>
                </a:lnTo>
                <a:lnTo>
                  <a:pt x="298" y="707"/>
                </a:lnTo>
                <a:lnTo>
                  <a:pt x="311" y="706"/>
                </a:lnTo>
                <a:lnTo>
                  <a:pt x="326" y="703"/>
                </a:lnTo>
                <a:lnTo>
                  <a:pt x="340" y="701"/>
                </a:lnTo>
                <a:lnTo>
                  <a:pt x="354" y="697"/>
                </a:lnTo>
                <a:lnTo>
                  <a:pt x="367" y="691"/>
                </a:lnTo>
                <a:lnTo>
                  <a:pt x="382" y="686"/>
                </a:lnTo>
                <a:lnTo>
                  <a:pt x="395" y="679"/>
                </a:lnTo>
                <a:lnTo>
                  <a:pt x="407" y="671"/>
                </a:lnTo>
                <a:lnTo>
                  <a:pt x="420" y="663"/>
                </a:lnTo>
                <a:lnTo>
                  <a:pt x="432" y="654"/>
                </a:lnTo>
                <a:lnTo>
                  <a:pt x="444" y="645"/>
                </a:lnTo>
                <a:lnTo>
                  <a:pt x="456" y="634"/>
                </a:lnTo>
                <a:lnTo>
                  <a:pt x="467" y="622"/>
                </a:lnTo>
                <a:lnTo>
                  <a:pt x="478" y="610"/>
                </a:lnTo>
                <a:lnTo>
                  <a:pt x="488" y="598"/>
                </a:lnTo>
                <a:lnTo>
                  <a:pt x="498" y="585"/>
                </a:lnTo>
                <a:lnTo>
                  <a:pt x="507" y="570"/>
                </a:lnTo>
                <a:lnTo>
                  <a:pt x="515" y="555"/>
                </a:lnTo>
                <a:lnTo>
                  <a:pt x="523" y="541"/>
                </a:lnTo>
                <a:lnTo>
                  <a:pt x="530" y="526"/>
                </a:lnTo>
                <a:lnTo>
                  <a:pt x="536" y="510"/>
                </a:lnTo>
                <a:lnTo>
                  <a:pt x="543" y="494"/>
                </a:lnTo>
                <a:lnTo>
                  <a:pt x="548" y="477"/>
                </a:lnTo>
                <a:lnTo>
                  <a:pt x="552" y="459"/>
                </a:lnTo>
                <a:lnTo>
                  <a:pt x="556" y="442"/>
                </a:lnTo>
                <a:lnTo>
                  <a:pt x="560" y="425"/>
                </a:lnTo>
                <a:lnTo>
                  <a:pt x="563" y="407"/>
                </a:lnTo>
                <a:lnTo>
                  <a:pt x="564" y="390"/>
                </a:lnTo>
                <a:lnTo>
                  <a:pt x="566" y="371"/>
                </a:lnTo>
                <a:lnTo>
                  <a:pt x="566" y="354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99" name="Oval 287"/>
          <p:cNvSpPr>
            <a:spLocks noChangeArrowheads="1"/>
          </p:cNvSpPr>
          <p:nvPr/>
        </p:nvSpPr>
        <p:spPr bwMode="auto">
          <a:xfrm>
            <a:off x="2370138" y="4648200"/>
            <a:ext cx="177800" cy="2286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00" name="Freeform 288"/>
          <p:cNvSpPr>
            <a:spLocks noChangeArrowheads="1"/>
          </p:cNvSpPr>
          <p:nvPr/>
        </p:nvSpPr>
        <p:spPr bwMode="auto">
          <a:xfrm>
            <a:off x="2357438" y="4635500"/>
            <a:ext cx="177800" cy="228600"/>
          </a:xfrm>
          <a:custGeom>
            <a:avLst/>
            <a:gdLst>
              <a:gd name="T0" fmla="*/ 492 w 494"/>
              <a:gd name="T1" fmla="*/ 286 h 636"/>
              <a:gd name="T2" fmla="*/ 485 w 494"/>
              <a:gd name="T3" fmla="*/ 237 h 636"/>
              <a:gd name="T4" fmla="*/ 473 w 494"/>
              <a:gd name="T5" fmla="*/ 192 h 636"/>
              <a:gd name="T6" fmla="*/ 456 w 494"/>
              <a:gd name="T7" fmla="*/ 149 h 636"/>
              <a:gd name="T8" fmla="*/ 433 w 494"/>
              <a:gd name="T9" fmla="*/ 111 h 636"/>
              <a:gd name="T10" fmla="*/ 408 w 494"/>
              <a:gd name="T11" fmla="*/ 76 h 636"/>
              <a:gd name="T12" fmla="*/ 377 w 494"/>
              <a:gd name="T13" fmla="*/ 48 h 636"/>
              <a:gd name="T14" fmla="*/ 344 w 494"/>
              <a:gd name="T15" fmla="*/ 25 h 636"/>
              <a:gd name="T16" fmla="*/ 308 w 494"/>
              <a:gd name="T17" fmla="*/ 11 h 636"/>
              <a:gd name="T18" fmla="*/ 272 w 494"/>
              <a:gd name="T19" fmla="*/ 1 h 636"/>
              <a:gd name="T20" fmla="*/ 246 w 494"/>
              <a:gd name="T21" fmla="*/ 0 h 636"/>
              <a:gd name="T22" fmla="*/ 209 w 494"/>
              <a:gd name="T23" fmla="*/ 4 h 636"/>
              <a:gd name="T24" fmla="*/ 173 w 494"/>
              <a:gd name="T25" fmla="*/ 15 h 636"/>
              <a:gd name="T26" fmla="*/ 138 w 494"/>
              <a:gd name="T27" fmla="*/ 32 h 636"/>
              <a:gd name="T28" fmla="*/ 105 w 494"/>
              <a:gd name="T29" fmla="*/ 57 h 636"/>
              <a:gd name="T30" fmla="*/ 77 w 494"/>
              <a:gd name="T31" fmla="*/ 87 h 636"/>
              <a:gd name="T32" fmla="*/ 52 w 494"/>
              <a:gd name="T33" fmla="*/ 123 h 636"/>
              <a:gd name="T34" fmla="*/ 30 w 494"/>
              <a:gd name="T35" fmla="*/ 163 h 636"/>
              <a:gd name="T36" fmla="*/ 16 w 494"/>
              <a:gd name="T37" fmla="*/ 207 h 636"/>
              <a:gd name="T38" fmla="*/ 5 w 494"/>
              <a:gd name="T39" fmla="*/ 254 h 636"/>
              <a:gd name="T40" fmla="*/ 0 w 494"/>
              <a:gd name="T41" fmla="*/ 302 h 636"/>
              <a:gd name="T42" fmla="*/ 0 w 494"/>
              <a:gd name="T43" fmla="*/ 334 h 636"/>
              <a:gd name="T44" fmla="*/ 5 w 494"/>
              <a:gd name="T45" fmla="*/ 382 h 636"/>
              <a:gd name="T46" fmla="*/ 16 w 494"/>
              <a:gd name="T47" fmla="*/ 428 h 636"/>
              <a:gd name="T48" fmla="*/ 30 w 494"/>
              <a:gd name="T49" fmla="*/ 472 h 636"/>
              <a:gd name="T50" fmla="*/ 52 w 494"/>
              <a:gd name="T51" fmla="*/ 512 h 636"/>
              <a:gd name="T52" fmla="*/ 77 w 494"/>
              <a:gd name="T53" fmla="*/ 548 h 636"/>
              <a:gd name="T54" fmla="*/ 105 w 494"/>
              <a:gd name="T55" fmla="*/ 578 h 636"/>
              <a:gd name="T56" fmla="*/ 138 w 494"/>
              <a:gd name="T57" fmla="*/ 603 h 636"/>
              <a:gd name="T58" fmla="*/ 173 w 494"/>
              <a:gd name="T59" fmla="*/ 620 h 636"/>
              <a:gd name="T60" fmla="*/ 209 w 494"/>
              <a:gd name="T61" fmla="*/ 631 h 636"/>
              <a:gd name="T62" fmla="*/ 246 w 494"/>
              <a:gd name="T63" fmla="*/ 635 h 636"/>
              <a:gd name="T64" fmla="*/ 272 w 494"/>
              <a:gd name="T65" fmla="*/ 634 h 636"/>
              <a:gd name="T66" fmla="*/ 308 w 494"/>
              <a:gd name="T67" fmla="*/ 624 h 636"/>
              <a:gd name="T68" fmla="*/ 344 w 494"/>
              <a:gd name="T69" fmla="*/ 610 h 636"/>
              <a:gd name="T70" fmla="*/ 377 w 494"/>
              <a:gd name="T71" fmla="*/ 587 h 636"/>
              <a:gd name="T72" fmla="*/ 408 w 494"/>
              <a:gd name="T73" fmla="*/ 559 h 636"/>
              <a:gd name="T74" fmla="*/ 433 w 494"/>
              <a:gd name="T75" fmla="*/ 524 h 636"/>
              <a:gd name="T76" fmla="*/ 456 w 494"/>
              <a:gd name="T77" fmla="*/ 486 h 636"/>
              <a:gd name="T78" fmla="*/ 473 w 494"/>
              <a:gd name="T79" fmla="*/ 443 h 636"/>
              <a:gd name="T80" fmla="*/ 485 w 494"/>
              <a:gd name="T81" fmla="*/ 398 h 636"/>
              <a:gd name="T82" fmla="*/ 492 w 494"/>
              <a:gd name="T83" fmla="*/ 350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4" h="636">
                <a:moveTo>
                  <a:pt x="493" y="318"/>
                </a:moveTo>
                <a:lnTo>
                  <a:pt x="493" y="302"/>
                </a:lnTo>
                <a:lnTo>
                  <a:pt x="492" y="286"/>
                </a:lnTo>
                <a:lnTo>
                  <a:pt x="490" y="270"/>
                </a:lnTo>
                <a:lnTo>
                  <a:pt x="488" y="254"/>
                </a:lnTo>
                <a:lnTo>
                  <a:pt x="485" y="237"/>
                </a:lnTo>
                <a:lnTo>
                  <a:pt x="482" y="223"/>
                </a:lnTo>
                <a:lnTo>
                  <a:pt x="477" y="207"/>
                </a:lnTo>
                <a:lnTo>
                  <a:pt x="473" y="192"/>
                </a:lnTo>
                <a:lnTo>
                  <a:pt x="468" y="177"/>
                </a:lnTo>
                <a:lnTo>
                  <a:pt x="462" y="163"/>
                </a:lnTo>
                <a:lnTo>
                  <a:pt x="456" y="149"/>
                </a:lnTo>
                <a:lnTo>
                  <a:pt x="449" y="136"/>
                </a:lnTo>
                <a:lnTo>
                  <a:pt x="441" y="123"/>
                </a:lnTo>
                <a:lnTo>
                  <a:pt x="433" y="111"/>
                </a:lnTo>
                <a:lnTo>
                  <a:pt x="425" y="99"/>
                </a:lnTo>
                <a:lnTo>
                  <a:pt x="416" y="87"/>
                </a:lnTo>
                <a:lnTo>
                  <a:pt x="408" y="76"/>
                </a:lnTo>
                <a:lnTo>
                  <a:pt x="397" y="67"/>
                </a:lnTo>
                <a:lnTo>
                  <a:pt x="388" y="57"/>
                </a:lnTo>
                <a:lnTo>
                  <a:pt x="377" y="48"/>
                </a:lnTo>
                <a:lnTo>
                  <a:pt x="366" y="40"/>
                </a:lnTo>
                <a:lnTo>
                  <a:pt x="354" y="32"/>
                </a:lnTo>
                <a:lnTo>
                  <a:pt x="344" y="25"/>
                </a:lnTo>
                <a:lnTo>
                  <a:pt x="332" y="20"/>
                </a:lnTo>
                <a:lnTo>
                  <a:pt x="320" y="15"/>
                </a:lnTo>
                <a:lnTo>
                  <a:pt x="308" y="11"/>
                </a:lnTo>
                <a:lnTo>
                  <a:pt x="296" y="7"/>
                </a:lnTo>
                <a:lnTo>
                  <a:pt x="284" y="4"/>
                </a:lnTo>
                <a:lnTo>
                  <a:pt x="272" y="1"/>
                </a:lnTo>
                <a:lnTo>
                  <a:pt x="258" y="0"/>
                </a:lnTo>
                <a:lnTo>
                  <a:pt x="246" y="0"/>
                </a:lnTo>
                <a:lnTo>
                  <a:pt x="246" y="0"/>
                </a:lnTo>
                <a:lnTo>
                  <a:pt x="234" y="0"/>
                </a:lnTo>
                <a:lnTo>
                  <a:pt x="221" y="1"/>
                </a:lnTo>
                <a:lnTo>
                  <a:pt x="209" y="4"/>
                </a:lnTo>
                <a:lnTo>
                  <a:pt x="197" y="7"/>
                </a:lnTo>
                <a:lnTo>
                  <a:pt x="185" y="11"/>
                </a:lnTo>
                <a:lnTo>
                  <a:pt x="173" y="15"/>
                </a:lnTo>
                <a:lnTo>
                  <a:pt x="161" y="20"/>
                </a:lnTo>
                <a:lnTo>
                  <a:pt x="149" y="25"/>
                </a:lnTo>
                <a:lnTo>
                  <a:pt x="138" y="32"/>
                </a:lnTo>
                <a:lnTo>
                  <a:pt x="126" y="40"/>
                </a:lnTo>
                <a:lnTo>
                  <a:pt x="116" y="48"/>
                </a:lnTo>
                <a:lnTo>
                  <a:pt x="105" y="57"/>
                </a:lnTo>
                <a:lnTo>
                  <a:pt x="96" y="67"/>
                </a:lnTo>
                <a:lnTo>
                  <a:pt x="85" y="76"/>
                </a:lnTo>
                <a:lnTo>
                  <a:pt x="77" y="87"/>
                </a:lnTo>
                <a:lnTo>
                  <a:pt x="68" y="99"/>
                </a:lnTo>
                <a:lnTo>
                  <a:pt x="60" y="111"/>
                </a:lnTo>
                <a:lnTo>
                  <a:pt x="52" y="123"/>
                </a:lnTo>
                <a:lnTo>
                  <a:pt x="44" y="136"/>
                </a:lnTo>
                <a:lnTo>
                  <a:pt x="37" y="149"/>
                </a:lnTo>
                <a:lnTo>
                  <a:pt x="30" y="163"/>
                </a:lnTo>
                <a:lnTo>
                  <a:pt x="25" y="177"/>
                </a:lnTo>
                <a:lnTo>
                  <a:pt x="20" y="192"/>
                </a:lnTo>
                <a:lnTo>
                  <a:pt x="16" y="207"/>
                </a:lnTo>
                <a:lnTo>
                  <a:pt x="10" y="223"/>
                </a:lnTo>
                <a:lnTo>
                  <a:pt x="8" y="237"/>
                </a:lnTo>
                <a:lnTo>
                  <a:pt x="5" y="254"/>
                </a:lnTo>
                <a:lnTo>
                  <a:pt x="2" y="270"/>
                </a:lnTo>
                <a:lnTo>
                  <a:pt x="1" y="286"/>
                </a:lnTo>
                <a:lnTo>
                  <a:pt x="0" y="302"/>
                </a:lnTo>
                <a:lnTo>
                  <a:pt x="0" y="318"/>
                </a:lnTo>
                <a:lnTo>
                  <a:pt x="0" y="318"/>
                </a:lnTo>
                <a:lnTo>
                  <a:pt x="0" y="334"/>
                </a:lnTo>
                <a:lnTo>
                  <a:pt x="1" y="350"/>
                </a:lnTo>
                <a:lnTo>
                  <a:pt x="2" y="366"/>
                </a:lnTo>
                <a:lnTo>
                  <a:pt x="5" y="382"/>
                </a:lnTo>
                <a:lnTo>
                  <a:pt x="8" y="398"/>
                </a:lnTo>
                <a:lnTo>
                  <a:pt x="10" y="412"/>
                </a:lnTo>
                <a:lnTo>
                  <a:pt x="16" y="428"/>
                </a:lnTo>
                <a:lnTo>
                  <a:pt x="20" y="443"/>
                </a:lnTo>
                <a:lnTo>
                  <a:pt x="25" y="458"/>
                </a:lnTo>
                <a:lnTo>
                  <a:pt x="30" y="472"/>
                </a:lnTo>
                <a:lnTo>
                  <a:pt x="37" y="486"/>
                </a:lnTo>
                <a:lnTo>
                  <a:pt x="44" y="499"/>
                </a:lnTo>
                <a:lnTo>
                  <a:pt x="52" y="512"/>
                </a:lnTo>
                <a:lnTo>
                  <a:pt x="60" y="524"/>
                </a:lnTo>
                <a:lnTo>
                  <a:pt x="68" y="536"/>
                </a:lnTo>
                <a:lnTo>
                  <a:pt x="77" y="548"/>
                </a:lnTo>
                <a:lnTo>
                  <a:pt x="85" y="559"/>
                </a:lnTo>
                <a:lnTo>
                  <a:pt x="96" y="568"/>
                </a:lnTo>
                <a:lnTo>
                  <a:pt x="105" y="578"/>
                </a:lnTo>
                <a:lnTo>
                  <a:pt x="116" y="587"/>
                </a:lnTo>
                <a:lnTo>
                  <a:pt x="126" y="595"/>
                </a:lnTo>
                <a:lnTo>
                  <a:pt x="138" y="603"/>
                </a:lnTo>
                <a:lnTo>
                  <a:pt x="149" y="610"/>
                </a:lnTo>
                <a:lnTo>
                  <a:pt x="161" y="615"/>
                </a:lnTo>
                <a:lnTo>
                  <a:pt x="173" y="620"/>
                </a:lnTo>
                <a:lnTo>
                  <a:pt x="185" y="624"/>
                </a:lnTo>
                <a:lnTo>
                  <a:pt x="197" y="628"/>
                </a:lnTo>
                <a:lnTo>
                  <a:pt x="209" y="631"/>
                </a:lnTo>
                <a:lnTo>
                  <a:pt x="221" y="634"/>
                </a:lnTo>
                <a:lnTo>
                  <a:pt x="234" y="635"/>
                </a:lnTo>
                <a:lnTo>
                  <a:pt x="246" y="635"/>
                </a:lnTo>
                <a:lnTo>
                  <a:pt x="246" y="635"/>
                </a:lnTo>
                <a:lnTo>
                  <a:pt x="258" y="635"/>
                </a:lnTo>
                <a:lnTo>
                  <a:pt x="272" y="634"/>
                </a:lnTo>
                <a:lnTo>
                  <a:pt x="284" y="631"/>
                </a:lnTo>
                <a:lnTo>
                  <a:pt x="296" y="628"/>
                </a:lnTo>
                <a:lnTo>
                  <a:pt x="308" y="624"/>
                </a:lnTo>
                <a:lnTo>
                  <a:pt x="320" y="620"/>
                </a:lnTo>
                <a:lnTo>
                  <a:pt x="332" y="615"/>
                </a:lnTo>
                <a:lnTo>
                  <a:pt x="344" y="610"/>
                </a:lnTo>
                <a:lnTo>
                  <a:pt x="354" y="603"/>
                </a:lnTo>
                <a:lnTo>
                  <a:pt x="366" y="595"/>
                </a:lnTo>
                <a:lnTo>
                  <a:pt x="377" y="587"/>
                </a:lnTo>
                <a:lnTo>
                  <a:pt x="388" y="578"/>
                </a:lnTo>
                <a:lnTo>
                  <a:pt x="397" y="568"/>
                </a:lnTo>
                <a:lnTo>
                  <a:pt x="408" y="559"/>
                </a:lnTo>
                <a:lnTo>
                  <a:pt x="416" y="548"/>
                </a:lnTo>
                <a:lnTo>
                  <a:pt x="425" y="536"/>
                </a:lnTo>
                <a:lnTo>
                  <a:pt x="433" y="524"/>
                </a:lnTo>
                <a:lnTo>
                  <a:pt x="441" y="512"/>
                </a:lnTo>
                <a:lnTo>
                  <a:pt x="449" y="499"/>
                </a:lnTo>
                <a:lnTo>
                  <a:pt x="456" y="486"/>
                </a:lnTo>
                <a:lnTo>
                  <a:pt x="462" y="472"/>
                </a:lnTo>
                <a:lnTo>
                  <a:pt x="468" y="458"/>
                </a:lnTo>
                <a:lnTo>
                  <a:pt x="473" y="443"/>
                </a:lnTo>
                <a:lnTo>
                  <a:pt x="477" y="428"/>
                </a:lnTo>
                <a:lnTo>
                  <a:pt x="482" y="412"/>
                </a:lnTo>
                <a:lnTo>
                  <a:pt x="485" y="398"/>
                </a:lnTo>
                <a:lnTo>
                  <a:pt x="488" y="382"/>
                </a:lnTo>
                <a:lnTo>
                  <a:pt x="490" y="366"/>
                </a:lnTo>
                <a:lnTo>
                  <a:pt x="492" y="350"/>
                </a:lnTo>
                <a:lnTo>
                  <a:pt x="493" y="334"/>
                </a:lnTo>
                <a:lnTo>
                  <a:pt x="493" y="31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01" name="Freeform 289"/>
          <p:cNvSpPr>
            <a:spLocks noChangeArrowheads="1"/>
          </p:cNvSpPr>
          <p:nvPr/>
        </p:nvSpPr>
        <p:spPr bwMode="auto">
          <a:xfrm>
            <a:off x="2344738" y="4622800"/>
            <a:ext cx="203200" cy="255588"/>
          </a:xfrm>
          <a:custGeom>
            <a:avLst/>
            <a:gdLst>
              <a:gd name="T0" fmla="*/ 564 w 566"/>
              <a:gd name="T1" fmla="*/ 318 h 708"/>
              <a:gd name="T2" fmla="*/ 556 w 566"/>
              <a:gd name="T3" fmla="*/ 265 h 708"/>
              <a:gd name="T4" fmla="*/ 542 w 566"/>
              <a:gd name="T5" fmla="*/ 213 h 708"/>
              <a:gd name="T6" fmla="*/ 522 w 566"/>
              <a:gd name="T7" fmla="*/ 167 h 708"/>
              <a:gd name="T8" fmla="*/ 497 w 566"/>
              <a:gd name="T9" fmla="*/ 123 h 708"/>
              <a:gd name="T10" fmla="*/ 466 w 566"/>
              <a:gd name="T11" fmla="*/ 85 h 708"/>
              <a:gd name="T12" fmla="*/ 432 w 566"/>
              <a:gd name="T13" fmla="*/ 53 h 708"/>
              <a:gd name="T14" fmla="*/ 394 w 566"/>
              <a:gd name="T15" fmla="*/ 28 h 708"/>
              <a:gd name="T16" fmla="*/ 353 w 566"/>
              <a:gd name="T17" fmla="*/ 11 h 708"/>
              <a:gd name="T18" fmla="*/ 310 w 566"/>
              <a:gd name="T19" fmla="*/ 1 h 708"/>
              <a:gd name="T20" fmla="*/ 282 w 566"/>
              <a:gd name="T21" fmla="*/ 0 h 708"/>
              <a:gd name="T22" fmla="*/ 240 w 566"/>
              <a:gd name="T23" fmla="*/ 4 h 708"/>
              <a:gd name="T24" fmla="*/ 198 w 566"/>
              <a:gd name="T25" fmla="*/ 16 h 708"/>
              <a:gd name="T26" fmla="*/ 158 w 566"/>
              <a:gd name="T27" fmla="*/ 36 h 708"/>
              <a:gd name="T28" fmla="*/ 121 w 566"/>
              <a:gd name="T29" fmla="*/ 63 h 708"/>
              <a:gd name="T30" fmla="*/ 88 w 566"/>
              <a:gd name="T31" fmla="*/ 97 h 708"/>
              <a:gd name="T32" fmla="*/ 58 w 566"/>
              <a:gd name="T33" fmla="*/ 137 h 708"/>
              <a:gd name="T34" fmla="*/ 36 w 566"/>
              <a:gd name="T35" fmla="*/ 181 h 708"/>
              <a:gd name="T36" fmla="*/ 17 w 566"/>
              <a:gd name="T37" fmla="*/ 231 h 708"/>
              <a:gd name="T38" fmla="*/ 5 w 566"/>
              <a:gd name="T39" fmla="*/ 283 h 708"/>
              <a:gd name="T40" fmla="*/ 0 w 566"/>
              <a:gd name="T41" fmla="*/ 336 h 708"/>
              <a:gd name="T42" fmla="*/ 0 w 566"/>
              <a:gd name="T43" fmla="*/ 371 h 708"/>
              <a:gd name="T44" fmla="*/ 5 w 566"/>
              <a:gd name="T45" fmla="*/ 424 h 708"/>
              <a:gd name="T46" fmla="*/ 17 w 566"/>
              <a:gd name="T47" fmla="*/ 476 h 708"/>
              <a:gd name="T48" fmla="*/ 36 w 566"/>
              <a:gd name="T49" fmla="*/ 526 h 708"/>
              <a:gd name="T50" fmla="*/ 58 w 566"/>
              <a:gd name="T51" fmla="*/ 570 h 708"/>
              <a:gd name="T52" fmla="*/ 88 w 566"/>
              <a:gd name="T53" fmla="*/ 610 h 708"/>
              <a:gd name="T54" fmla="*/ 121 w 566"/>
              <a:gd name="T55" fmla="*/ 644 h 708"/>
              <a:gd name="T56" fmla="*/ 158 w 566"/>
              <a:gd name="T57" fmla="*/ 671 h 708"/>
              <a:gd name="T58" fmla="*/ 198 w 566"/>
              <a:gd name="T59" fmla="*/ 691 h 708"/>
              <a:gd name="T60" fmla="*/ 240 w 566"/>
              <a:gd name="T61" fmla="*/ 703 h 708"/>
              <a:gd name="T62" fmla="*/ 282 w 566"/>
              <a:gd name="T63" fmla="*/ 707 h 708"/>
              <a:gd name="T64" fmla="*/ 310 w 566"/>
              <a:gd name="T65" fmla="*/ 706 h 708"/>
              <a:gd name="T66" fmla="*/ 353 w 566"/>
              <a:gd name="T67" fmla="*/ 696 h 708"/>
              <a:gd name="T68" fmla="*/ 394 w 566"/>
              <a:gd name="T69" fmla="*/ 679 h 708"/>
              <a:gd name="T70" fmla="*/ 432 w 566"/>
              <a:gd name="T71" fmla="*/ 654 h 708"/>
              <a:gd name="T72" fmla="*/ 466 w 566"/>
              <a:gd name="T73" fmla="*/ 622 h 708"/>
              <a:gd name="T74" fmla="*/ 497 w 566"/>
              <a:gd name="T75" fmla="*/ 584 h 708"/>
              <a:gd name="T76" fmla="*/ 522 w 566"/>
              <a:gd name="T77" fmla="*/ 540 h 708"/>
              <a:gd name="T78" fmla="*/ 542 w 566"/>
              <a:gd name="T79" fmla="*/ 494 h 708"/>
              <a:gd name="T80" fmla="*/ 556 w 566"/>
              <a:gd name="T81" fmla="*/ 442 h 708"/>
              <a:gd name="T82" fmla="*/ 564 w 566"/>
              <a:gd name="T83" fmla="*/ 390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6" h="708">
                <a:moveTo>
                  <a:pt x="565" y="354"/>
                </a:moveTo>
                <a:lnTo>
                  <a:pt x="565" y="336"/>
                </a:lnTo>
                <a:lnTo>
                  <a:pt x="564" y="318"/>
                </a:lnTo>
                <a:lnTo>
                  <a:pt x="562" y="300"/>
                </a:lnTo>
                <a:lnTo>
                  <a:pt x="560" y="283"/>
                </a:lnTo>
                <a:lnTo>
                  <a:pt x="556" y="265"/>
                </a:lnTo>
                <a:lnTo>
                  <a:pt x="552" y="248"/>
                </a:lnTo>
                <a:lnTo>
                  <a:pt x="548" y="231"/>
                </a:lnTo>
                <a:lnTo>
                  <a:pt x="542" y="213"/>
                </a:lnTo>
                <a:lnTo>
                  <a:pt x="536" y="197"/>
                </a:lnTo>
                <a:lnTo>
                  <a:pt x="529" y="181"/>
                </a:lnTo>
                <a:lnTo>
                  <a:pt x="522" y="167"/>
                </a:lnTo>
                <a:lnTo>
                  <a:pt x="514" y="152"/>
                </a:lnTo>
                <a:lnTo>
                  <a:pt x="506" y="137"/>
                </a:lnTo>
                <a:lnTo>
                  <a:pt x="497" y="123"/>
                </a:lnTo>
                <a:lnTo>
                  <a:pt x="488" y="109"/>
                </a:lnTo>
                <a:lnTo>
                  <a:pt x="477" y="97"/>
                </a:lnTo>
                <a:lnTo>
                  <a:pt x="466" y="85"/>
                </a:lnTo>
                <a:lnTo>
                  <a:pt x="456" y="73"/>
                </a:lnTo>
                <a:lnTo>
                  <a:pt x="444" y="63"/>
                </a:lnTo>
                <a:lnTo>
                  <a:pt x="432" y="53"/>
                </a:lnTo>
                <a:lnTo>
                  <a:pt x="420" y="44"/>
                </a:lnTo>
                <a:lnTo>
                  <a:pt x="406" y="36"/>
                </a:lnTo>
                <a:lnTo>
                  <a:pt x="394" y="28"/>
                </a:lnTo>
                <a:lnTo>
                  <a:pt x="381" y="21"/>
                </a:lnTo>
                <a:lnTo>
                  <a:pt x="366" y="16"/>
                </a:lnTo>
                <a:lnTo>
                  <a:pt x="353" y="11"/>
                </a:lnTo>
                <a:lnTo>
                  <a:pt x="340" y="7"/>
                </a:lnTo>
                <a:lnTo>
                  <a:pt x="325" y="4"/>
                </a:lnTo>
                <a:lnTo>
                  <a:pt x="310" y="1"/>
                </a:lnTo>
                <a:lnTo>
                  <a:pt x="297" y="0"/>
                </a:lnTo>
                <a:lnTo>
                  <a:pt x="282" y="0"/>
                </a:lnTo>
                <a:lnTo>
                  <a:pt x="282" y="0"/>
                </a:lnTo>
                <a:lnTo>
                  <a:pt x="268" y="0"/>
                </a:lnTo>
                <a:lnTo>
                  <a:pt x="254" y="1"/>
                </a:lnTo>
                <a:lnTo>
                  <a:pt x="240" y="4"/>
                </a:lnTo>
                <a:lnTo>
                  <a:pt x="225" y="7"/>
                </a:lnTo>
                <a:lnTo>
                  <a:pt x="212" y="11"/>
                </a:lnTo>
                <a:lnTo>
                  <a:pt x="198" y="16"/>
                </a:lnTo>
                <a:lnTo>
                  <a:pt x="184" y="21"/>
                </a:lnTo>
                <a:lnTo>
                  <a:pt x="170" y="28"/>
                </a:lnTo>
                <a:lnTo>
                  <a:pt x="158" y="36"/>
                </a:lnTo>
                <a:lnTo>
                  <a:pt x="145" y="44"/>
                </a:lnTo>
                <a:lnTo>
                  <a:pt x="133" y="53"/>
                </a:lnTo>
                <a:lnTo>
                  <a:pt x="121" y="63"/>
                </a:lnTo>
                <a:lnTo>
                  <a:pt x="109" y="73"/>
                </a:lnTo>
                <a:lnTo>
                  <a:pt x="98" y="85"/>
                </a:lnTo>
                <a:lnTo>
                  <a:pt x="88" y="97"/>
                </a:lnTo>
                <a:lnTo>
                  <a:pt x="77" y="109"/>
                </a:lnTo>
                <a:lnTo>
                  <a:pt x="68" y="123"/>
                </a:lnTo>
                <a:lnTo>
                  <a:pt x="58" y="137"/>
                </a:lnTo>
                <a:lnTo>
                  <a:pt x="50" y="152"/>
                </a:lnTo>
                <a:lnTo>
                  <a:pt x="42" y="167"/>
                </a:lnTo>
                <a:lnTo>
                  <a:pt x="36" y="181"/>
                </a:lnTo>
                <a:lnTo>
                  <a:pt x="29" y="197"/>
                </a:lnTo>
                <a:lnTo>
                  <a:pt x="22" y="213"/>
                </a:lnTo>
                <a:lnTo>
                  <a:pt x="17" y="231"/>
                </a:lnTo>
                <a:lnTo>
                  <a:pt x="13" y="248"/>
                </a:lnTo>
                <a:lnTo>
                  <a:pt x="9" y="265"/>
                </a:lnTo>
                <a:lnTo>
                  <a:pt x="5" y="283"/>
                </a:lnTo>
                <a:lnTo>
                  <a:pt x="2" y="300"/>
                </a:lnTo>
                <a:lnTo>
                  <a:pt x="1" y="318"/>
                </a:lnTo>
                <a:lnTo>
                  <a:pt x="0" y="336"/>
                </a:lnTo>
                <a:lnTo>
                  <a:pt x="0" y="354"/>
                </a:lnTo>
                <a:lnTo>
                  <a:pt x="0" y="354"/>
                </a:lnTo>
                <a:lnTo>
                  <a:pt x="0" y="371"/>
                </a:lnTo>
                <a:lnTo>
                  <a:pt x="1" y="390"/>
                </a:lnTo>
                <a:lnTo>
                  <a:pt x="2" y="407"/>
                </a:lnTo>
                <a:lnTo>
                  <a:pt x="5" y="424"/>
                </a:lnTo>
                <a:lnTo>
                  <a:pt x="9" y="442"/>
                </a:lnTo>
                <a:lnTo>
                  <a:pt x="13" y="459"/>
                </a:lnTo>
                <a:lnTo>
                  <a:pt x="17" y="476"/>
                </a:lnTo>
                <a:lnTo>
                  <a:pt x="22" y="494"/>
                </a:lnTo>
                <a:lnTo>
                  <a:pt x="29" y="510"/>
                </a:lnTo>
                <a:lnTo>
                  <a:pt x="36" y="526"/>
                </a:lnTo>
                <a:lnTo>
                  <a:pt x="42" y="540"/>
                </a:lnTo>
                <a:lnTo>
                  <a:pt x="50" y="555"/>
                </a:lnTo>
                <a:lnTo>
                  <a:pt x="58" y="570"/>
                </a:lnTo>
                <a:lnTo>
                  <a:pt x="68" y="584"/>
                </a:lnTo>
                <a:lnTo>
                  <a:pt x="77" y="598"/>
                </a:lnTo>
                <a:lnTo>
                  <a:pt x="88" y="610"/>
                </a:lnTo>
                <a:lnTo>
                  <a:pt x="98" y="622"/>
                </a:lnTo>
                <a:lnTo>
                  <a:pt x="109" y="634"/>
                </a:lnTo>
                <a:lnTo>
                  <a:pt x="121" y="644"/>
                </a:lnTo>
                <a:lnTo>
                  <a:pt x="133" y="654"/>
                </a:lnTo>
                <a:lnTo>
                  <a:pt x="145" y="663"/>
                </a:lnTo>
                <a:lnTo>
                  <a:pt x="158" y="671"/>
                </a:lnTo>
                <a:lnTo>
                  <a:pt x="170" y="679"/>
                </a:lnTo>
                <a:lnTo>
                  <a:pt x="184" y="686"/>
                </a:lnTo>
                <a:lnTo>
                  <a:pt x="198" y="691"/>
                </a:lnTo>
                <a:lnTo>
                  <a:pt x="212" y="696"/>
                </a:lnTo>
                <a:lnTo>
                  <a:pt x="225" y="700"/>
                </a:lnTo>
                <a:lnTo>
                  <a:pt x="240" y="703"/>
                </a:lnTo>
                <a:lnTo>
                  <a:pt x="254" y="706"/>
                </a:lnTo>
                <a:lnTo>
                  <a:pt x="268" y="707"/>
                </a:lnTo>
                <a:lnTo>
                  <a:pt x="282" y="707"/>
                </a:lnTo>
                <a:lnTo>
                  <a:pt x="282" y="707"/>
                </a:lnTo>
                <a:lnTo>
                  <a:pt x="297" y="707"/>
                </a:lnTo>
                <a:lnTo>
                  <a:pt x="310" y="706"/>
                </a:lnTo>
                <a:lnTo>
                  <a:pt x="325" y="703"/>
                </a:lnTo>
                <a:lnTo>
                  <a:pt x="340" y="700"/>
                </a:lnTo>
                <a:lnTo>
                  <a:pt x="353" y="696"/>
                </a:lnTo>
                <a:lnTo>
                  <a:pt x="366" y="691"/>
                </a:lnTo>
                <a:lnTo>
                  <a:pt x="381" y="686"/>
                </a:lnTo>
                <a:lnTo>
                  <a:pt x="394" y="679"/>
                </a:lnTo>
                <a:lnTo>
                  <a:pt x="406" y="671"/>
                </a:lnTo>
                <a:lnTo>
                  <a:pt x="420" y="663"/>
                </a:lnTo>
                <a:lnTo>
                  <a:pt x="432" y="654"/>
                </a:lnTo>
                <a:lnTo>
                  <a:pt x="444" y="644"/>
                </a:lnTo>
                <a:lnTo>
                  <a:pt x="456" y="634"/>
                </a:lnTo>
                <a:lnTo>
                  <a:pt x="466" y="622"/>
                </a:lnTo>
                <a:lnTo>
                  <a:pt x="477" y="610"/>
                </a:lnTo>
                <a:lnTo>
                  <a:pt x="488" y="598"/>
                </a:lnTo>
                <a:lnTo>
                  <a:pt x="497" y="584"/>
                </a:lnTo>
                <a:lnTo>
                  <a:pt x="506" y="570"/>
                </a:lnTo>
                <a:lnTo>
                  <a:pt x="514" y="555"/>
                </a:lnTo>
                <a:lnTo>
                  <a:pt x="522" y="540"/>
                </a:lnTo>
                <a:lnTo>
                  <a:pt x="529" y="526"/>
                </a:lnTo>
                <a:lnTo>
                  <a:pt x="536" y="510"/>
                </a:lnTo>
                <a:lnTo>
                  <a:pt x="542" y="494"/>
                </a:lnTo>
                <a:lnTo>
                  <a:pt x="548" y="476"/>
                </a:lnTo>
                <a:lnTo>
                  <a:pt x="552" y="459"/>
                </a:lnTo>
                <a:lnTo>
                  <a:pt x="556" y="442"/>
                </a:lnTo>
                <a:lnTo>
                  <a:pt x="560" y="424"/>
                </a:lnTo>
                <a:lnTo>
                  <a:pt x="562" y="407"/>
                </a:lnTo>
                <a:lnTo>
                  <a:pt x="564" y="390"/>
                </a:lnTo>
                <a:lnTo>
                  <a:pt x="565" y="371"/>
                </a:lnTo>
                <a:lnTo>
                  <a:pt x="565" y="354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02" name="Oval 290"/>
          <p:cNvSpPr>
            <a:spLocks noChangeArrowheads="1"/>
          </p:cNvSpPr>
          <p:nvPr/>
        </p:nvSpPr>
        <p:spPr bwMode="auto">
          <a:xfrm>
            <a:off x="1620838" y="4406900"/>
            <a:ext cx="190500" cy="2413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03" name="Freeform 291"/>
          <p:cNvSpPr>
            <a:spLocks noChangeArrowheads="1"/>
          </p:cNvSpPr>
          <p:nvPr/>
        </p:nvSpPr>
        <p:spPr bwMode="auto">
          <a:xfrm>
            <a:off x="1620838" y="4406900"/>
            <a:ext cx="177800" cy="228600"/>
          </a:xfrm>
          <a:custGeom>
            <a:avLst/>
            <a:gdLst>
              <a:gd name="T0" fmla="*/ 492 w 495"/>
              <a:gd name="T1" fmla="*/ 285 h 636"/>
              <a:gd name="T2" fmla="*/ 486 w 495"/>
              <a:gd name="T3" fmla="*/ 237 h 636"/>
              <a:gd name="T4" fmla="*/ 474 w 495"/>
              <a:gd name="T5" fmla="*/ 192 h 636"/>
              <a:gd name="T6" fmla="*/ 456 w 495"/>
              <a:gd name="T7" fmla="*/ 149 h 636"/>
              <a:gd name="T8" fmla="*/ 434 w 495"/>
              <a:gd name="T9" fmla="*/ 111 h 636"/>
              <a:gd name="T10" fmla="*/ 408 w 495"/>
              <a:gd name="T11" fmla="*/ 76 h 636"/>
              <a:gd name="T12" fmla="*/ 378 w 495"/>
              <a:gd name="T13" fmla="*/ 48 h 636"/>
              <a:gd name="T14" fmla="*/ 344 w 495"/>
              <a:gd name="T15" fmla="*/ 25 h 636"/>
              <a:gd name="T16" fmla="*/ 308 w 495"/>
              <a:gd name="T17" fmla="*/ 11 h 636"/>
              <a:gd name="T18" fmla="*/ 272 w 495"/>
              <a:gd name="T19" fmla="*/ 1 h 636"/>
              <a:gd name="T20" fmla="*/ 247 w 495"/>
              <a:gd name="T21" fmla="*/ 0 h 636"/>
              <a:gd name="T22" fmla="*/ 210 w 495"/>
              <a:gd name="T23" fmla="*/ 4 h 636"/>
              <a:gd name="T24" fmla="*/ 173 w 495"/>
              <a:gd name="T25" fmla="*/ 15 h 636"/>
              <a:gd name="T26" fmla="*/ 139 w 495"/>
              <a:gd name="T27" fmla="*/ 32 h 636"/>
              <a:gd name="T28" fmla="*/ 105 w 495"/>
              <a:gd name="T29" fmla="*/ 57 h 636"/>
              <a:gd name="T30" fmla="*/ 77 w 495"/>
              <a:gd name="T31" fmla="*/ 87 h 636"/>
              <a:gd name="T32" fmla="*/ 52 w 495"/>
              <a:gd name="T33" fmla="*/ 123 h 636"/>
              <a:gd name="T34" fmla="*/ 31 w 495"/>
              <a:gd name="T35" fmla="*/ 163 h 636"/>
              <a:gd name="T36" fmla="*/ 16 w 495"/>
              <a:gd name="T37" fmla="*/ 207 h 636"/>
              <a:gd name="T38" fmla="*/ 5 w 495"/>
              <a:gd name="T39" fmla="*/ 253 h 636"/>
              <a:gd name="T40" fmla="*/ 0 w 495"/>
              <a:gd name="T41" fmla="*/ 301 h 636"/>
              <a:gd name="T42" fmla="*/ 0 w 495"/>
              <a:gd name="T43" fmla="*/ 333 h 636"/>
              <a:gd name="T44" fmla="*/ 5 w 495"/>
              <a:gd name="T45" fmla="*/ 381 h 636"/>
              <a:gd name="T46" fmla="*/ 16 w 495"/>
              <a:gd name="T47" fmla="*/ 428 h 636"/>
              <a:gd name="T48" fmla="*/ 31 w 495"/>
              <a:gd name="T49" fmla="*/ 472 h 636"/>
              <a:gd name="T50" fmla="*/ 52 w 495"/>
              <a:gd name="T51" fmla="*/ 512 h 636"/>
              <a:gd name="T52" fmla="*/ 77 w 495"/>
              <a:gd name="T53" fmla="*/ 548 h 636"/>
              <a:gd name="T54" fmla="*/ 105 w 495"/>
              <a:gd name="T55" fmla="*/ 577 h 636"/>
              <a:gd name="T56" fmla="*/ 139 w 495"/>
              <a:gd name="T57" fmla="*/ 603 h 636"/>
              <a:gd name="T58" fmla="*/ 173 w 495"/>
              <a:gd name="T59" fmla="*/ 620 h 636"/>
              <a:gd name="T60" fmla="*/ 210 w 495"/>
              <a:gd name="T61" fmla="*/ 631 h 636"/>
              <a:gd name="T62" fmla="*/ 247 w 495"/>
              <a:gd name="T63" fmla="*/ 635 h 636"/>
              <a:gd name="T64" fmla="*/ 272 w 495"/>
              <a:gd name="T65" fmla="*/ 633 h 636"/>
              <a:gd name="T66" fmla="*/ 308 w 495"/>
              <a:gd name="T67" fmla="*/ 624 h 636"/>
              <a:gd name="T68" fmla="*/ 344 w 495"/>
              <a:gd name="T69" fmla="*/ 609 h 636"/>
              <a:gd name="T70" fmla="*/ 378 w 495"/>
              <a:gd name="T71" fmla="*/ 587 h 636"/>
              <a:gd name="T72" fmla="*/ 408 w 495"/>
              <a:gd name="T73" fmla="*/ 559 h 636"/>
              <a:gd name="T74" fmla="*/ 434 w 495"/>
              <a:gd name="T75" fmla="*/ 524 h 636"/>
              <a:gd name="T76" fmla="*/ 456 w 495"/>
              <a:gd name="T77" fmla="*/ 485 h 636"/>
              <a:gd name="T78" fmla="*/ 474 w 495"/>
              <a:gd name="T79" fmla="*/ 443 h 636"/>
              <a:gd name="T80" fmla="*/ 486 w 495"/>
              <a:gd name="T81" fmla="*/ 397 h 636"/>
              <a:gd name="T82" fmla="*/ 492 w 495"/>
              <a:gd name="T83" fmla="*/ 349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5" h="636">
                <a:moveTo>
                  <a:pt x="494" y="317"/>
                </a:moveTo>
                <a:lnTo>
                  <a:pt x="494" y="301"/>
                </a:lnTo>
                <a:lnTo>
                  <a:pt x="492" y="285"/>
                </a:lnTo>
                <a:lnTo>
                  <a:pt x="491" y="269"/>
                </a:lnTo>
                <a:lnTo>
                  <a:pt x="488" y="253"/>
                </a:lnTo>
                <a:lnTo>
                  <a:pt x="486" y="237"/>
                </a:lnTo>
                <a:lnTo>
                  <a:pt x="483" y="223"/>
                </a:lnTo>
                <a:lnTo>
                  <a:pt x="478" y="207"/>
                </a:lnTo>
                <a:lnTo>
                  <a:pt x="474" y="192"/>
                </a:lnTo>
                <a:lnTo>
                  <a:pt x="468" y="177"/>
                </a:lnTo>
                <a:lnTo>
                  <a:pt x="463" y="163"/>
                </a:lnTo>
                <a:lnTo>
                  <a:pt x="456" y="149"/>
                </a:lnTo>
                <a:lnTo>
                  <a:pt x="450" y="136"/>
                </a:lnTo>
                <a:lnTo>
                  <a:pt x="442" y="123"/>
                </a:lnTo>
                <a:lnTo>
                  <a:pt x="434" y="111"/>
                </a:lnTo>
                <a:lnTo>
                  <a:pt x="426" y="99"/>
                </a:lnTo>
                <a:lnTo>
                  <a:pt x="416" y="87"/>
                </a:lnTo>
                <a:lnTo>
                  <a:pt x="408" y="76"/>
                </a:lnTo>
                <a:lnTo>
                  <a:pt x="398" y="67"/>
                </a:lnTo>
                <a:lnTo>
                  <a:pt x="388" y="57"/>
                </a:lnTo>
                <a:lnTo>
                  <a:pt x="378" y="48"/>
                </a:lnTo>
                <a:lnTo>
                  <a:pt x="367" y="40"/>
                </a:lnTo>
                <a:lnTo>
                  <a:pt x="355" y="32"/>
                </a:lnTo>
                <a:lnTo>
                  <a:pt x="344" y="25"/>
                </a:lnTo>
                <a:lnTo>
                  <a:pt x="332" y="20"/>
                </a:lnTo>
                <a:lnTo>
                  <a:pt x="320" y="15"/>
                </a:lnTo>
                <a:lnTo>
                  <a:pt x="308" y="11"/>
                </a:lnTo>
                <a:lnTo>
                  <a:pt x="296" y="7"/>
                </a:lnTo>
                <a:lnTo>
                  <a:pt x="284" y="4"/>
                </a:lnTo>
                <a:lnTo>
                  <a:pt x="272" y="1"/>
                </a:lnTo>
                <a:lnTo>
                  <a:pt x="259" y="0"/>
                </a:lnTo>
                <a:lnTo>
                  <a:pt x="247" y="0"/>
                </a:lnTo>
                <a:lnTo>
                  <a:pt x="247" y="0"/>
                </a:lnTo>
                <a:lnTo>
                  <a:pt x="235" y="0"/>
                </a:lnTo>
                <a:lnTo>
                  <a:pt x="222" y="1"/>
                </a:lnTo>
                <a:lnTo>
                  <a:pt x="210" y="4"/>
                </a:lnTo>
                <a:lnTo>
                  <a:pt x="197" y="7"/>
                </a:lnTo>
                <a:lnTo>
                  <a:pt x="185" y="11"/>
                </a:lnTo>
                <a:lnTo>
                  <a:pt x="173" y="15"/>
                </a:lnTo>
                <a:lnTo>
                  <a:pt x="161" y="20"/>
                </a:lnTo>
                <a:lnTo>
                  <a:pt x="149" y="25"/>
                </a:lnTo>
                <a:lnTo>
                  <a:pt x="139" y="32"/>
                </a:lnTo>
                <a:lnTo>
                  <a:pt x="127" y="40"/>
                </a:lnTo>
                <a:lnTo>
                  <a:pt x="116" y="48"/>
                </a:lnTo>
                <a:lnTo>
                  <a:pt x="105" y="57"/>
                </a:lnTo>
                <a:lnTo>
                  <a:pt x="96" y="67"/>
                </a:lnTo>
                <a:lnTo>
                  <a:pt x="85" y="76"/>
                </a:lnTo>
                <a:lnTo>
                  <a:pt x="77" y="87"/>
                </a:lnTo>
                <a:lnTo>
                  <a:pt x="68" y="99"/>
                </a:lnTo>
                <a:lnTo>
                  <a:pt x="60" y="111"/>
                </a:lnTo>
                <a:lnTo>
                  <a:pt x="52" y="123"/>
                </a:lnTo>
                <a:lnTo>
                  <a:pt x="44" y="136"/>
                </a:lnTo>
                <a:lnTo>
                  <a:pt x="37" y="149"/>
                </a:lnTo>
                <a:lnTo>
                  <a:pt x="31" y="163"/>
                </a:lnTo>
                <a:lnTo>
                  <a:pt x="25" y="177"/>
                </a:lnTo>
                <a:lnTo>
                  <a:pt x="20" y="192"/>
                </a:lnTo>
                <a:lnTo>
                  <a:pt x="16" y="207"/>
                </a:lnTo>
                <a:lnTo>
                  <a:pt x="11" y="223"/>
                </a:lnTo>
                <a:lnTo>
                  <a:pt x="8" y="237"/>
                </a:lnTo>
                <a:lnTo>
                  <a:pt x="5" y="253"/>
                </a:lnTo>
                <a:lnTo>
                  <a:pt x="3" y="269"/>
                </a:lnTo>
                <a:lnTo>
                  <a:pt x="1" y="285"/>
                </a:lnTo>
                <a:lnTo>
                  <a:pt x="0" y="301"/>
                </a:lnTo>
                <a:lnTo>
                  <a:pt x="0" y="317"/>
                </a:lnTo>
                <a:lnTo>
                  <a:pt x="0" y="317"/>
                </a:lnTo>
                <a:lnTo>
                  <a:pt x="0" y="333"/>
                </a:lnTo>
                <a:lnTo>
                  <a:pt x="1" y="349"/>
                </a:lnTo>
                <a:lnTo>
                  <a:pt x="3" y="365"/>
                </a:lnTo>
                <a:lnTo>
                  <a:pt x="5" y="381"/>
                </a:lnTo>
                <a:lnTo>
                  <a:pt x="8" y="397"/>
                </a:lnTo>
                <a:lnTo>
                  <a:pt x="11" y="412"/>
                </a:lnTo>
                <a:lnTo>
                  <a:pt x="16" y="428"/>
                </a:lnTo>
                <a:lnTo>
                  <a:pt x="20" y="443"/>
                </a:lnTo>
                <a:lnTo>
                  <a:pt x="25" y="457"/>
                </a:lnTo>
                <a:lnTo>
                  <a:pt x="31" y="472"/>
                </a:lnTo>
                <a:lnTo>
                  <a:pt x="37" y="485"/>
                </a:lnTo>
                <a:lnTo>
                  <a:pt x="44" y="499"/>
                </a:lnTo>
                <a:lnTo>
                  <a:pt x="52" y="512"/>
                </a:lnTo>
                <a:lnTo>
                  <a:pt x="60" y="524"/>
                </a:lnTo>
                <a:lnTo>
                  <a:pt x="68" y="536"/>
                </a:lnTo>
                <a:lnTo>
                  <a:pt x="77" y="548"/>
                </a:lnTo>
                <a:lnTo>
                  <a:pt x="85" y="559"/>
                </a:lnTo>
                <a:lnTo>
                  <a:pt x="96" y="568"/>
                </a:lnTo>
                <a:lnTo>
                  <a:pt x="105" y="577"/>
                </a:lnTo>
                <a:lnTo>
                  <a:pt x="116" y="587"/>
                </a:lnTo>
                <a:lnTo>
                  <a:pt x="127" y="595"/>
                </a:lnTo>
                <a:lnTo>
                  <a:pt x="139" y="603"/>
                </a:lnTo>
                <a:lnTo>
                  <a:pt x="149" y="609"/>
                </a:lnTo>
                <a:lnTo>
                  <a:pt x="161" y="615"/>
                </a:lnTo>
                <a:lnTo>
                  <a:pt x="173" y="620"/>
                </a:lnTo>
                <a:lnTo>
                  <a:pt x="185" y="624"/>
                </a:lnTo>
                <a:lnTo>
                  <a:pt x="197" y="628"/>
                </a:lnTo>
                <a:lnTo>
                  <a:pt x="210" y="631"/>
                </a:lnTo>
                <a:lnTo>
                  <a:pt x="222" y="633"/>
                </a:lnTo>
                <a:lnTo>
                  <a:pt x="235" y="635"/>
                </a:lnTo>
                <a:lnTo>
                  <a:pt x="247" y="635"/>
                </a:lnTo>
                <a:lnTo>
                  <a:pt x="247" y="635"/>
                </a:lnTo>
                <a:lnTo>
                  <a:pt x="259" y="635"/>
                </a:lnTo>
                <a:lnTo>
                  <a:pt x="272" y="633"/>
                </a:lnTo>
                <a:lnTo>
                  <a:pt x="284" y="631"/>
                </a:lnTo>
                <a:lnTo>
                  <a:pt x="296" y="628"/>
                </a:lnTo>
                <a:lnTo>
                  <a:pt x="308" y="624"/>
                </a:lnTo>
                <a:lnTo>
                  <a:pt x="320" y="620"/>
                </a:lnTo>
                <a:lnTo>
                  <a:pt x="332" y="615"/>
                </a:lnTo>
                <a:lnTo>
                  <a:pt x="344" y="609"/>
                </a:lnTo>
                <a:lnTo>
                  <a:pt x="355" y="603"/>
                </a:lnTo>
                <a:lnTo>
                  <a:pt x="367" y="595"/>
                </a:lnTo>
                <a:lnTo>
                  <a:pt x="378" y="587"/>
                </a:lnTo>
                <a:lnTo>
                  <a:pt x="388" y="577"/>
                </a:lnTo>
                <a:lnTo>
                  <a:pt x="398" y="568"/>
                </a:lnTo>
                <a:lnTo>
                  <a:pt x="408" y="559"/>
                </a:lnTo>
                <a:lnTo>
                  <a:pt x="416" y="548"/>
                </a:lnTo>
                <a:lnTo>
                  <a:pt x="426" y="536"/>
                </a:lnTo>
                <a:lnTo>
                  <a:pt x="434" y="524"/>
                </a:lnTo>
                <a:lnTo>
                  <a:pt x="442" y="512"/>
                </a:lnTo>
                <a:lnTo>
                  <a:pt x="450" y="499"/>
                </a:lnTo>
                <a:lnTo>
                  <a:pt x="456" y="485"/>
                </a:lnTo>
                <a:lnTo>
                  <a:pt x="463" y="472"/>
                </a:lnTo>
                <a:lnTo>
                  <a:pt x="468" y="457"/>
                </a:lnTo>
                <a:lnTo>
                  <a:pt x="474" y="443"/>
                </a:lnTo>
                <a:lnTo>
                  <a:pt x="478" y="428"/>
                </a:lnTo>
                <a:lnTo>
                  <a:pt x="483" y="412"/>
                </a:lnTo>
                <a:lnTo>
                  <a:pt x="486" y="397"/>
                </a:lnTo>
                <a:lnTo>
                  <a:pt x="488" y="381"/>
                </a:lnTo>
                <a:lnTo>
                  <a:pt x="491" y="365"/>
                </a:lnTo>
                <a:lnTo>
                  <a:pt x="492" y="349"/>
                </a:lnTo>
                <a:lnTo>
                  <a:pt x="494" y="333"/>
                </a:lnTo>
                <a:lnTo>
                  <a:pt x="494" y="317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04" name="Freeform 292"/>
          <p:cNvSpPr>
            <a:spLocks noChangeArrowheads="1"/>
          </p:cNvSpPr>
          <p:nvPr/>
        </p:nvSpPr>
        <p:spPr bwMode="auto">
          <a:xfrm>
            <a:off x="1608138" y="4394200"/>
            <a:ext cx="204787" cy="255588"/>
          </a:xfrm>
          <a:custGeom>
            <a:avLst/>
            <a:gdLst>
              <a:gd name="T0" fmla="*/ 564 w 567"/>
              <a:gd name="T1" fmla="*/ 317 h 708"/>
              <a:gd name="T2" fmla="*/ 556 w 567"/>
              <a:gd name="T3" fmla="*/ 265 h 708"/>
              <a:gd name="T4" fmla="*/ 543 w 567"/>
              <a:gd name="T5" fmla="*/ 213 h 708"/>
              <a:gd name="T6" fmla="*/ 523 w 567"/>
              <a:gd name="T7" fmla="*/ 167 h 708"/>
              <a:gd name="T8" fmla="*/ 498 w 567"/>
              <a:gd name="T9" fmla="*/ 123 h 708"/>
              <a:gd name="T10" fmla="*/ 467 w 567"/>
              <a:gd name="T11" fmla="*/ 85 h 708"/>
              <a:gd name="T12" fmla="*/ 432 w 567"/>
              <a:gd name="T13" fmla="*/ 53 h 708"/>
              <a:gd name="T14" fmla="*/ 395 w 567"/>
              <a:gd name="T15" fmla="*/ 28 h 708"/>
              <a:gd name="T16" fmla="*/ 354 w 567"/>
              <a:gd name="T17" fmla="*/ 11 h 708"/>
              <a:gd name="T18" fmla="*/ 311 w 567"/>
              <a:gd name="T19" fmla="*/ 1 h 708"/>
              <a:gd name="T20" fmla="*/ 283 w 567"/>
              <a:gd name="T21" fmla="*/ 0 h 708"/>
              <a:gd name="T22" fmla="*/ 240 w 567"/>
              <a:gd name="T23" fmla="*/ 4 h 708"/>
              <a:gd name="T24" fmla="*/ 199 w 567"/>
              <a:gd name="T25" fmla="*/ 16 h 708"/>
              <a:gd name="T26" fmla="*/ 159 w 567"/>
              <a:gd name="T27" fmla="*/ 36 h 708"/>
              <a:gd name="T28" fmla="*/ 121 w 567"/>
              <a:gd name="T29" fmla="*/ 63 h 708"/>
              <a:gd name="T30" fmla="*/ 88 w 567"/>
              <a:gd name="T31" fmla="*/ 97 h 708"/>
              <a:gd name="T32" fmla="*/ 59 w 567"/>
              <a:gd name="T33" fmla="*/ 137 h 708"/>
              <a:gd name="T34" fmla="*/ 36 w 567"/>
              <a:gd name="T35" fmla="*/ 181 h 708"/>
              <a:gd name="T36" fmla="*/ 17 w 567"/>
              <a:gd name="T37" fmla="*/ 231 h 708"/>
              <a:gd name="T38" fmla="*/ 5 w 567"/>
              <a:gd name="T39" fmla="*/ 283 h 708"/>
              <a:gd name="T40" fmla="*/ 0 w 567"/>
              <a:gd name="T41" fmla="*/ 336 h 708"/>
              <a:gd name="T42" fmla="*/ 0 w 567"/>
              <a:gd name="T43" fmla="*/ 371 h 708"/>
              <a:gd name="T44" fmla="*/ 5 w 567"/>
              <a:gd name="T45" fmla="*/ 424 h 708"/>
              <a:gd name="T46" fmla="*/ 17 w 567"/>
              <a:gd name="T47" fmla="*/ 476 h 708"/>
              <a:gd name="T48" fmla="*/ 36 w 567"/>
              <a:gd name="T49" fmla="*/ 525 h 708"/>
              <a:gd name="T50" fmla="*/ 59 w 567"/>
              <a:gd name="T51" fmla="*/ 569 h 708"/>
              <a:gd name="T52" fmla="*/ 88 w 567"/>
              <a:gd name="T53" fmla="*/ 609 h 708"/>
              <a:gd name="T54" fmla="*/ 121 w 567"/>
              <a:gd name="T55" fmla="*/ 644 h 708"/>
              <a:gd name="T56" fmla="*/ 159 w 567"/>
              <a:gd name="T57" fmla="*/ 671 h 708"/>
              <a:gd name="T58" fmla="*/ 199 w 567"/>
              <a:gd name="T59" fmla="*/ 691 h 708"/>
              <a:gd name="T60" fmla="*/ 240 w 567"/>
              <a:gd name="T61" fmla="*/ 703 h 708"/>
              <a:gd name="T62" fmla="*/ 283 w 567"/>
              <a:gd name="T63" fmla="*/ 707 h 708"/>
              <a:gd name="T64" fmla="*/ 311 w 567"/>
              <a:gd name="T65" fmla="*/ 705 h 708"/>
              <a:gd name="T66" fmla="*/ 354 w 567"/>
              <a:gd name="T67" fmla="*/ 696 h 708"/>
              <a:gd name="T68" fmla="*/ 395 w 567"/>
              <a:gd name="T69" fmla="*/ 679 h 708"/>
              <a:gd name="T70" fmla="*/ 432 w 567"/>
              <a:gd name="T71" fmla="*/ 653 h 708"/>
              <a:gd name="T72" fmla="*/ 467 w 567"/>
              <a:gd name="T73" fmla="*/ 621 h 708"/>
              <a:gd name="T74" fmla="*/ 498 w 567"/>
              <a:gd name="T75" fmla="*/ 584 h 708"/>
              <a:gd name="T76" fmla="*/ 523 w 567"/>
              <a:gd name="T77" fmla="*/ 540 h 708"/>
              <a:gd name="T78" fmla="*/ 543 w 567"/>
              <a:gd name="T79" fmla="*/ 493 h 708"/>
              <a:gd name="T80" fmla="*/ 556 w 567"/>
              <a:gd name="T81" fmla="*/ 441 h 708"/>
              <a:gd name="T82" fmla="*/ 564 w 567"/>
              <a:gd name="T83" fmla="*/ 389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7" h="708">
                <a:moveTo>
                  <a:pt x="566" y="353"/>
                </a:moveTo>
                <a:lnTo>
                  <a:pt x="566" y="336"/>
                </a:lnTo>
                <a:lnTo>
                  <a:pt x="564" y="317"/>
                </a:lnTo>
                <a:lnTo>
                  <a:pt x="563" y="300"/>
                </a:lnTo>
                <a:lnTo>
                  <a:pt x="560" y="283"/>
                </a:lnTo>
                <a:lnTo>
                  <a:pt x="556" y="265"/>
                </a:lnTo>
                <a:lnTo>
                  <a:pt x="552" y="248"/>
                </a:lnTo>
                <a:lnTo>
                  <a:pt x="548" y="231"/>
                </a:lnTo>
                <a:lnTo>
                  <a:pt x="543" y="213"/>
                </a:lnTo>
                <a:lnTo>
                  <a:pt x="536" y="197"/>
                </a:lnTo>
                <a:lnTo>
                  <a:pt x="530" y="181"/>
                </a:lnTo>
                <a:lnTo>
                  <a:pt x="523" y="167"/>
                </a:lnTo>
                <a:lnTo>
                  <a:pt x="515" y="152"/>
                </a:lnTo>
                <a:lnTo>
                  <a:pt x="507" y="137"/>
                </a:lnTo>
                <a:lnTo>
                  <a:pt x="498" y="123"/>
                </a:lnTo>
                <a:lnTo>
                  <a:pt x="488" y="109"/>
                </a:lnTo>
                <a:lnTo>
                  <a:pt x="478" y="97"/>
                </a:lnTo>
                <a:lnTo>
                  <a:pt x="467" y="85"/>
                </a:lnTo>
                <a:lnTo>
                  <a:pt x="456" y="73"/>
                </a:lnTo>
                <a:lnTo>
                  <a:pt x="444" y="63"/>
                </a:lnTo>
                <a:lnTo>
                  <a:pt x="432" y="53"/>
                </a:lnTo>
                <a:lnTo>
                  <a:pt x="420" y="44"/>
                </a:lnTo>
                <a:lnTo>
                  <a:pt x="407" y="36"/>
                </a:lnTo>
                <a:lnTo>
                  <a:pt x="395" y="28"/>
                </a:lnTo>
                <a:lnTo>
                  <a:pt x="382" y="21"/>
                </a:lnTo>
                <a:lnTo>
                  <a:pt x="367" y="16"/>
                </a:lnTo>
                <a:lnTo>
                  <a:pt x="354" y="11"/>
                </a:lnTo>
                <a:lnTo>
                  <a:pt x="340" y="7"/>
                </a:lnTo>
                <a:lnTo>
                  <a:pt x="326" y="4"/>
                </a:lnTo>
                <a:lnTo>
                  <a:pt x="311" y="1"/>
                </a:lnTo>
                <a:lnTo>
                  <a:pt x="298" y="0"/>
                </a:lnTo>
                <a:lnTo>
                  <a:pt x="283" y="0"/>
                </a:lnTo>
                <a:lnTo>
                  <a:pt x="283" y="0"/>
                </a:lnTo>
                <a:lnTo>
                  <a:pt x="268" y="0"/>
                </a:lnTo>
                <a:lnTo>
                  <a:pt x="255" y="1"/>
                </a:lnTo>
                <a:lnTo>
                  <a:pt x="240" y="4"/>
                </a:lnTo>
                <a:lnTo>
                  <a:pt x="225" y="7"/>
                </a:lnTo>
                <a:lnTo>
                  <a:pt x="212" y="11"/>
                </a:lnTo>
                <a:lnTo>
                  <a:pt x="199" y="16"/>
                </a:lnTo>
                <a:lnTo>
                  <a:pt x="184" y="21"/>
                </a:lnTo>
                <a:lnTo>
                  <a:pt x="171" y="28"/>
                </a:lnTo>
                <a:lnTo>
                  <a:pt x="159" y="36"/>
                </a:lnTo>
                <a:lnTo>
                  <a:pt x="145" y="44"/>
                </a:lnTo>
                <a:lnTo>
                  <a:pt x="133" y="53"/>
                </a:lnTo>
                <a:lnTo>
                  <a:pt x="121" y="63"/>
                </a:lnTo>
                <a:lnTo>
                  <a:pt x="109" y="73"/>
                </a:lnTo>
                <a:lnTo>
                  <a:pt x="99" y="85"/>
                </a:lnTo>
                <a:lnTo>
                  <a:pt x="88" y="97"/>
                </a:lnTo>
                <a:lnTo>
                  <a:pt x="77" y="109"/>
                </a:lnTo>
                <a:lnTo>
                  <a:pt x="68" y="123"/>
                </a:lnTo>
                <a:lnTo>
                  <a:pt x="59" y="137"/>
                </a:lnTo>
                <a:lnTo>
                  <a:pt x="51" y="152"/>
                </a:lnTo>
                <a:lnTo>
                  <a:pt x="43" y="167"/>
                </a:lnTo>
                <a:lnTo>
                  <a:pt x="36" y="181"/>
                </a:lnTo>
                <a:lnTo>
                  <a:pt x="29" y="197"/>
                </a:lnTo>
                <a:lnTo>
                  <a:pt x="23" y="213"/>
                </a:lnTo>
                <a:lnTo>
                  <a:pt x="17" y="231"/>
                </a:lnTo>
                <a:lnTo>
                  <a:pt x="13" y="248"/>
                </a:lnTo>
                <a:lnTo>
                  <a:pt x="9" y="265"/>
                </a:lnTo>
                <a:lnTo>
                  <a:pt x="5" y="283"/>
                </a:lnTo>
                <a:lnTo>
                  <a:pt x="3" y="300"/>
                </a:lnTo>
                <a:lnTo>
                  <a:pt x="1" y="317"/>
                </a:lnTo>
                <a:lnTo>
                  <a:pt x="0" y="336"/>
                </a:lnTo>
                <a:lnTo>
                  <a:pt x="0" y="353"/>
                </a:lnTo>
                <a:lnTo>
                  <a:pt x="0" y="353"/>
                </a:lnTo>
                <a:lnTo>
                  <a:pt x="0" y="371"/>
                </a:lnTo>
                <a:lnTo>
                  <a:pt x="1" y="389"/>
                </a:lnTo>
                <a:lnTo>
                  <a:pt x="3" y="407"/>
                </a:lnTo>
                <a:lnTo>
                  <a:pt x="5" y="424"/>
                </a:lnTo>
                <a:lnTo>
                  <a:pt x="9" y="441"/>
                </a:lnTo>
                <a:lnTo>
                  <a:pt x="13" y="459"/>
                </a:lnTo>
                <a:lnTo>
                  <a:pt x="17" y="476"/>
                </a:lnTo>
                <a:lnTo>
                  <a:pt x="23" y="493"/>
                </a:lnTo>
                <a:lnTo>
                  <a:pt x="29" y="509"/>
                </a:lnTo>
                <a:lnTo>
                  <a:pt x="36" y="525"/>
                </a:lnTo>
                <a:lnTo>
                  <a:pt x="43" y="540"/>
                </a:lnTo>
                <a:lnTo>
                  <a:pt x="51" y="555"/>
                </a:lnTo>
                <a:lnTo>
                  <a:pt x="59" y="569"/>
                </a:lnTo>
                <a:lnTo>
                  <a:pt x="68" y="584"/>
                </a:lnTo>
                <a:lnTo>
                  <a:pt x="77" y="597"/>
                </a:lnTo>
                <a:lnTo>
                  <a:pt x="88" y="609"/>
                </a:lnTo>
                <a:lnTo>
                  <a:pt x="99" y="621"/>
                </a:lnTo>
                <a:lnTo>
                  <a:pt x="109" y="633"/>
                </a:lnTo>
                <a:lnTo>
                  <a:pt x="121" y="644"/>
                </a:lnTo>
                <a:lnTo>
                  <a:pt x="133" y="653"/>
                </a:lnTo>
                <a:lnTo>
                  <a:pt x="145" y="663"/>
                </a:lnTo>
                <a:lnTo>
                  <a:pt x="159" y="671"/>
                </a:lnTo>
                <a:lnTo>
                  <a:pt x="171" y="679"/>
                </a:lnTo>
                <a:lnTo>
                  <a:pt x="184" y="685"/>
                </a:lnTo>
                <a:lnTo>
                  <a:pt x="199" y="691"/>
                </a:lnTo>
                <a:lnTo>
                  <a:pt x="212" y="696"/>
                </a:lnTo>
                <a:lnTo>
                  <a:pt x="225" y="700"/>
                </a:lnTo>
                <a:lnTo>
                  <a:pt x="240" y="703"/>
                </a:lnTo>
                <a:lnTo>
                  <a:pt x="255" y="705"/>
                </a:lnTo>
                <a:lnTo>
                  <a:pt x="268" y="707"/>
                </a:lnTo>
                <a:lnTo>
                  <a:pt x="283" y="707"/>
                </a:lnTo>
                <a:lnTo>
                  <a:pt x="283" y="707"/>
                </a:lnTo>
                <a:lnTo>
                  <a:pt x="298" y="707"/>
                </a:lnTo>
                <a:lnTo>
                  <a:pt x="311" y="705"/>
                </a:lnTo>
                <a:lnTo>
                  <a:pt x="326" y="703"/>
                </a:lnTo>
                <a:lnTo>
                  <a:pt x="340" y="700"/>
                </a:lnTo>
                <a:lnTo>
                  <a:pt x="354" y="696"/>
                </a:lnTo>
                <a:lnTo>
                  <a:pt x="367" y="691"/>
                </a:lnTo>
                <a:lnTo>
                  <a:pt x="382" y="685"/>
                </a:lnTo>
                <a:lnTo>
                  <a:pt x="395" y="679"/>
                </a:lnTo>
                <a:lnTo>
                  <a:pt x="407" y="671"/>
                </a:lnTo>
                <a:lnTo>
                  <a:pt x="420" y="663"/>
                </a:lnTo>
                <a:lnTo>
                  <a:pt x="432" y="653"/>
                </a:lnTo>
                <a:lnTo>
                  <a:pt x="444" y="644"/>
                </a:lnTo>
                <a:lnTo>
                  <a:pt x="456" y="633"/>
                </a:lnTo>
                <a:lnTo>
                  <a:pt x="467" y="621"/>
                </a:lnTo>
                <a:lnTo>
                  <a:pt x="478" y="609"/>
                </a:lnTo>
                <a:lnTo>
                  <a:pt x="488" y="597"/>
                </a:lnTo>
                <a:lnTo>
                  <a:pt x="498" y="584"/>
                </a:lnTo>
                <a:lnTo>
                  <a:pt x="507" y="569"/>
                </a:lnTo>
                <a:lnTo>
                  <a:pt x="515" y="555"/>
                </a:lnTo>
                <a:lnTo>
                  <a:pt x="523" y="540"/>
                </a:lnTo>
                <a:lnTo>
                  <a:pt x="530" y="525"/>
                </a:lnTo>
                <a:lnTo>
                  <a:pt x="536" y="509"/>
                </a:lnTo>
                <a:lnTo>
                  <a:pt x="543" y="493"/>
                </a:lnTo>
                <a:lnTo>
                  <a:pt x="548" y="476"/>
                </a:lnTo>
                <a:lnTo>
                  <a:pt x="552" y="459"/>
                </a:lnTo>
                <a:lnTo>
                  <a:pt x="556" y="441"/>
                </a:lnTo>
                <a:lnTo>
                  <a:pt x="560" y="424"/>
                </a:lnTo>
                <a:lnTo>
                  <a:pt x="563" y="407"/>
                </a:lnTo>
                <a:lnTo>
                  <a:pt x="564" y="389"/>
                </a:lnTo>
                <a:lnTo>
                  <a:pt x="566" y="371"/>
                </a:lnTo>
                <a:lnTo>
                  <a:pt x="566" y="353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05" name="Freeform 293"/>
          <p:cNvSpPr>
            <a:spLocks noChangeArrowheads="1"/>
          </p:cNvSpPr>
          <p:nvPr/>
        </p:nvSpPr>
        <p:spPr bwMode="auto">
          <a:xfrm>
            <a:off x="1150938" y="4762500"/>
            <a:ext cx="381000" cy="711200"/>
          </a:xfrm>
          <a:custGeom>
            <a:avLst/>
            <a:gdLst>
              <a:gd name="T0" fmla="*/ 529 w 1058"/>
              <a:gd name="T1" fmla="*/ 0 h 1977"/>
              <a:gd name="T2" fmla="*/ 1057 w 1058"/>
              <a:gd name="T3" fmla="*/ 1976 h 1977"/>
              <a:gd name="T4" fmla="*/ 0 w 1058"/>
              <a:gd name="T5" fmla="*/ 1976 h 1977"/>
              <a:gd name="T6" fmla="*/ 529 w 1058"/>
              <a:gd name="T7" fmla="*/ 0 h 1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8" h="1977">
                <a:moveTo>
                  <a:pt x="529" y="0"/>
                </a:moveTo>
                <a:lnTo>
                  <a:pt x="1057" y="1976"/>
                </a:lnTo>
                <a:lnTo>
                  <a:pt x="0" y="1976"/>
                </a:lnTo>
                <a:lnTo>
                  <a:pt x="529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06" name="Freeform 294"/>
          <p:cNvSpPr>
            <a:spLocks noChangeArrowheads="1"/>
          </p:cNvSpPr>
          <p:nvPr/>
        </p:nvSpPr>
        <p:spPr bwMode="auto">
          <a:xfrm>
            <a:off x="1150938" y="4762500"/>
            <a:ext cx="381000" cy="711200"/>
          </a:xfrm>
          <a:custGeom>
            <a:avLst/>
            <a:gdLst>
              <a:gd name="T0" fmla="*/ 529 w 1058"/>
              <a:gd name="T1" fmla="*/ 0 h 1977"/>
              <a:gd name="T2" fmla="*/ 1057 w 1058"/>
              <a:gd name="T3" fmla="*/ 1976 h 1977"/>
              <a:gd name="T4" fmla="*/ 0 w 1058"/>
              <a:gd name="T5" fmla="*/ 1976 h 1977"/>
              <a:gd name="T6" fmla="*/ 529 w 1058"/>
              <a:gd name="T7" fmla="*/ 0 h 1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8" h="1977">
                <a:moveTo>
                  <a:pt x="529" y="0"/>
                </a:moveTo>
                <a:lnTo>
                  <a:pt x="1057" y="1976"/>
                </a:lnTo>
                <a:lnTo>
                  <a:pt x="0" y="1976"/>
                </a:lnTo>
                <a:lnTo>
                  <a:pt x="529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07" name="Freeform 295"/>
          <p:cNvSpPr>
            <a:spLocks noChangeArrowheads="1"/>
          </p:cNvSpPr>
          <p:nvPr/>
        </p:nvSpPr>
        <p:spPr bwMode="auto">
          <a:xfrm>
            <a:off x="1328738" y="4762500"/>
            <a:ext cx="215900" cy="723900"/>
          </a:xfrm>
          <a:custGeom>
            <a:avLst/>
            <a:gdLst>
              <a:gd name="T0" fmla="*/ 71 w 601"/>
              <a:gd name="T1" fmla="*/ 0 h 2011"/>
              <a:gd name="T2" fmla="*/ 0 w 601"/>
              <a:gd name="T3" fmla="*/ 36 h 2011"/>
              <a:gd name="T4" fmla="*/ 493 w 601"/>
              <a:gd name="T5" fmla="*/ 2010 h 2011"/>
              <a:gd name="T6" fmla="*/ 529 w 601"/>
              <a:gd name="T7" fmla="*/ 2010 h 2011"/>
              <a:gd name="T8" fmla="*/ 600 w 601"/>
              <a:gd name="T9" fmla="*/ 2010 h 2011"/>
              <a:gd name="T10" fmla="*/ 564 w 601"/>
              <a:gd name="T11" fmla="*/ 1976 h 2011"/>
              <a:gd name="T12" fmla="*/ 71 w 601"/>
              <a:gd name="T13" fmla="*/ 0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2011">
                <a:moveTo>
                  <a:pt x="71" y="0"/>
                </a:moveTo>
                <a:lnTo>
                  <a:pt x="0" y="36"/>
                </a:lnTo>
                <a:lnTo>
                  <a:pt x="493" y="2010"/>
                </a:lnTo>
                <a:lnTo>
                  <a:pt x="529" y="2010"/>
                </a:lnTo>
                <a:lnTo>
                  <a:pt x="600" y="2010"/>
                </a:lnTo>
                <a:lnTo>
                  <a:pt x="564" y="1976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08" name="Freeform 296"/>
          <p:cNvSpPr>
            <a:spLocks noChangeArrowheads="1"/>
          </p:cNvSpPr>
          <p:nvPr/>
        </p:nvSpPr>
        <p:spPr bwMode="auto">
          <a:xfrm>
            <a:off x="1328738" y="4762500"/>
            <a:ext cx="215900" cy="723900"/>
          </a:xfrm>
          <a:custGeom>
            <a:avLst/>
            <a:gdLst>
              <a:gd name="T0" fmla="*/ 71 w 601"/>
              <a:gd name="T1" fmla="*/ 0 h 2011"/>
              <a:gd name="T2" fmla="*/ 0 w 601"/>
              <a:gd name="T3" fmla="*/ 36 h 2011"/>
              <a:gd name="T4" fmla="*/ 493 w 601"/>
              <a:gd name="T5" fmla="*/ 2010 h 2011"/>
              <a:gd name="T6" fmla="*/ 529 w 601"/>
              <a:gd name="T7" fmla="*/ 2010 h 2011"/>
              <a:gd name="T8" fmla="*/ 600 w 601"/>
              <a:gd name="T9" fmla="*/ 2010 h 2011"/>
              <a:gd name="T10" fmla="*/ 564 w 601"/>
              <a:gd name="T11" fmla="*/ 1976 h 2011"/>
              <a:gd name="T12" fmla="*/ 71 w 601"/>
              <a:gd name="T13" fmla="*/ 0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2011">
                <a:moveTo>
                  <a:pt x="71" y="0"/>
                </a:moveTo>
                <a:lnTo>
                  <a:pt x="0" y="36"/>
                </a:lnTo>
                <a:lnTo>
                  <a:pt x="493" y="2010"/>
                </a:lnTo>
                <a:lnTo>
                  <a:pt x="529" y="2010"/>
                </a:lnTo>
                <a:lnTo>
                  <a:pt x="600" y="2010"/>
                </a:lnTo>
                <a:lnTo>
                  <a:pt x="564" y="1976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09" name="Freeform 297"/>
          <p:cNvSpPr>
            <a:spLocks noChangeArrowheads="1"/>
          </p:cNvSpPr>
          <p:nvPr/>
        </p:nvSpPr>
        <p:spPr bwMode="auto">
          <a:xfrm>
            <a:off x="1138238" y="5461000"/>
            <a:ext cx="381000" cy="25400"/>
          </a:xfrm>
          <a:custGeom>
            <a:avLst/>
            <a:gdLst>
              <a:gd name="T0" fmla="*/ 1058 w 1059"/>
              <a:gd name="T1" fmla="*/ 70 h 71"/>
              <a:gd name="T2" fmla="*/ 1058 w 1059"/>
              <a:gd name="T3" fmla="*/ 0 h 71"/>
              <a:gd name="T4" fmla="*/ 36 w 1059"/>
              <a:gd name="T5" fmla="*/ 0 h 71"/>
              <a:gd name="T6" fmla="*/ 0 w 1059"/>
              <a:gd name="T7" fmla="*/ 36 h 71"/>
              <a:gd name="T8" fmla="*/ 0 w 1059"/>
              <a:gd name="T9" fmla="*/ 70 h 71"/>
              <a:gd name="T10" fmla="*/ 36 w 1059"/>
              <a:gd name="T11" fmla="*/ 70 h 71"/>
              <a:gd name="T12" fmla="*/ 1058 w 1059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9" h="71">
                <a:moveTo>
                  <a:pt x="1058" y="70"/>
                </a:moveTo>
                <a:lnTo>
                  <a:pt x="1058" y="0"/>
                </a:lnTo>
                <a:lnTo>
                  <a:pt x="36" y="0"/>
                </a:lnTo>
                <a:lnTo>
                  <a:pt x="0" y="36"/>
                </a:lnTo>
                <a:lnTo>
                  <a:pt x="0" y="70"/>
                </a:lnTo>
                <a:lnTo>
                  <a:pt x="36" y="70"/>
                </a:lnTo>
                <a:lnTo>
                  <a:pt x="1058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0" name="Freeform 298"/>
          <p:cNvSpPr>
            <a:spLocks noChangeArrowheads="1"/>
          </p:cNvSpPr>
          <p:nvPr/>
        </p:nvSpPr>
        <p:spPr bwMode="auto">
          <a:xfrm>
            <a:off x="1138238" y="5461000"/>
            <a:ext cx="381000" cy="25400"/>
          </a:xfrm>
          <a:custGeom>
            <a:avLst/>
            <a:gdLst>
              <a:gd name="T0" fmla="*/ 1058 w 1059"/>
              <a:gd name="T1" fmla="*/ 70 h 71"/>
              <a:gd name="T2" fmla="*/ 1058 w 1059"/>
              <a:gd name="T3" fmla="*/ 0 h 71"/>
              <a:gd name="T4" fmla="*/ 36 w 1059"/>
              <a:gd name="T5" fmla="*/ 0 h 71"/>
              <a:gd name="T6" fmla="*/ 0 w 1059"/>
              <a:gd name="T7" fmla="*/ 36 h 71"/>
              <a:gd name="T8" fmla="*/ 0 w 1059"/>
              <a:gd name="T9" fmla="*/ 70 h 71"/>
              <a:gd name="T10" fmla="*/ 36 w 1059"/>
              <a:gd name="T11" fmla="*/ 70 h 71"/>
              <a:gd name="T12" fmla="*/ 1058 w 1059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9" h="71">
                <a:moveTo>
                  <a:pt x="1058" y="70"/>
                </a:moveTo>
                <a:lnTo>
                  <a:pt x="1058" y="0"/>
                </a:lnTo>
                <a:lnTo>
                  <a:pt x="36" y="0"/>
                </a:lnTo>
                <a:lnTo>
                  <a:pt x="0" y="36"/>
                </a:lnTo>
                <a:lnTo>
                  <a:pt x="0" y="70"/>
                </a:lnTo>
                <a:lnTo>
                  <a:pt x="36" y="70"/>
                </a:lnTo>
                <a:lnTo>
                  <a:pt x="1058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1" name="Freeform 299"/>
          <p:cNvSpPr>
            <a:spLocks noChangeArrowheads="1"/>
          </p:cNvSpPr>
          <p:nvPr/>
        </p:nvSpPr>
        <p:spPr bwMode="auto">
          <a:xfrm>
            <a:off x="1138238" y="4762500"/>
            <a:ext cx="215900" cy="723900"/>
          </a:xfrm>
          <a:custGeom>
            <a:avLst/>
            <a:gdLst>
              <a:gd name="T0" fmla="*/ 0 w 601"/>
              <a:gd name="T1" fmla="*/ 1976 h 2011"/>
              <a:gd name="T2" fmla="*/ 70 w 601"/>
              <a:gd name="T3" fmla="*/ 2010 h 2011"/>
              <a:gd name="T4" fmla="*/ 600 w 601"/>
              <a:gd name="T5" fmla="*/ 36 h 2011"/>
              <a:gd name="T6" fmla="*/ 529 w 601"/>
              <a:gd name="T7" fmla="*/ 36 h 2011"/>
              <a:gd name="T8" fmla="*/ 600 w 601"/>
              <a:gd name="T9" fmla="*/ 0 h 2011"/>
              <a:gd name="T10" fmla="*/ 529 w 601"/>
              <a:gd name="T11" fmla="*/ 0 h 2011"/>
              <a:gd name="T12" fmla="*/ 0 w 601"/>
              <a:gd name="T13" fmla="*/ 1976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2011">
                <a:moveTo>
                  <a:pt x="0" y="1976"/>
                </a:moveTo>
                <a:lnTo>
                  <a:pt x="70" y="2010"/>
                </a:lnTo>
                <a:lnTo>
                  <a:pt x="600" y="36"/>
                </a:lnTo>
                <a:lnTo>
                  <a:pt x="529" y="36"/>
                </a:lnTo>
                <a:lnTo>
                  <a:pt x="600" y="0"/>
                </a:lnTo>
                <a:lnTo>
                  <a:pt x="529" y="0"/>
                </a:lnTo>
                <a:lnTo>
                  <a:pt x="0" y="19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2" name="Freeform 300"/>
          <p:cNvSpPr>
            <a:spLocks noChangeArrowheads="1"/>
          </p:cNvSpPr>
          <p:nvPr/>
        </p:nvSpPr>
        <p:spPr bwMode="auto">
          <a:xfrm>
            <a:off x="1138238" y="4762500"/>
            <a:ext cx="215900" cy="723900"/>
          </a:xfrm>
          <a:custGeom>
            <a:avLst/>
            <a:gdLst>
              <a:gd name="T0" fmla="*/ 0 w 601"/>
              <a:gd name="T1" fmla="*/ 1976 h 2011"/>
              <a:gd name="T2" fmla="*/ 70 w 601"/>
              <a:gd name="T3" fmla="*/ 2010 h 2011"/>
              <a:gd name="T4" fmla="*/ 600 w 601"/>
              <a:gd name="T5" fmla="*/ 36 h 2011"/>
              <a:gd name="T6" fmla="*/ 529 w 601"/>
              <a:gd name="T7" fmla="*/ 36 h 2011"/>
              <a:gd name="T8" fmla="*/ 600 w 601"/>
              <a:gd name="T9" fmla="*/ 0 h 2011"/>
              <a:gd name="T10" fmla="*/ 529 w 601"/>
              <a:gd name="T11" fmla="*/ 0 h 2011"/>
              <a:gd name="T12" fmla="*/ 0 w 601"/>
              <a:gd name="T13" fmla="*/ 1976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2011">
                <a:moveTo>
                  <a:pt x="0" y="1976"/>
                </a:moveTo>
                <a:lnTo>
                  <a:pt x="70" y="2010"/>
                </a:lnTo>
                <a:lnTo>
                  <a:pt x="600" y="36"/>
                </a:lnTo>
                <a:lnTo>
                  <a:pt x="529" y="36"/>
                </a:lnTo>
                <a:lnTo>
                  <a:pt x="600" y="0"/>
                </a:lnTo>
                <a:lnTo>
                  <a:pt x="529" y="0"/>
                </a:lnTo>
                <a:lnTo>
                  <a:pt x="0" y="19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3" name="Freeform 301"/>
          <p:cNvSpPr>
            <a:spLocks noChangeArrowheads="1"/>
          </p:cNvSpPr>
          <p:nvPr/>
        </p:nvSpPr>
        <p:spPr bwMode="auto">
          <a:xfrm>
            <a:off x="6053138" y="4267200"/>
            <a:ext cx="25400" cy="38100"/>
          </a:xfrm>
          <a:custGeom>
            <a:avLst/>
            <a:gdLst>
              <a:gd name="T0" fmla="*/ 36 w 72"/>
              <a:gd name="T1" fmla="*/ 0 h 108"/>
              <a:gd name="T2" fmla="*/ 0 w 72"/>
              <a:gd name="T3" fmla="*/ 36 h 108"/>
              <a:gd name="T4" fmla="*/ 36 w 72"/>
              <a:gd name="T5" fmla="*/ 107 h 108"/>
              <a:gd name="T6" fmla="*/ 71 w 72"/>
              <a:gd name="T7" fmla="*/ 71 h 108"/>
              <a:gd name="T8" fmla="*/ 36 w 72"/>
              <a:gd name="T9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8">
                <a:moveTo>
                  <a:pt x="36" y="0"/>
                </a:moveTo>
                <a:lnTo>
                  <a:pt x="0" y="36"/>
                </a:lnTo>
                <a:lnTo>
                  <a:pt x="36" y="107"/>
                </a:lnTo>
                <a:lnTo>
                  <a:pt x="71" y="71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4" name="Freeform 302"/>
          <p:cNvSpPr>
            <a:spLocks noChangeArrowheads="1"/>
          </p:cNvSpPr>
          <p:nvPr/>
        </p:nvSpPr>
        <p:spPr bwMode="auto">
          <a:xfrm>
            <a:off x="6053138" y="4267200"/>
            <a:ext cx="25400" cy="38100"/>
          </a:xfrm>
          <a:custGeom>
            <a:avLst/>
            <a:gdLst>
              <a:gd name="T0" fmla="*/ 36 w 72"/>
              <a:gd name="T1" fmla="*/ 0 h 108"/>
              <a:gd name="T2" fmla="*/ 0 w 72"/>
              <a:gd name="T3" fmla="*/ 36 h 108"/>
              <a:gd name="T4" fmla="*/ 36 w 72"/>
              <a:gd name="T5" fmla="*/ 107 h 108"/>
              <a:gd name="T6" fmla="*/ 71 w 72"/>
              <a:gd name="T7" fmla="*/ 71 h 108"/>
              <a:gd name="T8" fmla="*/ 36 w 72"/>
              <a:gd name="T9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8">
                <a:moveTo>
                  <a:pt x="36" y="0"/>
                </a:moveTo>
                <a:lnTo>
                  <a:pt x="0" y="36"/>
                </a:lnTo>
                <a:lnTo>
                  <a:pt x="36" y="107"/>
                </a:lnTo>
                <a:lnTo>
                  <a:pt x="71" y="71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5" name="Freeform 303"/>
          <p:cNvSpPr>
            <a:spLocks noChangeArrowheads="1"/>
          </p:cNvSpPr>
          <p:nvPr/>
        </p:nvSpPr>
        <p:spPr bwMode="auto">
          <a:xfrm>
            <a:off x="7373938" y="3911600"/>
            <a:ext cx="25400" cy="25400"/>
          </a:xfrm>
          <a:custGeom>
            <a:avLst/>
            <a:gdLst>
              <a:gd name="T0" fmla="*/ 0 w 71"/>
              <a:gd name="T1" fmla="*/ 0 h 71"/>
              <a:gd name="T2" fmla="*/ 34 w 71"/>
              <a:gd name="T3" fmla="*/ 0 h 71"/>
              <a:gd name="T4" fmla="*/ 70 w 71"/>
              <a:gd name="T5" fmla="*/ 70 h 71"/>
              <a:gd name="T6" fmla="*/ 34 w 71"/>
              <a:gd name="T7" fmla="*/ 70 h 71"/>
              <a:gd name="T8" fmla="*/ 0 w 71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1">
                <a:moveTo>
                  <a:pt x="0" y="0"/>
                </a:moveTo>
                <a:lnTo>
                  <a:pt x="34" y="0"/>
                </a:lnTo>
                <a:lnTo>
                  <a:pt x="70" y="70"/>
                </a:lnTo>
                <a:lnTo>
                  <a:pt x="34" y="7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6" name="Freeform 304"/>
          <p:cNvSpPr>
            <a:spLocks noChangeArrowheads="1"/>
          </p:cNvSpPr>
          <p:nvPr/>
        </p:nvSpPr>
        <p:spPr bwMode="auto">
          <a:xfrm>
            <a:off x="7373938" y="3911600"/>
            <a:ext cx="25400" cy="25400"/>
          </a:xfrm>
          <a:custGeom>
            <a:avLst/>
            <a:gdLst>
              <a:gd name="T0" fmla="*/ 0 w 71"/>
              <a:gd name="T1" fmla="*/ 0 h 71"/>
              <a:gd name="T2" fmla="*/ 34 w 71"/>
              <a:gd name="T3" fmla="*/ 0 h 71"/>
              <a:gd name="T4" fmla="*/ 70 w 71"/>
              <a:gd name="T5" fmla="*/ 70 h 71"/>
              <a:gd name="T6" fmla="*/ 34 w 71"/>
              <a:gd name="T7" fmla="*/ 70 h 71"/>
              <a:gd name="T8" fmla="*/ 0 w 71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1">
                <a:moveTo>
                  <a:pt x="0" y="0"/>
                </a:moveTo>
                <a:lnTo>
                  <a:pt x="34" y="0"/>
                </a:lnTo>
                <a:lnTo>
                  <a:pt x="70" y="70"/>
                </a:lnTo>
                <a:lnTo>
                  <a:pt x="34" y="7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7" name="Freeform 305"/>
          <p:cNvSpPr>
            <a:spLocks noChangeArrowheads="1"/>
          </p:cNvSpPr>
          <p:nvPr/>
        </p:nvSpPr>
        <p:spPr bwMode="auto">
          <a:xfrm>
            <a:off x="6065838" y="3911600"/>
            <a:ext cx="1320800" cy="381000"/>
          </a:xfrm>
          <a:custGeom>
            <a:avLst/>
            <a:gdLst>
              <a:gd name="T0" fmla="*/ 0 w 3669"/>
              <a:gd name="T1" fmla="*/ 988 h 1060"/>
              <a:gd name="T2" fmla="*/ 35 w 3669"/>
              <a:gd name="T3" fmla="*/ 1059 h 1060"/>
              <a:gd name="T4" fmla="*/ 3668 w 3669"/>
              <a:gd name="T5" fmla="*/ 70 h 1060"/>
              <a:gd name="T6" fmla="*/ 3634 w 3669"/>
              <a:gd name="T7" fmla="*/ 0 h 1060"/>
              <a:gd name="T8" fmla="*/ 0 w 3669"/>
              <a:gd name="T9" fmla="*/ 988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9" h="1060">
                <a:moveTo>
                  <a:pt x="0" y="988"/>
                </a:moveTo>
                <a:lnTo>
                  <a:pt x="35" y="1059"/>
                </a:lnTo>
                <a:lnTo>
                  <a:pt x="3668" y="70"/>
                </a:lnTo>
                <a:lnTo>
                  <a:pt x="3634" y="0"/>
                </a:lnTo>
                <a:lnTo>
                  <a:pt x="0" y="98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8" name="Freeform 306"/>
          <p:cNvSpPr>
            <a:spLocks noChangeArrowheads="1"/>
          </p:cNvSpPr>
          <p:nvPr/>
        </p:nvSpPr>
        <p:spPr bwMode="auto">
          <a:xfrm>
            <a:off x="6065838" y="3911600"/>
            <a:ext cx="1320800" cy="381000"/>
          </a:xfrm>
          <a:custGeom>
            <a:avLst/>
            <a:gdLst>
              <a:gd name="T0" fmla="*/ 0 w 3669"/>
              <a:gd name="T1" fmla="*/ 988 h 1060"/>
              <a:gd name="T2" fmla="*/ 35 w 3669"/>
              <a:gd name="T3" fmla="*/ 1059 h 1060"/>
              <a:gd name="T4" fmla="*/ 3668 w 3669"/>
              <a:gd name="T5" fmla="*/ 70 h 1060"/>
              <a:gd name="T6" fmla="*/ 3634 w 3669"/>
              <a:gd name="T7" fmla="*/ 0 h 1060"/>
              <a:gd name="T8" fmla="*/ 0 w 3669"/>
              <a:gd name="T9" fmla="*/ 988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9" h="1060">
                <a:moveTo>
                  <a:pt x="0" y="988"/>
                </a:moveTo>
                <a:lnTo>
                  <a:pt x="35" y="1059"/>
                </a:lnTo>
                <a:lnTo>
                  <a:pt x="3668" y="70"/>
                </a:lnTo>
                <a:lnTo>
                  <a:pt x="3634" y="0"/>
                </a:lnTo>
                <a:lnTo>
                  <a:pt x="0" y="988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" name="Freeform 307"/>
          <p:cNvSpPr>
            <a:spLocks noChangeArrowheads="1"/>
          </p:cNvSpPr>
          <p:nvPr/>
        </p:nvSpPr>
        <p:spPr bwMode="auto">
          <a:xfrm>
            <a:off x="6053138" y="4267200"/>
            <a:ext cx="25400" cy="25400"/>
          </a:xfrm>
          <a:custGeom>
            <a:avLst/>
            <a:gdLst>
              <a:gd name="T0" fmla="*/ 71 w 72"/>
              <a:gd name="T1" fmla="*/ 0 h 72"/>
              <a:gd name="T2" fmla="*/ 36 w 72"/>
              <a:gd name="T3" fmla="*/ 0 h 72"/>
              <a:gd name="T4" fmla="*/ 0 w 72"/>
              <a:gd name="T5" fmla="*/ 71 h 72"/>
              <a:gd name="T6" fmla="*/ 36 w 72"/>
              <a:gd name="T7" fmla="*/ 71 h 72"/>
              <a:gd name="T8" fmla="*/ 71 w 72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71" y="0"/>
                </a:moveTo>
                <a:lnTo>
                  <a:pt x="36" y="0"/>
                </a:lnTo>
                <a:lnTo>
                  <a:pt x="0" y="71"/>
                </a:lnTo>
                <a:lnTo>
                  <a:pt x="36" y="71"/>
                </a:lnTo>
                <a:lnTo>
                  <a:pt x="71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" name="Freeform 308"/>
          <p:cNvSpPr>
            <a:spLocks noChangeArrowheads="1"/>
          </p:cNvSpPr>
          <p:nvPr/>
        </p:nvSpPr>
        <p:spPr bwMode="auto">
          <a:xfrm>
            <a:off x="6053138" y="4267200"/>
            <a:ext cx="25400" cy="25400"/>
          </a:xfrm>
          <a:custGeom>
            <a:avLst/>
            <a:gdLst>
              <a:gd name="T0" fmla="*/ 71 w 72"/>
              <a:gd name="T1" fmla="*/ 0 h 72"/>
              <a:gd name="T2" fmla="*/ 36 w 72"/>
              <a:gd name="T3" fmla="*/ 0 h 72"/>
              <a:gd name="T4" fmla="*/ 0 w 72"/>
              <a:gd name="T5" fmla="*/ 71 h 72"/>
              <a:gd name="T6" fmla="*/ 36 w 72"/>
              <a:gd name="T7" fmla="*/ 71 h 72"/>
              <a:gd name="T8" fmla="*/ 71 w 72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71" y="0"/>
                </a:moveTo>
                <a:lnTo>
                  <a:pt x="36" y="0"/>
                </a:lnTo>
                <a:lnTo>
                  <a:pt x="0" y="71"/>
                </a:lnTo>
                <a:lnTo>
                  <a:pt x="36" y="71"/>
                </a:lnTo>
                <a:lnTo>
                  <a:pt x="71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1" name="Freeform 309"/>
          <p:cNvSpPr>
            <a:spLocks noChangeArrowheads="1"/>
          </p:cNvSpPr>
          <p:nvPr/>
        </p:nvSpPr>
        <p:spPr bwMode="auto">
          <a:xfrm>
            <a:off x="6815138" y="4508500"/>
            <a:ext cx="25400" cy="38100"/>
          </a:xfrm>
          <a:custGeom>
            <a:avLst/>
            <a:gdLst>
              <a:gd name="T0" fmla="*/ 35 w 72"/>
              <a:gd name="T1" fmla="*/ 0 h 106"/>
              <a:gd name="T2" fmla="*/ 71 w 72"/>
              <a:gd name="T3" fmla="*/ 34 h 106"/>
              <a:gd name="T4" fmla="*/ 35 w 72"/>
              <a:gd name="T5" fmla="*/ 105 h 106"/>
              <a:gd name="T6" fmla="*/ 0 w 72"/>
              <a:gd name="T7" fmla="*/ 70 h 106"/>
              <a:gd name="T8" fmla="*/ 35 w 72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35" y="0"/>
                </a:moveTo>
                <a:lnTo>
                  <a:pt x="71" y="34"/>
                </a:lnTo>
                <a:lnTo>
                  <a:pt x="35" y="105"/>
                </a:lnTo>
                <a:lnTo>
                  <a:pt x="0" y="70"/>
                </a:lnTo>
                <a:lnTo>
                  <a:pt x="35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2" name="Freeform 310"/>
          <p:cNvSpPr>
            <a:spLocks noChangeArrowheads="1"/>
          </p:cNvSpPr>
          <p:nvPr/>
        </p:nvSpPr>
        <p:spPr bwMode="auto">
          <a:xfrm>
            <a:off x="6815138" y="4508500"/>
            <a:ext cx="25400" cy="38100"/>
          </a:xfrm>
          <a:custGeom>
            <a:avLst/>
            <a:gdLst>
              <a:gd name="T0" fmla="*/ 35 w 72"/>
              <a:gd name="T1" fmla="*/ 0 h 106"/>
              <a:gd name="T2" fmla="*/ 71 w 72"/>
              <a:gd name="T3" fmla="*/ 34 h 106"/>
              <a:gd name="T4" fmla="*/ 35 w 72"/>
              <a:gd name="T5" fmla="*/ 105 h 106"/>
              <a:gd name="T6" fmla="*/ 0 w 72"/>
              <a:gd name="T7" fmla="*/ 70 h 106"/>
              <a:gd name="T8" fmla="*/ 35 w 72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35" y="0"/>
                </a:moveTo>
                <a:lnTo>
                  <a:pt x="71" y="34"/>
                </a:lnTo>
                <a:lnTo>
                  <a:pt x="35" y="105"/>
                </a:lnTo>
                <a:lnTo>
                  <a:pt x="0" y="70"/>
                </a:lnTo>
                <a:lnTo>
                  <a:pt x="35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" name="Freeform 311"/>
          <p:cNvSpPr>
            <a:spLocks noChangeArrowheads="1"/>
          </p:cNvSpPr>
          <p:nvPr/>
        </p:nvSpPr>
        <p:spPr bwMode="auto">
          <a:xfrm>
            <a:off x="6065838" y="4267200"/>
            <a:ext cx="762000" cy="266700"/>
          </a:xfrm>
          <a:custGeom>
            <a:avLst/>
            <a:gdLst>
              <a:gd name="T0" fmla="*/ 35 w 2117"/>
              <a:gd name="T1" fmla="*/ 0 h 742"/>
              <a:gd name="T2" fmla="*/ 0 w 2117"/>
              <a:gd name="T3" fmla="*/ 71 h 742"/>
              <a:gd name="T4" fmla="*/ 2081 w 2117"/>
              <a:gd name="T5" fmla="*/ 741 h 742"/>
              <a:gd name="T6" fmla="*/ 2116 w 2117"/>
              <a:gd name="T7" fmla="*/ 671 h 742"/>
              <a:gd name="T8" fmla="*/ 35 w 2117"/>
              <a:gd name="T9" fmla="*/ 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7" h="742">
                <a:moveTo>
                  <a:pt x="35" y="0"/>
                </a:moveTo>
                <a:lnTo>
                  <a:pt x="0" y="71"/>
                </a:lnTo>
                <a:lnTo>
                  <a:pt x="2081" y="741"/>
                </a:lnTo>
                <a:lnTo>
                  <a:pt x="2116" y="671"/>
                </a:lnTo>
                <a:lnTo>
                  <a:pt x="35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" name="Freeform 312"/>
          <p:cNvSpPr>
            <a:spLocks noChangeArrowheads="1"/>
          </p:cNvSpPr>
          <p:nvPr/>
        </p:nvSpPr>
        <p:spPr bwMode="auto">
          <a:xfrm>
            <a:off x="6065838" y="4267200"/>
            <a:ext cx="762000" cy="266700"/>
          </a:xfrm>
          <a:custGeom>
            <a:avLst/>
            <a:gdLst>
              <a:gd name="T0" fmla="*/ 35 w 2117"/>
              <a:gd name="T1" fmla="*/ 0 h 742"/>
              <a:gd name="T2" fmla="*/ 0 w 2117"/>
              <a:gd name="T3" fmla="*/ 71 h 742"/>
              <a:gd name="T4" fmla="*/ 2081 w 2117"/>
              <a:gd name="T5" fmla="*/ 741 h 742"/>
              <a:gd name="T6" fmla="*/ 2116 w 2117"/>
              <a:gd name="T7" fmla="*/ 671 h 742"/>
              <a:gd name="T8" fmla="*/ 35 w 2117"/>
              <a:gd name="T9" fmla="*/ 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7" h="742">
                <a:moveTo>
                  <a:pt x="35" y="0"/>
                </a:moveTo>
                <a:lnTo>
                  <a:pt x="0" y="71"/>
                </a:lnTo>
                <a:lnTo>
                  <a:pt x="2081" y="741"/>
                </a:lnTo>
                <a:lnTo>
                  <a:pt x="2116" y="671"/>
                </a:lnTo>
                <a:lnTo>
                  <a:pt x="35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5" name="Freeform 313"/>
          <p:cNvSpPr>
            <a:spLocks noChangeArrowheads="1"/>
          </p:cNvSpPr>
          <p:nvPr/>
        </p:nvSpPr>
        <p:spPr bwMode="auto">
          <a:xfrm>
            <a:off x="6992938" y="4762500"/>
            <a:ext cx="381000" cy="711200"/>
          </a:xfrm>
          <a:custGeom>
            <a:avLst/>
            <a:gdLst>
              <a:gd name="T0" fmla="*/ 529 w 1060"/>
              <a:gd name="T1" fmla="*/ 0 h 1977"/>
              <a:gd name="T2" fmla="*/ 1059 w 1060"/>
              <a:gd name="T3" fmla="*/ 1976 h 1977"/>
              <a:gd name="T4" fmla="*/ 0 w 1060"/>
              <a:gd name="T5" fmla="*/ 1976 h 1977"/>
              <a:gd name="T6" fmla="*/ 529 w 1060"/>
              <a:gd name="T7" fmla="*/ 0 h 1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0" h="1977">
                <a:moveTo>
                  <a:pt x="529" y="0"/>
                </a:moveTo>
                <a:lnTo>
                  <a:pt x="1059" y="1976"/>
                </a:lnTo>
                <a:lnTo>
                  <a:pt x="0" y="1976"/>
                </a:lnTo>
                <a:lnTo>
                  <a:pt x="529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6" name="Freeform 314"/>
          <p:cNvSpPr>
            <a:spLocks noChangeArrowheads="1"/>
          </p:cNvSpPr>
          <p:nvPr/>
        </p:nvSpPr>
        <p:spPr bwMode="auto">
          <a:xfrm>
            <a:off x="6992938" y="4762500"/>
            <a:ext cx="381000" cy="711200"/>
          </a:xfrm>
          <a:custGeom>
            <a:avLst/>
            <a:gdLst>
              <a:gd name="T0" fmla="*/ 529 w 1060"/>
              <a:gd name="T1" fmla="*/ 0 h 1977"/>
              <a:gd name="T2" fmla="*/ 1059 w 1060"/>
              <a:gd name="T3" fmla="*/ 1976 h 1977"/>
              <a:gd name="T4" fmla="*/ 0 w 1060"/>
              <a:gd name="T5" fmla="*/ 1976 h 1977"/>
              <a:gd name="T6" fmla="*/ 529 w 1060"/>
              <a:gd name="T7" fmla="*/ 0 h 1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0" h="1977">
                <a:moveTo>
                  <a:pt x="529" y="0"/>
                </a:moveTo>
                <a:lnTo>
                  <a:pt x="1059" y="1976"/>
                </a:lnTo>
                <a:lnTo>
                  <a:pt x="0" y="1976"/>
                </a:lnTo>
                <a:lnTo>
                  <a:pt x="529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7" name="Freeform 315"/>
          <p:cNvSpPr>
            <a:spLocks noChangeArrowheads="1"/>
          </p:cNvSpPr>
          <p:nvPr/>
        </p:nvSpPr>
        <p:spPr bwMode="auto">
          <a:xfrm>
            <a:off x="7170738" y="4762500"/>
            <a:ext cx="228600" cy="723900"/>
          </a:xfrm>
          <a:custGeom>
            <a:avLst/>
            <a:gdLst>
              <a:gd name="T0" fmla="*/ 69 w 635"/>
              <a:gd name="T1" fmla="*/ 0 h 2011"/>
              <a:gd name="T2" fmla="*/ 0 w 635"/>
              <a:gd name="T3" fmla="*/ 36 h 2011"/>
              <a:gd name="T4" fmla="*/ 528 w 635"/>
              <a:gd name="T5" fmla="*/ 2010 h 2011"/>
              <a:gd name="T6" fmla="*/ 564 w 635"/>
              <a:gd name="T7" fmla="*/ 2010 h 2011"/>
              <a:gd name="T8" fmla="*/ 634 w 635"/>
              <a:gd name="T9" fmla="*/ 2010 h 2011"/>
              <a:gd name="T10" fmla="*/ 598 w 635"/>
              <a:gd name="T11" fmla="*/ 1976 h 2011"/>
              <a:gd name="T12" fmla="*/ 69 w 635"/>
              <a:gd name="T13" fmla="*/ 0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5" h="2011">
                <a:moveTo>
                  <a:pt x="69" y="0"/>
                </a:moveTo>
                <a:lnTo>
                  <a:pt x="0" y="36"/>
                </a:lnTo>
                <a:lnTo>
                  <a:pt x="528" y="2010"/>
                </a:lnTo>
                <a:lnTo>
                  <a:pt x="564" y="2010"/>
                </a:lnTo>
                <a:lnTo>
                  <a:pt x="634" y="2010"/>
                </a:lnTo>
                <a:lnTo>
                  <a:pt x="598" y="1976"/>
                </a:lnTo>
                <a:lnTo>
                  <a:pt x="69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8" name="Freeform 316"/>
          <p:cNvSpPr>
            <a:spLocks noChangeArrowheads="1"/>
          </p:cNvSpPr>
          <p:nvPr/>
        </p:nvSpPr>
        <p:spPr bwMode="auto">
          <a:xfrm>
            <a:off x="7170738" y="4762500"/>
            <a:ext cx="228600" cy="723900"/>
          </a:xfrm>
          <a:custGeom>
            <a:avLst/>
            <a:gdLst>
              <a:gd name="T0" fmla="*/ 69 w 635"/>
              <a:gd name="T1" fmla="*/ 0 h 2011"/>
              <a:gd name="T2" fmla="*/ 0 w 635"/>
              <a:gd name="T3" fmla="*/ 36 h 2011"/>
              <a:gd name="T4" fmla="*/ 528 w 635"/>
              <a:gd name="T5" fmla="*/ 2010 h 2011"/>
              <a:gd name="T6" fmla="*/ 564 w 635"/>
              <a:gd name="T7" fmla="*/ 2010 h 2011"/>
              <a:gd name="T8" fmla="*/ 634 w 635"/>
              <a:gd name="T9" fmla="*/ 2010 h 2011"/>
              <a:gd name="T10" fmla="*/ 598 w 635"/>
              <a:gd name="T11" fmla="*/ 1976 h 2011"/>
              <a:gd name="T12" fmla="*/ 69 w 635"/>
              <a:gd name="T13" fmla="*/ 0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5" h="2011">
                <a:moveTo>
                  <a:pt x="69" y="0"/>
                </a:moveTo>
                <a:lnTo>
                  <a:pt x="0" y="36"/>
                </a:lnTo>
                <a:lnTo>
                  <a:pt x="528" y="2010"/>
                </a:lnTo>
                <a:lnTo>
                  <a:pt x="564" y="2010"/>
                </a:lnTo>
                <a:lnTo>
                  <a:pt x="634" y="2010"/>
                </a:lnTo>
                <a:lnTo>
                  <a:pt x="598" y="1976"/>
                </a:lnTo>
                <a:lnTo>
                  <a:pt x="69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9" name="Freeform 317"/>
          <p:cNvSpPr>
            <a:spLocks noChangeArrowheads="1"/>
          </p:cNvSpPr>
          <p:nvPr/>
        </p:nvSpPr>
        <p:spPr bwMode="auto">
          <a:xfrm>
            <a:off x="6980238" y="5461000"/>
            <a:ext cx="393700" cy="25400"/>
          </a:xfrm>
          <a:custGeom>
            <a:avLst/>
            <a:gdLst>
              <a:gd name="T0" fmla="*/ 1094 w 1095"/>
              <a:gd name="T1" fmla="*/ 70 h 71"/>
              <a:gd name="T2" fmla="*/ 1094 w 1095"/>
              <a:gd name="T3" fmla="*/ 0 h 71"/>
              <a:gd name="T4" fmla="*/ 35 w 1095"/>
              <a:gd name="T5" fmla="*/ 0 h 71"/>
              <a:gd name="T6" fmla="*/ 0 w 1095"/>
              <a:gd name="T7" fmla="*/ 36 h 71"/>
              <a:gd name="T8" fmla="*/ 0 w 1095"/>
              <a:gd name="T9" fmla="*/ 70 h 71"/>
              <a:gd name="T10" fmla="*/ 35 w 1095"/>
              <a:gd name="T11" fmla="*/ 70 h 71"/>
              <a:gd name="T12" fmla="*/ 1094 w 1095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5" h="71">
                <a:moveTo>
                  <a:pt x="1094" y="70"/>
                </a:moveTo>
                <a:lnTo>
                  <a:pt x="1094" y="0"/>
                </a:lnTo>
                <a:lnTo>
                  <a:pt x="35" y="0"/>
                </a:lnTo>
                <a:lnTo>
                  <a:pt x="0" y="36"/>
                </a:lnTo>
                <a:lnTo>
                  <a:pt x="0" y="70"/>
                </a:lnTo>
                <a:lnTo>
                  <a:pt x="35" y="70"/>
                </a:lnTo>
                <a:lnTo>
                  <a:pt x="1094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30" name="Freeform 318"/>
          <p:cNvSpPr>
            <a:spLocks noChangeArrowheads="1"/>
          </p:cNvSpPr>
          <p:nvPr/>
        </p:nvSpPr>
        <p:spPr bwMode="auto">
          <a:xfrm>
            <a:off x="6980238" y="5461000"/>
            <a:ext cx="393700" cy="25400"/>
          </a:xfrm>
          <a:custGeom>
            <a:avLst/>
            <a:gdLst>
              <a:gd name="T0" fmla="*/ 1094 w 1095"/>
              <a:gd name="T1" fmla="*/ 70 h 71"/>
              <a:gd name="T2" fmla="*/ 1094 w 1095"/>
              <a:gd name="T3" fmla="*/ 0 h 71"/>
              <a:gd name="T4" fmla="*/ 35 w 1095"/>
              <a:gd name="T5" fmla="*/ 0 h 71"/>
              <a:gd name="T6" fmla="*/ 0 w 1095"/>
              <a:gd name="T7" fmla="*/ 36 h 71"/>
              <a:gd name="T8" fmla="*/ 0 w 1095"/>
              <a:gd name="T9" fmla="*/ 70 h 71"/>
              <a:gd name="T10" fmla="*/ 35 w 1095"/>
              <a:gd name="T11" fmla="*/ 70 h 71"/>
              <a:gd name="T12" fmla="*/ 1094 w 1095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5" h="71">
                <a:moveTo>
                  <a:pt x="1094" y="70"/>
                </a:moveTo>
                <a:lnTo>
                  <a:pt x="1094" y="0"/>
                </a:lnTo>
                <a:lnTo>
                  <a:pt x="35" y="0"/>
                </a:lnTo>
                <a:lnTo>
                  <a:pt x="0" y="36"/>
                </a:lnTo>
                <a:lnTo>
                  <a:pt x="0" y="70"/>
                </a:lnTo>
                <a:lnTo>
                  <a:pt x="35" y="70"/>
                </a:lnTo>
                <a:lnTo>
                  <a:pt x="1094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31" name="Freeform 319"/>
          <p:cNvSpPr>
            <a:spLocks noChangeArrowheads="1"/>
          </p:cNvSpPr>
          <p:nvPr/>
        </p:nvSpPr>
        <p:spPr bwMode="auto">
          <a:xfrm>
            <a:off x="6980238" y="4762500"/>
            <a:ext cx="215900" cy="723900"/>
          </a:xfrm>
          <a:custGeom>
            <a:avLst/>
            <a:gdLst>
              <a:gd name="T0" fmla="*/ 0 w 600"/>
              <a:gd name="T1" fmla="*/ 1976 h 2011"/>
              <a:gd name="T2" fmla="*/ 71 w 600"/>
              <a:gd name="T3" fmla="*/ 2010 h 2011"/>
              <a:gd name="T4" fmla="*/ 599 w 600"/>
              <a:gd name="T5" fmla="*/ 36 h 2011"/>
              <a:gd name="T6" fmla="*/ 530 w 600"/>
              <a:gd name="T7" fmla="*/ 36 h 2011"/>
              <a:gd name="T8" fmla="*/ 599 w 600"/>
              <a:gd name="T9" fmla="*/ 0 h 2011"/>
              <a:gd name="T10" fmla="*/ 530 w 600"/>
              <a:gd name="T11" fmla="*/ 0 h 2011"/>
              <a:gd name="T12" fmla="*/ 0 w 600"/>
              <a:gd name="T13" fmla="*/ 1976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0" h="2011">
                <a:moveTo>
                  <a:pt x="0" y="1976"/>
                </a:moveTo>
                <a:lnTo>
                  <a:pt x="71" y="2010"/>
                </a:lnTo>
                <a:lnTo>
                  <a:pt x="599" y="36"/>
                </a:lnTo>
                <a:lnTo>
                  <a:pt x="530" y="36"/>
                </a:lnTo>
                <a:lnTo>
                  <a:pt x="599" y="0"/>
                </a:lnTo>
                <a:lnTo>
                  <a:pt x="530" y="0"/>
                </a:lnTo>
                <a:lnTo>
                  <a:pt x="0" y="19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32" name="Freeform 320"/>
          <p:cNvSpPr>
            <a:spLocks noChangeArrowheads="1"/>
          </p:cNvSpPr>
          <p:nvPr/>
        </p:nvSpPr>
        <p:spPr bwMode="auto">
          <a:xfrm>
            <a:off x="6980238" y="4762500"/>
            <a:ext cx="215900" cy="723900"/>
          </a:xfrm>
          <a:custGeom>
            <a:avLst/>
            <a:gdLst>
              <a:gd name="T0" fmla="*/ 0 w 600"/>
              <a:gd name="T1" fmla="*/ 1976 h 2011"/>
              <a:gd name="T2" fmla="*/ 71 w 600"/>
              <a:gd name="T3" fmla="*/ 2010 h 2011"/>
              <a:gd name="T4" fmla="*/ 599 w 600"/>
              <a:gd name="T5" fmla="*/ 36 h 2011"/>
              <a:gd name="T6" fmla="*/ 530 w 600"/>
              <a:gd name="T7" fmla="*/ 36 h 2011"/>
              <a:gd name="T8" fmla="*/ 599 w 600"/>
              <a:gd name="T9" fmla="*/ 0 h 2011"/>
              <a:gd name="T10" fmla="*/ 530 w 600"/>
              <a:gd name="T11" fmla="*/ 0 h 2011"/>
              <a:gd name="T12" fmla="*/ 0 w 600"/>
              <a:gd name="T13" fmla="*/ 1976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0" h="2011">
                <a:moveTo>
                  <a:pt x="0" y="1976"/>
                </a:moveTo>
                <a:lnTo>
                  <a:pt x="71" y="2010"/>
                </a:lnTo>
                <a:lnTo>
                  <a:pt x="599" y="36"/>
                </a:lnTo>
                <a:lnTo>
                  <a:pt x="530" y="36"/>
                </a:lnTo>
                <a:lnTo>
                  <a:pt x="599" y="0"/>
                </a:lnTo>
                <a:lnTo>
                  <a:pt x="530" y="0"/>
                </a:lnTo>
                <a:lnTo>
                  <a:pt x="0" y="19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33" name="Freeform 321"/>
          <p:cNvSpPr>
            <a:spLocks noChangeArrowheads="1"/>
          </p:cNvSpPr>
          <p:nvPr/>
        </p:nvSpPr>
        <p:spPr bwMode="auto">
          <a:xfrm>
            <a:off x="5519738" y="4762500"/>
            <a:ext cx="368300" cy="469900"/>
          </a:xfrm>
          <a:custGeom>
            <a:avLst/>
            <a:gdLst>
              <a:gd name="T0" fmla="*/ 494 w 1024"/>
              <a:gd name="T1" fmla="*/ 0 h 1306"/>
              <a:gd name="T2" fmla="*/ 1023 w 1024"/>
              <a:gd name="T3" fmla="*/ 1305 h 1306"/>
              <a:gd name="T4" fmla="*/ 0 w 1024"/>
              <a:gd name="T5" fmla="*/ 1305 h 1306"/>
              <a:gd name="T6" fmla="*/ 494 w 1024"/>
              <a:gd name="T7" fmla="*/ 0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306">
                <a:moveTo>
                  <a:pt x="494" y="0"/>
                </a:moveTo>
                <a:lnTo>
                  <a:pt x="1023" y="1305"/>
                </a:lnTo>
                <a:lnTo>
                  <a:pt x="0" y="1305"/>
                </a:lnTo>
                <a:lnTo>
                  <a:pt x="494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34" name="Freeform 322"/>
          <p:cNvSpPr>
            <a:spLocks noChangeArrowheads="1"/>
          </p:cNvSpPr>
          <p:nvPr/>
        </p:nvSpPr>
        <p:spPr bwMode="auto">
          <a:xfrm>
            <a:off x="5519738" y="4762500"/>
            <a:ext cx="368300" cy="469900"/>
          </a:xfrm>
          <a:custGeom>
            <a:avLst/>
            <a:gdLst>
              <a:gd name="T0" fmla="*/ 494 w 1024"/>
              <a:gd name="T1" fmla="*/ 0 h 1306"/>
              <a:gd name="T2" fmla="*/ 1023 w 1024"/>
              <a:gd name="T3" fmla="*/ 1305 h 1306"/>
              <a:gd name="T4" fmla="*/ 0 w 1024"/>
              <a:gd name="T5" fmla="*/ 1305 h 1306"/>
              <a:gd name="T6" fmla="*/ 494 w 1024"/>
              <a:gd name="T7" fmla="*/ 0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306">
                <a:moveTo>
                  <a:pt x="494" y="0"/>
                </a:moveTo>
                <a:lnTo>
                  <a:pt x="1023" y="1305"/>
                </a:lnTo>
                <a:lnTo>
                  <a:pt x="0" y="1305"/>
                </a:lnTo>
                <a:lnTo>
                  <a:pt x="494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35" name="Freeform 323"/>
          <p:cNvSpPr>
            <a:spLocks noChangeArrowheads="1"/>
          </p:cNvSpPr>
          <p:nvPr/>
        </p:nvSpPr>
        <p:spPr bwMode="auto">
          <a:xfrm>
            <a:off x="5684838" y="4762500"/>
            <a:ext cx="228600" cy="482600"/>
          </a:xfrm>
          <a:custGeom>
            <a:avLst/>
            <a:gdLst>
              <a:gd name="T0" fmla="*/ 71 w 636"/>
              <a:gd name="T1" fmla="*/ 0 h 1340"/>
              <a:gd name="T2" fmla="*/ 0 w 636"/>
              <a:gd name="T3" fmla="*/ 36 h 1340"/>
              <a:gd name="T4" fmla="*/ 530 w 636"/>
              <a:gd name="T5" fmla="*/ 1339 h 1340"/>
              <a:gd name="T6" fmla="*/ 564 w 636"/>
              <a:gd name="T7" fmla="*/ 1339 h 1340"/>
              <a:gd name="T8" fmla="*/ 635 w 636"/>
              <a:gd name="T9" fmla="*/ 1339 h 1340"/>
              <a:gd name="T10" fmla="*/ 600 w 636"/>
              <a:gd name="T11" fmla="*/ 1305 h 1340"/>
              <a:gd name="T12" fmla="*/ 71 w 636"/>
              <a:gd name="T13" fmla="*/ 0 h 1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6" h="1340">
                <a:moveTo>
                  <a:pt x="71" y="0"/>
                </a:moveTo>
                <a:lnTo>
                  <a:pt x="0" y="36"/>
                </a:lnTo>
                <a:lnTo>
                  <a:pt x="530" y="1339"/>
                </a:lnTo>
                <a:lnTo>
                  <a:pt x="564" y="1339"/>
                </a:lnTo>
                <a:lnTo>
                  <a:pt x="635" y="1339"/>
                </a:lnTo>
                <a:lnTo>
                  <a:pt x="600" y="1305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36" name="Freeform 324"/>
          <p:cNvSpPr>
            <a:spLocks noChangeArrowheads="1"/>
          </p:cNvSpPr>
          <p:nvPr/>
        </p:nvSpPr>
        <p:spPr bwMode="auto">
          <a:xfrm>
            <a:off x="5684838" y="4762500"/>
            <a:ext cx="228600" cy="482600"/>
          </a:xfrm>
          <a:custGeom>
            <a:avLst/>
            <a:gdLst>
              <a:gd name="T0" fmla="*/ 71 w 636"/>
              <a:gd name="T1" fmla="*/ 0 h 1340"/>
              <a:gd name="T2" fmla="*/ 0 w 636"/>
              <a:gd name="T3" fmla="*/ 36 h 1340"/>
              <a:gd name="T4" fmla="*/ 530 w 636"/>
              <a:gd name="T5" fmla="*/ 1339 h 1340"/>
              <a:gd name="T6" fmla="*/ 564 w 636"/>
              <a:gd name="T7" fmla="*/ 1339 h 1340"/>
              <a:gd name="T8" fmla="*/ 635 w 636"/>
              <a:gd name="T9" fmla="*/ 1339 h 1340"/>
              <a:gd name="T10" fmla="*/ 600 w 636"/>
              <a:gd name="T11" fmla="*/ 1305 h 1340"/>
              <a:gd name="T12" fmla="*/ 71 w 636"/>
              <a:gd name="T13" fmla="*/ 0 h 1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6" h="1340">
                <a:moveTo>
                  <a:pt x="71" y="0"/>
                </a:moveTo>
                <a:lnTo>
                  <a:pt x="0" y="36"/>
                </a:lnTo>
                <a:lnTo>
                  <a:pt x="530" y="1339"/>
                </a:lnTo>
                <a:lnTo>
                  <a:pt x="564" y="1339"/>
                </a:lnTo>
                <a:lnTo>
                  <a:pt x="635" y="1339"/>
                </a:lnTo>
                <a:lnTo>
                  <a:pt x="600" y="1305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37" name="Freeform 325"/>
          <p:cNvSpPr>
            <a:spLocks noChangeArrowheads="1"/>
          </p:cNvSpPr>
          <p:nvPr/>
        </p:nvSpPr>
        <p:spPr bwMode="auto">
          <a:xfrm>
            <a:off x="5507038" y="5219700"/>
            <a:ext cx="381000" cy="25400"/>
          </a:xfrm>
          <a:custGeom>
            <a:avLst/>
            <a:gdLst>
              <a:gd name="T0" fmla="*/ 1057 w 1058"/>
              <a:gd name="T1" fmla="*/ 70 h 71"/>
              <a:gd name="T2" fmla="*/ 1057 w 1058"/>
              <a:gd name="T3" fmla="*/ 0 h 71"/>
              <a:gd name="T4" fmla="*/ 34 w 1058"/>
              <a:gd name="T5" fmla="*/ 0 h 71"/>
              <a:gd name="T6" fmla="*/ 0 w 1058"/>
              <a:gd name="T7" fmla="*/ 36 h 71"/>
              <a:gd name="T8" fmla="*/ 0 w 1058"/>
              <a:gd name="T9" fmla="*/ 70 h 71"/>
              <a:gd name="T10" fmla="*/ 34 w 1058"/>
              <a:gd name="T11" fmla="*/ 70 h 71"/>
              <a:gd name="T12" fmla="*/ 1057 w 1058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8" h="71">
                <a:moveTo>
                  <a:pt x="1057" y="70"/>
                </a:moveTo>
                <a:lnTo>
                  <a:pt x="1057" y="0"/>
                </a:lnTo>
                <a:lnTo>
                  <a:pt x="34" y="0"/>
                </a:lnTo>
                <a:lnTo>
                  <a:pt x="0" y="36"/>
                </a:lnTo>
                <a:lnTo>
                  <a:pt x="0" y="70"/>
                </a:lnTo>
                <a:lnTo>
                  <a:pt x="34" y="70"/>
                </a:lnTo>
                <a:lnTo>
                  <a:pt x="1057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38" name="Freeform 326"/>
          <p:cNvSpPr>
            <a:spLocks noChangeArrowheads="1"/>
          </p:cNvSpPr>
          <p:nvPr/>
        </p:nvSpPr>
        <p:spPr bwMode="auto">
          <a:xfrm>
            <a:off x="5507038" y="5219700"/>
            <a:ext cx="381000" cy="25400"/>
          </a:xfrm>
          <a:custGeom>
            <a:avLst/>
            <a:gdLst>
              <a:gd name="T0" fmla="*/ 1057 w 1058"/>
              <a:gd name="T1" fmla="*/ 70 h 71"/>
              <a:gd name="T2" fmla="*/ 1057 w 1058"/>
              <a:gd name="T3" fmla="*/ 0 h 71"/>
              <a:gd name="T4" fmla="*/ 34 w 1058"/>
              <a:gd name="T5" fmla="*/ 0 h 71"/>
              <a:gd name="T6" fmla="*/ 0 w 1058"/>
              <a:gd name="T7" fmla="*/ 36 h 71"/>
              <a:gd name="T8" fmla="*/ 0 w 1058"/>
              <a:gd name="T9" fmla="*/ 70 h 71"/>
              <a:gd name="T10" fmla="*/ 34 w 1058"/>
              <a:gd name="T11" fmla="*/ 70 h 71"/>
              <a:gd name="T12" fmla="*/ 1057 w 1058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8" h="71">
                <a:moveTo>
                  <a:pt x="1057" y="70"/>
                </a:moveTo>
                <a:lnTo>
                  <a:pt x="1057" y="0"/>
                </a:lnTo>
                <a:lnTo>
                  <a:pt x="34" y="0"/>
                </a:lnTo>
                <a:lnTo>
                  <a:pt x="0" y="36"/>
                </a:lnTo>
                <a:lnTo>
                  <a:pt x="0" y="70"/>
                </a:lnTo>
                <a:lnTo>
                  <a:pt x="34" y="70"/>
                </a:lnTo>
                <a:lnTo>
                  <a:pt x="1057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39" name="Freeform 327"/>
          <p:cNvSpPr>
            <a:spLocks noChangeArrowheads="1"/>
          </p:cNvSpPr>
          <p:nvPr/>
        </p:nvSpPr>
        <p:spPr bwMode="auto">
          <a:xfrm>
            <a:off x="5507038" y="4724400"/>
            <a:ext cx="203200" cy="520700"/>
          </a:xfrm>
          <a:custGeom>
            <a:avLst/>
            <a:gdLst>
              <a:gd name="T0" fmla="*/ 0 w 565"/>
              <a:gd name="T1" fmla="*/ 1410 h 1445"/>
              <a:gd name="T2" fmla="*/ 70 w 565"/>
              <a:gd name="T3" fmla="*/ 1444 h 1445"/>
              <a:gd name="T4" fmla="*/ 564 w 565"/>
              <a:gd name="T5" fmla="*/ 141 h 1445"/>
              <a:gd name="T6" fmla="*/ 564 w 565"/>
              <a:gd name="T7" fmla="*/ 105 h 1445"/>
              <a:gd name="T8" fmla="*/ 528 w 565"/>
              <a:gd name="T9" fmla="*/ 0 h 1445"/>
              <a:gd name="T10" fmla="*/ 493 w 565"/>
              <a:gd name="T11" fmla="*/ 105 h 1445"/>
              <a:gd name="T12" fmla="*/ 0 w 565"/>
              <a:gd name="T13" fmla="*/ 1410 h 1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" h="1445">
                <a:moveTo>
                  <a:pt x="0" y="1410"/>
                </a:moveTo>
                <a:lnTo>
                  <a:pt x="70" y="1444"/>
                </a:lnTo>
                <a:lnTo>
                  <a:pt x="564" y="141"/>
                </a:lnTo>
                <a:lnTo>
                  <a:pt x="564" y="105"/>
                </a:lnTo>
                <a:lnTo>
                  <a:pt x="528" y="0"/>
                </a:lnTo>
                <a:lnTo>
                  <a:pt x="493" y="105"/>
                </a:lnTo>
                <a:lnTo>
                  <a:pt x="0" y="141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40" name="Freeform 328"/>
          <p:cNvSpPr>
            <a:spLocks noChangeArrowheads="1"/>
          </p:cNvSpPr>
          <p:nvPr/>
        </p:nvSpPr>
        <p:spPr bwMode="auto">
          <a:xfrm>
            <a:off x="5507038" y="4724400"/>
            <a:ext cx="203200" cy="520700"/>
          </a:xfrm>
          <a:custGeom>
            <a:avLst/>
            <a:gdLst>
              <a:gd name="T0" fmla="*/ 0 w 565"/>
              <a:gd name="T1" fmla="*/ 1410 h 1445"/>
              <a:gd name="T2" fmla="*/ 70 w 565"/>
              <a:gd name="T3" fmla="*/ 1444 h 1445"/>
              <a:gd name="T4" fmla="*/ 564 w 565"/>
              <a:gd name="T5" fmla="*/ 141 h 1445"/>
              <a:gd name="T6" fmla="*/ 564 w 565"/>
              <a:gd name="T7" fmla="*/ 105 h 1445"/>
              <a:gd name="T8" fmla="*/ 528 w 565"/>
              <a:gd name="T9" fmla="*/ 0 h 1445"/>
              <a:gd name="T10" fmla="*/ 493 w 565"/>
              <a:gd name="T11" fmla="*/ 105 h 1445"/>
              <a:gd name="T12" fmla="*/ 0 w 565"/>
              <a:gd name="T13" fmla="*/ 1410 h 1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" h="1445">
                <a:moveTo>
                  <a:pt x="0" y="1410"/>
                </a:moveTo>
                <a:lnTo>
                  <a:pt x="70" y="1444"/>
                </a:lnTo>
                <a:lnTo>
                  <a:pt x="564" y="141"/>
                </a:lnTo>
                <a:lnTo>
                  <a:pt x="564" y="105"/>
                </a:lnTo>
                <a:lnTo>
                  <a:pt x="528" y="0"/>
                </a:lnTo>
                <a:lnTo>
                  <a:pt x="493" y="105"/>
                </a:lnTo>
                <a:lnTo>
                  <a:pt x="0" y="141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41" name="Freeform 329"/>
          <p:cNvSpPr>
            <a:spLocks noChangeArrowheads="1"/>
          </p:cNvSpPr>
          <p:nvPr/>
        </p:nvSpPr>
        <p:spPr bwMode="auto">
          <a:xfrm>
            <a:off x="6243638" y="4762500"/>
            <a:ext cx="368300" cy="711200"/>
          </a:xfrm>
          <a:custGeom>
            <a:avLst/>
            <a:gdLst>
              <a:gd name="T0" fmla="*/ 530 w 1024"/>
              <a:gd name="T1" fmla="*/ 0 h 1977"/>
              <a:gd name="T2" fmla="*/ 1023 w 1024"/>
              <a:gd name="T3" fmla="*/ 1976 h 1977"/>
              <a:gd name="T4" fmla="*/ 0 w 1024"/>
              <a:gd name="T5" fmla="*/ 1976 h 1977"/>
              <a:gd name="T6" fmla="*/ 530 w 1024"/>
              <a:gd name="T7" fmla="*/ 0 h 1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977">
                <a:moveTo>
                  <a:pt x="530" y="0"/>
                </a:moveTo>
                <a:lnTo>
                  <a:pt x="1023" y="1976"/>
                </a:lnTo>
                <a:lnTo>
                  <a:pt x="0" y="1976"/>
                </a:lnTo>
                <a:lnTo>
                  <a:pt x="530" y="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42" name="Freeform 330"/>
          <p:cNvSpPr>
            <a:spLocks noChangeArrowheads="1"/>
          </p:cNvSpPr>
          <p:nvPr/>
        </p:nvSpPr>
        <p:spPr bwMode="auto">
          <a:xfrm>
            <a:off x="6243638" y="4762500"/>
            <a:ext cx="368300" cy="711200"/>
          </a:xfrm>
          <a:custGeom>
            <a:avLst/>
            <a:gdLst>
              <a:gd name="T0" fmla="*/ 530 w 1024"/>
              <a:gd name="T1" fmla="*/ 0 h 1977"/>
              <a:gd name="T2" fmla="*/ 1023 w 1024"/>
              <a:gd name="T3" fmla="*/ 1976 h 1977"/>
              <a:gd name="T4" fmla="*/ 0 w 1024"/>
              <a:gd name="T5" fmla="*/ 1976 h 1977"/>
              <a:gd name="T6" fmla="*/ 530 w 1024"/>
              <a:gd name="T7" fmla="*/ 0 h 1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1977">
                <a:moveTo>
                  <a:pt x="530" y="0"/>
                </a:moveTo>
                <a:lnTo>
                  <a:pt x="1023" y="1976"/>
                </a:lnTo>
                <a:lnTo>
                  <a:pt x="0" y="1976"/>
                </a:lnTo>
                <a:lnTo>
                  <a:pt x="530" y="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43" name="Freeform 331"/>
          <p:cNvSpPr>
            <a:spLocks noChangeArrowheads="1"/>
          </p:cNvSpPr>
          <p:nvPr/>
        </p:nvSpPr>
        <p:spPr bwMode="auto">
          <a:xfrm>
            <a:off x="6408738" y="4762500"/>
            <a:ext cx="228600" cy="723900"/>
          </a:xfrm>
          <a:custGeom>
            <a:avLst/>
            <a:gdLst>
              <a:gd name="T0" fmla="*/ 71 w 636"/>
              <a:gd name="T1" fmla="*/ 0 h 2011"/>
              <a:gd name="T2" fmla="*/ 0 w 636"/>
              <a:gd name="T3" fmla="*/ 36 h 2011"/>
              <a:gd name="T4" fmla="*/ 529 w 636"/>
              <a:gd name="T5" fmla="*/ 2010 h 2011"/>
              <a:gd name="T6" fmla="*/ 564 w 636"/>
              <a:gd name="T7" fmla="*/ 2010 h 2011"/>
              <a:gd name="T8" fmla="*/ 635 w 636"/>
              <a:gd name="T9" fmla="*/ 2010 h 2011"/>
              <a:gd name="T10" fmla="*/ 600 w 636"/>
              <a:gd name="T11" fmla="*/ 1976 h 2011"/>
              <a:gd name="T12" fmla="*/ 71 w 636"/>
              <a:gd name="T13" fmla="*/ 0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6" h="2011">
                <a:moveTo>
                  <a:pt x="71" y="0"/>
                </a:moveTo>
                <a:lnTo>
                  <a:pt x="0" y="36"/>
                </a:lnTo>
                <a:lnTo>
                  <a:pt x="529" y="2010"/>
                </a:lnTo>
                <a:lnTo>
                  <a:pt x="564" y="2010"/>
                </a:lnTo>
                <a:lnTo>
                  <a:pt x="635" y="2010"/>
                </a:lnTo>
                <a:lnTo>
                  <a:pt x="600" y="1976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44" name="Freeform 332"/>
          <p:cNvSpPr>
            <a:spLocks noChangeArrowheads="1"/>
          </p:cNvSpPr>
          <p:nvPr/>
        </p:nvSpPr>
        <p:spPr bwMode="auto">
          <a:xfrm>
            <a:off x="6408738" y="4762500"/>
            <a:ext cx="228600" cy="723900"/>
          </a:xfrm>
          <a:custGeom>
            <a:avLst/>
            <a:gdLst>
              <a:gd name="T0" fmla="*/ 71 w 636"/>
              <a:gd name="T1" fmla="*/ 0 h 2011"/>
              <a:gd name="T2" fmla="*/ 0 w 636"/>
              <a:gd name="T3" fmla="*/ 36 h 2011"/>
              <a:gd name="T4" fmla="*/ 529 w 636"/>
              <a:gd name="T5" fmla="*/ 2010 h 2011"/>
              <a:gd name="T6" fmla="*/ 564 w 636"/>
              <a:gd name="T7" fmla="*/ 2010 h 2011"/>
              <a:gd name="T8" fmla="*/ 635 w 636"/>
              <a:gd name="T9" fmla="*/ 2010 h 2011"/>
              <a:gd name="T10" fmla="*/ 600 w 636"/>
              <a:gd name="T11" fmla="*/ 1976 h 2011"/>
              <a:gd name="T12" fmla="*/ 71 w 636"/>
              <a:gd name="T13" fmla="*/ 0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6" h="2011">
                <a:moveTo>
                  <a:pt x="71" y="0"/>
                </a:moveTo>
                <a:lnTo>
                  <a:pt x="0" y="36"/>
                </a:lnTo>
                <a:lnTo>
                  <a:pt x="529" y="2010"/>
                </a:lnTo>
                <a:lnTo>
                  <a:pt x="564" y="2010"/>
                </a:lnTo>
                <a:lnTo>
                  <a:pt x="635" y="2010"/>
                </a:lnTo>
                <a:lnTo>
                  <a:pt x="600" y="1976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45" name="Freeform 333"/>
          <p:cNvSpPr>
            <a:spLocks noChangeArrowheads="1"/>
          </p:cNvSpPr>
          <p:nvPr/>
        </p:nvSpPr>
        <p:spPr bwMode="auto">
          <a:xfrm>
            <a:off x="6230938" y="5461000"/>
            <a:ext cx="381000" cy="25400"/>
          </a:xfrm>
          <a:custGeom>
            <a:avLst/>
            <a:gdLst>
              <a:gd name="T0" fmla="*/ 1057 w 1058"/>
              <a:gd name="T1" fmla="*/ 70 h 71"/>
              <a:gd name="T2" fmla="*/ 1057 w 1058"/>
              <a:gd name="T3" fmla="*/ 0 h 71"/>
              <a:gd name="T4" fmla="*/ 34 w 1058"/>
              <a:gd name="T5" fmla="*/ 0 h 71"/>
              <a:gd name="T6" fmla="*/ 0 w 1058"/>
              <a:gd name="T7" fmla="*/ 36 h 71"/>
              <a:gd name="T8" fmla="*/ 0 w 1058"/>
              <a:gd name="T9" fmla="*/ 70 h 71"/>
              <a:gd name="T10" fmla="*/ 34 w 1058"/>
              <a:gd name="T11" fmla="*/ 70 h 71"/>
              <a:gd name="T12" fmla="*/ 1057 w 1058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8" h="71">
                <a:moveTo>
                  <a:pt x="1057" y="70"/>
                </a:moveTo>
                <a:lnTo>
                  <a:pt x="1057" y="0"/>
                </a:lnTo>
                <a:lnTo>
                  <a:pt x="34" y="0"/>
                </a:lnTo>
                <a:lnTo>
                  <a:pt x="0" y="36"/>
                </a:lnTo>
                <a:lnTo>
                  <a:pt x="0" y="70"/>
                </a:lnTo>
                <a:lnTo>
                  <a:pt x="34" y="70"/>
                </a:lnTo>
                <a:lnTo>
                  <a:pt x="1057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46" name="Freeform 334"/>
          <p:cNvSpPr>
            <a:spLocks noChangeArrowheads="1"/>
          </p:cNvSpPr>
          <p:nvPr/>
        </p:nvSpPr>
        <p:spPr bwMode="auto">
          <a:xfrm>
            <a:off x="6230938" y="5461000"/>
            <a:ext cx="381000" cy="25400"/>
          </a:xfrm>
          <a:custGeom>
            <a:avLst/>
            <a:gdLst>
              <a:gd name="T0" fmla="*/ 1057 w 1058"/>
              <a:gd name="T1" fmla="*/ 70 h 71"/>
              <a:gd name="T2" fmla="*/ 1057 w 1058"/>
              <a:gd name="T3" fmla="*/ 0 h 71"/>
              <a:gd name="T4" fmla="*/ 34 w 1058"/>
              <a:gd name="T5" fmla="*/ 0 h 71"/>
              <a:gd name="T6" fmla="*/ 0 w 1058"/>
              <a:gd name="T7" fmla="*/ 36 h 71"/>
              <a:gd name="T8" fmla="*/ 0 w 1058"/>
              <a:gd name="T9" fmla="*/ 70 h 71"/>
              <a:gd name="T10" fmla="*/ 34 w 1058"/>
              <a:gd name="T11" fmla="*/ 70 h 71"/>
              <a:gd name="T12" fmla="*/ 1057 w 1058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8" h="71">
                <a:moveTo>
                  <a:pt x="1057" y="70"/>
                </a:moveTo>
                <a:lnTo>
                  <a:pt x="1057" y="0"/>
                </a:lnTo>
                <a:lnTo>
                  <a:pt x="34" y="0"/>
                </a:lnTo>
                <a:lnTo>
                  <a:pt x="0" y="36"/>
                </a:lnTo>
                <a:lnTo>
                  <a:pt x="0" y="70"/>
                </a:lnTo>
                <a:lnTo>
                  <a:pt x="34" y="70"/>
                </a:lnTo>
                <a:lnTo>
                  <a:pt x="1057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47" name="Freeform 335"/>
          <p:cNvSpPr>
            <a:spLocks noChangeArrowheads="1"/>
          </p:cNvSpPr>
          <p:nvPr/>
        </p:nvSpPr>
        <p:spPr bwMode="auto">
          <a:xfrm>
            <a:off x="6230938" y="4762500"/>
            <a:ext cx="203200" cy="723900"/>
          </a:xfrm>
          <a:custGeom>
            <a:avLst/>
            <a:gdLst>
              <a:gd name="T0" fmla="*/ 0 w 565"/>
              <a:gd name="T1" fmla="*/ 1976 h 2011"/>
              <a:gd name="T2" fmla="*/ 70 w 565"/>
              <a:gd name="T3" fmla="*/ 2010 h 2011"/>
              <a:gd name="T4" fmla="*/ 564 w 565"/>
              <a:gd name="T5" fmla="*/ 36 h 2011"/>
              <a:gd name="T6" fmla="*/ 493 w 565"/>
              <a:gd name="T7" fmla="*/ 36 h 2011"/>
              <a:gd name="T8" fmla="*/ 564 w 565"/>
              <a:gd name="T9" fmla="*/ 0 h 2011"/>
              <a:gd name="T10" fmla="*/ 493 w 565"/>
              <a:gd name="T11" fmla="*/ 0 h 2011"/>
              <a:gd name="T12" fmla="*/ 0 w 565"/>
              <a:gd name="T13" fmla="*/ 1976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" h="2011">
                <a:moveTo>
                  <a:pt x="0" y="1976"/>
                </a:moveTo>
                <a:lnTo>
                  <a:pt x="70" y="2010"/>
                </a:lnTo>
                <a:lnTo>
                  <a:pt x="564" y="36"/>
                </a:lnTo>
                <a:lnTo>
                  <a:pt x="493" y="36"/>
                </a:lnTo>
                <a:lnTo>
                  <a:pt x="564" y="0"/>
                </a:lnTo>
                <a:lnTo>
                  <a:pt x="493" y="0"/>
                </a:lnTo>
                <a:lnTo>
                  <a:pt x="0" y="19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48" name="Freeform 336"/>
          <p:cNvSpPr>
            <a:spLocks noChangeArrowheads="1"/>
          </p:cNvSpPr>
          <p:nvPr/>
        </p:nvSpPr>
        <p:spPr bwMode="auto">
          <a:xfrm>
            <a:off x="6230938" y="4762500"/>
            <a:ext cx="203200" cy="723900"/>
          </a:xfrm>
          <a:custGeom>
            <a:avLst/>
            <a:gdLst>
              <a:gd name="T0" fmla="*/ 0 w 565"/>
              <a:gd name="T1" fmla="*/ 1976 h 2011"/>
              <a:gd name="T2" fmla="*/ 70 w 565"/>
              <a:gd name="T3" fmla="*/ 2010 h 2011"/>
              <a:gd name="T4" fmla="*/ 564 w 565"/>
              <a:gd name="T5" fmla="*/ 36 h 2011"/>
              <a:gd name="T6" fmla="*/ 493 w 565"/>
              <a:gd name="T7" fmla="*/ 36 h 2011"/>
              <a:gd name="T8" fmla="*/ 564 w 565"/>
              <a:gd name="T9" fmla="*/ 0 h 2011"/>
              <a:gd name="T10" fmla="*/ 493 w 565"/>
              <a:gd name="T11" fmla="*/ 0 h 2011"/>
              <a:gd name="T12" fmla="*/ 0 w 565"/>
              <a:gd name="T13" fmla="*/ 1976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" h="2011">
                <a:moveTo>
                  <a:pt x="0" y="1976"/>
                </a:moveTo>
                <a:lnTo>
                  <a:pt x="70" y="2010"/>
                </a:lnTo>
                <a:lnTo>
                  <a:pt x="564" y="36"/>
                </a:lnTo>
                <a:lnTo>
                  <a:pt x="493" y="36"/>
                </a:lnTo>
                <a:lnTo>
                  <a:pt x="564" y="0"/>
                </a:lnTo>
                <a:lnTo>
                  <a:pt x="493" y="0"/>
                </a:lnTo>
                <a:lnTo>
                  <a:pt x="0" y="1976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49" name="Freeform 337"/>
          <p:cNvSpPr>
            <a:spLocks noChangeArrowheads="1"/>
          </p:cNvSpPr>
          <p:nvPr/>
        </p:nvSpPr>
        <p:spPr bwMode="auto">
          <a:xfrm>
            <a:off x="6065838" y="4267200"/>
            <a:ext cx="25400" cy="25400"/>
          </a:xfrm>
          <a:custGeom>
            <a:avLst/>
            <a:gdLst>
              <a:gd name="T0" fmla="*/ 35 w 72"/>
              <a:gd name="T1" fmla="*/ 71 h 72"/>
              <a:gd name="T2" fmla="*/ 71 w 72"/>
              <a:gd name="T3" fmla="*/ 71 h 72"/>
              <a:gd name="T4" fmla="*/ 35 w 72"/>
              <a:gd name="T5" fmla="*/ 0 h 72"/>
              <a:gd name="T6" fmla="*/ 0 w 72"/>
              <a:gd name="T7" fmla="*/ 0 h 72"/>
              <a:gd name="T8" fmla="*/ 35 w 72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35" y="71"/>
                </a:moveTo>
                <a:lnTo>
                  <a:pt x="71" y="71"/>
                </a:lnTo>
                <a:lnTo>
                  <a:pt x="35" y="0"/>
                </a:lnTo>
                <a:lnTo>
                  <a:pt x="0" y="0"/>
                </a:lnTo>
                <a:lnTo>
                  <a:pt x="35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50" name="Freeform 338"/>
          <p:cNvSpPr>
            <a:spLocks noChangeArrowheads="1"/>
          </p:cNvSpPr>
          <p:nvPr/>
        </p:nvSpPr>
        <p:spPr bwMode="auto">
          <a:xfrm>
            <a:off x="6065838" y="4267200"/>
            <a:ext cx="25400" cy="25400"/>
          </a:xfrm>
          <a:custGeom>
            <a:avLst/>
            <a:gdLst>
              <a:gd name="T0" fmla="*/ 35 w 72"/>
              <a:gd name="T1" fmla="*/ 71 h 72"/>
              <a:gd name="T2" fmla="*/ 71 w 72"/>
              <a:gd name="T3" fmla="*/ 71 h 72"/>
              <a:gd name="T4" fmla="*/ 35 w 72"/>
              <a:gd name="T5" fmla="*/ 0 h 72"/>
              <a:gd name="T6" fmla="*/ 0 w 72"/>
              <a:gd name="T7" fmla="*/ 0 h 72"/>
              <a:gd name="T8" fmla="*/ 35 w 72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2">
                <a:moveTo>
                  <a:pt x="35" y="71"/>
                </a:moveTo>
                <a:lnTo>
                  <a:pt x="71" y="71"/>
                </a:lnTo>
                <a:lnTo>
                  <a:pt x="35" y="0"/>
                </a:lnTo>
                <a:lnTo>
                  <a:pt x="0" y="0"/>
                </a:lnTo>
                <a:lnTo>
                  <a:pt x="35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51" name="Freeform 339"/>
          <p:cNvSpPr>
            <a:spLocks noChangeArrowheads="1"/>
          </p:cNvSpPr>
          <p:nvPr/>
        </p:nvSpPr>
        <p:spPr bwMode="auto">
          <a:xfrm>
            <a:off x="5303838" y="4508500"/>
            <a:ext cx="25400" cy="38100"/>
          </a:xfrm>
          <a:custGeom>
            <a:avLst/>
            <a:gdLst>
              <a:gd name="T0" fmla="*/ 71 w 72"/>
              <a:gd name="T1" fmla="*/ 70 h 106"/>
              <a:gd name="T2" fmla="*/ 36 w 72"/>
              <a:gd name="T3" fmla="*/ 105 h 106"/>
              <a:gd name="T4" fmla="*/ 0 w 72"/>
              <a:gd name="T5" fmla="*/ 34 h 106"/>
              <a:gd name="T6" fmla="*/ 36 w 72"/>
              <a:gd name="T7" fmla="*/ 0 h 106"/>
              <a:gd name="T8" fmla="*/ 71 w 72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71" y="70"/>
                </a:moveTo>
                <a:lnTo>
                  <a:pt x="36" y="105"/>
                </a:lnTo>
                <a:lnTo>
                  <a:pt x="0" y="34"/>
                </a:lnTo>
                <a:lnTo>
                  <a:pt x="36" y="0"/>
                </a:lnTo>
                <a:lnTo>
                  <a:pt x="71" y="7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52" name="Freeform 340"/>
          <p:cNvSpPr>
            <a:spLocks noChangeArrowheads="1"/>
          </p:cNvSpPr>
          <p:nvPr/>
        </p:nvSpPr>
        <p:spPr bwMode="auto">
          <a:xfrm>
            <a:off x="5303838" y="4508500"/>
            <a:ext cx="25400" cy="38100"/>
          </a:xfrm>
          <a:custGeom>
            <a:avLst/>
            <a:gdLst>
              <a:gd name="T0" fmla="*/ 71 w 72"/>
              <a:gd name="T1" fmla="*/ 70 h 106"/>
              <a:gd name="T2" fmla="*/ 36 w 72"/>
              <a:gd name="T3" fmla="*/ 105 h 106"/>
              <a:gd name="T4" fmla="*/ 0 w 72"/>
              <a:gd name="T5" fmla="*/ 34 h 106"/>
              <a:gd name="T6" fmla="*/ 36 w 72"/>
              <a:gd name="T7" fmla="*/ 0 h 106"/>
              <a:gd name="T8" fmla="*/ 71 w 72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71" y="70"/>
                </a:moveTo>
                <a:lnTo>
                  <a:pt x="36" y="105"/>
                </a:lnTo>
                <a:lnTo>
                  <a:pt x="0" y="34"/>
                </a:lnTo>
                <a:lnTo>
                  <a:pt x="36" y="0"/>
                </a:lnTo>
                <a:lnTo>
                  <a:pt x="71" y="7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53" name="Freeform 341"/>
          <p:cNvSpPr>
            <a:spLocks noChangeArrowheads="1"/>
          </p:cNvSpPr>
          <p:nvPr/>
        </p:nvSpPr>
        <p:spPr bwMode="auto">
          <a:xfrm>
            <a:off x="5316538" y="4267200"/>
            <a:ext cx="762000" cy="266700"/>
          </a:xfrm>
          <a:custGeom>
            <a:avLst/>
            <a:gdLst>
              <a:gd name="T0" fmla="*/ 2117 w 2118"/>
              <a:gd name="T1" fmla="*/ 71 h 742"/>
              <a:gd name="T2" fmla="*/ 2082 w 2118"/>
              <a:gd name="T3" fmla="*/ 0 h 742"/>
              <a:gd name="T4" fmla="*/ 0 w 2118"/>
              <a:gd name="T5" fmla="*/ 671 h 742"/>
              <a:gd name="T6" fmla="*/ 35 w 2118"/>
              <a:gd name="T7" fmla="*/ 741 h 742"/>
              <a:gd name="T8" fmla="*/ 2117 w 2118"/>
              <a:gd name="T9" fmla="*/ 71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8" h="742">
                <a:moveTo>
                  <a:pt x="2117" y="71"/>
                </a:moveTo>
                <a:lnTo>
                  <a:pt x="2082" y="0"/>
                </a:lnTo>
                <a:lnTo>
                  <a:pt x="0" y="671"/>
                </a:lnTo>
                <a:lnTo>
                  <a:pt x="35" y="741"/>
                </a:lnTo>
                <a:lnTo>
                  <a:pt x="2117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54" name="Freeform 342"/>
          <p:cNvSpPr>
            <a:spLocks noChangeArrowheads="1"/>
          </p:cNvSpPr>
          <p:nvPr/>
        </p:nvSpPr>
        <p:spPr bwMode="auto">
          <a:xfrm>
            <a:off x="5316538" y="4267200"/>
            <a:ext cx="762000" cy="266700"/>
          </a:xfrm>
          <a:custGeom>
            <a:avLst/>
            <a:gdLst>
              <a:gd name="T0" fmla="*/ 2117 w 2118"/>
              <a:gd name="T1" fmla="*/ 71 h 742"/>
              <a:gd name="T2" fmla="*/ 2082 w 2118"/>
              <a:gd name="T3" fmla="*/ 0 h 742"/>
              <a:gd name="T4" fmla="*/ 0 w 2118"/>
              <a:gd name="T5" fmla="*/ 671 h 742"/>
              <a:gd name="T6" fmla="*/ 35 w 2118"/>
              <a:gd name="T7" fmla="*/ 741 h 742"/>
              <a:gd name="T8" fmla="*/ 2117 w 2118"/>
              <a:gd name="T9" fmla="*/ 71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8" h="742">
                <a:moveTo>
                  <a:pt x="2117" y="71"/>
                </a:moveTo>
                <a:lnTo>
                  <a:pt x="2082" y="0"/>
                </a:lnTo>
                <a:lnTo>
                  <a:pt x="0" y="671"/>
                </a:lnTo>
                <a:lnTo>
                  <a:pt x="35" y="741"/>
                </a:lnTo>
                <a:lnTo>
                  <a:pt x="2117" y="71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55" name="Freeform 343"/>
          <p:cNvSpPr>
            <a:spLocks noChangeArrowheads="1"/>
          </p:cNvSpPr>
          <p:nvPr/>
        </p:nvSpPr>
        <p:spPr bwMode="auto">
          <a:xfrm>
            <a:off x="5697538" y="4749800"/>
            <a:ext cx="25400" cy="38100"/>
          </a:xfrm>
          <a:custGeom>
            <a:avLst/>
            <a:gdLst>
              <a:gd name="T0" fmla="*/ 0 w 72"/>
              <a:gd name="T1" fmla="*/ 70 h 106"/>
              <a:gd name="T2" fmla="*/ 36 w 72"/>
              <a:gd name="T3" fmla="*/ 105 h 106"/>
              <a:gd name="T4" fmla="*/ 71 w 72"/>
              <a:gd name="T5" fmla="*/ 34 h 106"/>
              <a:gd name="T6" fmla="*/ 36 w 72"/>
              <a:gd name="T7" fmla="*/ 0 h 106"/>
              <a:gd name="T8" fmla="*/ 0 w 72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0" y="70"/>
                </a:moveTo>
                <a:lnTo>
                  <a:pt x="36" y="105"/>
                </a:lnTo>
                <a:lnTo>
                  <a:pt x="71" y="34"/>
                </a:lnTo>
                <a:lnTo>
                  <a:pt x="36" y="0"/>
                </a:lnTo>
                <a:lnTo>
                  <a:pt x="0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56" name="Freeform 344"/>
          <p:cNvSpPr>
            <a:spLocks noChangeArrowheads="1"/>
          </p:cNvSpPr>
          <p:nvPr/>
        </p:nvSpPr>
        <p:spPr bwMode="auto">
          <a:xfrm>
            <a:off x="5697538" y="4749800"/>
            <a:ext cx="25400" cy="38100"/>
          </a:xfrm>
          <a:custGeom>
            <a:avLst/>
            <a:gdLst>
              <a:gd name="T0" fmla="*/ 0 w 72"/>
              <a:gd name="T1" fmla="*/ 70 h 106"/>
              <a:gd name="T2" fmla="*/ 36 w 72"/>
              <a:gd name="T3" fmla="*/ 105 h 106"/>
              <a:gd name="T4" fmla="*/ 71 w 72"/>
              <a:gd name="T5" fmla="*/ 34 h 106"/>
              <a:gd name="T6" fmla="*/ 36 w 72"/>
              <a:gd name="T7" fmla="*/ 0 h 106"/>
              <a:gd name="T8" fmla="*/ 0 w 72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0" y="70"/>
                </a:moveTo>
                <a:lnTo>
                  <a:pt x="36" y="105"/>
                </a:lnTo>
                <a:lnTo>
                  <a:pt x="71" y="34"/>
                </a:lnTo>
                <a:lnTo>
                  <a:pt x="36" y="0"/>
                </a:lnTo>
                <a:lnTo>
                  <a:pt x="0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57" name="Freeform 345"/>
          <p:cNvSpPr>
            <a:spLocks noChangeArrowheads="1"/>
          </p:cNvSpPr>
          <p:nvPr/>
        </p:nvSpPr>
        <p:spPr bwMode="auto">
          <a:xfrm>
            <a:off x="5303838" y="4508500"/>
            <a:ext cx="25400" cy="25400"/>
          </a:xfrm>
          <a:custGeom>
            <a:avLst/>
            <a:gdLst>
              <a:gd name="T0" fmla="*/ 36 w 72"/>
              <a:gd name="T1" fmla="*/ 70 h 71"/>
              <a:gd name="T2" fmla="*/ 0 w 72"/>
              <a:gd name="T3" fmla="*/ 70 h 71"/>
              <a:gd name="T4" fmla="*/ 36 w 72"/>
              <a:gd name="T5" fmla="*/ 0 h 71"/>
              <a:gd name="T6" fmla="*/ 71 w 72"/>
              <a:gd name="T7" fmla="*/ 0 h 71"/>
              <a:gd name="T8" fmla="*/ 36 w 72"/>
              <a:gd name="T9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36" y="70"/>
                </a:moveTo>
                <a:lnTo>
                  <a:pt x="0" y="70"/>
                </a:lnTo>
                <a:lnTo>
                  <a:pt x="36" y="0"/>
                </a:lnTo>
                <a:lnTo>
                  <a:pt x="71" y="0"/>
                </a:lnTo>
                <a:lnTo>
                  <a:pt x="36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58" name="Freeform 346"/>
          <p:cNvSpPr>
            <a:spLocks noChangeArrowheads="1"/>
          </p:cNvSpPr>
          <p:nvPr/>
        </p:nvSpPr>
        <p:spPr bwMode="auto">
          <a:xfrm>
            <a:off x="5303838" y="4508500"/>
            <a:ext cx="25400" cy="25400"/>
          </a:xfrm>
          <a:custGeom>
            <a:avLst/>
            <a:gdLst>
              <a:gd name="T0" fmla="*/ 36 w 72"/>
              <a:gd name="T1" fmla="*/ 70 h 71"/>
              <a:gd name="T2" fmla="*/ 0 w 72"/>
              <a:gd name="T3" fmla="*/ 70 h 71"/>
              <a:gd name="T4" fmla="*/ 36 w 72"/>
              <a:gd name="T5" fmla="*/ 0 h 71"/>
              <a:gd name="T6" fmla="*/ 71 w 72"/>
              <a:gd name="T7" fmla="*/ 0 h 71"/>
              <a:gd name="T8" fmla="*/ 36 w 72"/>
              <a:gd name="T9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36" y="70"/>
                </a:moveTo>
                <a:lnTo>
                  <a:pt x="0" y="70"/>
                </a:lnTo>
                <a:lnTo>
                  <a:pt x="36" y="0"/>
                </a:lnTo>
                <a:lnTo>
                  <a:pt x="71" y="0"/>
                </a:lnTo>
                <a:lnTo>
                  <a:pt x="36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59" name="Freeform 347"/>
          <p:cNvSpPr>
            <a:spLocks noChangeArrowheads="1"/>
          </p:cNvSpPr>
          <p:nvPr/>
        </p:nvSpPr>
        <p:spPr bwMode="auto">
          <a:xfrm>
            <a:off x="5316538" y="4508500"/>
            <a:ext cx="393700" cy="266700"/>
          </a:xfrm>
          <a:custGeom>
            <a:avLst/>
            <a:gdLst>
              <a:gd name="T0" fmla="*/ 1058 w 1095"/>
              <a:gd name="T1" fmla="*/ 741 h 742"/>
              <a:gd name="T2" fmla="*/ 1094 w 1095"/>
              <a:gd name="T3" fmla="*/ 671 h 742"/>
              <a:gd name="T4" fmla="*/ 35 w 1095"/>
              <a:gd name="T5" fmla="*/ 0 h 742"/>
              <a:gd name="T6" fmla="*/ 0 w 1095"/>
              <a:gd name="T7" fmla="*/ 70 h 742"/>
              <a:gd name="T8" fmla="*/ 1058 w 1095"/>
              <a:gd name="T9" fmla="*/ 741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5" h="742">
                <a:moveTo>
                  <a:pt x="1058" y="741"/>
                </a:moveTo>
                <a:lnTo>
                  <a:pt x="1094" y="671"/>
                </a:lnTo>
                <a:lnTo>
                  <a:pt x="35" y="0"/>
                </a:lnTo>
                <a:lnTo>
                  <a:pt x="0" y="70"/>
                </a:lnTo>
                <a:lnTo>
                  <a:pt x="1058" y="74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60" name="Freeform 348"/>
          <p:cNvSpPr>
            <a:spLocks noChangeArrowheads="1"/>
          </p:cNvSpPr>
          <p:nvPr/>
        </p:nvSpPr>
        <p:spPr bwMode="auto">
          <a:xfrm>
            <a:off x="5316538" y="4508500"/>
            <a:ext cx="393700" cy="266700"/>
          </a:xfrm>
          <a:custGeom>
            <a:avLst/>
            <a:gdLst>
              <a:gd name="T0" fmla="*/ 1058 w 1095"/>
              <a:gd name="T1" fmla="*/ 741 h 742"/>
              <a:gd name="T2" fmla="*/ 1094 w 1095"/>
              <a:gd name="T3" fmla="*/ 671 h 742"/>
              <a:gd name="T4" fmla="*/ 35 w 1095"/>
              <a:gd name="T5" fmla="*/ 0 h 742"/>
              <a:gd name="T6" fmla="*/ 0 w 1095"/>
              <a:gd name="T7" fmla="*/ 70 h 742"/>
              <a:gd name="T8" fmla="*/ 1058 w 1095"/>
              <a:gd name="T9" fmla="*/ 741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5" h="742">
                <a:moveTo>
                  <a:pt x="1058" y="741"/>
                </a:moveTo>
                <a:lnTo>
                  <a:pt x="1094" y="671"/>
                </a:lnTo>
                <a:lnTo>
                  <a:pt x="35" y="0"/>
                </a:lnTo>
                <a:lnTo>
                  <a:pt x="0" y="70"/>
                </a:lnTo>
                <a:lnTo>
                  <a:pt x="1058" y="741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61" name="Freeform 349"/>
          <p:cNvSpPr>
            <a:spLocks noChangeArrowheads="1"/>
          </p:cNvSpPr>
          <p:nvPr/>
        </p:nvSpPr>
        <p:spPr bwMode="auto">
          <a:xfrm>
            <a:off x="6802438" y="4508500"/>
            <a:ext cx="25400" cy="25400"/>
          </a:xfrm>
          <a:custGeom>
            <a:avLst/>
            <a:gdLst>
              <a:gd name="T0" fmla="*/ 71 w 72"/>
              <a:gd name="T1" fmla="*/ 0 h 71"/>
              <a:gd name="T2" fmla="*/ 36 w 72"/>
              <a:gd name="T3" fmla="*/ 0 h 71"/>
              <a:gd name="T4" fmla="*/ 0 w 72"/>
              <a:gd name="T5" fmla="*/ 70 h 71"/>
              <a:gd name="T6" fmla="*/ 36 w 72"/>
              <a:gd name="T7" fmla="*/ 70 h 71"/>
              <a:gd name="T8" fmla="*/ 71 w 72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71" y="0"/>
                </a:moveTo>
                <a:lnTo>
                  <a:pt x="36" y="0"/>
                </a:lnTo>
                <a:lnTo>
                  <a:pt x="0" y="70"/>
                </a:lnTo>
                <a:lnTo>
                  <a:pt x="36" y="70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62" name="Freeform 350"/>
          <p:cNvSpPr>
            <a:spLocks noChangeArrowheads="1"/>
          </p:cNvSpPr>
          <p:nvPr/>
        </p:nvSpPr>
        <p:spPr bwMode="auto">
          <a:xfrm>
            <a:off x="6802438" y="4508500"/>
            <a:ext cx="25400" cy="25400"/>
          </a:xfrm>
          <a:custGeom>
            <a:avLst/>
            <a:gdLst>
              <a:gd name="T0" fmla="*/ 71 w 72"/>
              <a:gd name="T1" fmla="*/ 0 h 71"/>
              <a:gd name="T2" fmla="*/ 36 w 72"/>
              <a:gd name="T3" fmla="*/ 0 h 71"/>
              <a:gd name="T4" fmla="*/ 0 w 72"/>
              <a:gd name="T5" fmla="*/ 70 h 71"/>
              <a:gd name="T6" fmla="*/ 36 w 72"/>
              <a:gd name="T7" fmla="*/ 70 h 71"/>
              <a:gd name="T8" fmla="*/ 71 w 72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71" y="0"/>
                </a:moveTo>
                <a:lnTo>
                  <a:pt x="36" y="0"/>
                </a:lnTo>
                <a:lnTo>
                  <a:pt x="0" y="70"/>
                </a:lnTo>
                <a:lnTo>
                  <a:pt x="36" y="70"/>
                </a:lnTo>
                <a:lnTo>
                  <a:pt x="71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63" name="Freeform 351"/>
          <p:cNvSpPr>
            <a:spLocks noChangeArrowheads="1"/>
          </p:cNvSpPr>
          <p:nvPr/>
        </p:nvSpPr>
        <p:spPr bwMode="auto">
          <a:xfrm>
            <a:off x="7183438" y="4749800"/>
            <a:ext cx="25400" cy="38100"/>
          </a:xfrm>
          <a:custGeom>
            <a:avLst/>
            <a:gdLst>
              <a:gd name="T0" fmla="*/ 35 w 72"/>
              <a:gd name="T1" fmla="*/ 0 h 106"/>
              <a:gd name="T2" fmla="*/ 71 w 72"/>
              <a:gd name="T3" fmla="*/ 34 h 106"/>
              <a:gd name="T4" fmla="*/ 35 w 72"/>
              <a:gd name="T5" fmla="*/ 105 h 106"/>
              <a:gd name="T6" fmla="*/ 0 w 72"/>
              <a:gd name="T7" fmla="*/ 70 h 106"/>
              <a:gd name="T8" fmla="*/ 35 w 72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35" y="0"/>
                </a:moveTo>
                <a:lnTo>
                  <a:pt x="71" y="34"/>
                </a:lnTo>
                <a:lnTo>
                  <a:pt x="35" y="105"/>
                </a:lnTo>
                <a:lnTo>
                  <a:pt x="0" y="70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64" name="Freeform 352"/>
          <p:cNvSpPr>
            <a:spLocks noChangeArrowheads="1"/>
          </p:cNvSpPr>
          <p:nvPr/>
        </p:nvSpPr>
        <p:spPr bwMode="auto">
          <a:xfrm>
            <a:off x="7183438" y="4749800"/>
            <a:ext cx="25400" cy="38100"/>
          </a:xfrm>
          <a:custGeom>
            <a:avLst/>
            <a:gdLst>
              <a:gd name="T0" fmla="*/ 35 w 72"/>
              <a:gd name="T1" fmla="*/ 0 h 106"/>
              <a:gd name="T2" fmla="*/ 71 w 72"/>
              <a:gd name="T3" fmla="*/ 34 h 106"/>
              <a:gd name="T4" fmla="*/ 35 w 72"/>
              <a:gd name="T5" fmla="*/ 105 h 106"/>
              <a:gd name="T6" fmla="*/ 0 w 72"/>
              <a:gd name="T7" fmla="*/ 70 h 106"/>
              <a:gd name="T8" fmla="*/ 35 w 72"/>
              <a:gd name="T9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35" y="0"/>
                </a:moveTo>
                <a:lnTo>
                  <a:pt x="71" y="34"/>
                </a:lnTo>
                <a:lnTo>
                  <a:pt x="35" y="105"/>
                </a:lnTo>
                <a:lnTo>
                  <a:pt x="0" y="70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65" name="Freeform 353"/>
          <p:cNvSpPr>
            <a:spLocks noChangeArrowheads="1"/>
          </p:cNvSpPr>
          <p:nvPr/>
        </p:nvSpPr>
        <p:spPr bwMode="auto">
          <a:xfrm>
            <a:off x="6815138" y="4508500"/>
            <a:ext cx="381000" cy="266700"/>
          </a:xfrm>
          <a:custGeom>
            <a:avLst/>
            <a:gdLst>
              <a:gd name="T0" fmla="*/ 35 w 1059"/>
              <a:gd name="T1" fmla="*/ 0 h 742"/>
              <a:gd name="T2" fmla="*/ 0 w 1059"/>
              <a:gd name="T3" fmla="*/ 70 h 742"/>
              <a:gd name="T4" fmla="*/ 1023 w 1059"/>
              <a:gd name="T5" fmla="*/ 741 h 742"/>
              <a:gd name="T6" fmla="*/ 1058 w 1059"/>
              <a:gd name="T7" fmla="*/ 671 h 742"/>
              <a:gd name="T8" fmla="*/ 35 w 1059"/>
              <a:gd name="T9" fmla="*/ 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9" h="742">
                <a:moveTo>
                  <a:pt x="35" y="0"/>
                </a:moveTo>
                <a:lnTo>
                  <a:pt x="0" y="70"/>
                </a:lnTo>
                <a:lnTo>
                  <a:pt x="1023" y="741"/>
                </a:lnTo>
                <a:lnTo>
                  <a:pt x="1058" y="671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66" name="Freeform 354"/>
          <p:cNvSpPr>
            <a:spLocks noChangeArrowheads="1"/>
          </p:cNvSpPr>
          <p:nvPr/>
        </p:nvSpPr>
        <p:spPr bwMode="auto">
          <a:xfrm>
            <a:off x="6815138" y="4508500"/>
            <a:ext cx="381000" cy="266700"/>
          </a:xfrm>
          <a:custGeom>
            <a:avLst/>
            <a:gdLst>
              <a:gd name="T0" fmla="*/ 35 w 1059"/>
              <a:gd name="T1" fmla="*/ 0 h 742"/>
              <a:gd name="T2" fmla="*/ 0 w 1059"/>
              <a:gd name="T3" fmla="*/ 70 h 742"/>
              <a:gd name="T4" fmla="*/ 1023 w 1059"/>
              <a:gd name="T5" fmla="*/ 741 h 742"/>
              <a:gd name="T6" fmla="*/ 1058 w 1059"/>
              <a:gd name="T7" fmla="*/ 671 h 742"/>
              <a:gd name="T8" fmla="*/ 35 w 1059"/>
              <a:gd name="T9" fmla="*/ 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9" h="742">
                <a:moveTo>
                  <a:pt x="35" y="0"/>
                </a:moveTo>
                <a:lnTo>
                  <a:pt x="0" y="70"/>
                </a:lnTo>
                <a:lnTo>
                  <a:pt x="1023" y="741"/>
                </a:lnTo>
                <a:lnTo>
                  <a:pt x="1058" y="671"/>
                </a:lnTo>
                <a:lnTo>
                  <a:pt x="35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67" name="Freeform 355"/>
          <p:cNvSpPr>
            <a:spLocks noChangeArrowheads="1"/>
          </p:cNvSpPr>
          <p:nvPr/>
        </p:nvSpPr>
        <p:spPr bwMode="auto">
          <a:xfrm>
            <a:off x="6815138" y="4508500"/>
            <a:ext cx="25400" cy="25400"/>
          </a:xfrm>
          <a:custGeom>
            <a:avLst/>
            <a:gdLst>
              <a:gd name="T0" fmla="*/ 35 w 72"/>
              <a:gd name="T1" fmla="*/ 70 h 71"/>
              <a:gd name="T2" fmla="*/ 71 w 72"/>
              <a:gd name="T3" fmla="*/ 70 h 71"/>
              <a:gd name="T4" fmla="*/ 35 w 72"/>
              <a:gd name="T5" fmla="*/ 0 h 71"/>
              <a:gd name="T6" fmla="*/ 0 w 72"/>
              <a:gd name="T7" fmla="*/ 0 h 71"/>
              <a:gd name="T8" fmla="*/ 35 w 72"/>
              <a:gd name="T9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35" y="70"/>
                </a:moveTo>
                <a:lnTo>
                  <a:pt x="71" y="70"/>
                </a:lnTo>
                <a:lnTo>
                  <a:pt x="35" y="0"/>
                </a:lnTo>
                <a:lnTo>
                  <a:pt x="0" y="0"/>
                </a:lnTo>
                <a:lnTo>
                  <a:pt x="35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68" name="Freeform 356"/>
          <p:cNvSpPr>
            <a:spLocks noChangeArrowheads="1"/>
          </p:cNvSpPr>
          <p:nvPr/>
        </p:nvSpPr>
        <p:spPr bwMode="auto">
          <a:xfrm>
            <a:off x="6815138" y="4508500"/>
            <a:ext cx="25400" cy="25400"/>
          </a:xfrm>
          <a:custGeom>
            <a:avLst/>
            <a:gdLst>
              <a:gd name="T0" fmla="*/ 35 w 72"/>
              <a:gd name="T1" fmla="*/ 70 h 71"/>
              <a:gd name="T2" fmla="*/ 71 w 72"/>
              <a:gd name="T3" fmla="*/ 70 h 71"/>
              <a:gd name="T4" fmla="*/ 35 w 72"/>
              <a:gd name="T5" fmla="*/ 0 h 71"/>
              <a:gd name="T6" fmla="*/ 0 w 72"/>
              <a:gd name="T7" fmla="*/ 0 h 71"/>
              <a:gd name="T8" fmla="*/ 35 w 72"/>
              <a:gd name="T9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71">
                <a:moveTo>
                  <a:pt x="35" y="70"/>
                </a:moveTo>
                <a:lnTo>
                  <a:pt x="71" y="70"/>
                </a:lnTo>
                <a:lnTo>
                  <a:pt x="35" y="0"/>
                </a:lnTo>
                <a:lnTo>
                  <a:pt x="0" y="0"/>
                </a:lnTo>
                <a:lnTo>
                  <a:pt x="35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69" name="Freeform 357"/>
          <p:cNvSpPr>
            <a:spLocks noChangeArrowheads="1"/>
          </p:cNvSpPr>
          <p:nvPr/>
        </p:nvSpPr>
        <p:spPr bwMode="auto">
          <a:xfrm>
            <a:off x="6408738" y="4749800"/>
            <a:ext cx="25400" cy="38100"/>
          </a:xfrm>
          <a:custGeom>
            <a:avLst/>
            <a:gdLst>
              <a:gd name="T0" fmla="*/ 71 w 72"/>
              <a:gd name="T1" fmla="*/ 70 h 106"/>
              <a:gd name="T2" fmla="*/ 36 w 72"/>
              <a:gd name="T3" fmla="*/ 105 h 106"/>
              <a:gd name="T4" fmla="*/ 0 w 72"/>
              <a:gd name="T5" fmla="*/ 34 h 106"/>
              <a:gd name="T6" fmla="*/ 36 w 72"/>
              <a:gd name="T7" fmla="*/ 0 h 106"/>
              <a:gd name="T8" fmla="*/ 71 w 72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71" y="70"/>
                </a:moveTo>
                <a:lnTo>
                  <a:pt x="36" y="105"/>
                </a:lnTo>
                <a:lnTo>
                  <a:pt x="0" y="34"/>
                </a:lnTo>
                <a:lnTo>
                  <a:pt x="36" y="0"/>
                </a:lnTo>
                <a:lnTo>
                  <a:pt x="71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70" name="Freeform 358"/>
          <p:cNvSpPr>
            <a:spLocks noChangeArrowheads="1"/>
          </p:cNvSpPr>
          <p:nvPr/>
        </p:nvSpPr>
        <p:spPr bwMode="auto">
          <a:xfrm>
            <a:off x="6408738" y="4749800"/>
            <a:ext cx="25400" cy="38100"/>
          </a:xfrm>
          <a:custGeom>
            <a:avLst/>
            <a:gdLst>
              <a:gd name="T0" fmla="*/ 71 w 72"/>
              <a:gd name="T1" fmla="*/ 70 h 106"/>
              <a:gd name="T2" fmla="*/ 36 w 72"/>
              <a:gd name="T3" fmla="*/ 105 h 106"/>
              <a:gd name="T4" fmla="*/ 0 w 72"/>
              <a:gd name="T5" fmla="*/ 34 h 106"/>
              <a:gd name="T6" fmla="*/ 36 w 72"/>
              <a:gd name="T7" fmla="*/ 0 h 106"/>
              <a:gd name="T8" fmla="*/ 71 w 72"/>
              <a:gd name="T9" fmla="*/ 7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06">
                <a:moveTo>
                  <a:pt x="71" y="70"/>
                </a:moveTo>
                <a:lnTo>
                  <a:pt x="36" y="105"/>
                </a:lnTo>
                <a:lnTo>
                  <a:pt x="0" y="34"/>
                </a:lnTo>
                <a:lnTo>
                  <a:pt x="36" y="0"/>
                </a:lnTo>
                <a:lnTo>
                  <a:pt x="71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71" name="Freeform 359"/>
          <p:cNvSpPr>
            <a:spLocks noChangeArrowheads="1"/>
          </p:cNvSpPr>
          <p:nvPr/>
        </p:nvSpPr>
        <p:spPr bwMode="auto">
          <a:xfrm>
            <a:off x="6421438" y="4508500"/>
            <a:ext cx="406400" cy="266700"/>
          </a:xfrm>
          <a:custGeom>
            <a:avLst/>
            <a:gdLst>
              <a:gd name="T0" fmla="*/ 1128 w 1129"/>
              <a:gd name="T1" fmla="*/ 70 h 742"/>
              <a:gd name="T2" fmla="*/ 1093 w 1129"/>
              <a:gd name="T3" fmla="*/ 0 h 742"/>
              <a:gd name="T4" fmla="*/ 0 w 1129"/>
              <a:gd name="T5" fmla="*/ 671 h 742"/>
              <a:gd name="T6" fmla="*/ 35 w 1129"/>
              <a:gd name="T7" fmla="*/ 741 h 742"/>
              <a:gd name="T8" fmla="*/ 1128 w 1129"/>
              <a:gd name="T9" fmla="*/ 7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9" h="742">
                <a:moveTo>
                  <a:pt x="1128" y="70"/>
                </a:moveTo>
                <a:lnTo>
                  <a:pt x="1093" y="0"/>
                </a:lnTo>
                <a:lnTo>
                  <a:pt x="0" y="671"/>
                </a:lnTo>
                <a:lnTo>
                  <a:pt x="35" y="741"/>
                </a:lnTo>
                <a:lnTo>
                  <a:pt x="1128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72" name="Freeform 360"/>
          <p:cNvSpPr>
            <a:spLocks noChangeArrowheads="1"/>
          </p:cNvSpPr>
          <p:nvPr/>
        </p:nvSpPr>
        <p:spPr bwMode="auto">
          <a:xfrm>
            <a:off x="6421438" y="4508500"/>
            <a:ext cx="406400" cy="266700"/>
          </a:xfrm>
          <a:custGeom>
            <a:avLst/>
            <a:gdLst>
              <a:gd name="T0" fmla="*/ 1128 w 1129"/>
              <a:gd name="T1" fmla="*/ 70 h 742"/>
              <a:gd name="T2" fmla="*/ 1093 w 1129"/>
              <a:gd name="T3" fmla="*/ 0 h 742"/>
              <a:gd name="T4" fmla="*/ 0 w 1129"/>
              <a:gd name="T5" fmla="*/ 671 h 742"/>
              <a:gd name="T6" fmla="*/ 35 w 1129"/>
              <a:gd name="T7" fmla="*/ 741 h 742"/>
              <a:gd name="T8" fmla="*/ 1128 w 1129"/>
              <a:gd name="T9" fmla="*/ 7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9" h="742">
                <a:moveTo>
                  <a:pt x="1128" y="70"/>
                </a:moveTo>
                <a:lnTo>
                  <a:pt x="1093" y="0"/>
                </a:lnTo>
                <a:lnTo>
                  <a:pt x="0" y="671"/>
                </a:lnTo>
                <a:lnTo>
                  <a:pt x="35" y="741"/>
                </a:lnTo>
                <a:lnTo>
                  <a:pt x="1128" y="7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73" name="Oval 361"/>
          <p:cNvSpPr>
            <a:spLocks noChangeArrowheads="1"/>
          </p:cNvSpPr>
          <p:nvPr/>
        </p:nvSpPr>
        <p:spPr bwMode="auto">
          <a:xfrm>
            <a:off x="6713538" y="4406900"/>
            <a:ext cx="190500" cy="2413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74" name="Freeform 362"/>
          <p:cNvSpPr>
            <a:spLocks noChangeArrowheads="1"/>
          </p:cNvSpPr>
          <p:nvPr/>
        </p:nvSpPr>
        <p:spPr bwMode="auto">
          <a:xfrm>
            <a:off x="6713538" y="4406900"/>
            <a:ext cx="177800" cy="228600"/>
          </a:xfrm>
          <a:custGeom>
            <a:avLst/>
            <a:gdLst>
              <a:gd name="T0" fmla="*/ 492 w 494"/>
              <a:gd name="T1" fmla="*/ 285 h 636"/>
              <a:gd name="T2" fmla="*/ 485 w 494"/>
              <a:gd name="T3" fmla="*/ 237 h 636"/>
              <a:gd name="T4" fmla="*/ 473 w 494"/>
              <a:gd name="T5" fmla="*/ 192 h 636"/>
              <a:gd name="T6" fmla="*/ 456 w 494"/>
              <a:gd name="T7" fmla="*/ 149 h 636"/>
              <a:gd name="T8" fmla="*/ 433 w 494"/>
              <a:gd name="T9" fmla="*/ 111 h 636"/>
              <a:gd name="T10" fmla="*/ 408 w 494"/>
              <a:gd name="T11" fmla="*/ 76 h 636"/>
              <a:gd name="T12" fmla="*/ 377 w 494"/>
              <a:gd name="T13" fmla="*/ 48 h 636"/>
              <a:gd name="T14" fmla="*/ 344 w 494"/>
              <a:gd name="T15" fmla="*/ 25 h 636"/>
              <a:gd name="T16" fmla="*/ 308 w 494"/>
              <a:gd name="T17" fmla="*/ 11 h 636"/>
              <a:gd name="T18" fmla="*/ 272 w 494"/>
              <a:gd name="T19" fmla="*/ 1 h 636"/>
              <a:gd name="T20" fmla="*/ 246 w 494"/>
              <a:gd name="T21" fmla="*/ 0 h 636"/>
              <a:gd name="T22" fmla="*/ 209 w 494"/>
              <a:gd name="T23" fmla="*/ 4 h 636"/>
              <a:gd name="T24" fmla="*/ 173 w 494"/>
              <a:gd name="T25" fmla="*/ 15 h 636"/>
              <a:gd name="T26" fmla="*/ 138 w 494"/>
              <a:gd name="T27" fmla="*/ 32 h 636"/>
              <a:gd name="T28" fmla="*/ 105 w 494"/>
              <a:gd name="T29" fmla="*/ 57 h 636"/>
              <a:gd name="T30" fmla="*/ 77 w 494"/>
              <a:gd name="T31" fmla="*/ 87 h 636"/>
              <a:gd name="T32" fmla="*/ 52 w 494"/>
              <a:gd name="T33" fmla="*/ 123 h 636"/>
              <a:gd name="T34" fmla="*/ 30 w 494"/>
              <a:gd name="T35" fmla="*/ 163 h 636"/>
              <a:gd name="T36" fmla="*/ 16 w 494"/>
              <a:gd name="T37" fmla="*/ 207 h 636"/>
              <a:gd name="T38" fmla="*/ 5 w 494"/>
              <a:gd name="T39" fmla="*/ 253 h 636"/>
              <a:gd name="T40" fmla="*/ 0 w 494"/>
              <a:gd name="T41" fmla="*/ 301 h 636"/>
              <a:gd name="T42" fmla="*/ 0 w 494"/>
              <a:gd name="T43" fmla="*/ 333 h 636"/>
              <a:gd name="T44" fmla="*/ 5 w 494"/>
              <a:gd name="T45" fmla="*/ 381 h 636"/>
              <a:gd name="T46" fmla="*/ 16 w 494"/>
              <a:gd name="T47" fmla="*/ 428 h 636"/>
              <a:gd name="T48" fmla="*/ 30 w 494"/>
              <a:gd name="T49" fmla="*/ 472 h 636"/>
              <a:gd name="T50" fmla="*/ 52 w 494"/>
              <a:gd name="T51" fmla="*/ 512 h 636"/>
              <a:gd name="T52" fmla="*/ 77 w 494"/>
              <a:gd name="T53" fmla="*/ 548 h 636"/>
              <a:gd name="T54" fmla="*/ 105 w 494"/>
              <a:gd name="T55" fmla="*/ 577 h 636"/>
              <a:gd name="T56" fmla="*/ 138 w 494"/>
              <a:gd name="T57" fmla="*/ 603 h 636"/>
              <a:gd name="T58" fmla="*/ 173 w 494"/>
              <a:gd name="T59" fmla="*/ 620 h 636"/>
              <a:gd name="T60" fmla="*/ 209 w 494"/>
              <a:gd name="T61" fmla="*/ 631 h 636"/>
              <a:gd name="T62" fmla="*/ 246 w 494"/>
              <a:gd name="T63" fmla="*/ 635 h 636"/>
              <a:gd name="T64" fmla="*/ 272 w 494"/>
              <a:gd name="T65" fmla="*/ 633 h 636"/>
              <a:gd name="T66" fmla="*/ 308 w 494"/>
              <a:gd name="T67" fmla="*/ 624 h 636"/>
              <a:gd name="T68" fmla="*/ 344 w 494"/>
              <a:gd name="T69" fmla="*/ 609 h 636"/>
              <a:gd name="T70" fmla="*/ 377 w 494"/>
              <a:gd name="T71" fmla="*/ 587 h 636"/>
              <a:gd name="T72" fmla="*/ 408 w 494"/>
              <a:gd name="T73" fmla="*/ 559 h 636"/>
              <a:gd name="T74" fmla="*/ 433 w 494"/>
              <a:gd name="T75" fmla="*/ 524 h 636"/>
              <a:gd name="T76" fmla="*/ 456 w 494"/>
              <a:gd name="T77" fmla="*/ 485 h 636"/>
              <a:gd name="T78" fmla="*/ 473 w 494"/>
              <a:gd name="T79" fmla="*/ 443 h 636"/>
              <a:gd name="T80" fmla="*/ 485 w 494"/>
              <a:gd name="T81" fmla="*/ 397 h 636"/>
              <a:gd name="T82" fmla="*/ 492 w 494"/>
              <a:gd name="T83" fmla="*/ 349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4" h="636">
                <a:moveTo>
                  <a:pt x="493" y="317"/>
                </a:moveTo>
                <a:lnTo>
                  <a:pt x="493" y="301"/>
                </a:lnTo>
                <a:lnTo>
                  <a:pt x="492" y="285"/>
                </a:lnTo>
                <a:lnTo>
                  <a:pt x="491" y="269"/>
                </a:lnTo>
                <a:lnTo>
                  <a:pt x="488" y="253"/>
                </a:lnTo>
                <a:lnTo>
                  <a:pt x="485" y="237"/>
                </a:lnTo>
                <a:lnTo>
                  <a:pt x="483" y="223"/>
                </a:lnTo>
                <a:lnTo>
                  <a:pt x="477" y="207"/>
                </a:lnTo>
                <a:lnTo>
                  <a:pt x="473" y="192"/>
                </a:lnTo>
                <a:lnTo>
                  <a:pt x="468" y="177"/>
                </a:lnTo>
                <a:lnTo>
                  <a:pt x="463" y="163"/>
                </a:lnTo>
                <a:lnTo>
                  <a:pt x="456" y="149"/>
                </a:lnTo>
                <a:lnTo>
                  <a:pt x="449" y="136"/>
                </a:lnTo>
                <a:lnTo>
                  <a:pt x="441" y="123"/>
                </a:lnTo>
                <a:lnTo>
                  <a:pt x="433" y="111"/>
                </a:lnTo>
                <a:lnTo>
                  <a:pt x="425" y="99"/>
                </a:lnTo>
                <a:lnTo>
                  <a:pt x="416" y="87"/>
                </a:lnTo>
                <a:lnTo>
                  <a:pt x="408" y="76"/>
                </a:lnTo>
                <a:lnTo>
                  <a:pt x="397" y="67"/>
                </a:lnTo>
                <a:lnTo>
                  <a:pt x="388" y="57"/>
                </a:lnTo>
                <a:lnTo>
                  <a:pt x="377" y="48"/>
                </a:lnTo>
                <a:lnTo>
                  <a:pt x="367" y="40"/>
                </a:lnTo>
                <a:lnTo>
                  <a:pt x="354" y="32"/>
                </a:lnTo>
                <a:lnTo>
                  <a:pt x="344" y="25"/>
                </a:lnTo>
                <a:lnTo>
                  <a:pt x="332" y="20"/>
                </a:lnTo>
                <a:lnTo>
                  <a:pt x="320" y="15"/>
                </a:lnTo>
                <a:lnTo>
                  <a:pt x="308" y="11"/>
                </a:lnTo>
                <a:lnTo>
                  <a:pt x="296" y="7"/>
                </a:lnTo>
                <a:lnTo>
                  <a:pt x="284" y="4"/>
                </a:lnTo>
                <a:lnTo>
                  <a:pt x="272" y="1"/>
                </a:lnTo>
                <a:lnTo>
                  <a:pt x="258" y="0"/>
                </a:lnTo>
                <a:lnTo>
                  <a:pt x="246" y="0"/>
                </a:lnTo>
                <a:lnTo>
                  <a:pt x="246" y="0"/>
                </a:lnTo>
                <a:lnTo>
                  <a:pt x="234" y="0"/>
                </a:lnTo>
                <a:lnTo>
                  <a:pt x="221" y="1"/>
                </a:lnTo>
                <a:lnTo>
                  <a:pt x="209" y="4"/>
                </a:lnTo>
                <a:lnTo>
                  <a:pt x="197" y="7"/>
                </a:lnTo>
                <a:lnTo>
                  <a:pt x="185" y="11"/>
                </a:lnTo>
                <a:lnTo>
                  <a:pt x="173" y="15"/>
                </a:lnTo>
                <a:lnTo>
                  <a:pt x="161" y="20"/>
                </a:lnTo>
                <a:lnTo>
                  <a:pt x="149" y="25"/>
                </a:lnTo>
                <a:lnTo>
                  <a:pt x="138" y="32"/>
                </a:lnTo>
                <a:lnTo>
                  <a:pt x="126" y="40"/>
                </a:lnTo>
                <a:lnTo>
                  <a:pt x="116" y="48"/>
                </a:lnTo>
                <a:lnTo>
                  <a:pt x="105" y="57"/>
                </a:lnTo>
                <a:lnTo>
                  <a:pt x="96" y="67"/>
                </a:lnTo>
                <a:lnTo>
                  <a:pt x="85" y="76"/>
                </a:lnTo>
                <a:lnTo>
                  <a:pt x="77" y="87"/>
                </a:lnTo>
                <a:lnTo>
                  <a:pt x="68" y="99"/>
                </a:lnTo>
                <a:lnTo>
                  <a:pt x="60" y="111"/>
                </a:lnTo>
                <a:lnTo>
                  <a:pt x="52" y="123"/>
                </a:lnTo>
                <a:lnTo>
                  <a:pt x="44" y="136"/>
                </a:lnTo>
                <a:lnTo>
                  <a:pt x="37" y="149"/>
                </a:lnTo>
                <a:lnTo>
                  <a:pt x="30" y="163"/>
                </a:lnTo>
                <a:lnTo>
                  <a:pt x="25" y="177"/>
                </a:lnTo>
                <a:lnTo>
                  <a:pt x="20" y="192"/>
                </a:lnTo>
                <a:lnTo>
                  <a:pt x="16" y="207"/>
                </a:lnTo>
                <a:lnTo>
                  <a:pt x="10" y="223"/>
                </a:lnTo>
                <a:lnTo>
                  <a:pt x="8" y="237"/>
                </a:lnTo>
                <a:lnTo>
                  <a:pt x="5" y="253"/>
                </a:lnTo>
                <a:lnTo>
                  <a:pt x="2" y="269"/>
                </a:lnTo>
                <a:lnTo>
                  <a:pt x="1" y="285"/>
                </a:lnTo>
                <a:lnTo>
                  <a:pt x="0" y="301"/>
                </a:lnTo>
                <a:lnTo>
                  <a:pt x="0" y="317"/>
                </a:lnTo>
                <a:lnTo>
                  <a:pt x="0" y="317"/>
                </a:lnTo>
                <a:lnTo>
                  <a:pt x="0" y="333"/>
                </a:lnTo>
                <a:lnTo>
                  <a:pt x="1" y="349"/>
                </a:lnTo>
                <a:lnTo>
                  <a:pt x="2" y="365"/>
                </a:lnTo>
                <a:lnTo>
                  <a:pt x="5" y="381"/>
                </a:lnTo>
                <a:lnTo>
                  <a:pt x="8" y="397"/>
                </a:lnTo>
                <a:lnTo>
                  <a:pt x="10" y="412"/>
                </a:lnTo>
                <a:lnTo>
                  <a:pt x="16" y="428"/>
                </a:lnTo>
                <a:lnTo>
                  <a:pt x="20" y="443"/>
                </a:lnTo>
                <a:lnTo>
                  <a:pt x="25" y="457"/>
                </a:lnTo>
                <a:lnTo>
                  <a:pt x="30" y="472"/>
                </a:lnTo>
                <a:lnTo>
                  <a:pt x="37" y="485"/>
                </a:lnTo>
                <a:lnTo>
                  <a:pt x="44" y="499"/>
                </a:lnTo>
                <a:lnTo>
                  <a:pt x="52" y="512"/>
                </a:lnTo>
                <a:lnTo>
                  <a:pt x="60" y="524"/>
                </a:lnTo>
                <a:lnTo>
                  <a:pt x="68" y="536"/>
                </a:lnTo>
                <a:lnTo>
                  <a:pt x="77" y="548"/>
                </a:lnTo>
                <a:lnTo>
                  <a:pt x="85" y="559"/>
                </a:lnTo>
                <a:lnTo>
                  <a:pt x="96" y="568"/>
                </a:lnTo>
                <a:lnTo>
                  <a:pt x="105" y="577"/>
                </a:lnTo>
                <a:lnTo>
                  <a:pt x="116" y="587"/>
                </a:lnTo>
                <a:lnTo>
                  <a:pt x="126" y="595"/>
                </a:lnTo>
                <a:lnTo>
                  <a:pt x="138" y="603"/>
                </a:lnTo>
                <a:lnTo>
                  <a:pt x="149" y="609"/>
                </a:lnTo>
                <a:lnTo>
                  <a:pt x="161" y="615"/>
                </a:lnTo>
                <a:lnTo>
                  <a:pt x="173" y="620"/>
                </a:lnTo>
                <a:lnTo>
                  <a:pt x="185" y="624"/>
                </a:lnTo>
                <a:lnTo>
                  <a:pt x="197" y="628"/>
                </a:lnTo>
                <a:lnTo>
                  <a:pt x="209" y="631"/>
                </a:lnTo>
                <a:lnTo>
                  <a:pt x="221" y="633"/>
                </a:lnTo>
                <a:lnTo>
                  <a:pt x="234" y="635"/>
                </a:lnTo>
                <a:lnTo>
                  <a:pt x="246" y="635"/>
                </a:lnTo>
                <a:lnTo>
                  <a:pt x="246" y="635"/>
                </a:lnTo>
                <a:lnTo>
                  <a:pt x="258" y="635"/>
                </a:lnTo>
                <a:lnTo>
                  <a:pt x="272" y="633"/>
                </a:lnTo>
                <a:lnTo>
                  <a:pt x="284" y="631"/>
                </a:lnTo>
                <a:lnTo>
                  <a:pt x="296" y="628"/>
                </a:lnTo>
                <a:lnTo>
                  <a:pt x="308" y="624"/>
                </a:lnTo>
                <a:lnTo>
                  <a:pt x="320" y="620"/>
                </a:lnTo>
                <a:lnTo>
                  <a:pt x="332" y="615"/>
                </a:lnTo>
                <a:lnTo>
                  <a:pt x="344" y="609"/>
                </a:lnTo>
                <a:lnTo>
                  <a:pt x="354" y="603"/>
                </a:lnTo>
                <a:lnTo>
                  <a:pt x="367" y="595"/>
                </a:lnTo>
                <a:lnTo>
                  <a:pt x="377" y="587"/>
                </a:lnTo>
                <a:lnTo>
                  <a:pt x="388" y="577"/>
                </a:lnTo>
                <a:lnTo>
                  <a:pt x="397" y="568"/>
                </a:lnTo>
                <a:lnTo>
                  <a:pt x="408" y="559"/>
                </a:lnTo>
                <a:lnTo>
                  <a:pt x="416" y="548"/>
                </a:lnTo>
                <a:lnTo>
                  <a:pt x="425" y="536"/>
                </a:lnTo>
                <a:lnTo>
                  <a:pt x="433" y="524"/>
                </a:lnTo>
                <a:lnTo>
                  <a:pt x="441" y="512"/>
                </a:lnTo>
                <a:lnTo>
                  <a:pt x="449" y="499"/>
                </a:lnTo>
                <a:lnTo>
                  <a:pt x="456" y="485"/>
                </a:lnTo>
                <a:lnTo>
                  <a:pt x="463" y="472"/>
                </a:lnTo>
                <a:lnTo>
                  <a:pt x="468" y="457"/>
                </a:lnTo>
                <a:lnTo>
                  <a:pt x="473" y="443"/>
                </a:lnTo>
                <a:lnTo>
                  <a:pt x="477" y="428"/>
                </a:lnTo>
                <a:lnTo>
                  <a:pt x="483" y="412"/>
                </a:lnTo>
                <a:lnTo>
                  <a:pt x="485" y="397"/>
                </a:lnTo>
                <a:lnTo>
                  <a:pt x="488" y="381"/>
                </a:lnTo>
                <a:lnTo>
                  <a:pt x="491" y="365"/>
                </a:lnTo>
                <a:lnTo>
                  <a:pt x="492" y="349"/>
                </a:lnTo>
                <a:lnTo>
                  <a:pt x="493" y="333"/>
                </a:lnTo>
                <a:lnTo>
                  <a:pt x="493" y="317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75" name="Freeform 363"/>
          <p:cNvSpPr>
            <a:spLocks noChangeArrowheads="1"/>
          </p:cNvSpPr>
          <p:nvPr/>
        </p:nvSpPr>
        <p:spPr bwMode="auto">
          <a:xfrm>
            <a:off x="6700838" y="4394200"/>
            <a:ext cx="203200" cy="255588"/>
          </a:xfrm>
          <a:custGeom>
            <a:avLst/>
            <a:gdLst>
              <a:gd name="T0" fmla="*/ 564 w 566"/>
              <a:gd name="T1" fmla="*/ 317 h 708"/>
              <a:gd name="T2" fmla="*/ 556 w 566"/>
              <a:gd name="T3" fmla="*/ 265 h 708"/>
              <a:gd name="T4" fmla="*/ 543 w 566"/>
              <a:gd name="T5" fmla="*/ 213 h 708"/>
              <a:gd name="T6" fmla="*/ 523 w 566"/>
              <a:gd name="T7" fmla="*/ 167 h 708"/>
              <a:gd name="T8" fmla="*/ 497 w 566"/>
              <a:gd name="T9" fmla="*/ 123 h 708"/>
              <a:gd name="T10" fmla="*/ 467 w 566"/>
              <a:gd name="T11" fmla="*/ 85 h 708"/>
              <a:gd name="T12" fmla="*/ 432 w 566"/>
              <a:gd name="T13" fmla="*/ 53 h 708"/>
              <a:gd name="T14" fmla="*/ 394 w 566"/>
              <a:gd name="T15" fmla="*/ 28 h 708"/>
              <a:gd name="T16" fmla="*/ 353 w 566"/>
              <a:gd name="T17" fmla="*/ 11 h 708"/>
              <a:gd name="T18" fmla="*/ 310 w 566"/>
              <a:gd name="T19" fmla="*/ 1 h 708"/>
              <a:gd name="T20" fmla="*/ 282 w 566"/>
              <a:gd name="T21" fmla="*/ 0 h 708"/>
              <a:gd name="T22" fmla="*/ 240 w 566"/>
              <a:gd name="T23" fmla="*/ 4 h 708"/>
              <a:gd name="T24" fmla="*/ 198 w 566"/>
              <a:gd name="T25" fmla="*/ 16 h 708"/>
              <a:gd name="T26" fmla="*/ 158 w 566"/>
              <a:gd name="T27" fmla="*/ 36 h 708"/>
              <a:gd name="T28" fmla="*/ 121 w 566"/>
              <a:gd name="T29" fmla="*/ 63 h 708"/>
              <a:gd name="T30" fmla="*/ 88 w 566"/>
              <a:gd name="T31" fmla="*/ 97 h 708"/>
              <a:gd name="T32" fmla="*/ 58 w 566"/>
              <a:gd name="T33" fmla="*/ 137 h 708"/>
              <a:gd name="T34" fmla="*/ 36 w 566"/>
              <a:gd name="T35" fmla="*/ 181 h 708"/>
              <a:gd name="T36" fmla="*/ 17 w 566"/>
              <a:gd name="T37" fmla="*/ 231 h 708"/>
              <a:gd name="T38" fmla="*/ 5 w 566"/>
              <a:gd name="T39" fmla="*/ 283 h 708"/>
              <a:gd name="T40" fmla="*/ 0 w 566"/>
              <a:gd name="T41" fmla="*/ 336 h 708"/>
              <a:gd name="T42" fmla="*/ 0 w 566"/>
              <a:gd name="T43" fmla="*/ 371 h 708"/>
              <a:gd name="T44" fmla="*/ 5 w 566"/>
              <a:gd name="T45" fmla="*/ 424 h 708"/>
              <a:gd name="T46" fmla="*/ 17 w 566"/>
              <a:gd name="T47" fmla="*/ 476 h 708"/>
              <a:gd name="T48" fmla="*/ 36 w 566"/>
              <a:gd name="T49" fmla="*/ 525 h 708"/>
              <a:gd name="T50" fmla="*/ 58 w 566"/>
              <a:gd name="T51" fmla="*/ 569 h 708"/>
              <a:gd name="T52" fmla="*/ 88 w 566"/>
              <a:gd name="T53" fmla="*/ 609 h 708"/>
              <a:gd name="T54" fmla="*/ 121 w 566"/>
              <a:gd name="T55" fmla="*/ 644 h 708"/>
              <a:gd name="T56" fmla="*/ 158 w 566"/>
              <a:gd name="T57" fmla="*/ 671 h 708"/>
              <a:gd name="T58" fmla="*/ 198 w 566"/>
              <a:gd name="T59" fmla="*/ 691 h 708"/>
              <a:gd name="T60" fmla="*/ 240 w 566"/>
              <a:gd name="T61" fmla="*/ 703 h 708"/>
              <a:gd name="T62" fmla="*/ 282 w 566"/>
              <a:gd name="T63" fmla="*/ 707 h 708"/>
              <a:gd name="T64" fmla="*/ 310 w 566"/>
              <a:gd name="T65" fmla="*/ 705 h 708"/>
              <a:gd name="T66" fmla="*/ 353 w 566"/>
              <a:gd name="T67" fmla="*/ 696 h 708"/>
              <a:gd name="T68" fmla="*/ 394 w 566"/>
              <a:gd name="T69" fmla="*/ 679 h 708"/>
              <a:gd name="T70" fmla="*/ 432 w 566"/>
              <a:gd name="T71" fmla="*/ 653 h 708"/>
              <a:gd name="T72" fmla="*/ 467 w 566"/>
              <a:gd name="T73" fmla="*/ 621 h 708"/>
              <a:gd name="T74" fmla="*/ 497 w 566"/>
              <a:gd name="T75" fmla="*/ 584 h 708"/>
              <a:gd name="T76" fmla="*/ 523 w 566"/>
              <a:gd name="T77" fmla="*/ 540 h 708"/>
              <a:gd name="T78" fmla="*/ 543 w 566"/>
              <a:gd name="T79" fmla="*/ 493 h 708"/>
              <a:gd name="T80" fmla="*/ 556 w 566"/>
              <a:gd name="T81" fmla="*/ 441 h 708"/>
              <a:gd name="T82" fmla="*/ 564 w 566"/>
              <a:gd name="T83" fmla="*/ 389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6" h="708">
                <a:moveTo>
                  <a:pt x="565" y="353"/>
                </a:moveTo>
                <a:lnTo>
                  <a:pt x="565" y="336"/>
                </a:lnTo>
                <a:lnTo>
                  <a:pt x="564" y="317"/>
                </a:lnTo>
                <a:lnTo>
                  <a:pt x="563" y="300"/>
                </a:lnTo>
                <a:lnTo>
                  <a:pt x="560" y="283"/>
                </a:lnTo>
                <a:lnTo>
                  <a:pt x="556" y="265"/>
                </a:lnTo>
                <a:lnTo>
                  <a:pt x="552" y="248"/>
                </a:lnTo>
                <a:lnTo>
                  <a:pt x="548" y="231"/>
                </a:lnTo>
                <a:lnTo>
                  <a:pt x="543" y="213"/>
                </a:lnTo>
                <a:lnTo>
                  <a:pt x="536" y="197"/>
                </a:lnTo>
                <a:lnTo>
                  <a:pt x="529" y="181"/>
                </a:lnTo>
                <a:lnTo>
                  <a:pt x="523" y="167"/>
                </a:lnTo>
                <a:lnTo>
                  <a:pt x="515" y="152"/>
                </a:lnTo>
                <a:lnTo>
                  <a:pt x="507" y="137"/>
                </a:lnTo>
                <a:lnTo>
                  <a:pt x="497" y="123"/>
                </a:lnTo>
                <a:lnTo>
                  <a:pt x="488" y="109"/>
                </a:lnTo>
                <a:lnTo>
                  <a:pt x="477" y="97"/>
                </a:lnTo>
                <a:lnTo>
                  <a:pt x="467" y="85"/>
                </a:lnTo>
                <a:lnTo>
                  <a:pt x="456" y="73"/>
                </a:lnTo>
                <a:lnTo>
                  <a:pt x="444" y="63"/>
                </a:lnTo>
                <a:lnTo>
                  <a:pt x="432" y="53"/>
                </a:lnTo>
                <a:lnTo>
                  <a:pt x="420" y="44"/>
                </a:lnTo>
                <a:lnTo>
                  <a:pt x="407" y="36"/>
                </a:lnTo>
                <a:lnTo>
                  <a:pt x="394" y="28"/>
                </a:lnTo>
                <a:lnTo>
                  <a:pt x="381" y="21"/>
                </a:lnTo>
                <a:lnTo>
                  <a:pt x="366" y="16"/>
                </a:lnTo>
                <a:lnTo>
                  <a:pt x="353" y="11"/>
                </a:lnTo>
                <a:lnTo>
                  <a:pt x="340" y="7"/>
                </a:lnTo>
                <a:lnTo>
                  <a:pt x="325" y="4"/>
                </a:lnTo>
                <a:lnTo>
                  <a:pt x="310" y="1"/>
                </a:lnTo>
                <a:lnTo>
                  <a:pt x="297" y="0"/>
                </a:lnTo>
                <a:lnTo>
                  <a:pt x="282" y="0"/>
                </a:lnTo>
                <a:lnTo>
                  <a:pt x="282" y="0"/>
                </a:lnTo>
                <a:lnTo>
                  <a:pt x="268" y="0"/>
                </a:lnTo>
                <a:lnTo>
                  <a:pt x="254" y="1"/>
                </a:lnTo>
                <a:lnTo>
                  <a:pt x="240" y="4"/>
                </a:lnTo>
                <a:lnTo>
                  <a:pt x="225" y="7"/>
                </a:lnTo>
                <a:lnTo>
                  <a:pt x="212" y="11"/>
                </a:lnTo>
                <a:lnTo>
                  <a:pt x="198" y="16"/>
                </a:lnTo>
                <a:lnTo>
                  <a:pt x="184" y="21"/>
                </a:lnTo>
                <a:lnTo>
                  <a:pt x="170" y="28"/>
                </a:lnTo>
                <a:lnTo>
                  <a:pt x="158" y="36"/>
                </a:lnTo>
                <a:lnTo>
                  <a:pt x="145" y="44"/>
                </a:lnTo>
                <a:lnTo>
                  <a:pt x="133" y="53"/>
                </a:lnTo>
                <a:lnTo>
                  <a:pt x="121" y="63"/>
                </a:lnTo>
                <a:lnTo>
                  <a:pt x="109" y="73"/>
                </a:lnTo>
                <a:lnTo>
                  <a:pt x="98" y="85"/>
                </a:lnTo>
                <a:lnTo>
                  <a:pt x="88" y="97"/>
                </a:lnTo>
                <a:lnTo>
                  <a:pt x="77" y="109"/>
                </a:lnTo>
                <a:lnTo>
                  <a:pt x="68" y="123"/>
                </a:lnTo>
                <a:lnTo>
                  <a:pt x="58" y="137"/>
                </a:lnTo>
                <a:lnTo>
                  <a:pt x="50" y="152"/>
                </a:lnTo>
                <a:lnTo>
                  <a:pt x="42" y="167"/>
                </a:lnTo>
                <a:lnTo>
                  <a:pt x="36" y="181"/>
                </a:lnTo>
                <a:lnTo>
                  <a:pt x="29" y="197"/>
                </a:lnTo>
                <a:lnTo>
                  <a:pt x="22" y="213"/>
                </a:lnTo>
                <a:lnTo>
                  <a:pt x="17" y="231"/>
                </a:lnTo>
                <a:lnTo>
                  <a:pt x="13" y="248"/>
                </a:lnTo>
                <a:lnTo>
                  <a:pt x="9" y="265"/>
                </a:lnTo>
                <a:lnTo>
                  <a:pt x="5" y="283"/>
                </a:lnTo>
                <a:lnTo>
                  <a:pt x="2" y="300"/>
                </a:lnTo>
                <a:lnTo>
                  <a:pt x="1" y="317"/>
                </a:lnTo>
                <a:lnTo>
                  <a:pt x="0" y="336"/>
                </a:lnTo>
                <a:lnTo>
                  <a:pt x="0" y="353"/>
                </a:lnTo>
                <a:lnTo>
                  <a:pt x="0" y="353"/>
                </a:lnTo>
                <a:lnTo>
                  <a:pt x="0" y="371"/>
                </a:lnTo>
                <a:lnTo>
                  <a:pt x="1" y="389"/>
                </a:lnTo>
                <a:lnTo>
                  <a:pt x="2" y="407"/>
                </a:lnTo>
                <a:lnTo>
                  <a:pt x="5" y="424"/>
                </a:lnTo>
                <a:lnTo>
                  <a:pt x="9" y="441"/>
                </a:lnTo>
                <a:lnTo>
                  <a:pt x="13" y="459"/>
                </a:lnTo>
                <a:lnTo>
                  <a:pt x="17" y="476"/>
                </a:lnTo>
                <a:lnTo>
                  <a:pt x="22" y="493"/>
                </a:lnTo>
                <a:lnTo>
                  <a:pt x="29" y="509"/>
                </a:lnTo>
                <a:lnTo>
                  <a:pt x="36" y="525"/>
                </a:lnTo>
                <a:lnTo>
                  <a:pt x="42" y="540"/>
                </a:lnTo>
                <a:lnTo>
                  <a:pt x="50" y="555"/>
                </a:lnTo>
                <a:lnTo>
                  <a:pt x="58" y="569"/>
                </a:lnTo>
                <a:lnTo>
                  <a:pt x="68" y="584"/>
                </a:lnTo>
                <a:lnTo>
                  <a:pt x="77" y="597"/>
                </a:lnTo>
                <a:lnTo>
                  <a:pt x="88" y="609"/>
                </a:lnTo>
                <a:lnTo>
                  <a:pt x="98" y="621"/>
                </a:lnTo>
                <a:lnTo>
                  <a:pt x="109" y="633"/>
                </a:lnTo>
                <a:lnTo>
                  <a:pt x="121" y="644"/>
                </a:lnTo>
                <a:lnTo>
                  <a:pt x="133" y="653"/>
                </a:lnTo>
                <a:lnTo>
                  <a:pt x="145" y="663"/>
                </a:lnTo>
                <a:lnTo>
                  <a:pt x="158" y="671"/>
                </a:lnTo>
                <a:lnTo>
                  <a:pt x="170" y="679"/>
                </a:lnTo>
                <a:lnTo>
                  <a:pt x="184" y="685"/>
                </a:lnTo>
                <a:lnTo>
                  <a:pt x="198" y="691"/>
                </a:lnTo>
                <a:lnTo>
                  <a:pt x="212" y="696"/>
                </a:lnTo>
                <a:lnTo>
                  <a:pt x="225" y="700"/>
                </a:lnTo>
                <a:lnTo>
                  <a:pt x="240" y="703"/>
                </a:lnTo>
                <a:lnTo>
                  <a:pt x="254" y="705"/>
                </a:lnTo>
                <a:lnTo>
                  <a:pt x="268" y="707"/>
                </a:lnTo>
                <a:lnTo>
                  <a:pt x="282" y="707"/>
                </a:lnTo>
                <a:lnTo>
                  <a:pt x="282" y="707"/>
                </a:lnTo>
                <a:lnTo>
                  <a:pt x="297" y="707"/>
                </a:lnTo>
                <a:lnTo>
                  <a:pt x="310" y="705"/>
                </a:lnTo>
                <a:lnTo>
                  <a:pt x="325" y="703"/>
                </a:lnTo>
                <a:lnTo>
                  <a:pt x="340" y="700"/>
                </a:lnTo>
                <a:lnTo>
                  <a:pt x="353" y="696"/>
                </a:lnTo>
                <a:lnTo>
                  <a:pt x="366" y="691"/>
                </a:lnTo>
                <a:lnTo>
                  <a:pt x="381" y="685"/>
                </a:lnTo>
                <a:lnTo>
                  <a:pt x="394" y="679"/>
                </a:lnTo>
                <a:lnTo>
                  <a:pt x="407" y="671"/>
                </a:lnTo>
                <a:lnTo>
                  <a:pt x="420" y="663"/>
                </a:lnTo>
                <a:lnTo>
                  <a:pt x="432" y="653"/>
                </a:lnTo>
                <a:lnTo>
                  <a:pt x="444" y="644"/>
                </a:lnTo>
                <a:lnTo>
                  <a:pt x="456" y="633"/>
                </a:lnTo>
                <a:lnTo>
                  <a:pt x="467" y="621"/>
                </a:lnTo>
                <a:lnTo>
                  <a:pt x="477" y="609"/>
                </a:lnTo>
                <a:lnTo>
                  <a:pt x="488" y="597"/>
                </a:lnTo>
                <a:lnTo>
                  <a:pt x="497" y="584"/>
                </a:lnTo>
                <a:lnTo>
                  <a:pt x="507" y="569"/>
                </a:lnTo>
                <a:lnTo>
                  <a:pt x="515" y="555"/>
                </a:lnTo>
                <a:lnTo>
                  <a:pt x="523" y="540"/>
                </a:lnTo>
                <a:lnTo>
                  <a:pt x="529" y="525"/>
                </a:lnTo>
                <a:lnTo>
                  <a:pt x="536" y="509"/>
                </a:lnTo>
                <a:lnTo>
                  <a:pt x="543" y="493"/>
                </a:lnTo>
                <a:lnTo>
                  <a:pt x="548" y="476"/>
                </a:lnTo>
                <a:lnTo>
                  <a:pt x="552" y="459"/>
                </a:lnTo>
                <a:lnTo>
                  <a:pt x="556" y="441"/>
                </a:lnTo>
                <a:lnTo>
                  <a:pt x="560" y="424"/>
                </a:lnTo>
                <a:lnTo>
                  <a:pt x="563" y="407"/>
                </a:lnTo>
                <a:lnTo>
                  <a:pt x="564" y="389"/>
                </a:lnTo>
                <a:lnTo>
                  <a:pt x="565" y="371"/>
                </a:lnTo>
                <a:lnTo>
                  <a:pt x="565" y="353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76" name="Oval 364"/>
          <p:cNvSpPr>
            <a:spLocks noChangeArrowheads="1"/>
          </p:cNvSpPr>
          <p:nvPr/>
        </p:nvSpPr>
        <p:spPr bwMode="auto">
          <a:xfrm>
            <a:off x="5976938" y="4165600"/>
            <a:ext cx="177800" cy="2413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77" name="Freeform 365"/>
          <p:cNvSpPr>
            <a:spLocks noChangeArrowheads="1"/>
          </p:cNvSpPr>
          <p:nvPr/>
        </p:nvSpPr>
        <p:spPr bwMode="auto">
          <a:xfrm>
            <a:off x="5964238" y="4165600"/>
            <a:ext cx="177800" cy="228600"/>
          </a:xfrm>
          <a:custGeom>
            <a:avLst/>
            <a:gdLst>
              <a:gd name="T0" fmla="*/ 492 w 495"/>
              <a:gd name="T1" fmla="*/ 286 h 636"/>
              <a:gd name="T2" fmla="*/ 486 w 495"/>
              <a:gd name="T3" fmla="*/ 238 h 636"/>
              <a:gd name="T4" fmla="*/ 474 w 495"/>
              <a:gd name="T5" fmla="*/ 193 h 636"/>
              <a:gd name="T6" fmla="*/ 456 w 495"/>
              <a:gd name="T7" fmla="*/ 150 h 636"/>
              <a:gd name="T8" fmla="*/ 434 w 495"/>
              <a:gd name="T9" fmla="*/ 111 h 636"/>
              <a:gd name="T10" fmla="*/ 408 w 495"/>
              <a:gd name="T11" fmla="*/ 77 h 636"/>
              <a:gd name="T12" fmla="*/ 378 w 495"/>
              <a:gd name="T13" fmla="*/ 49 h 636"/>
              <a:gd name="T14" fmla="*/ 344 w 495"/>
              <a:gd name="T15" fmla="*/ 26 h 636"/>
              <a:gd name="T16" fmla="*/ 308 w 495"/>
              <a:gd name="T17" fmla="*/ 11 h 636"/>
              <a:gd name="T18" fmla="*/ 272 w 495"/>
              <a:gd name="T19" fmla="*/ 2 h 636"/>
              <a:gd name="T20" fmla="*/ 247 w 495"/>
              <a:gd name="T21" fmla="*/ 0 h 636"/>
              <a:gd name="T22" fmla="*/ 210 w 495"/>
              <a:gd name="T23" fmla="*/ 4 h 636"/>
              <a:gd name="T24" fmla="*/ 174 w 495"/>
              <a:gd name="T25" fmla="*/ 15 h 636"/>
              <a:gd name="T26" fmla="*/ 139 w 495"/>
              <a:gd name="T27" fmla="*/ 33 h 636"/>
              <a:gd name="T28" fmla="*/ 106 w 495"/>
              <a:gd name="T29" fmla="*/ 58 h 636"/>
              <a:gd name="T30" fmla="*/ 78 w 495"/>
              <a:gd name="T31" fmla="*/ 87 h 636"/>
              <a:gd name="T32" fmla="*/ 52 w 495"/>
              <a:gd name="T33" fmla="*/ 123 h 636"/>
              <a:gd name="T34" fmla="*/ 31 w 495"/>
              <a:gd name="T35" fmla="*/ 163 h 636"/>
              <a:gd name="T36" fmla="*/ 16 w 495"/>
              <a:gd name="T37" fmla="*/ 207 h 636"/>
              <a:gd name="T38" fmla="*/ 6 w 495"/>
              <a:gd name="T39" fmla="*/ 254 h 636"/>
              <a:gd name="T40" fmla="*/ 0 w 495"/>
              <a:gd name="T41" fmla="*/ 302 h 636"/>
              <a:gd name="T42" fmla="*/ 0 w 495"/>
              <a:gd name="T43" fmla="*/ 334 h 636"/>
              <a:gd name="T44" fmla="*/ 6 w 495"/>
              <a:gd name="T45" fmla="*/ 382 h 636"/>
              <a:gd name="T46" fmla="*/ 16 w 495"/>
              <a:gd name="T47" fmla="*/ 429 h 636"/>
              <a:gd name="T48" fmla="*/ 31 w 495"/>
              <a:gd name="T49" fmla="*/ 473 h 636"/>
              <a:gd name="T50" fmla="*/ 52 w 495"/>
              <a:gd name="T51" fmla="*/ 513 h 636"/>
              <a:gd name="T52" fmla="*/ 78 w 495"/>
              <a:gd name="T53" fmla="*/ 549 h 636"/>
              <a:gd name="T54" fmla="*/ 106 w 495"/>
              <a:gd name="T55" fmla="*/ 578 h 636"/>
              <a:gd name="T56" fmla="*/ 139 w 495"/>
              <a:gd name="T57" fmla="*/ 603 h 636"/>
              <a:gd name="T58" fmla="*/ 174 w 495"/>
              <a:gd name="T59" fmla="*/ 621 h 636"/>
              <a:gd name="T60" fmla="*/ 210 w 495"/>
              <a:gd name="T61" fmla="*/ 631 h 636"/>
              <a:gd name="T62" fmla="*/ 247 w 495"/>
              <a:gd name="T63" fmla="*/ 635 h 636"/>
              <a:gd name="T64" fmla="*/ 272 w 495"/>
              <a:gd name="T65" fmla="*/ 634 h 636"/>
              <a:gd name="T66" fmla="*/ 308 w 495"/>
              <a:gd name="T67" fmla="*/ 625 h 636"/>
              <a:gd name="T68" fmla="*/ 344 w 495"/>
              <a:gd name="T69" fmla="*/ 610 h 636"/>
              <a:gd name="T70" fmla="*/ 378 w 495"/>
              <a:gd name="T71" fmla="*/ 587 h 636"/>
              <a:gd name="T72" fmla="*/ 408 w 495"/>
              <a:gd name="T73" fmla="*/ 559 h 636"/>
              <a:gd name="T74" fmla="*/ 434 w 495"/>
              <a:gd name="T75" fmla="*/ 525 h 636"/>
              <a:gd name="T76" fmla="*/ 456 w 495"/>
              <a:gd name="T77" fmla="*/ 486 h 636"/>
              <a:gd name="T78" fmla="*/ 474 w 495"/>
              <a:gd name="T79" fmla="*/ 443 h 636"/>
              <a:gd name="T80" fmla="*/ 486 w 495"/>
              <a:gd name="T81" fmla="*/ 398 h 636"/>
              <a:gd name="T82" fmla="*/ 492 w 495"/>
              <a:gd name="T83" fmla="*/ 350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5" h="636">
                <a:moveTo>
                  <a:pt x="494" y="318"/>
                </a:moveTo>
                <a:lnTo>
                  <a:pt x="494" y="302"/>
                </a:lnTo>
                <a:lnTo>
                  <a:pt x="492" y="286"/>
                </a:lnTo>
                <a:lnTo>
                  <a:pt x="491" y="270"/>
                </a:lnTo>
                <a:lnTo>
                  <a:pt x="488" y="254"/>
                </a:lnTo>
                <a:lnTo>
                  <a:pt x="486" y="238"/>
                </a:lnTo>
                <a:lnTo>
                  <a:pt x="483" y="223"/>
                </a:lnTo>
                <a:lnTo>
                  <a:pt x="478" y="207"/>
                </a:lnTo>
                <a:lnTo>
                  <a:pt x="474" y="193"/>
                </a:lnTo>
                <a:lnTo>
                  <a:pt x="468" y="178"/>
                </a:lnTo>
                <a:lnTo>
                  <a:pt x="463" y="163"/>
                </a:lnTo>
                <a:lnTo>
                  <a:pt x="456" y="150"/>
                </a:lnTo>
                <a:lnTo>
                  <a:pt x="450" y="137"/>
                </a:lnTo>
                <a:lnTo>
                  <a:pt x="442" y="123"/>
                </a:lnTo>
                <a:lnTo>
                  <a:pt x="434" y="111"/>
                </a:lnTo>
                <a:lnTo>
                  <a:pt x="426" y="99"/>
                </a:lnTo>
                <a:lnTo>
                  <a:pt x="416" y="87"/>
                </a:lnTo>
                <a:lnTo>
                  <a:pt x="408" y="77"/>
                </a:lnTo>
                <a:lnTo>
                  <a:pt x="398" y="67"/>
                </a:lnTo>
                <a:lnTo>
                  <a:pt x="388" y="58"/>
                </a:lnTo>
                <a:lnTo>
                  <a:pt x="378" y="49"/>
                </a:lnTo>
                <a:lnTo>
                  <a:pt x="367" y="41"/>
                </a:lnTo>
                <a:lnTo>
                  <a:pt x="355" y="33"/>
                </a:lnTo>
                <a:lnTo>
                  <a:pt x="344" y="26"/>
                </a:lnTo>
                <a:lnTo>
                  <a:pt x="332" y="20"/>
                </a:lnTo>
                <a:lnTo>
                  <a:pt x="320" y="15"/>
                </a:lnTo>
                <a:lnTo>
                  <a:pt x="308" y="11"/>
                </a:lnTo>
                <a:lnTo>
                  <a:pt x="296" y="7"/>
                </a:lnTo>
                <a:lnTo>
                  <a:pt x="284" y="4"/>
                </a:lnTo>
                <a:lnTo>
                  <a:pt x="272" y="2"/>
                </a:lnTo>
                <a:lnTo>
                  <a:pt x="259" y="0"/>
                </a:lnTo>
                <a:lnTo>
                  <a:pt x="247" y="0"/>
                </a:lnTo>
                <a:lnTo>
                  <a:pt x="247" y="0"/>
                </a:lnTo>
                <a:lnTo>
                  <a:pt x="235" y="0"/>
                </a:lnTo>
                <a:lnTo>
                  <a:pt x="222" y="2"/>
                </a:lnTo>
                <a:lnTo>
                  <a:pt x="210" y="4"/>
                </a:lnTo>
                <a:lnTo>
                  <a:pt x="198" y="7"/>
                </a:lnTo>
                <a:lnTo>
                  <a:pt x="186" y="11"/>
                </a:lnTo>
                <a:lnTo>
                  <a:pt x="174" y="15"/>
                </a:lnTo>
                <a:lnTo>
                  <a:pt x="162" y="20"/>
                </a:lnTo>
                <a:lnTo>
                  <a:pt x="150" y="26"/>
                </a:lnTo>
                <a:lnTo>
                  <a:pt x="139" y="33"/>
                </a:lnTo>
                <a:lnTo>
                  <a:pt x="127" y="41"/>
                </a:lnTo>
                <a:lnTo>
                  <a:pt x="116" y="49"/>
                </a:lnTo>
                <a:lnTo>
                  <a:pt x="106" y="58"/>
                </a:lnTo>
                <a:lnTo>
                  <a:pt x="96" y="67"/>
                </a:lnTo>
                <a:lnTo>
                  <a:pt x="86" y="77"/>
                </a:lnTo>
                <a:lnTo>
                  <a:pt x="78" y="87"/>
                </a:lnTo>
                <a:lnTo>
                  <a:pt x="68" y="99"/>
                </a:lnTo>
                <a:lnTo>
                  <a:pt x="60" y="111"/>
                </a:lnTo>
                <a:lnTo>
                  <a:pt x="52" y="123"/>
                </a:lnTo>
                <a:lnTo>
                  <a:pt x="44" y="137"/>
                </a:lnTo>
                <a:lnTo>
                  <a:pt x="38" y="150"/>
                </a:lnTo>
                <a:lnTo>
                  <a:pt x="31" y="163"/>
                </a:lnTo>
                <a:lnTo>
                  <a:pt x="26" y="178"/>
                </a:lnTo>
                <a:lnTo>
                  <a:pt x="20" y="193"/>
                </a:lnTo>
                <a:lnTo>
                  <a:pt x="16" y="207"/>
                </a:lnTo>
                <a:lnTo>
                  <a:pt x="11" y="223"/>
                </a:lnTo>
                <a:lnTo>
                  <a:pt x="8" y="238"/>
                </a:lnTo>
                <a:lnTo>
                  <a:pt x="6" y="254"/>
                </a:lnTo>
                <a:lnTo>
                  <a:pt x="3" y="270"/>
                </a:lnTo>
                <a:lnTo>
                  <a:pt x="2" y="286"/>
                </a:lnTo>
                <a:lnTo>
                  <a:pt x="0" y="302"/>
                </a:lnTo>
                <a:lnTo>
                  <a:pt x="0" y="318"/>
                </a:lnTo>
                <a:lnTo>
                  <a:pt x="0" y="318"/>
                </a:lnTo>
                <a:lnTo>
                  <a:pt x="0" y="334"/>
                </a:lnTo>
                <a:lnTo>
                  <a:pt x="2" y="350"/>
                </a:lnTo>
                <a:lnTo>
                  <a:pt x="3" y="366"/>
                </a:lnTo>
                <a:lnTo>
                  <a:pt x="6" y="382"/>
                </a:lnTo>
                <a:lnTo>
                  <a:pt x="8" y="398"/>
                </a:lnTo>
                <a:lnTo>
                  <a:pt x="11" y="413"/>
                </a:lnTo>
                <a:lnTo>
                  <a:pt x="16" y="429"/>
                </a:lnTo>
                <a:lnTo>
                  <a:pt x="20" y="443"/>
                </a:lnTo>
                <a:lnTo>
                  <a:pt x="26" y="458"/>
                </a:lnTo>
                <a:lnTo>
                  <a:pt x="31" y="473"/>
                </a:lnTo>
                <a:lnTo>
                  <a:pt x="38" y="486"/>
                </a:lnTo>
                <a:lnTo>
                  <a:pt x="44" y="499"/>
                </a:lnTo>
                <a:lnTo>
                  <a:pt x="52" y="513"/>
                </a:lnTo>
                <a:lnTo>
                  <a:pt x="60" y="525"/>
                </a:lnTo>
                <a:lnTo>
                  <a:pt x="68" y="537"/>
                </a:lnTo>
                <a:lnTo>
                  <a:pt x="78" y="549"/>
                </a:lnTo>
                <a:lnTo>
                  <a:pt x="86" y="559"/>
                </a:lnTo>
                <a:lnTo>
                  <a:pt x="96" y="569"/>
                </a:lnTo>
                <a:lnTo>
                  <a:pt x="106" y="578"/>
                </a:lnTo>
                <a:lnTo>
                  <a:pt x="116" y="587"/>
                </a:lnTo>
                <a:lnTo>
                  <a:pt x="127" y="595"/>
                </a:lnTo>
                <a:lnTo>
                  <a:pt x="139" y="603"/>
                </a:lnTo>
                <a:lnTo>
                  <a:pt x="150" y="610"/>
                </a:lnTo>
                <a:lnTo>
                  <a:pt x="162" y="615"/>
                </a:lnTo>
                <a:lnTo>
                  <a:pt x="174" y="621"/>
                </a:lnTo>
                <a:lnTo>
                  <a:pt x="186" y="625"/>
                </a:lnTo>
                <a:lnTo>
                  <a:pt x="198" y="629"/>
                </a:lnTo>
                <a:lnTo>
                  <a:pt x="210" y="631"/>
                </a:lnTo>
                <a:lnTo>
                  <a:pt x="222" y="634"/>
                </a:lnTo>
                <a:lnTo>
                  <a:pt x="235" y="635"/>
                </a:lnTo>
                <a:lnTo>
                  <a:pt x="247" y="635"/>
                </a:lnTo>
                <a:lnTo>
                  <a:pt x="247" y="635"/>
                </a:lnTo>
                <a:lnTo>
                  <a:pt x="259" y="635"/>
                </a:lnTo>
                <a:lnTo>
                  <a:pt x="272" y="634"/>
                </a:lnTo>
                <a:lnTo>
                  <a:pt x="284" y="631"/>
                </a:lnTo>
                <a:lnTo>
                  <a:pt x="296" y="629"/>
                </a:lnTo>
                <a:lnTo>
                  <a:pt x="308" y="625"/>
                </a:lnTo>
                <a:lnTo>
                  <a:pt x="320" y="621"/>
                </a:lnTo>
                <a:lnTo>
                  <a:pt x="332" y="615"/>
                </a:lnTo>
                <a:lnTo>
                  <a:pt x="344" y="610"/>
                </a:lnTo>
                <a:lnTo>
                  <a:pt x="355" y="603"/>
                </a:lnTo>
                <a:lnTo>
                  <a:pt x="367" y="595"/>
                </a:lnTo>
                <a:lnTo>
                  <a:pt x="378" y="587"/>
                </a:lnTo>
                <a:lnTo>
                  <a:pt x="388" y="578"/>
                </a:lnTo>
                <a:lnTo>
                  <a:pt x="398" y="569"/>
                </a:lnTo>
                <a:lnTo>
                  <a:pt x="408" y="559"/>
                </a:lnTo>
                <a:lnTo>
                  <a:pt x="416" y="549"/>
                </a:lnTo>
                <a:lnTo>
                  <a:pt x="426" y="537"/>
                </a:lnTo>
                <a:lnTo>
                  <a:pt x="434" y="525"/>
                </a:lnTo>
                <a:lnTo>
                  <a:pt x="442" y="513"/>
                </a:lnTo>
                <a:lnTo>
                  <a:pt x="450" y="499"/>
                </a:lnTo>
                <a:lnTo>
                  <a:pt x="456" y="486"/>
                </a:lnTo>
                <a:lnTo>
                  <a:pt x="463" y="473"/>
                </a:lnTo>
                <a:lnTo>
                  <a:pt x="468" y="458"/>
                </a:lnTo>
                <a:lnTo>
                  <a:pt x="474" y="443"/>
                </a:lnTo>
                <a:lnTo>
                  <a:pt x="478" y="429"/>
                </a:lnTo>
                <a:lnTo>
                  <a:pt x="483" y="413"/>
                </a:lnTo>
                <a:lnTo>
                  <a:pt x="486" y="398"/>
                </a:lnTo>
                <a:lnTo>
                  <a:pt x="488" y="382"/>
                </a:lnTo>
                <a:lnTo>
                  <a:pt x="491" y="366"/>
                </a:lnTo>
                <a:lnTo>
                  <a:pt x="492" y="350"/>
                </a:lnTo>
                <a:lnTo>
                  <a:pt x="494" y="334"/>
                </a:lnTo>
                <a:lnTo>
                  <a:pt x="494" y="31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78" name="Freeform 366"/>
          <p:cNvSpPr>
            <a:spLocks noChangeArrowheads="1"/>
          </p:cNvSpPr>
          <p:nvPr/>
        </p:nvSpPr>
        <p:spPr bwMode="auto">
          <a:xfrm>
            <a:off x="5951538" y="4152900"/>
            <a:ext cx="204787" cy="255588"/>
          </a:xfrm>
          <a:custGeom>
            <a:avLst/>
            <a:gdLst>
              <a:gd name="T0" fmla="*/ 564 w 567"/>
              <a:gd name="T1" fmla="*/ 318 h 708"/>
              <a:gd name="T2" fmla="*/ 556 w 567"/>
              <a:gd name="T3" fmla="*/ 266 h 708"/>
              <a:gd name="T4" fmla="*/ 543 w 567"/>
              <a:gd name="T5" fmla="*/ 214 h 708"/>
              <a:gd name="T6" fmla="*/ 523 w 567"/>
              <a:gd name="T7" fmla="*/ 167 h 708"/>
              <a:gd name="T8" fmla="*/ 498 w 567"/>
              <a:gd name="T9" fmla="*/ 123 h 708"/>
              <a:gd name="T10" fmla="*/ 467 w 567"/>
              <a:gd name="T11" fmla="*/ 86 h 708"/>
              <a:gd name="T12" fmla="*/ 432 w 567"/>
              <a:gd name="T13" fmla="*/ 54 h 708"/>
              <a:gd name="T14" fmla="*/ 395 w 567"/>
              <a:gd name="T15" fmla="*/ 28 h 708"/>
              <a:gd name="T16" fmla="*/ 354 w 567"/>
              <a:gd name="T17" fmla="*/ 11 h 708"/>
              <a:gd name="T18" fmla="*/ 311 w 567"/>
              <a:gd name="T19" fmla="*/ 2 h 708"/>
              <a:gd name="T20" fmla="*/ 283 w 567"/>
              <a:gd name="T21" fmla="*/ 0 h 708"/>
              <a:gd name="T22" fmla="*/ 240 w 567"/>
              <a:gd name="T23" fmla="*/ 4 h 708"/>
              <a:gd name="T24" fmla="*/ 199 w 567"/>
              <a:gd name="T25" fmla="*/ 16 h 708"/>
              <a:gd name="T26" fmla="*/ 159 w 567"/>
              <a:gd name="T27" fmla="*/ 36 h 708"/>
              <a:gd name="T28" fmla="*/ 122 w 567"/>
              <a:gd name="T29" fmla="*/ 63 h 708"/>
              <a:gd name="T30" fmla="*/ 88 w 567"/>
              <a:gd name="T31" fmla="*/ 98 h 708"/>
              <a:gd name="T32" fmla="*/ 59 w 567"/>
              <a:gd name="T33" fmla="*/ 138 h 708"/>
              <a:gd name="T34" fmla="*/ 36 w 567"/>
              <a:gd name="T35" fmla="*/ 182 h 708"/>
              <a:gd name="T36" fmla="*/ 18 w 567"/>
              <a:gd name="T37" fmla="*/ 231 h 708"/>
              <a:gd name="T38" fmla="*/ 6 w 567"/>
              <a:gd name="T39" fmla="*/ 283 h 708"/>
              <a:gd name="T40" fmla="*/ 0 w 567"/>
              <a:gd name="T41" fmla="*/ 337 h 708"/>
              <a:gd name="T42" fmla="*/ 0 w 567"/>
              <a:gd name="T43" fmla="*/ 371 h 708"/>
              <a:gd name="T44" fmla="*/ 6 w 567"/>
              <a:gd name="T45" fmla="*/ 425 h 708"/>
              <a:gd name="T46" fmla="*/ 18 w 567"/>
              <a:gd name="T47" fmla="*/ 477 h 708"/>
              <a:gd name="T48" fmla="*/ 36 w 567"/>
              <a:gd name="T49" fmla="*/ 526 h 708"/>
              <a:gd name="T50" fmla="*/ 59 w 567"/>
              <a:gd name="T51" fmla="*/ 570 h 708"/>
              <a:gd name="T52" fmla="*/ 88 w 567"/>
              <a:gd name="T53" fmla="*/ 610 h 708"/>
              <a:gd name="T54" fmla="*/ 122 w 567"/>
              <a:gd name="T55" fmla="*/ 645 h 708"/>
              <a:gd name="T56" fmla="*/ 159 w 567"/>
              <a:gd name="T57" fmla="*/ 671 h 708"/>
              <a:gd name="T58" fmla="*/ 199 w 567"/>
              <a:gd name="T59" fmla="*/ 691 h 708"/>
              <a:gd name="T60" fmla="*/ 240 w 567"/>
              <a:gd name="T61" fmla="*/ 703 h 708"/>
              <a:gd name="T62" fmla="*/ 283 w 567"/>
              <a:gd name="T63" fmla="*/ 707 h 708"/>
              <a:gd name="T64" fmla="*/ 311 w 567"/>
              <a:gd name="T65" fmla="*/ 706 h 708"/>
              <a:gd name="T66" fmla="*/ 354 w 567"/>
              <a:gd name="T67" fmla="*/ 697 h 708"/>
              <a:gd name="T68" fmla="*/ 395 w 567"/>
              <a:gd name="T69" fmla="*/ 679 h 708"/>
              <a:gd name="T70" fmla="*/ 432 w 567"/>
              <a:gd name="T71" fmla="*/ 654 h 708"/>
              <a:gd name="T72" fmla="*/ 467 w 567"/>
              <a:gd name="T73" fmla="*/ 622 h 708"/>
              <a:gd name="T74" fmla="*/ 498 w 567"/>
              <a:gd name="T75" fmla="*/ 585 h 708"/>
              <a:gd name="T76" fmla="*/ 523 w 567"/>
              <a:gd name="T77" fmla="*/ 541 h 708"/>
              <a:gd name="T78" fmla="*/ 543 w 567"/>
              <a:gd name="T79" fmla="*/ 494 h 708"/>
              <a:gd name="T80" fmla="*/ 556 w 567"/>
              <a:gd name="T81" fmla="*/ 442 h 708"/>
              <a:gd name="T82" fmla="*/ 564 w 567"/>
              <a:gd name="T83" fmla="*/ 390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7" h="708">
                <a:moveTo>
                  <a:pt x="566" y="354"/>
                </a:moveTo>
                <a:lnTo>
                  <a:pt x="566" y="337"/>
                </a:lnTo>
                <a:lnTo>
                  <a:pt x="564" y="318"/>
                </a:lnTo>
                <a:lnTo>
                  <a:pt x="563" y="301"/>
                </a:lnTo>
                <a:lnTo>
                  <a:pt x="560" y="283"/>
                </a:lnTo>
                <a:lnTo>
                  <a:pt x="556" y="266"/>
                </a:lnTo>
                <a:lnTo>
                  <a:pt x="552" y="249"/>
                </a:lnTo>
                <a:lnTo>
                  <a:pt x="548" y="231"/>
                </a:lnTo>
                <a:lnTo>
                  <a:pt x="543" y="214"/>
                </a:lnTo>
                <a:lnTo>
                  <a:pt x="536" y="198"/>
                </a:lnTo>
                <a:lnTo>
                  <a:pt x="530" y="182"/>
                </a:lnTo>
                <a:lnTo>
                  <a:pt x="523" y="167"/>
                </a:lnTo>
                <a:lnTo>
                  <a:pt x="515" y="153"/>
                </a:lnTo>
                <a:lnTo>
                  <a:pt x="507" y="138"/>
                </a:lnTo>
                <a:lnTo>
                  <a:pt x="498" y="123"/>
                </a:lnTo>
                <a:lnTo>
                  <a:pt x="488" y="110"/>
                </a:lnTo>
                <a:lnTo>
                  <a:pt x="478" y="98"/>
                </a:lnTo>
                <a:lnTo>
                  <a:pt x="467" y="86"/>
                </a:lnTo>
                <a:lnTo>
                  <a:pt x="456" y="74"/>
                </a:lnTo>
                <a:lnTo>
                  <a:pt x="444" y="63"/>
                </a:lnTo>
                <a:lnTo>
                  <a:pt x="432" y="54"/>
                </a:lnTo>
                <a:lnTo>
                  <a:pt x="420" y="44"/>
                </a:lnTo>
                <a:lnTo>
                  <a:pt x="407" y="36"/>
                </a:lnTo>
                <a:lnTo>
                  <a:pt x="395" y="28"/>
                </a:lnTo>
                <a:lnTo>
                  <a:pt x="382" y="22"/>
                </a:lnTo>
                <a:lnTo>
                  <a:pt x="367" y="16"/>
                </a:lnTo>
                <a:lnTo>
                  <a:pt x="354" y="11"/>
                </a:lnTo>
                <a:lnTo>
                  <a:pt x="340" y="7"/>
                </a:lnTo>
                <a:lnTo>
                  <a:pt x="326" y="4"/>
                </a:lnTo>
                <a:lnTo>
                  <a:pt x="311" y="2"/>
                </a:lnTo>
                <a:lnTo>
                  <a:pt x="298" y="0"/>
                </a:lnTo>
                <a:lnTo>
                  <a:pt x="283" y="0"/>
                </a:lnTo>
                <a:lnTo>
                  <a:pt x="283" y="0"/>
                </a:lnTo>
                <a:lnTo>
                  <a:pt x="268" y="0"/>
                </a:lnTo>
                <a:lnTo>
                  <a:pt x="255" y="2"/>
                </a:lnTo>
                <a:lnTo>
                  <a:pt x="240" y="4"/>
                </a:lnTo>
                <a:lnTo>
                  <a:pt x="226" y="7"/>
                </a:lnTo>
                <a:lnTo>
                  <a:pt x="212" y="11"/>
                </a:lnTo>
                <a:lnTo>
                  <a:pt x="199" y="16"/>
                </a:lnTo>
                <a:lnTo>
                  <a:pt x="184" y="22"/>
                </a:lnTo>
                <a:lnTo>
                  <a:pt x="171" y="28"/>
                </a:lnTo>
                <a:lnTo>
                  <a:pt x="159" y="36"/>
                </a:lnTo>
                <a:lnTo>
                  <a:pt x="146" y="44"/>
                </a:lnTo>
                <a:lnTo>
                  <a:pt x="134" y="54"/>
                </a:lnTo>
                <a:lnTo>
                  <a:pt x="122" y="63"/>
                </a:lnTo>
                <a:lnTo>
                  <a:pt x="110" y="74"/>
                </a:lnTo>
                <a:lnTo>
                  <a:pt x="99" y="86"/>
                </a:lnTo>
                <a:lnTo>
                  <a:pt x="88" y="98"/>
                </a:lnTo>
                <a:lnTo>
                  <a:pt x="78" y="110"/>
                </a:lnTo>
                <a:lnTo>
                  <a:pt x="68" y="123"/>
                </a:lnTo>
                <a:lnTo>
                  <a:pt x="59" y="138"/>
                </a:lnTo>
                <a:lnTo>
                  <a:pt x="51" y="153"/>
                </a:lnTo>
                <a:lnTo>
                  <a:pt x="43" y="167"/>
                </a:lnTo>
                <a:lnTo>
                  <a:pt x="36" y="182"/>
                </a:lnTo>
                <a:lnTo>
                  <a:pt x="30" y="198"/>
                </a:lnTo>
                <a:lnTo>
                  <a:pt x="23" y="214"/>
                </a:lnTo>
                <a:lnTo>
                  <a:pt x="18" y="231"/>
                </a:lnTo>
                <a:lnTo>
                  <a:pt x="14" y="249"/>
                </a:lnTo>
                <a:lnTo>
                  <a:pt x="10" y="266"/>
                </a:lnTo>
                <a:lnTo>
                  <a:pt x="6" y="283"/>
                </a:lnTo>
                <a:lnTo>
                  <a:pt x="3" y="301"/>
                </a:lnTo>
                <a:lnTo>
                  <a:pt x="2" y="318"/>
                </a:lnTo>
                <a:lnTo>
                  <a:pt x="0" y="337"/>
                </a:lnTo>
                <a:lnTo>
                  <a:pt x="0" y="354"/>
                </a:lnTo>
                <a:lnTo>
                  <a:pt x="0" y="354"/>
                </a:lnTo>
                <a:lnTo>
                  <a:pt x="0" y="371"/>
                </a:lnTo>
                <a:lnTo>
                  <a:pt x="2" y="390"/>
                </a:lnTo>
                <a:lnTo>
                  <a:pt x="3" y="407"/>
                </a:lnTo>
                <a:lnTo>
                  <a:pt x="6" y="425"/>
                </a:lnTo>
                <a:lnTo>
                  <a:pt x="10" y="442"/>
                </a:lnTo>
                <a:lnTo>
                  <a:pt x="14" y="459"/>
                </a:lnTo>
                <a:lnTo>
                  <a:pt x="18" y="477"/>
                </a:lnTo>
                <a:lnTo>
                  <a:pt x="23" y="494"/>
                </a:lnTo>
                <a:lnTo>
                  <a:pt x="30" y="510"/>
                </a:lnTo>
                <a:lnTo>
                  <a:pt x="36" y="526"/>
                </a:lnTo>
                <a:lnTo>
                  <a:pt x="43" y="541"/>
                </a:lnTo>
                <a:lnTo>
                  <a:pt x="51" y="555"/>
                </a:lnTo>
                <a:lnTo>
                  <a:pt x="59" y="570"/>
                </a:lnTo>
                <a:lnTo>
                  <a:pt x="68" y="585"/>
                </a:lnTo>
                <a:lnTo>
                  <a:pt x="78" y="598"/>
                </a:lnTo>
                <a:lnTo>
                  <a:pt x="88" y="610"/>
                </a:lnTo>
                <a:lnTo>
                  <a:pt x="99" y="622"/>
                </a:lnTo>
                <a:lnTo>
                  <a:pt x="110" y="634"/>
                </a:lnTo>
                <a:lnTo>
                  <a:pt x="122" y="645"/>
                </a:lnTo>
                <a:lnTo>
                  <a:pt x="134" y="654"/>
                </a:lnTo>
                <a:lnTo>
                  <a:pt x="146" y="663"/>
                </a:lnTo>
                <a:lnTo>
                  <a:pt x="159" y="671"/>
                </a:lnTo>
                <a:lnTo>
                  <a:pt x="171" y="679"/>
                </a:lnTo>
                <a:lnTo>
                  <a:pt x="184" y="686"/>
                </a:lnTo>
                <a:lnTo>
                  <a:pt x="199" y="691"/>
                </a:lnTo>
                <a:lnTo>
                  <a:pt x="212" y="697"/>
                </a:lnTo>
                <a:lnTo>
                  <a:pt x="226" y="701"/>
                </a:lnTo>
                <a:lnTo>
                  <a:pt x="240" y="703"/>
                </a:lnTo>
                <a:lnTo>
                  <a:pt x="255" y="706"/>
                </a:lnTo>
                <a:lnTo>
                  <a:pt x="268" y="707"/>
                </a:lnTo>
                <a:lnTo>
                  <a:pt x="283" y="707"/>
                </a:lnTo>
                <a:lnTo>
                  <a:pt x="283" y="707"/>
                </a:lnTo>
                <a:lnTo>
                  <a:pt x="298" y="707"/>
                </a:lnTo>
                <a:lnTo>
                  <a:pt x="311" y="706"/>
                </a:lnTo>
                <a:lnTo>
                  <a:pt x="326" y="703"/>
                </a:lnTo>
                <a:lnTo>
                  <a:pt x="340" y="701"/>
                </a:lnTo>
                <a:lnTo>
                  <a:pt x="354" y="697"/>
                </a:lnTo>
                <a:lnTo>
                  <a:pt x="367" y="691"/>
                </a:lnTo>
                <a:lnTo>
                  <a:pt x="382" y="686"/>
                </a:lnTo>
                <a:lnTo>
                  <a:pt x="395" y="679"/>
                </a:lnTo>
                <a:lnTo>
                  <a:pt x="407" y="671"/>
                </a:lnTo>
                <a:lnTo>
                  <a:pt x="420" y="663"/>
                </a:lnTo>
                <a:lnTo>
                  <a:pt x="432" y="654"/>
                </a:lnTo>
                <a:lnTo>
                  <a:pt x="444" y="645"/>
                </a:lnTo>
                <a:lnTo>
                  <a:pt x="456" y="634"/>
                </a:lnTo>
                <a:lnTo>
                  <a:pt x="467" y="622"/>
                </a:lnTo>
                <a:lnTo>
                  <a:pt x="478" y="610"/>
                </a:lnTo>
                <a:lnTo>
                  <a:pt x="488" y="598"/>
                </a:lnTo>
                <a:lnTo>
                  <a:pt x="498" y="585"/>
                </a:lnTo>
                <a:lnTo>
                  <a:pt x="507" y="570"/>
                </a:lnTo>
                <a:lnTo>
                  <a:pt x="515" y="555"/>
                </a:lnTo>
                <a:lnTo>
                  <a:pt x="523" y="541"/>
                </a:lnTo>
                <a:lnTo>
                  <a:pt x="530" y="526"/>
                </a:lnTo>
                <a:lnTo>
                  <a:pt x="536" y="510"/>
                </a:lnTo>
                <a:lnTo>
                  <a:pt x="543" y="494"/>
                </a:lnTo>
                <a:lnTo>
                  <a:pt x="548" y="477"/>
                </a:lnTo>
                <a:lnTo>
                  <a:pt x="552" y="459"/>
                </a:lnTo>
                <a:lnTo>
                  <a:pt x="556" y="442"/>
                </a:lnTo>
                <a:lnTo>
                  <a:pt x="560" y="425"/>
                </a:lnTo>
                <a:lnTo>
                  <a:pt x="563" y="407"/>
                </a:lnTo>
                <a:lnTo>
                  <a:pt x="564" y="390"/>
                </a:lnTo>
                <a:lnTo>
                  <a:pt x="566" y="371"/>
                </a:lnTo>
                <a:lnTo>
                  <a:pt x="566" y="354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79" name="Oval 367"/>
          <p:cNvSpPr>
            <a:spLocks noChangeArrowheads="1"/>
          </p:cNvSpPr>
          <p:nvPr/>
        </p:nvSpPr>
        <p:spPr bwMode="auto">
          <a:xfrm>
            <a:off x="5227638" y="4406900"/>
            <a:ext cx="190500" cy="2413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80" name="Freeform 368"/>
          <p:cNvSpPr>
            <a:spLocks noChangeArrowheads="1"/>
          </p:cNvSpPr>
          <p:nvPr/>
        </p:nvSpPr>
        <p:spPr bwMode="auto">
          <a:xfrm>
            <a:off x="5227638" y="4406900"/>
            <a:ext cx="177800" cy="228600"/>
          </a:xfrm>
          <a:custGeom>
            <a:avLst/>
            <a:gdLst>
              <a:gd name="T0" fmla="*/ 492 w 494"/>
              <a:gd name="T1" fmla="*/ 285 h 636"/>
              <a:gd name="T2" fmla="*/ 485 w 494"/>
              <a:gd name="T3" fmla="*/ 237 h 636"/>
              <a:gd name="T4" fmla="*/ 473 w 494"/>
              <a:gd name="T5" fmla="*/ 192 h 636"/>
              <a:gd name="T6" fmla="*/ 456 w 494"/>
              <a:gd name="T7" fmla="*/ 149 h 636"/>
              <a:gd name="T8" fmla="*/ 433 w 494"/>
              <a:gd name="T9" fmla="*/ 111 h 636"/>
              <a:gd name="T10" fmla="*/ 408 w 494"/>
              <a:gd name="T11" fmla="*/ 76 h 636"/>
              <a:gd name="T12" fmla="*/ 377 w 494"/>
              <a:gd name="T13" fmla="*/ 48 h 636"/>
              <a:gd name="T14" fmla="*/ 344 w 494"/>
              <a:gd name="T15" fmla="*/ 25 h 636"/>
              <a:gd name="T16" fmla="*/ 308 w 494"/>
              <a:gd name="T17" fmla="*/ 11 h 636"/>
              <a:gd name="T18" fmla="*/ 272 w 494"/>
              <a:gd name="T19" fmla="*/ 1 h 636"/>
              <a:gd name="T20" fmla="*/ 246 w 494"/>
              <a:gd name="T21" fmla="*/ 0 h 636"/>
              <a:gd name="T22" fmla="*/ 209 w 494"/>
              <a:gd name="T23" fmla="*/ 4 h 636"/>
              <a:gd name="T24" fmla="*/ 173 w 494"/>
              <a:gd name="T25" fmla="*/ 15 h 636"/>
              <a:gd name="T26" fmla="*/ 138 w 494"/>
              <a:gd name="T27" fmla="*/ 32 h 636"/>
              <a:gd name="T28" fmla="*/ 105 w 494"/>
              <a:gd name="T29" fmla="*/ 57 h 636"/>
              <a:gd name="T30" fmla="*/ 77 w 494"/>
              <a:gd name="T31" fmla="*/ 87 h 636"/>
              <a:gd name="T32" fmla="*/ 52 w 494"/>
              <a:gd name="T33" fmla="*/ 123 h 636"/>
              <a:gd name="T34" fmla="*/ 30 w 494"/>
              <a:gd name="T35" fmla="*/ 163 h 636"/>
              <a:gd name="T36" fmla="*/ 16 w 494"/>
              <a:gd name="T37" fmla="*/ 207 h 636"/>
              <a:gd name="T38" fmla="*/ 5 w 494"/>
              <a:gd name="T39" fmla="*/ 253 h 636"/>
              <a:gd name="T40" fmla="*/ 0 w 494"/>
              <a:gd name="T41" fmla="*/ 301 h 636"/>
              <a:gd name="T42" fmla="*/ 0 w 494"/>
              <a:gd name="T43" fmla="*/ 333 h 636"/>
              <a:gd name="T44" fmla="*/ 5 w 494"/>
              <a:gd name="T45" fmla="*/ 381 h 636"/>
              <a:gd name="T46" fmla="*/ 16 w 494"/>
              <a:gd name="T47" fmla="*/ 428 h 636"/>
              <a:gd name="T48" fmla="*/ 30 w 494"/>
              <a:gd name="T49" fmla="*/ 472 h 636"/>
              <a:gd name="T50" fmla="*/ 52 w 494"/>
              <a:gd name="T51" fmla="*/ 512 h 636"/>
              <a:gd name="T52" fmla="*/ 77 w 494"/>
              <a:gd name="T53" fmla="*/ 548 h 636"/>
              <a:gd name="T54" fmla="*/ 105 w 494"/>
              <a:gd name="T55" fmla="*/ 577 h 636"/>
              <a:gd name="T56" fmla="*/ 138 w 494"/>
              <a:gd name="T57" fmla="*/ 603 h 636"/>
              <a:gd name="T58" fmla="*/ 173 w 494"/>
              <a:gd name="T59" fmla="*/ 620 h 636"/>
              <a:gd name="T60" fmla="*/ 209 w 494"/>
              <a:gd name="T61" fmla="*/ 631 h 636"/>
              <a:gd name="T62" fmla="*/ 246 w 494"/>
              <a:gd name="T63" fmla="*/ 635 h 636"/>
              <a:gd name="T64" fmla="*/ 272 w 494"/>
              <a:gd name="T65" fmla="*/ 633 h 636"/>
              <a:gd name="T66" fmla="*/ 308 w 494"/>
              <a:gd name="T67" fmla="*/ 624 h 636"/>
              <a:gd name="T68" fmla="*/ 344 w 494"/>
              <a:gd name="T69" fmla="*/ 609 h 636"/>
              <a:gd name="T70" fmla="*/ 377 w 494"/>
              <a:gd name="T71" fmla="*/ 587 h 636"/>
              <a:gd name="T72" fmla="*/ 408 w 494"/>
              <a:gd name="T73" fmla="*/ 559 h 636"/>
              <a:gd name="T74" fmla="*/ 433 w 494"/>
              <a:gd name="T75" fmla="*/ 524 h 636"/>
              <a:gd name="T76" fmla="*/ 456 w 494"/>
              <a:gd name="T77" fmla="*/ 485 h 636"/>
              <a:gd name="T78" fmla="*/ 473 w 494"/>
              <a:gd name="T79" fmla="*/ 443 h 636"/>
              <a:gd name="T80" fmla="*/ 485 w 494"/>
              <a:gd name="T81" fmla="*/ 397 h 636"/>
              <a:gd name="T82" fmla="*/ 492 w 494"/>
              <a:gd name="T83" fmla="*/ 349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4" h="636">
                <a:moveTo>
                  <a:pt x="493" y="317"/>
                </a:moveTo>
                <a:lnTo>
                  <a:pt x="493" y="301"/>
                </a:lnTo>
                <a:lnTo>
                  <a:pt x="492" y="285"/>
                </a:lnTo>
                <a:lnTo>
                  <a:pt x="490" y="269"/>
                </a:lnTo>
                <a:lnTo>
                  <a:pt x="488" y="253"/>
                </a:lnTo>
                <a:lnTo>
                  <a:pt x="485" y="237"/>
                </a:lnTo>
                <a:lnTo>
                  <a:pt x="482" y="223"/>
                </a:lnTo>
                <a:lnTo>
                  <a:pt x="477" y="207"/>
                </a:lnTo>
                <a:lnTo>
                  <a:pt x="473" y="192"/>
                </a:lnTo>
                <a:lnTo>
                  <a:pt x="468" y="177"/>
                </a:lnTo>
                <a:lnTo>
                  <a:pt x="462" y="163"/>
                </a:lnTo>
                <a:lnTo>
                  <a:pt x="456" y="149"/>
                </a:lnTo>
                <a:lnTo>
                  <a:pt x="449" y="136"/>
                </a:lnTo>
                <a:lnTo>
                  <a:pt x="441" y="123"/>
                </a:lnTo>
                <a:lnTo>
                  <a:pt x="433" y="111"/>
                </a:lnTo>
                <a:lnTo>
                  <a:pt x="425" y="99"/>
                </a:lnTo>
                <a:lnTo>
                  <a:pt x="416" y="87"/>
                </a:lnTo>
                <a:lnTo>
                  <a:pt x="408" y="76"/>
                </a:lnTo>
                <a:lnTo>
                  <a:pt x="397" y="67"/>
                </a:lnTo>
                <a:lnTo>
                  <a:pt x="388" y="57"/>
                </a:lnTo>
                <a:lnTo>
                  <a:pt x="377" y="48"/>
                </a:lnTo>
                <a:lnTo>
                  <a:pt x="366" y="40"/>
                </a:lnTo>
                <a:lnTo>
                  <a:pt x="354" y="32"/>
                </a:lnTo>
                <a:lnTo>
                  <a:pt x="344" y="25"/>
                </a:lnTo>
                <a:lnTo>
                  <a:pt x="332" y="20"/>
                </a:lnTo>
                <a:lnTo>
                  <a:pt x="320" y="15"/>
                </a:lnTo>
                <a:lnTo>
                  <a:pt x="308" y="11"/>
                </a:lnTo>
                <a:lnTo>
                  <a:pt x="296" y="7"/>
                </a:lnTo>
                <a:lnTo>
                  <a:pt x="284" y="4"/>
                </a:lnTo>
                <a:lnTo>
                  <a:pt x="272" y="1"/>
                </a:lnTo>
                <a:lnTo>
                  <a:pt x="258" y="0"/>
                </a:lnTo>
                <a:lnTo>
                  <a:pt x="246" y="0"/>
                </a:lnTo>
                <a:lnTo>
                  <a:pt x="246" y="0"/>
                </a:lnTo>
                <a:lnTo>
                  <a:pt x="234" y="0"/>
                </a:lnTo>
                <a:lnTo>
                  <a:pt x="221" y="1"/>
                </a:lnTo>
                <a:lnTo>
                  <a:pt x="209" y="4"/>
                </a:lnTo>
                <a:lnTo>
                  <a:pt x="197" y="7"/>
                </a:lnTo>
                <a:lnTo>
                  <a:pt x="185" y="11"/>
                </a:lnTo>
                <a:lnTo>
                  <a:pt x="173" y="15"/>
                </a:lnTo>
                <a:lnTo>
                  <a:pt x="161" y="20"/>
                </a:lnTo>
                <a:lnTo>
                  <a:pt x="149" y="25"/>
                </a:lnTo>
                <a:lnTo>
                  <a:pt x="138" y="32"/>
                </a:lnTo>
                <a:lnTo>
                  <a:pt x="126" y="40"/>
                </a:lnTo>
                <a:lnTo>
                  <a:pt x="116" y="48"/>
                </a:lnTo>
                <a:lnTo>
                  <a:pt x="105" y="57"/>
                </a:lnTo>
                <a:lnTo>
                  <a:pt x="96" y="67"/>
                </a:lnTo>
                <a:lnTo>
                  <a:pt x="85" y="76"/>
                </a:lnTo>
                <a:lnTo>
                  <a:pt x="77" y="87"/>
                </a:lnTo>
                <a:lnTo>
                  <a:pt x="68" y="99"/>
                </a:lnTo>
                <a:lnTo>
                  <a:pt x="60" y="111"/>
                </a:lnTo>
                <a:lnTo>
                  <a:pt x="52" y="123"/>
                </a:lnTo>
                <a:lnTo>
                  <a:pt x="44" y="136"/>
                </a:lnTo>
                <a:lnTo>
                  <a:pt x="37" y="149"/>
                </a:lnTo>
                <a:lnTo>
                  <a:pt x="30" y="163"/>
                </a:lnTo>
                <a:lnTo>
                  <a:pt x="25" y="177"/>
                </a:lnTo>
                <a:lnTo>
                  <a:pt x="20" y="192"/>
                </a:lnTo>
                <a:lnTo>
                  <a:pt x="16" y="207"/>
                </a:lnTo>
                <a:lnTo>
                  <a:pt x="10" y="223"/>
                </a:lnTo>
                <a:lnTo>
                  <a:pt x="8" y="237"/>
                </a:lnTo>
                <a:lnTo>
                  <a:pt x="5" y="253"/>
                </a:lnTo>
                <a:lnTo>
                  <a:pt x="2" y="269"/>
                </a:lnTo>
                <a:lnTo>
                  <a:pt x="1" y="285"/>
                </a:lnTo>
                <a:lnTo>
                  <a:pt x="0" y="301"/>
                </a:lnTo>
                <a:lnTo>
                  <a:pt x="0" y="317"/>
                </a:lnTo>
                <a:lnTo>
                  <a:pt x="0" y="317"/>
                </a:lnTo>
                <a:lnTo>
                  <a:pt x="0" y="333"/>
                </a:lnTo>
                <a:lnTo>
                  <a:pt x="1" y="349"/>
                </a:lnTo>
                <a:lnTo>
                  <a:pt x="2" y="365"/>
                </a:lnTo>
                <a:lnTo>
                  <a:pt x="5" y="381"/>
                </a:lnTo>
                <a:lnTo>
                  <a:pt x="8" y="397"/>
                </a:lnTo>
                <a:lnTo>
                  <a:pt x="10" y="412"/>
                </a:lnTo>
                <a:lnTo>
                  <a:pt x="16" y="428"/>
                </a:lnTo>
                <a:lnTo>
                  <a:pt x="20" y="443"/>
                </a:lnTo>
                <a:lnTo>
                  <a:pt x="25" y="457"/>
                </a:lnTo>
                <a:lnTo>
                  <a:pt x="30" y="472"/>
                </a:lnTo>
                <a:lnTo>
                  <a:pt x="37" y="485"/>
                </a:lnTo>
                <a:lnTo>
                  <a:pt x="44" y="499"/>
                </a:lnTo>
                <a:lnTo>
                  <a:pt x="52" y="512"/>
                </a:lnTo>
                <a:lnTo>
                  <a:pt x="60" y="524"/>
                </a:lnTo>
                <a:lnTo>
                  <a:pt x="68" y="536"/>
                </a:lnTo>
                <a:lnTo>
                  <a:pt x="77" y="548"/>
                </a:lnTo>
                <a:lnTo>
                  <a:pt x="85" y="559"/>
                </a:lnTo>
                <a:lnTo>
                  <a:pt x="96" y="568"/>
                </a:lnTo>
                <a:lnTo>
                  <a:pt x="105" y="577"/>
                </a:lnTo>
                <a:lnTo>
                  <a:pt x="116" y="587"/>
                </a:lnTo>
                <a:lnTo>
                  <a:pt x="126" y="595"/>
                </a:lnTo>
                <a:lnTo>
                  <a:pt x="138" y="603"/>
                </a:lnTo>
                <a:lnTo>
                  <a:pt x="149" y="609"/>
                </a:lnTo>
                <a:lnTo>
                  <a:pt x="161" y="615"/>
                </a:lnTo>
                <a:lnTo>
                  <a:pt x="173" y="620"/>
                </a:lnTo>
                <a:lnTo>
                  <a:pt x="185" y="624"/>
                </a:lnTo>
                <a:lnTo>
                  <a:pt x="197" y="628"/>
                </a:lnTo>
                <a:lnTo>
                  <a:pt x="209" y="631"/>
                </a:lnTo>
                <a:lnTo>
                  <a:pt x="221" y="633"/>
                </a:lnTo>
                <a:lnTo>
                  <a:pt x="234" y="635"/>
                </a:lnTo>
                <a:lnTo>
                  <a:pt x="246" y="635"/>
                </a:lnTo>
                <a:lnTo>
                  <a:pt x="246" y="635"/>
                </a:lnTo>
                <a:lnTo>
                  <a:pt x="258" y="635"/>
                </a:lnTo>
                <a:lnTo>
                  <a:pt x="272" y="633"/>
                </a:lnTo>
                <a:lnTo>
                  <a:pt x="284" y="631"/>
                </a:lnTo>
                <a:lnTo>
                  <a:pt x="296" y="628"/>
                </a:lnTo>
                <a:lnTo>
                  <a:pt x="308" y="624"/>
                </a:lnTo>
                <a:lnTo>
                  <a:pt x="320" y="620"/>
                </a:lnTo>
                <a:lnTo>
                  <a:pt x="332" y="615"/>
                </a:lnTo>
                <a:lnTo>
                  <a:pt x="344" y="609"/>
                </a:lnTo>
                <a:lnTo>
                  <a:pt x="354" y="603"/>
                </a:lnTo>
                <a:lnTo>
                  <a:pt x="366" y="595"/>
                </a:lnTo>
                <a:lnTo>
                  <a:pt x="377" y="587"/>
                </a:lnTo>
                <a:lnTo>
                  <a:pt x="388" y="577"/>
                </a:lnTo>
                <a:lnTo>
                  <a:pt x="397" y="568"/>
                </a:lnTo>
                <a:lnTo>
                  <a:pt x="408" y="559"/>
                </a:lnTo>
                <a:lnTo>
                  <a:pt x="416" y="548"/>
                </a:lnTo>
                <a:lnTo>
                  <a:pt x="425" y="536"/>
                </a:lnTo>
                <a:lnTo>
                  <a:pt x="433" y="524"/>
                </a:lnTo>
                <a:lnTo>
                  <a:pt x="441" y="512"/>
                </a:lnTo>
                <a:lnTo>
                  <a:pt x="449" y="499"/>
                </a:lnTo>
                <a:lnTo>
                  <a:pt x="456" y="485"/>
                </a:lnTo>
                <a:lnTo>
                  <a:pt x="462" y="472"/>
                </a:lnTo>
                <a:lnTo>
                  <a:pt x="468" y="457"/>
                </a:lnTo>
                <a:lnTo>
                  <a:pt x="473" y="443"/>
                </a:lnTo>
                <a:lnTo>
                  <a:pt x="477" y="428"/>
                </a:lnTo>
                <a:lnTo>
                  <a:pt x="482" y="412"/>
                </a:lnTo>
                <a:lnTo>
                  <a:pt x="485" y="397"/>
                </a:lnTo>
                <a:lnTo>
                  <a:pt x="488" y="381"/>
                </a:lnTo>
                <a:lnTo>
                  <a:pt x="490" y="365"/>
                </a:lnTo>
                <a:lnTo>
                  <a:pt x="492" y="349"/>
                </a:lnTo>
                <a:lnTo>
                  <a:pt x="493" y="333"/>
                </a:lnTo>
                <a:lnTo>
                  <a:pt x="493" y="317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81" name="Freeform 369"/>
          <p:cNvSpPr>
            <a:spLocks noChangeArrowheads="1"/>
          </p:cNvSpPr>
          <p:nvPr/>
        </p:nvSpPr>
        <p:spPr bwMode="auto">
          <a:xfrm>
            <a:off x="5214938" y="4394200"/>
            <a:ext cx="203200" cy="255588"/>
          </a:xfrm>
          <a:custGeom>
            <a:avLst/>
            <a:gdLst>
              <a:gd name="T0" fmla="*/ 564 w 566"/>
              <a:gd name="T1" fmla="*/ 317 h 708"/>
              <a:gd name="T2" fmla="*/ 556 w 566"/>
              <a:gd name="T3" fmla="*/ 265 h 708"/>
              <a:gd name="T4" fmla="*/ 542 w 566"/>
              <a:gd name="T5" fmla="*/ 213 h 708"/>
              <a:gd name="T6" fmla="*/ 522 w 566"/>
              <a:gd name="T7" fmla="*/ 167 h 708"/>
              <a:gd name="T8" fmla="*/ 497 w 566"/>
              <a:gd name="T9" fmla="*/ 123 h 708"/>
              <a:gd name="T10" fmla="*/ 466 w 566"/>
              <a:gd name="T11" fmla="*/ 85 h 708"/>
              <a:gd name="T12" fmla="*/ 432 w 566"/>
              <a:gd name="T13" fmla="*/ 53 h 708"/>
              <a:gd name="T14" fmla="*/ 394 w 566"/>
              <a:gd name="T15" fmla="*/ 28 h 708"/>
              <a:gd name="T16" fmla="*/ 353 w 566"/>
              <a:gd name="T17" fmla="*/ 11 h 708"/>
              <a:gd name="T18" fmla="*/ 310 w 566"/>
              <a:gd name="T19" fmla="*/ 1 h 708"/>
              <a:gd name="T20" fmla="*/ 282 w 566"/>
              <a:gd name="T21" fmla="*/ 0 h 708"/>
              <a:gd name="T22" fmla="*/ 240 w 566"/>
              <a:gd name="T23" fmla="*/ 4 h 708"/>
              <a:gd name="T24" fmla="*/ 198 w 566"/>
              <a:gd name="T25" fmla="*/ 16 h 708"/>
              <a:gd name="T26" fmla="*/ 158 w 566"/>
              <a:gd name="T27" fmla="*/ 36 h 708"/>
              <a:gd name="T28" fmla="*/ 121 w 566"/>
              <a:gd name="T29" fmla="*/ 63 h 708"/>
              <a:gd name="T30" fmla="*/ 88 w 566"/>
              <a:gd name="T31" fmla="*/ 97 h 708"/>
              <a:gd name="T32" fmla="*/ 58 w 566"/>
              <a:gd name="T33" fmla="*/ 137 h 708"/>
              <a:gd name="T34" fmla="*/ 36 w 566"/>
              <a:gd name="T35" fmla="*/ 181 h 708"/>
              <a:gd name="T36" fmla="*/ 17 w 566"/>
              <a:gd name="T37" fmla="*/ 231 h 708"/>
              <a:gd name="T38" fmla="*/ 5 w 566"/>
              <a:gd name="T39" fmla="*/ 283 h 708"/>
              <a:gd name="T40" fmla="*/ 0 w 566"/>
              <a:gd name="T41" fmla="*/ 336 h 708"/>
              <a:gd name="T42" fmla="*/ 0 w 566"/>
              <a:gd name="T43" fmla="*/ 371 h 708"/>
              <a:gd name="T44" fmla="*/ 5 w 566"/>
              <a:gd name="T45" fmla="*/ 424 h 708"/>
              <a:gd name="T46" fmla="*/ 17 w 566"/>
              <a:gd name="T47" fmla="*/ 476 h 708"/>
              <a:gd name="T48" fmla="*/ 36 w 566"/>
              <a:gd name="T49" fmla="*/ 525 h 708"/>
              <a:gd name="T50" fmla="*/ 58 w 566"/>
              <a:gd name="T51" fmla="*/ 569 h 708"/>
              <a:gd name="T52" fmla="*/ 88 w 566"/>
              <a:gd name="T53" fmla="*/ 609 h 708"/>
              <a:gd name="T54" fmla="*/ 121 w 566"/>
              <a:gd name="T55" fmla="*/ 644 h 708"/>
              <a:gd name="T56" fmla="*/ 158 w 566"/>
              <a:gd name="T57" fmla="*/ 671 h 708"/>
              <a:gd name="T58" fmla="*/ 198 w 566"/>
              <a:gd name="T59" fmla="*/ 691 h 708"/>
              <a:gd name="T60" fmla="*/ 240 w 566"/>
              <a:gd name="T61" fmla="*/ 703 h 708"/>
              <a:gd name="T62" fmla="*/ 282 w 566"/>
              <a:gd name="T63" fmla="*/ 707 h 708"/>
              <a:gd name="T64" fmla="*/ 310 w 566"/>
              <a:gd name="T65" fmla="*/ 705 h 708"/>
              <a:gd name="T66" fmla="*/ 353 w 566"/>
              <a:gd name="T67" fmla="*/ 696 h 708"/>
              <a:gd name="T68" fmla="*/ 394 w 566"/>
              <a:gd name="T69" fmla="*/ 679 h 708"/>
              <a:gd name="T70" fmla="*/ 432 w 566"/>
              <a:gd name="T71" fmla="*/ 653 h 708"/>
              <a:gd name="T72" fmla="*/ 466 w 566"/>
              <a:gd name="T73" fmla="*/ 621 h 708"/>
              <a:gd name="T74" fmla="*/ 497 w 566"/>
              <a:gd name="T75" fmla="*/ 584 h 708"/>
              <a:gd name="T76" fmla="*/ 522 w 566"/>
              <a:gd name="T77" fmla="*/ 540 h 708"/>
              <a:gd name="T78" fmla="*/ 542 w 566"/>
              <a:gd name="T79" fmla="*/ 493 h 708"/>
              <a:gd name="T80" fmla="*/ 556 w 566"/>
              <a:gd name="T81" fmla="*/ 441 h 708"/>
              <a:gd name="T82" fmla="*/ 564 w 566"/>
              <a:gd name="T83" fmla="*/ 389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6" h="708">
                <a:moveTo>
                  <a:pt x="565" y="353"/>
                </a:moveTo>
                <a:lnTo>
                  <a:pt x="565" y="336"/>
                </a:lnTo>
                <a:lnTo>
                  <a:pt x="564" y="317"/>
                </a:lnTo>
                <a:lnTo>
                  <a:pt x="562" y="300"/>
                </a:lnTo>
                <a:lnTo>
                  <a:pt x="560" y="283"/>
                </a:lnTo>
                <a:lnTo>
                  <a:pt x="556" y="265"/>
                </a:lnTo>
                <a:lnTo>
                  <a:pt x="552" y="248"/>
                </a:lnTo>
                <a:lnTo>
                  <a:pt x="548" y="231"/>
                </a:lnTo>
                <a:lnTo>
                  <a:pt x="542" y="213"/>
                </a:lnTo>
                <a:lnTo>
                  <a:pt x="536" y="197"/>
                </a:lnTo>
                <a:lnTo>
                  <a:pt x="529" y="181"/>
                </a:lnTo>
                <a:lnTo>
                  <a:pt x="522" y="167"/>
                </a:lnTo>
                <a:lnTo>
                  <a:pt x="514" y="152"/>
                </a:lnTo>
                <a:lnTo>
                  <a:pt x="506" y="137"/>
                </a:lnTo>
                <a:lnTo>
                  <a:pt x="497" y="123"/>
                </a:lnTo>
                <a:lnTo>
                  <a:pt x="488" y="109"/>
                </a:lnTo>
                <a:lnTo>
                  <a:pt x="477" y="97"/>
                </a:lnTo>
                <a:lnTo>
                  <a:pt x="466" y="85"/>
                </a:lnTo>
                <a:lnTo>
                  <a:pt x="456" y="73"/>
                </a:lnTo>
                <a:lnTo>
                  <a:pt x="444" y="63"/>
                </a:lnTo>
                <a:lnTo>
                  <a:pt x="432" y="53"/>
                </a:lnTo>
                <a:lnTo>
                  <a:pt x="420" y="44"/>
                </a:lnTo>
                <a:lnTo>
                  <a:pt x="406" y="36"/>
                </a:lnTo>
                <a:lnTo>
                  <a:pt x="394" y="28"/>
                </a:lnTo>
                <a:lnTo>
                  <a:pt x="381" y="21"/>
                </a:lnTo>
                <a:lnTo>
                  <a:pt x="366" y="16"/>
                </a:lnTo>
                <a:lnTo>
                  <a:pt x="353" y="11"/>
                </a:lnTo>
                <a:lnTo>
                  <a:pt x="340" y="7"/>
                </a:lnTo>
                <a:lnTo>
                  <a:pt x="325" y="4"/>
                </a:lnTo>
                <a:lnTo>
                  <a:pt x="310" y="1"/>
                </a:lnTo>
                <a:lnTo>
                  <a:pt x="297" y="0"/>
                </a:lnTo>
                <a:lnTo>
                  <a:pt x="282" y="0"/>
                </a:lnTo>
                <a:lnTo>
                  <a:pt x="282" y="0"/>
                </a:lnTo>
                <a:lnTo>
                  <a:pt x="268" y="0"/>
                </a:lnTo>
                <a:lnTo>
                  <a:pt x="254" y="1"/>
                </a:lnTo>
                <a:lnTo>
                  <a:pt x="240" y="4"/>
                </a:lnTo>
                <a:lnTo>
                  <a:pt x="225" y="7"/>
                </a:lnTo>
                <a:lnTo>
                  <a:pt x="212" y="11"/>
                </a:lnTo>
                <a:lnTo>
                  <a:pt x="198" y="16"/>
                </a:lnTo>
                <a:lnTo>
                  <a:pt x="184" y="21"/>
                </a:lnTo>
                <a:lnTo>
                  <a:pt x="170" y="28"/>
                </a:lnTo>
                <a:lnTo>
                  <a:pt x="158" y="36"/>
                </a:lnTo>
                <a:lnTo>
                  <a:pt x="145" y="44"/>
                </a:lnTo>
                <a:lnTo>
                  <a:pt x="133" y="53"/>
                </a:lnTo>
                <a:lnTo>
                  <a:pt x="121" y="63"/>
                </a:lnTo>
                <a:lnTo>
                  <a:pt x="109" y="73"/>
                </a:lnTo>
                <a:lnTo>
                  <a:pt x="98" y="85"/>
                </a:lnTo>
                <a:lnTo>
                  <a:pt x="88" y="97"/>
                </a:lnTo>
                <a:lnTo>
                  <a:pt x="77" y="109"/>
                </a:lnTo>
                <a:lnTo>
                  <a:pt x="68" y="123"/>
                </a:lnTo>
                <a:lnTo>
                  <a:pt x="58" y="137"/>
                </a:lnTo>
                <a:lnTo>
                  <a:pt x="50" y="152"/>
                </a:lnTo>
                <a:lnTo>
                  <a:pt x="42" y="167"/>
                </a:lnTo>
                <a:lnTo>
                  <a:pt x="36" y="181"/>
                </a:lnTo>
                <a:lnTo>
                  <a:pt x="29" y="197"/>
                </a:lnTo>
                <a:lnTo>
                  <a:pt x="22" y="213"/>
                </a:lnTo>
                <a:lnTo>
                  <a:pt x="17" y="231"/>
                </a:lnTo>
                <a:lnTo>
                  <a:pt x="13" y="248"/>
                </a:lnTo>
                <a:lnTo>
                  <a:pt x="9" y="265"/>
                </a:lnTo>
                <a:lnTo>
                  <a:pt x="5" y="283"/>
                </a:lnTo>
                <a:lnTo>
                  <a:pt x="2" y="300"/>
                </a:lnTo>
                <a:lnTo>
                  <a:pt x="1" y="317"/>
                </a:lnTo>
                <a:lnTo>
                  <a:pt x="0" y="336"/>
                </a:lnTo>
                <a:lnTo>
                  <a:pt x="0" y="353"/>
                </a:lnTo>
                <a:lnTo>
                  <a:pt x="0" y="353"/>
                </a:lnTo>
                <a:lnTo>
                  <a:pt x="0" y="371"/>
                </a:lnTo>
                <a:lnTo>
                  <a:pt x="1" y="389"/>
                </a:lnTo>
                <a:lnTo>
                  <a:pt x="2" y="407"/>
                </a:lnTo>
                <a:lnTo>
                  <a:pt x="5" y="424"/>
                </a:lnTo>
                <a:lnTo>
                  <a:pt x="9" y="441"/>
                </a:lnTo>
                <a:lnTo>
                  <a:pt x="13" y="459"/>
                </a:lnTo>
                <a:lnTo>
                  <a:pt x="17" y="476"/>
                </a:lnTo>
                <a:lnTo>
                  <a:pt x="22" y="493"/>
                </a:lnTo>
                <a:lnTo>
                  <a:pt x="29" y="509"/>
                </a:lnTo>
                <a:lnTo>
                  <a:pt x="36" y="525"/>
                </a:lnTo>
                <a:lnTo>
                  <a:pt x="42" y="540"/>
                </a:lnTo>
                <a:lnTo>
                  <a:pt x="50" y="555"/>
                </a:lnTo>
                <a:lnTo>
                  <a:pt x="58" y="569"/>
                </a:lnTo>
                <a:lnTo>
                  <a:pt x="68" y="584"/>
                </a:lnTo>
                <a:lnTo>
                  <a:pt x="77" y="597"/>
                </a:lnTo>
                <a:lnTo>
                  <a:pt x="88" y="609"/>
                </a:lnTo>
                <a:lnTo>
                  <a:pt x="98" y="621"/>
                </a:lnTo>
                <a:lnTo>
                  <a:pt x="109" y="633"/>
                </a:lnTo>
                <a:lnTo>
                  <a:pt x="121" y="644"/>
                </a:lnTo>
                <a:lnTo>
                  <a:pt x="133" y="653"/>
                </a:lnTo>
                <a:lnTo>
                  <a:pt x="145" y="663"/>
                </a:lnTo>
                <a:lnTo>
                  <a:pt x="158" y="671"/>
                </a:lnTo>
                <a:lnTo>
                  <a:pt x="170" y="679"/>
                </a:lnTo>
                <a:lnTo>
                  <a:pt x="184" y="685"/>
                </a:lnTo>
                <a:lnTo>
                  <a:pt x="198" y="691"/>
                </a:lnTo>
                <a:lnTo>
                  <a:pt x="212" y="696"/>
                </a:lnTo>
                <a:lnTo>
                  <a:pt x="225" y="700"/>
                </a:lnTo>
                <a:lnTo>
                  <a:pt x="240" y="703"/>
                </a:lnTo>
                <a:lnTo>
                  <a:pt x="254" y="705"/>
                </a:lnTo>
                <a:lnTo>
                  <a:pt x="268" y="707"/>
                </a:lnTo>
                <a:lnTo>
                  <a:pt x="282" y="707"/>
                </a:lnTo>
                <a:lnTo>
                  <a:pt x="282" y="707"/>
                </a:lnTo>
                <a:lnTo>
                  <a:pt x="297" y="707"/>
                </a:lnTo>
                <a:lnTo>
                  <a:pt x="310" y="705"/>
                </a:lnTo>
                <a:lnTo>
                  <a:pt x="325" y="703"/>
                </a:lnTo>
                <a:lnTo>
                  <a:pt x="340" y="700"/>
                </a:lnTo>
                <a:lnTo>
                  <a:pt x="353" y="696"/>
                </a:lnTo>
                <a:lnTo>
                  <a:pt x="366" y="691"/>
                </a:lnTo>
                <a:lnTo>
                  <a:pt x="381" y="685"/>
                </a:lnTo>
                <a:lnTo>
                  <a:pt x="394" y="679"/>
                </a:lnTo>
                <a:lnTo>
                  <a:pt x="406" y="671"/>
                </a:lnTo>
                <a:lnTo>
                  <a:pt x="420" y="663"/>
                </a:lnTo>
                <a:lnTo>
                  <a:pt x="432" y="653"/>
                </a:lnTo>
                <a:lnTo>
                  <a:pt x="444" y="644"/>
                </a:lnTo>
                <a:lnTo>
                  <a:pt x="456" y="633"/>
                </a:lnTo>
                <a:lnTo>
                  <a:pt x="466" y="621"/>
                </a:lnTo>
                <a:lnTo>
                  <a:pt x="477" y="609"/>
                </a:lnTo>
                <a:lnTo>
                  <a:pt x="488" y="597"/>
                </a:lnTo>
                <a:lnTo>
                  <a:pt x="497" y="584"/>
                </a:lnTo>
                <a:lnTo>
                  <a:pt x="506" y="569"/>
                </a:lnTo>
                <a:lnTo>
                  <a:pt x="514" y="555"/>
                </a:lnTo>
                <a:lnTo>
                  <a:pt x="522" y="540"/>
                </a:lnTo>
                <a:lnTo>
                  <a:pt x="529" y="525"/>
                </a:lnTo>
                <a:lnTo>
                  <a:pt x="536" y="509"/>
                </a:lnTo>
                <a:lnTo>
                  <a:pt x="542" y="493"/>
                </a:lnTo>
                <a:lnTo>
                  <a:pt x="548" y="476"/>
                </a:lnTo>
                <a:lnTo>
                  <a:pt x="552" y="459"/>
                </a:lnTo>
                <a:lnTo>
                  <a:pt x="556" y="441"/>
                </a:lnTo>
                <a:lnTo>
                  <a:pt x="560" y="424"/>
                </a:lnTo>
                <a:lnTo>
                  <a:pt x="562" y="407"/>
                </a:lnTo>
                <a:lnTo>
                  <a:pt x="564" y="389"/>
                </a:lnTo>
                <a:lnTo>
                  <a:pt x="565" y="371"/>
                </a:lnTo>
                <a:lnTo>
                  <a:pt x="565" y="353"/>
                </a:lnTo>
              </a:path>
            </a:pathLst>
          </a:custGeom>
          <a:noFill/>
          <a:ln w="2556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82" name="Oval 370"/>
          <p:cNvSpPr>
            <a:spLocks noChangeArrowheads="1"/>
          </p:cNvSpPr>
          <p:nvPr/>
        </p:nvSpPr>
        <p:spPr bwMode="auto">
          <a:xfrm>
            <a:off x="4427538" y="4584700"/>
            <a:ext cx="508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83" name="Freeform 371"/>
          <p:cNvSpPr>
            <a:spLocks noChangeArrowheads="1"/>
          </p:cNvSpPr>
          <p:nvPr/>
        </p:nvSpPr>
        <p:spPr bwMode="auto">
          <a:xfrm>
            <a:off x="4414838" y="4572000"/>
            <a:ext cx="50800" cy="50800"/>
          </a:xfrm>
          <a:custGeom>
            <a:avLst/>
            <a:gdLst>
              <a:gd name="T0" fmla="*/ 141 w 142"/>
              <a:gd name="T1" fmla="*/ 64 h 142"/>
              <a:gd name="T2" fmla="*/ 139 w 142"/>
              <a:gd name="T3" fmla="*/ 53 h 142"/>
              <a:gd name="T4" fmla="*/ 136 w 142"/>
              <a:gd name="T5" fmla="*/ 42 h 142"/>
              <a:gd name="T6" fmla="*/ 131 w 142"/>
              <a:gd name="T7" fmla="*/ 33 h 142"/>
              <a:gd name="T8" fmla="*/ 124 w 142"/>
              <a:gd name="T9" fmla="*/ 24 h 142"/>
              <a:gd name="T10" fmla="*/ 117 w 142"/>
              <a:gd name="T11" fmla="*/ 17 h 142"/>
              <a:gd name="T12" fmla="*/ 108 w 142"/>
              <a:gd name="T13" fmla="*/ 10 h 142"/>
              <a:gd name="T14" fmla="*/ 99 w 142"/>
              <a:gd name="T15" fmla="*/ 5 h 142"/>
              <a:gd name="T16" fmla="*/ 88 w 142"/>
              <a:gd name="T17" fmla="*/ 2 h 142"/>
              <a:gd name="T18" fmla="*/ 77 w 142"/>
              <a:gd name="T19" fmla="*/ 0 h 142"/>
              <a:gd name="T20" fmla="*/ 71 w 142"/>
              <a:gd name="T21" fmla="*/ 0 h 142"/>
              <a:gd name="T22" fmla="*/ 60 w 142"/>
              <a:gd name="T23" fmla="*/ 1 h 142"/>
              <a:gd name="T24" fmla="*/ 49 w 142"/>
              <a:gd name="T25" fmla="*/ 2 h 142"/>
              <a:gd name="T26" fmla="*/ 40 w 142"/>
              <a:gd name="T27" fmla="*/ 6 h 142"/>
              <a:gd name="T28" fmla="*/ 31 w 142"/>
              <a:gd name="T29" fmla="*/ 12 h 142"/>
              <a:gd name="T30" fmla="*/ 21 w 142"/>
              <a:gd name="T31" fmla="*/ 20 h 142"/>
              <a:gd name="T32" fmla="*/ 15 w 142"/>
              <a:gd name="T33" fmla="*/ 28 h 142"/>
              <a:gd name="T34" fmla="*/ 9 w 142"/>
              <a:gd name="T35" fmla="*/ 36 h 142"/>
              <a:gd name="T36" fmla="*/ 4 w 142"/>
              <a:gd name="T37" fmla="*/ 46 h 142"/>
              <a:gd name="T38" fmla="*/ 1 w 142"/>
              <a:gd name="T39" fmla="*/ 56 h 142"/>
              <a:gd name="T40" fmla="*/ 0 w 142"/>
              <a:gd name="T41" fmla="*/ 66 h 142"/>
              <a:gd name="T42" fmla="*/ 0 w 142"/>
              <a:gd name="T43" fmla="*/ 74 h 142"/>
              <a:gd name="T44" fmla="*/ 1 w 142"/>
              <a:gd name="T45" fmla="*/ 85 h 142"/>
              <a:gd name="T46" fmla="*/ 4 w 142"/>
              <a:gd name="T47" fmla="*/ 94 h 142"/>
              <a:gd name="T48" fmla="*/ 9 w 142"/>
              <a:gd name="T49" fmla="*/ 105 h 142"/>
              <a:gd name="T50" fmla="*/ 15 w 142"/>
              <a:gd name="T51" fmla="*/ 113 h 142"/>
              <a:gd name="T52" fmla="*/ 21 w 142"/>
              <a:gd name="T53" fmla="*/ 121 h 142"/>
              <a:gd name="T54" fmla="*/ 31 w 142"/>
              <a:gd name="T55" fmla="*/ 129 h 142"/>
              <a:gd name="T56" fmla="*/ 40 w 142"/>
              <a:gd name="T57" fmla="*/ 134 h 142"/>
              <a:gd name="T58" fmla="*/ 49 w 142"/>
              <a:gd name="T59" fmla="*/ 138 h 142"/>
              <a:gd name="T60" fmla="*/ 60 w 142"/>
              <a:gd name="T61" fmla="*/ 140 h 142"/>
              <a:gd name="T62" fmla="*/ 71 w 142"/>
              <a:gd name="T63" fmla="*/ 141 h 142"/>
              <a:gd name="T64" fmla="*/ 77 w 142"/>
              <a:gd name="T65" fmla="*/ 141 h 142"/>
              <a:gd name="T66" fmla="*/ 88 w 142"/>
              <a:gd name="T67" fmla="*/ 138 h 142"/>
              <a:gd name="T68" fmla="*/ 99 w 142"/>
              <a:gd name="T69" fmla="*/ 136 h 142"/>
              <a:gd name="T70" fmla="*/ 108 w 142"/>
              <a:gd name="T71" fmla="*/ 130 h 142"/>
              <a:gd name="T72" fmla="*/ 117 w 142"/>
              <a:gd name="T73" fmla="*/ 124 h 142"/>
              <a:gd name="T74" fmla="*/ 124 w 142"/>
              <a:gd name="T75" fmla="*/ 117 h 142"/>
              <a:gd name="T76" fmla="*/ 131 w 142"/>
              <a:gd name="T77" fmla="*/ 108 h 142"/>
              <a:gd name="T78" fmla="*/ 136 w 142"/>
              <a:gd name="T79" fmla="*/ 98 h 142"/>
              <a:gd name="T80" fmla="*/ 139 w 142"/>
              <a:gd name="T81" fmla="*/ 88 h 142"/>
              <a:gd name="T82" fmla="*/ 141 w 142"/>
              <a:gd name="T83" fmla="*/ 7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2" h="142">
                <a:moveTo>
                  <a:pt x="141" y="70"/>
                </a:moveTo>
                <a:lnTo>
                  <a:pt x="141" y="66"/>
                </a:lnTo>
                <a:lnTo>
                  <a:pt x="141" y="64"/>
                </a:lnTo>
                <a:lnTo>
                  <a:pt x="140" y="60"/>
                </a:lnTo>
                <a:lnTo>
                  <a:pt x="140" y="56"/>
                </a:lnTo>
                <a:lnTo>
                  <a:pt x="139" y="53"/>
                </a:lnTo>
                <a:lnTo>
                  <a:pt x="139" y="49"/>
                </a:lnTo>
                <a:lnTo>
                  <a:pt x="137" y="46"/>
                </a:lnTo>
                <a:lnTo>
                  <a:pt x="136" y="42"/>
                </a:lnTo>
                <a:lnTo>
                  <a:pt x="135" y="40"/>
                </a:lnTo>
                <a:lnTo>
                  <a:pt x="132" y="36"/>
                </a:lnTo>
                <a:lnTo>
                  <a:pt x="131" y="33"/>
                </a:lnTo>
                <a:lnTo>
                  <a:pt x="129" y="30"/>
                </a:lnTo>
                <a:lnTo>
                  <a:pt x="127" y="28"/>
                </a:lnTo>
                <a:lnTo>
                  <a:pt x="124" y="24"/>
                </a:lnTo>
                <a:lnTo>
                  <a:pt x="121" y="21"/>
                </a:lnTo>
                <a:lnTo>
                  <a:pt x="120" y="20"/>
                </a:lnTo>
                <a:lnTo>
                  <a:pt x="117" y="17"/>
                </a:lnTo>
                <a:lnTo>
                  <a:pt x="113" y="14"/>
                </a:lnTo>
                <a:lnTo>
                  <a:pt x="111" y="12"/>
                </a:lnTo>
                <a:lnTo>
                  <a:pt x="108" y="10"/>
                </a:lnTo>
                <a:lnTo>
                  <a:pt x="105" y="9"/>
                </a:lnTo>
                <a:lnTo>
                  <a:pt x="101" y="6"/>
                </a:lnTo>
                <a:lnTo>
                  <a:pt x="99" y="5"/>
                </a:lnTo>
                <a:lnTo>
                  <a:pt x="95" y="4"/>
                </a:lnTo>
                <a:lnTo>
                  <a:pt x="92" y="2"/>
                </a:lnTo>
                <a:lnTo>
                  <a:pt x="88" y="2"/>
                </a:lnTo>
                <a:lnTo>
                  <a:pt x="85" y="1"/>
                </a:lnTo>
                <a:lnTo>
                  <a:pt x="81" y="1"/>
                </a:lnTo>
                <a:lnTo>
                  <a:pt x="77" y="0"/>
                </a:lnTo>
                <a:lnTo>
                  <a:pt x="75" y="0"/>
                </a:lnTo>
                <a:lnTo>
                  <a:pt x="71" y="0"/>
                </a:lnTo>
                <a:lnTo>
                  <a:pt x="71" y="0"/>
                </a:lnTo>
                <a:lnTo>
                  <a:pt x="67" y="0"/>
                </a:lnTo>
                <a:lnTo>
                  <a:pt x="64" y="0"/>
                </a:lnTo>
                <a:lnTo>
                  <a:pt x="60" y="1"/>
                </a:lnTo>
                <a:lnTo>
                  <a:pt x="56" y="1"/>
                </a:lnTo>
                <a:lnTo>
                  <a:pt x="53" y="2"/>
                </a:lnTo>
                <a:lnTo>
                  <a:pt x="49" y="2"/>
                </a:lnTo>
                <a:lnTo>
                  <a:pt x="47" y="4"/>
                </a:lnTo>
                <a:lnTo>
                  <a:pt x="43" y="5"/>
                </a:lnTo>
                <a:lnTo>
                  <a:pt x="40" y="6"/>
                </a:lnTo>
                <a:lnTo>
                  <a:pt x="36" y="9"/>
                </a:lnTo>
                <a:lnTo>
                  <a:pt x="33" y="10"/>
                </a:lnTo>
                <a:lnTo>
                  <a:pt x="31" y="12"/>
                </a:lnTo>
                <a:lnTo>
                  <a:pt x="28" y="14"/>
                </a:lnTo>
                <a:lnTo>
                  <a:pt x="24" y="17"/>
                </a:lnTo>
                <a:lnTo>
                  <a:pt x="21" y="20"/>
                </a:lnTo>
                <a:lnTo>
                  <a:pt x="20" y="21"/>
                </a:lnTo>
                <a:lnTo>
                  <a:pt x="17" y="24"/>
                </a:lnTo>
                <a:lnTo>
                  <a:pt x="15" y="28"/>
                </a:lnTo>
                <a:lnTo>
                  <a:pt x="12" y="30"/>
                </a:lnTo>
                <a:lnTo>
                  <a:pt x="11" y="33"/>
                </a:lnTo>
                <a:lnTo>
                  <a:pt x="9" y="36"/>
                </a:lnTo>
                <a:lnTo>
                  <a:pt x="7" y="40"/>
                </a:lnTo>
                <a:lnTo>
                  <a:pt x="5" y="42"/>
                </a:lnTo>
                <a:lnTo>
                  <a:pt x="4" y="46"/>
                </a:lnTo>
                <a:lnTo>
                  <a:pt x="3" y="49"/>
                </a:lnTo>
                <a:lnTo>
                  <a:pt x="3" y="53"/>
                </a:lnTo>
                <a:lnTo>
                  <a:pt x="1" y="56"/>
                </a:lnTo>
                <a:lnTo>
                  <a:pt x="1" y="60"/>
                </a:lnTo>
                <a:lnTo>
                  <a:pt x="0" y="64"/>
                </a:lnTo>
                <a:lnTo>
                  <a:pt x="0" y="66"/>
                </a:lnTo>
                <a:lnTo>
                  <a:pt x="0" y="70"/>
                </a:lnTo>
                <a:lnTo>
                  <a:pt x="0" y="70"/>
                </a:lnTo>
                <a:lnTo>
                  <a:pt x="0" y="74"/>
                </a:lnTo>
                <a:lnTo>
                  <a:pt x="0" y="77"/>
                </a:lnTo>
                <a:lnTo>
                  <a:pt x="1" y="81"/>
                </a:lnTo>
                <a:lnTo>
                  <a:pt x="1" y="85"/>
                </a:lnTo>
                <a:lnTo>
                  <a:pt x="3" y="88"/>
                </a:lnTo>
                <a:lnTo>
                  <a:pt x="3" y="92"/>
                </a:lnTo>
                <a:lnTo>
                  <a:pt x="4" y="94"/>
                </a:lnTo>
                <a:lnTo>
                  <a:pt x="5" y="98"/>
                </a:lnTo>
                <a:lnTo>
                  <a:pt x="7" y="101"/>
                </a:lnTo>
                <a:lnTo>
                  <a:pt x="9" y="105"/>
                </a:lnTo>
                <a:lnTo>
                  <a:pt x="11" y="108"/>
                </a:lnTo>
                <a:lnTo>
                  <a:pt x="12" y="110"/>
                </a:lnTo>
                <a:lnTo>
                  <a:pt x="15" y="113"/>
                </a:lnTo>
                <a:lnTo>
                  <a:pt x="17" y="117"/>
                </a:lnTo>
                <a:lnTo>
                  <a:pt x="20" y="120"/>
                </a:lnTo>
                <a:lnTo>
                  <a:pt x="21" y="121"/>
                </a:lnTo>
                <a:lnTo>
                  <a:pt x="24" y="124"/>
                </a:lnTo>
                <a:lnTo>
                  <a:pt x="28" y="126"/>
                </a:lnTo>
                <a:lnTo>
                  <a:pt x="31" y="129"/>
                </a:lnTo>
                <a:lnTo>
                  <a:pt x="33" y="130"/>
                </a:lnTo>
                <a:lnTo>
                  <a:pt x="36" y="132"/>
                </a:lnTo>
                <a:lnTo>
                  <a:pt x="40" y="134"/>
                </a:lnTo>
                <a:lnTo>
                  <a:pt x="43" y="136"/>
                </a:lnTo>
                <a:lnTo>
                  <a:pt x="47" y="137"/>
                </a:lnTo>
                <a:lnTo>
                  <a:pt x="49" y="138"/>
                </a:lnTo>
                <a:lnTo>
                  <a:pt x="53" y="138"/>
                </a:lnTo>
                <a:lnTo>
                  <a:pt x="56" y="140"/>
                </a:lnTo>
                <a:lnTo>
                  <a:pt x="60" y="140"/>
                </a:lnTo>
                <a:lnTo>
                  <a:pt x="64" y="141"/>
                </a:lnTo>
                <a:lnTo>
                  <a:pt x="67" y="141"/>
                </a:lnTo>
                <a:lnTo>
                  <a:pt x="71" y="141"/>
                </a:lnTo>
                <a:lnTo>
                  <a:pt x="71" y="141"/>
                </a:lnTo>
                <a:lnTo>
                  <a:pt x="75" y="141"/>
                </a:lnTo>
                <a:lnTo>
                  <a:pt x="77" y="141"/>
                </a:lnTo>
                <a:lnTo>
                  <a:pt x="81" y="140"/>
                </a:lnTo>
                <a:lnTo>
                  <a:pt x="85" y="140"/>
                </a:lnTo>
                <a:lnTo>
                  <a:pt x="88" y="138"/>
                </a:lnTo>
                <a:lnTo>
                  <a:pt x="92" y="138"/>
                </a:lnTo>
                <a:lnTo>
                  <a:pt x="95" y="137"/>
                </a:lnTo>
                <a:lnTo>
                  <a:pt x="99" y="136"/>
                </a:lnTo>
                <a:lnTo>
                  <a:pt x="101" y="134"/>
                </a:lnTo>
                <a:lnTo>
                  <a:pt x="105" y="132"/>
                </a:lnTo>
                <a:lnTo>
                  <a:pt x="108" y="130"/>
                </a:lnTo>
                <a:lnTo>
                  <a:pt x="111" y="129"/>
                </a:lnTo>
                <a:lnTo>
                  <a:pt x="113" y="126"/>
                </a:lnTo>
                <a:lnTo>
                  <a:pt x="117" y="124"/>
                </a:lnTo>
                <a:lnTo>
                  <a:pt x="120" y="121"/>
                </a:lnTo>
                <a:lnTo>
                  <a:pt x="121" y="120"/>
                </a:lnTo>
                <a:lnTo>
                  <a:pt x="124" y="117"/>
                </a:lnTo>
                <a:lnTo>
                  <a:pt x="127" y="113"/>
                </a:lnTo>
                <a:lnTo>
                  <a:pt x="129" y="110"/>
                </a:lnTo>
                <a:lnTo>
                  <a:pt x="131" y="108"/>
                </a:lnTo>
                <a:lnTo>
                  <a:pt x="132" y="105"/>
                </a:lnTo>
                <a:lnTo>
                  <a:pt x="135" y="101"/>
                </a:lnTo>
                <a:lnTo>
                  <a:pt x="136" y="98"/>
                </a:lnTo>
                <a:lnTo>
                  <a:pt x="137" y="94"/>
                </a:lnTo>
                <a:lnTo>
                  <a:pt x="139" y="92"/>
                </a:lnTo>
                <a:lnTo>
                  <a:pt x="139" y="88"/>
                </a:lnTo>
                <a:lnTo>
                  <a:pt x="140" y="85"/>
                </a:lnTo>
                <a:lnTo>
                  <a:pt x="140" y="81"/>
                </a:lnTo>
                <a:lnTo>
                  <a:pt x="141" y="77"/>
                </a:lnTo>
                <a:lnTo>
                  <a:pt x="141" y="74"/>
                </a:lnTo>
                <a:lnTo>
                  <a:pt x="141" y="7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84" name="Freeform 372"/>
          <p:cNvSpPr>
            <a:spLocks noChangeArrowheads="1"/>
          </p:cNvSpPr>
          <p:nvPr/>
        </p:nvSpPr>
        <p:spPr bwMode="auto">
          <a:xfrm>
            <a:off x="4452938" y="4533900"/>
            <a:ext cx="266700" cy="152400"/>
          </a:xfrm>
          <a:custGeom>
            <a:avLst/>
            <a:gdLst>
              <a:gd name="T0" fmla="*/ 0 w 741"/>
              <a:gd name="T1" fmla="*/ 212 h 424"/>
              <a:gd name="T2" fmla="*/ 0 w 741"/>
              <a:gd name="T3" fmla="*/ 0 h 424"/>
              <a:gd name="T4" fmla="*/ 740 w 741"/>
              <a:gd name="T5" fmla="*/ 212 h 424"/>
              <a:gd name="T6" fmla="*/ 0 w 741"/>
              <a:gd name="T7" fmla="*/ 423 h 424"/>
              <a:gd name="T8" fmla="*/ 0 w 741"/>
              <a:gd name="T9" fmla="*/ 212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1" h="424">
                <a:moveTo>
                  <a:pt x="0" y="212"/>
                </a:moveTo>
                <a:lnTo>
                  <a:pt x="0" y="0"/>
                </a:lnTo>
                <a:lnTo>
                  <a:pt x="740" y="212"/>
                </a:lnTo>
                <a:lnTo>
                  <a:pt x="0" y="423"/>
                </a:lnTo>
                <a:lnTo>
                  <a:pt x="0" y="212"/>
                </a:lnTo>
              </a:path>
            </a:pathLst>
          </a:custGeom>
          <a:noFill/>
          <a:ln w="12600" cap="rnd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85" name="Freeform 373"/>
          <p:cNvSpPr>
            <a:spLocks noChangeArrowheads="1"/>
          </p:cNvSpPr>
          <p:nvPr/>
        </p:nvSpPr>
        <p:spPr bwMode="auto">
          <a:xfrm>
            <a:off x="4452938" y="4533900"/>
            <a:ext cx="266700" cy="152400"/>
          </a:xfrm>
          <a:custGeom>
            <a:avLst/>
            <a:gdLst>
              <a:gd name="T0" fmla="*/ 0 w 741"/>
              <a:gd name="T1" fmla="*/ 212 h 424"/>
              <a:gd name="T2" fmla="*/ 0 w 741"/>
              <a:gd name="T3" fmla="*/ 0 h 424"/>
              <a:gd name="T4" fmla="*/ 740 w 741"/>
              <a:gd name="T5" fmla="*/ 212 h 424"/>
              <a:gd name="T6" fmla="*/ 0 w 741"/>
              <a:gd name="T7" fmla="*/ 423 h 424"/>
              <a:gd name="T8" fmla="*/ 0 w 741"/>
              <a:gd name="T9" fmla="*/ 212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1" h="424">
                <a:moveTo>
                  <a:pt x="0" y="212"/>
                </a:moveTo>
                <a:lnTo>
                  <a:pt x="0" y="0"/>
                </a:lnTo>
                <a:lnTo>
                  <a:pt x="740" y="212"/>
                </a:lnTo>
                <a:lnTo>
                  <a:pt x="0" y="423"/>
                </a:lnTo>
                <a:lnTo>
                  <a:pt x="0" y="212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86" name="Freeform 374"/>
          <p:cNvSpPr>
            <a:spLocks noChangeArrowheads="1"/>
          </p:cNvSpPr>
          <p:nvPr/>
        </p:nvSpPr>
        <p:spPr bwMode="auto">
          <a:xfrm>
            <a:off x="4452938" y="4533900"/>
            <a:ext cx="266700" cy="152400"/>
          </a:xfrm>
          <a:custGeom>
            <a:avLst/>
            <a:gdLst>
              <a:gd name="T0" fmla="*/ 0 w 741"/>
              <a:gd name="T1" fmla="*/ 212 h 424"/>
              <a:gd name="T2" fmla="*/ 0 w 741"/>
              <a:gd name="T3" fmla="*/ 0 h 424"/>
              <a:gd name="T4" fmla="*/ 740 w 741"/>
              <a:gd name="T5" fmla="*/ 212 h 424"/>
              <a:gd name="T6" fmla="*/ 0 w 741"/>
              <a:gd name="T7" fmla="*/ 423 h 424"/>
              <a:gd name="T8" fmla="*/ 0 w 741"/>
              <a:gd name="T9" fmla="*/ 212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1" h="424">
                <a:moveTo>
                  <a:pt x="0" y="212"/>
                </a:moveTo>
                <a:lnTo>
                  <a:pt x="0" y="0"/>
                </a:lnTo>
                <a:lnTo>
                  <a:pt x="740" y="212"/>
                </a:lnTo>
                <a:lnTo>
                  <a:pt x="0" y="423"/>
                </a:lnTo>
                <a:lnTo>
                  <a:pt x="0" y="212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87" name="Freeform 375"/>
          <p:cNvSpPr>
            <a:spLocks noChangeArrowheads="1"/>
          </p:cNvSpPr>
          <p:nvPr/>
        </p:nvSpPr>
        <p:spPr bwMode="auto">
          <a:xfrm>
            <a:off x="3856038" y="4584700"/>
            <a:ext cx="25400" cy="50800"/>
          </a:xfrm>
          <a:custGeom>
            <a:avLst/>
            <a:gdLst>
              <a:gd name="T0" fmla="*/ 0 w 71"/>
              <a:gd name="T1" fmla="*/ 0 h 141"/>
              <a:gd name="T2" fmla="*/ 70 w 71"/>
              <a:gd name="T3" fmla="*/ 0 h 141"/>
              <a:gd name="T4" fmla="*/ 70 w 71"/>
              <a:gd name="T5" fmla="*/ 140 h 141"/>
              <a:gd name="T6" fmla="*/ 0 w 71"/>
              <a:gd name="T7" fmla="*/ 140 h 141"/>
              <a:gd name="T8" fmla="*/ 0 w 71"/>
              <a:gd name="T9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41">
                <a:moveTo>
                  <a:pt x="0" y="0"/>
                </a:moveTo>
                <a:lnTo>
                  <a:pt x="70" y="0"/>
                </a:lnTo>
                <a:lnTo>
                  <a:pt x="70" y="140"/>
                </a:lnTo>
                <a:lnTo>
                  <a:pt x="0" y="140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88" name="Freeform 376"/>
          <p:cNvSpPr>
            <a:spLocks noChangeArrowheads="1"/>
          </p:cNvSpPr>
          <p:nvPr/>
        </p:nvSpPr>
        <p:spPr bwMode="auto">
          <a:xfrm>
            <a:off x="3856038" y="4584700"/>
            <a:ext cx="25400" cy="50800"/>
          </a:xfrm>
          <a:custGeom>
            <a:avLst/>
            <a:gdLst>
              <a:gd name="T0" fmla="*/ 0 w 71"/>
              <a:gd name="T1" fmla="*/ 0 h 141"/>
              <a:gd name="T2" fmla="*/ 70 w 71"/>
              <a:gd name="T3" fmla="*/ 0 h 141"/>
              <a:gd name="T4" fmla="*/ 70 w 71"/>
              <a:gd name="T5" fmla="*/ 140 h 141"/>
              <a:gd name="T6" fmla="*/ 0 w 71"/>
              <a:gd name="T7" fmla="*/ 140 h 141"/>
              <a:gd name="T8" fmla="*/ 0 w 71"/>
              <a:gd name="T9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41">
                <a:moveTo>
                  <a:pt x="0" y="0"/>
                </a:moveTo>
                <a:lnTo>
                  <a:pt x="70" y="0"/>
                </a:lnTo>
                <a:lnTo>
                  <a:pt x="70" y="140"/>
                </a:lnTo>
                <a:lnTo>
                  <a:pt x="0" y="140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89" name="Freeform 377"/>
          <p:cNvSpPr>
            <a:spLocks noChangeArrowheads="1"/>
          </p:cNvSpPr>
          <p:nvPr/>
        </p:nvSpPr>
        <p:spPr bwMode="auto">
          <a:xfrm>
            <a:off x="4452938" y="4584700"/>
            <a:ext cx="25400" cy="50800"/>
          </a:xfrm>
          <a:custGeom>
            <a:avLst/>
            <a:gdLst>
              <a:gd name="T0" fmla="*/ 0 w 71"/>
              <a:gd name="T1" fmla="*/ 0 h 141"/>
              <a:gd name="T2" fmla="*/ 70 w 71"/>
              <a:gd name="T3" fmla="*/ 0 h 141"/>
              <a:gd name="T4" fmla="*/ 70 w 71"/>
              <a:gd name="T5" fmla="*/ 140 h 141"/>
              <a:gd name="T6" fmla="*/ 0 w 71"/>
              <a:gd name="T7" fmla="*/ 140 h 141"/>
              <a:gd name="T8" fmla="*/ 0 w 71"/>
              <a:gd name="T9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41">
                <a:moveTo>
                  <a:pt x="0" y="0"/>
                </a:moveTo>
                <a:lnTo>
                  <a:pt x="70" y="0"/>
                </a:lnTo>
                <a:lnTo>
                  <a:pt x="70" y="140"/>
                </a:lnTo>
                <a:lnTo>
                  <a:pt x="0" y="140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90" name="Freeform 378"/>
          <p:cNvSpPr>
            <a:spLocks noChangeArrowheads="1"/>
          </p:cNvSpPr>
          <p:nvPr/>
        </p:nvSpPr>
        <p:spPr bwMode="auto">
          <a:xfrm>
            <a:off x="4452938" y="4584700"/>
            <a:ext cx="25400" cy="50800"/>
          </a:xfrm>
          <a:custGeom>
            <a:avLst/>
            <a:gdLst>
              <a:gd name="T0" fmla="*/ 0 w 71"/>
              <a:gd name="T1" fmla="*/ 0 h 141"/>
              <a:gd name="T2" fmla="*/ 70 w 71"/>
              <a:gd name="T3" fmla="*/ 0 h 141"/>
              <a:gd name="T4" fmla="*/ 70 w 71"/>
              <a:gd name="T5" fmla="*/ 140 h 141"/>
              <a:gd name="T6" fmla="*/ 0 w 71"/>
              <a:gd name="T7" fmla="*/ 140 h 141"/>
              <a:gd name="T8" fmla="*/ 0 w 71"/>
              <a:gd name="T9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141">
                <a:moveTo>
                  <a:pt x="0" y="0"/>
                </a:moveTo>
                <a:lnTo>
                  <a:pt x="70" y="0"/>
                </a:lnTo>
                <a:lnTo>
                  <a:pt x="70" y="140"/>
                </a:lnTo>
                <a:lnTo>
                  <a:pt x="0" y="140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91" name="Freeform 379"/>
          <p:cNvSpPr>
            <a:spLocks noChangeArrowheads="1"/>
          </p:cNvSpPr>
          <p:nvPr/>
        </p:nvSpPr>
        <p:spPr bwMode="auto">
          <a:xfrm>
            <a:off x="3881438" y="4584700"/>
            <a:ext cx="571500" cy="50800"/>
          </a:xfrm>
          <a:custGeom>
            <a:avLst/>
            <a:gdLst>
              <a:gd name="T0" fmla="*/ 0 w 1589"/>
              <a:gd name="T1" fmla="*/ 0 h 141"/>
              <a:gd name="T2" fmla="*/ 1588 w 1589"/>
              <a:gd name="T3" fmla="*/ 0 h 141"/>
              <a:gd name="T4" fmla="*/ 1588 w 1589"/>
              <a:gd name="T5" fmla="*/ 140 h 141"/>
              <a:gd name="T6" fmla="*/ 0 w 1589"/>
              <a:gd name="T7" fmla="*/ 140 h 141"/>
              <a:gd name="T8" fmla="*/ 0 w 1589"/>
              <a:gd name="T9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9" h="141">
                <a:moveTo>
                  <a:pt x="0" y="0"/>
                </a:moveTo>
                <a:lnTo>
                  <a:pt x="1588" y="0"/>
                </a:lnTo>
                <a:lnTo>
                  <a:pt x="1588" y="140"/>
                </a:lnTo>
                <a:lnTo>
                  <a:pt x="0" y="140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92" name="Freeform 380"/>
          <p:cNvSpPr>
            <a:spLocks noChangeArrowheads="1"/>
          </p:cNvSpPr>
          <p:nvPr/>
        </p:nvSpPr>
        <p:spPr bwMode="auto">
          <a:xfrm>
            <a:off x="3881438" y="4584700"/>
            <a:ext cx="571500" cy="50800"/>
          </a:xfrm>
          <a:custGeom>
            <a:avLst/>
            <a:gdLst>
              <a:gd name="T0" fmla="*/ 0 w 1589"/>
              <a:gd name="T1" fmla="*/ 0 h 141"/>
              <a:gd name="T2" fmla="*/ 1588 w 1589"/>
              <a:gd name="T3" fmla="*/ 0 h 141"/>
              <a:gd name="T4" fmla="*/ 1588 w 1589"/>
              <a:gd name="T5" fmla="*/ 140 h 141"/>
              <a:gd name="T6" fmla="*/ 0 w 1589"/>
              <a:gd name="T7" fmla="*/ 140 h 141"/>
              <a:gd name="T8" fmla="*/ 0 w 1589"/>
              <a:gd name="T9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9" h="141">
                <a:moveTo>
                  <a:pt x="0" y="0"/>
                </a:moveTo>
                <a:lnTo>
                  <a:pt x="1588" y="0"/>
                </a:lnTo>
                <a:lnTo>
                  <a:pt x="1588" y="140"/>
                </a:lnTo>
                <a:lnTo>
                  <a:pt x="0" y="140"/>
                </a:lnTo>
                <a:lnTo>
                  <a:pt x="0" y="0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93" name="Text Box 381"/>
          <p:cNvSpPr txBox="1">
            <a:spLocks noChangeArrowheads="1"/>
          </p:cNvSpPr>
          <p:nvPr/>
        </p:nvSpPr>
        <p:spPr bwMode="auto">
          <a:xfrm>
            <a:off x="3830638" y="4321175"/>
            <a:ext cx="1284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b="1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double rotation</a:t>
            </a:r>
          </a:p>
        </p:txBody>
      </p:sp>
      <p:sp>
        <p:nvSpPr>
          <p:cNvPr id="13694" name="Text Box 382"/>
          <p:cNvSpPr txBox="1">
            <a:spLocks noChangeArrowheads="1"/>
          </p:cNvSpPr>
          <p:nvPr/>
        </p:nvSpPr>
        <p:spPr bwMode="auto">
          <a:xfrm>
            <a:off x="3043238" y="4405313"/>
            <a:ext cx="4302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c = u</a:t>
            </a:r>
          </a:p>
        </p:txBody>
      </p:sp>
      <p:sp>
        <p:nvSpPr>
          <p:cNvPr id="13695" name="Text Box 383"/>
          <p:cNvSpPr txBox="1">
            <a:spLocks noChangeArrowheads="1"/>
          </p:cNvSpPr>
          <p:nvPr/>
        </p:nvSpPr>
        <p:spPr bwMode="auto">
          <a:xfrm>
            <a:off x="2293938" y="4875213"/>
            <a:ext cx="4302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b = z</a:t>
            </a:r>
          </a:p>
        </p:txBody>
      </p:sp>
      <p:sp>
        <p:nvSpPr>
          <p:cNvPr id="13696" name="Text Box 384"/>
          <p:cNvSpPr txBox="1">
            <a:spLocks noChangeArrowheads="1"/>
          </p:cNvSpPr>
          <p:nvPr/>
        </p:nvSpPr>
        <p:spPr bwMode="auto">
          <a:xfrm>
            <a:off x="1544638" y="4646613"/>
            <a:ext cx="4302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a = v</a:t>
            </a:r>
          </a:p>
        </p:txBody>
      </p:sp>
      <p:sp>
        <p:nvSpPr>
          <p:cNvPr id="13697" name="Text Box 385"/>
          <p:cNvSpPr txBox="1">
            <a:spLocks noChangeArrowheads="1"/>
          </p:cNvSpPr>
          <p:nvPr/>
        </p:nvSpPr>
        <p:spPr bwMode="auto">
          <a:xfrm>
            <a:off x="3487738" y="5319713"/>
            <a:ext cx="112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3698" name="Text Box 386"/>
          <p:cNvSpPr txBox="1">
            <a:spLocks noChangeArrowheads="1"/>
          </p:cNvSpPr>
          <p:nvPr/>
        </p:nvSpPr>
        <p:spPr bwMode="auto">
          <a:xfrm>
            <a:off x="3576638" y="5413375"/>
            <a:ext cx="777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</a:p>
        </p:txBody>
      </p:sp>
      <p:sp>
        <p:nvSpPr>
          <p:cNvPr id="13699" name="Text Box 387"/>
          <p:cNvSpPr txBox="1">
            <a:spLocks noChangeArrowheads="1"/>
          </p:cNvSpPr>
          <p:nvPr/>
        </p:nvSpPr>
        <p:spPr bwMode="auto">
          <a:xfrm>
            <a:off x="1976438" y="5561013"/>
            <a:ext cx="112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3700" name="Text Box 388"/>
          <p:cNvSpPr txBox="1">
            <a:spLocks noChangeArrowheads="1"/>
          </p:cNvSpPr>
          <p:nvPr/>
        </p:nvSpPr>
        <p:spPr bwMode="auto">
          <a:xfrm>
            <a:off x="2065338" y="5654675"/>
            <a:ext cx="777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3701" name="Text Box 389"/>
          <p:cNvSpPr txBox="1">
            <a:spLocks noChangeArrowheads="1"/>
          </p:cNvSpPr>
          <p:nvPr/>
        </p:nvSpPr>
        <p:spPr bwMode="auto">
          <a:xfrm>
            <a:off x="2725738" y="5802313"/>
            <a:ext cx="112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3702" name="Text Box 390"/>
          <p:cNvSpPr txBox="1">
            <a:spLocks noChangeArrowheads="1"/>
          </p:cNvSpPr>
          <p:nvPr/>
        </p:nvSpPr>
        <p:spPr bwMode="auto">
          <a:xfrm>
            <a:off x="2814638" y="5895975"/>
            <a:ext cx="777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3703" name="Text Box 391"/>
          <p:cNvSpPr txBox="1">
            <a:spLocks noChangeArrowheads="1"/>
          </p:cNvSpPr>
          <p:nvPr/>
        </p:nvSpPr>
        <p:spPr bwMode="auto">
          <a:xfrm>
            <a:off x="1265238" y="5522913"/>
            <a:ext cx="112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3704" name="Text Box 392"/>
          <p:cNvSpPr txBox="1">
            <a:spLocks noChangeArrowheads="1"/>
          </p:cNvSpPr>
          <p:nvPr/>
        </p:nvSpPr>
        <p:spPr bwMode="auto">
          <a:xfrm>
            <a:off x="1341438" y="5616575"/>
            <a:ext cx="777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</a:p>
        </p:txBody>
      </p:sp>
      <p:sp>
        <p:nvSpPr>
          <p:cNvPr id="13705" name="Text Box 393"/>
          <p:cNvSpPr txBox="1">
            <a:spLocks noChangeArrowheads="1"/>
          </p:cNvSpPr>
          <p:nvPr/>
        </p:nvSpPr>
        <p:spPr bwMode="auto">
          <a:xfrm>
            <a:off x="7081838" y="5522913"/>
            <a:ext cx="112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3706" name="Text Box 394"/>
          <p:cNvSpPr txBox="1">
            <a:spLocks noChangeArrowheads="1"/>
          </p:cNvSpPr>
          <p:nvPr/>
        </p:nvSpPr>
        <p:spPr bwMode="auto">
          <a:xfrm>
            <a:off x="7170738" y="5616575"/>
            <a:ext cx="777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0</a:t>
            </a:r>
          </a:p>
        </p:txBody>
      </p:sp>
      <p:sp>
        <p:nvSpPr>
          <p:cNvPr id="13707" name="Text Box 395"/>
          <p:cNvSpPr txBox="1">
            <a:spLocks noChangeArrowheads="1"/>
          </p:cNvSpPr>
          <p:nvPr/>
        </p:nvSpPr>
        <p:spPr bwMode="auto">
          <a:xfrm>
            <a:off x="5608638" y="5319713"/>
            <a:ext cx="112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3708" name="Text Box 396"/>
          <p:cNvSpPr txBox="1">
            <a:spLocks noChangeArrowheads="1"/>
          </p:cNvSpPr>
          <p:nvPr/>
        </p:nvSpPr>
        <p:spPr bwMode="auto">
          <a:xfrm>
            <a:off x="5697538" y="5413375"/>
            <a:ext cx="777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3709" name="Text Box 397"/>
          <p:cNvSpPr txBox="1">
            <a:spLocks noChangeArrowheads="1"/>
          </p:cNvSpPr>
          <p:nvPr/>
        </p:nvSpPr>
        <p:spPr bwMode="auto">
          <a:xfrm>
            <a:off x="4846638" y="5522913"/>
            <a:ext cx="112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3710" name="Text Box 398"/>
          <p:cNvSpPr txBox="1">
            <a:spLocks noChangeArrowheads="1"/>
          </p:cNvSpPr>
          <p:nvPr/>
        </p:nvSpPr>
        <p:spPr bwMode="auto">
          <a:xfrm>
            <a:off x="4922838" y="5616575"/>
            <a:ext cx="777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3</a:t>
            </a:r>
          </a:p>
        </p:txBody>
      </p:sp>
      <p:sp>
        <p:nvSpPr>
          <p:cNvPr id="13711" name="Text Box 399"/>
          <p:cNvSpPr txBox="1">
            <a:spLocks noChangeArrowheads="1"/>
          </p:cNvSpPr>
          <p:nvPr/>
        </p:nvSpPr>
        <p:spPr bwMode="auto">
          <a:xfrm>
            <a:off x="6332538" y="5522913"/>
            <a:ext cx="1127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</a:p>
        </p:txBody>
      </p:sp>
      <p:sp>
        <p:nvSpPr>
          <p:cNvPr id="13712" name="Text Box 400"/>
          <p:cNvSpPr txBox="1">
            <a:spLocks noChangeArrowheads="1"/>
          </p:cNvSpPr>
          <p:nvPr/>
        </p:nvSpPr>
        <p:spPr bwMode="auto">
          <a:xfrm>
            <a:off x="6421438" y="5616575"/>
            <a:ext cx="777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3713" name="Text Box 401"/>
          <p:cNvSpPr txBox="1">
            <a:spLocks noChangeArrowheads="1"/>
          </p:cNvSpPr>
          <p:nvPr/>
        </p:nvSpPr>
        <p:spPr bwMode="auto">
          <a:xfrm>
            <a:off x="6662738" y="4646613"/>
            <a:ext cx="4302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c = u</a:t>
            </a:r>
          </a:p>
        </p:txBody>
      </p:sp>
      <p:sp>
        <p:nvSpPr>
          <p:cNvPr id="13714" name="Text Box 402"/>
          <p:cNvSpPr txBox="1">
            <a:spLocks noChangeArrowheads="1"/>
          </p:cNvSpPr>
          <p:nvPr/>
        </p:nvSpPr>
        <p:spPr bwMode="auto">
          <a:xfrm>
            <a:off x="5900738" y="4418013"/>
            <a:ext cx="4302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b = z</a:t>
            </a:r>
          </a:p>
        </p:txBody>
      </p:sp>
      <p:sp>
        <p:nvSpPr>
          <p:cNvPr id="13715" name="Text Box 403"/>
          <p:cNvSpPr txBox="1">
            <a:spLocks noChangeArrowheads="1"/>
          </p:cNvSpPr>
          <p:nvPr/>
        </p:nvSpPr>
        <p:spPr bwMode="auto">
          <a:xfrm>
            <a:off x="5151438" y="4646613"/>
            <a:ext cx="4302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5pPr>
            <a:lvl6pPr marL="25146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6pPr>
            <a:lvl7pPr marL="29718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7pPr>
            <a:lvl8pPr marL="34290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8pPr>
            <a:lvl9pPr marL="3886200" indent="-228600" algn="ctr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40458C"/>
                </a:solidFill>
                <a:latin typeface="Tahoma" charset="0"/>
                <a:ea typeface="Tahoma" charset="0"/>
                <a:cs typeface="Tahoma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a = v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en-US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en-US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en-US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en-US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6639</TotalTime>
  <Words>985</Words>
  <Application>Microsoft Macintosh PowerPoint</Application>
  <PresentationFormat>On-screen Show (4:3)</PresentationFormat>
  <Paragraphs>385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Symbol</vt:lpstr>
      <vt:lpstr>Tahoma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subject/>
  <dc:creator>Roberto Tamassia</dc:creator>
  <cp:keywords/>
  <dc:description/>
  <cp:lastModifiedBy>Michael Neary</cp:lastModifiedBy>
  <cp:revision>1076</cp:revision>
  <cp:lastPrinted>1601-01-01T00:00:00Z</cp:lastPrinted>
  <dcterms:created xsi:type="dcterms:W3CDTF">2002-01-21T02:22:10Z</dcterms:created>
  <dcterms:modified xsi:type="dcterms:W3CDTF">2018-03-27T04:02:59Z</dcterms:modified>
</cp:coreProperties>
</file>