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0"/>
  </p:notesMasterIdLst>
  <p:sldIdLst>
    <p:sldId id="361" r:id="rId2"/>
    <p:sldId id="1001" r:id="rId3"/>
    <p:sldId id="1066" r:id="rId4"/>
    <p:sldId id="1067" r:id="rId5"/>
    <p:sldId id="1068" r:id="rId6"/>
    <p:sldId id="1069" r:id="rId7"/>
    <p:sldId id="1070" r:id="rId8"/>
    <p:sldId id="1080" r:id="rId9"/>
    <p:sldId id="1071" r:id="rId10"/>
    <p:sldId id="1072" r:id="rId11"/>
    <p:sldId id="1073" r:id="rId12"/>
    <p:sldId id="1074" r:id="rId13"/>
    <p:sldId id="1075" r:id="rId14"/>
    <p:sldId id="1076" r:id="rId15"/>
    <p:sldId id="1077" r:id="rId16"/>
    <p:sldId id="1078" r:id="rId17"/>
    <p:sldId id="1079" r:id="rId18"/>
    <p:sldId id="1034" r:id="rId19"/>
    <p:sldId id="1002" r:id="rId20"/>
    <p:sldId id="1032" r:id="rId21"/>
    <p:sldId id="1035" r:id="rId22"/>
    <p:sldId id="1036" r:id="rId23"/>
    <p:sldId id="1037" r:id="rId24"/>
    <p:sldId id="1038" r:id="rId25"/>
    <p:sldId id="1039" r:id="rId26"/>
    <p:sldId id="1040" r:id="rId27"/>
    <p:sldId id="1041" r:id="rId28"/>
    <p:sldId id="1043" r:id="rId29"/>
    <p:sldId id="1042" r:id="rId30"/>
    <p:sldId id="1045" r:id="rId31"/>
    <p:sldId id="1046" r:id="rId32"/>
    <p:sldId id="1047" r:id="rId33"/>
    <p:sldId id="1048" r:id="rId34"/>
    <p:sldId id="1049" r:id="rId35"/>
    <p:sldId id="1050" r:id="rId36"/>
    <p:sldId id="1051" r:id="rId37"/>
    <p:sldId id="1052" r:id="rId38"/>
    <p:sldId id="1053" r:id="rId39"/>
    <p:sldId id="1055" r:id="rId40"/>
    <p:sldId id="1056" r:id="rId41"/>
    <p:sldId id="1057" r:id="rId42"/>
    <p:sldId id="1065" r:id="rId43"/>
    <p:sldId id="1060" r:id="rId44"/>
    <p:sldId id="1058" r:id="rId45"/>
    <p:sldId id="1059" r:id="rId46"/>
    <p:sldId id="1062" r:id="rId47"/>
    <p:sldId id="1063" r:id="rId48"/>
    <p:sldId id="1064" r:id="rId49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8000"/>
    <a:srgbClr val="006633"/>
    <a:srgbClr val="1F497D"/>
    <a:srgbClr val="CC0099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25"/>
    <p:restoredTop sz="88889" autoAdjust="0"/>
  </p:normalViewPr>
  <p:slideViewPr>
    <p:cSldViewPr>
      <p:cViewPr varScale="1">
        <p:scale>
          <a:sx n="96" d="100"/>
          <a:sy n="96" d="100"/>
        </p:scale>
        <p:origin x="1000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UMBC CMSC 341 Dynamic Memory and Pointers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635B-6609-48F2-BEF2-32EF4A8D4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4838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4838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1600200" y="6248400"/>
            <a:ext cx="5943600" cy="4524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UMBC CMSC 341 B-Trees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27AB-56F0-4C4C-B69D-62B61AF9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7151-AE58-4E8D-90EF-86794D407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7568-17F5-4258-9603-643829902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48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95600" y="6248400"/>
            <a:ext cx="31194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88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2CA1A4-F8AD-42A7-A6C8-A09A74D8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altLang="en-US" dirty="0"/>
              <a:t>CMSC 341</a:t>
            </a:r>
            <a:br>
              <a:rPr lang="en-US" altLang="en-US" dirty="0"/>
            </a:br>
            <a:r>
              <a:rPr lang="en-US" altLang="en-US" dirty="0"/>
              <a:t>Lecture 10 B-Trees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626" y="6488112"/>
            <a:ext cx="717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Based on slides from Dr. Katherine Gibson</a:t>
            </a:r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B-Tree of Order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B-Tree of order 3</a:t>
            </a:r>
          </a:p>
          <a:p>
            <a:pPr lvl="1"/>
            <a:r>
              <a:rPr lang="en-US" dirty="0"/>
              <a:t>M = 3 and height = 2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Tree can support 9 leaves (but it has only 8)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63E855-49C2-0A4C-AA94-8EFE4956CE48}"/>
              </a:ext>
            </a:extLst>
          </p:cNvPr>
          <p:cNvSpPr/>
          <p:nvPr/>
        </p:nvSpPr>
        <p:spPr bwMode="auto">
          <a:xfrm>
            <a:off x="6172200" y="381000"/>
            <a:ext cx="3810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64AFAE5-BD9B-2340-8861-1AF251F93B5D}"/>
              </a:ext>
            </a:extLst>
          </p:cNvPr>
          <p:cNvGrpSpPr/>
          <p:nvPr/>
        </p:nvGrpSpPr>
        <p:grpSpPr>
          <a:xfrm>
            <a:off x="2514600" y="1691481"/>
            <a:ext cx="6498745" cy="4038600"/>
            <a:chOff x="2514600" y="1691481"/>
            <a:chExt cx="6498745" cy="40386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1691481"/>
              <a:ext cx="6498745" cy="403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545B6BF-94D3-7C4F-B084-8661F9751B4A}"/>
                </a:ext>
              </a:extLst>
            </p:cNvPr>
            <p:cNvSpPr txBox="1"/>
            <p:nvPr/>
          </p:nvSpPr>
          <p:spPr>
            <a:xfrm>
              <a:off x="4256713" y="44196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976269D2-E5CE-D34E-9A49-F9D787B84E25}"/>
              </a:ext>
            </a:extLst>
          </p:cNvPr>
          <p:cNvSpPr/>
          <p:nvPr/>
        </p:nvSpPr>
        <p:spPr bwMode="auto">
          <a:xfrm>
            <a:off x="8001000" y="4419600"/>
            <a:ext cx="304800" cy="2595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3D5A21-9337-9244-9F21-40D706EAB225}"/>
              </a:ext>
            </a:extLst>
          </p:cNvPr>
          <p:cNvSpPr/>
          <p:nvPr/>
        </p:nvSpPr>
        <p:spPr bwMode="auto">
          <a:xfrm>
            <a:off x="8029575" y="4419600"/>
            <a:ext cx="315358" cy="32027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391C0E-801B-2041-A310-1C3C7F99570B}"/>
              </a:ext>
            </a:extLst>
          </p:cNvPr>
          <p:cNvSpPr/>
          <p:nvPr/>
        </p:nvSpPr>
        <p:spPr bwMode="auto">
          <a:xfrm>
            <a:off x="7978220" y="4343401"/>
            <a:ext cx="457200" cy="4191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404812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in a B-Tree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Different from standard BST search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Search always terminates at a leaf node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May scan more than one element at a leaf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May scan more than one key at an interior node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Trade-offs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Tree height decreases as M increases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Computation at each node during search increases as M increases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65" b="80203"/>
          <a:stretch>
            <a:fillRect/>
          </a:stretch>
        </p:blipFill>
        <p:spPr bwMode="auto">
          <a:xfrm>
            <a:off x="2819400" y="5273103"/>
            <a:ext cx="5584825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48" r="88933"/>
          <a:stretch>
            <a:fillRect/>
          </a:stretch>
        </p:blipFill>
        <p:spPr bwMode="auto">
          <a:xfrm>
            <a:off x="8342376" y="3029966"/>
            <a:ext cx="787400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5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in a B-Tree: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83076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Search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MWayNode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element)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(v == NULL) { return failure; }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(v is a leaf) {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// search the list of values looking for element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// if found,  return success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// otherwise, return failure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else {   // if v is an interior node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//	search the keys to find subtree element is in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//	recursively search the subtree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28800" y="4419600"/>
            <a:ext cx="609600" cy="1143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11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67000" y="4419600"/>
            <a:ext cx="609600" cy="1143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13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4400" y="4419600"/>
            <a:ext cx="609600" cy="1143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9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657600" y="4419600"/>
            <a:ext cx="609600" cy="1143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257800" y="4419600"/>
            <a:ext cx="609600" cy="1143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096000" y="4419600"/>
            <a:ext cx="609600" cy="1143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35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495800" y="4419600"/>
            <a:ext cx="609600" cy="1143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23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858000" y="4419600"/>
            <a:ext cx="609600" cy="1143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962400" y="1524000"/>
            <a:ext cx="609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4800600" y="1524000"/>
            <a:ext cx="609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572000" y="1524000"/>
            <a:ext cx="228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410200" y="1524000"/>
            <a:ext cx="228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3733800" y="1524000"/>
            <a:ext cx="228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1295400" y="2895600"/>
            <a:ext cx="609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2133600" y="2895600"/>
            <a:ext cx="609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13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1905000" y="2895600"/>
            <a:ext cx="228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2743200" y="2895600"/>
            <a:ext cx="228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1066800" y="2895600"/>
            <a:ext cx="228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3962400" y="2895600"/>
            <a:ext cx="609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4800600" y="2895600"/>
            <a:ext cx="609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4572000" y="2895600"/>
            <a:ext cx="228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5410200" y="2895600"/>
            <a:ext cx="228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3733800" y="2895600"/>
            <a:ext cx="228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6324600" y="2895600"/>
            <a:ext cx="609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39</a:t>
            </a: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7162800" y="2895600"/>
            <a:ext cx="609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6934200" y="2895600"/>
            <a:ext cx="228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7772400" y="2895600"/>
            <a:ext cx="228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6096000" y="2895600"/>
            <a:ext cx="2286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1219200" y="3200400"/>
            <a:ext cx="1588" cy="1219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1981200" y="3200400"/>
            <a:ext cx="1588" cy="1219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>
            <a:off x="2819400" y="3200400"/>
            <a:ext cx="1588" cy="1219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3886200" y="3200400"/>
            <a:ext cx="1588" cy="1219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>
            <a:off x="4724400" y="3200400"/>
            <a:ext cx="1588" cy="1219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>
            <a:off x="5562600" y="3200400"/>
            <a:ext cx="1588" cy="1219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auto">
          <a:xfrm>
            <a:off x="6248400" y="3200400"/>
            <a:ext cx="1588" cy="1219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" name="Line 36"/>
          <p:cNvSpPr>
            <a:spLocks noChangeShapeType="1"/>
          </p:cNvSpPr>
          <p:nvPr/>
        </p:nvSpPr>
        <p:spPr bwMode="auto">
          <a:xfrm>
            <a:off x="7086600" y="3200400"/>
            <a:ext cx="1588" cy="1219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2" name="Line 37"/>
          <p:cNvSpPr>
            <a:spLocks noChangeShapeType="1"/>
          </p:cNvSpPr>
          <p:nvPr/>
        </p:nvSpPr>
        <p:spPr bwMode="auto">
          <a:xfrm flipH="1">
            <a:off x="2130425" y="1752600"/>
            <a:ext cx="175895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4724400" y="1752600"/>
            <a:ext cx="1588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" name="Line 39"/>
          <p:cNvSpPr>
            <a:spLocks noChangeShapeType="1"/>
          </p:cNvSpPr>
          <p:nvPr/>
        </p:nvSpPr>
        <p:spPr bwMode="auto">
          <a:xfrm>
            <a:off x="5562600" y="1828800"/>
            <a:ext cx="144780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457200" y="1071822"/>
            <a:ext cx="1830388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>
              <a:spcBef>
                <a:spcPts val="750"/>
              </a:spcBef>
              <a:buClrTx/>
              <a:buFontTx/>
              <a:buNone/>
              <a:defRPr/>
            </a:pPr>
            <a:r>
              <a:rPr lang="en-US" sz="1600" b="1" dirty="0"/>
              <a:t>Everything in </a:t>
            </a:r>
            <a:r>
              <a:rPr lang="en-US" sz="1600" b="1" i="1" dirty="0">
                <a:solidFill>
                  <a:srgbClr val="006633"/>
                </a:solidFill>
              </a:rPr>
              <a:t>this </a:t>
            </a:r>
            <a:r>
              <a:rPr lang="en-US" sz="1600" b="1" dirty="0"/>
              <a:t>subtree is smaller than </a:t>
            </a:r>
            <a:r>
              <a:rPr lang="en-US" sz="1600" b="1" i="1" dirty="0">
                <a:solidFill>
                  <a:srgbClr val="FFC000"/>
                </a:solidFill>
              </a:rPr>
              <a:t>this </a:t>
            </a:r>
            <a:r>
              <a:rPr lang="en-US" sz="1600" b="1" dirty="0"/>
              <a:t>key</a:t>
            </a:r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2895600" y="2286000"/>
            <a:ext cx="15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1267968" y="1013172"/>
            <a:ext cx="2938272" cy="1044228"/>
          </a:xfrm>
          <a:custGeom>
            <a:avLst/>
            <a:gdLst>
              <a:gd name="connsiteX0" fmla="*/ 0 w 2938272"/>
              <a:gd name="connsiteY0" fmla="*/ 831819 h 1044228"/>
              <a:gd name="connsiteX1" fmla="*/ 1255776 w 2938272"/>
              <a:gd name="connsiteY1" fmla="*/ 990315 h 1044228"/>
              <a:gd name="connsiteX2" fmla="*/ 2548128 w 2938272"/>
              <a:gd name="connsiteY2" fmla="*/ 14955 h 1044228"/>
              <a:gd name="connsiteX3" fmla="*/ 2938272 w 2938272"/>
              <a:gd name="connsiteY3" fmla="*/ 490443 h 104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8272" h="1044228">
                <a:moveTo>
                  <a:pt x="0" y="831819"/>
                </a:moveTo>
                <a:cubicBezTo>
                  <a:pt x="415544" y="979139"/>
                  <a:pt x="831088" y="1126459"/>
                  <a:pt x="1255776" y="990315"/>
                </a:cubicBezTo>
                <a:cubicBezTo>
                  <a:pt x="1680464" y="854171"/>
                  <a:pt x="2267712" y="98267"/>
                  <a:pt x="2548128" y="14955"/>
                </a:cubicBezTo>
                <a:cubicBezTo>
                  <a:pt x="2828544" y="-68357"/>
                  <a:pt x="2883408" y="211043"/>
                  <a:pt x="2938272" y="490443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58354" y="508155"/>
            <a:ext cx="2280046" cy="2122269"/>
          </a:xfrm>
          <a:custGeom>
            <a:avLst/>
            <a:gdLst>
              <a:gd name="connsiteX0" fmla="*/ 1828942 w 2243470"/>
              <a:gd name="connsiteY0" fmla="*/ 589125 h 2027781"/>
              <a:gd name="connsiteX1" fmla="*/ 829198 w 2243470"/>
              <a:gd name="connsiteY1" fmla="*/ 3909 h 2027781"/>
              <a:gd name="connsiteX2" fmla="*/ 142 w 2243470"/>
              <a:gd name="connsiteY2" fmla="*/ 845157 h 2027781"/>
              <a:gd name="connsiteX3" fmla="*/ 890158 w 2243470"/>
              <a:gd name="connsiteY3" fmla="*/ 1857093 h 2027781"/>
              <a:gd name="connsiteX4" fmla="*/ 1682638 w 2243470"/>
              <a:gd name="connsiteY4" fmla="*/ 1601061 h 2027781"/>
              <a:gd name="connsiteX5" fmla="*/ 2243470 w 2243470"/>
              <a:gd name="connsiteY5" fmla="*/ 2027781 h 202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3470" h="2027781">
                <a:moveTo>
                  <a:pt x="1828942" y="589125"/>
                </a:moveTo>
                <a:cubicBezTo>
                  <a:pt x="1481470" y="275181"/>
                  <a:pt x="1133998" y="-38763"/>
                  <a:pt x="829198" y="3909"/>
                </a:cubicBezTo>
                <a:cubicBezTo>
                  <a:pt x="524398" y="46581"/>
                  <a:pt x="-10018" y="536293"/>
                  <a:pt x="142" y="845157"/>
                </a:cubicBezTo>
                <a:cubicBezTo>
                  <a:pt x="10302" y="1154021"/>
                  <a:pt x="609742" y="1731109"/>
                  <a:pt x="890158" y="1857093"/>
                </a:cubicBezTo>
                <a:cubicBezTo>
                  <a:pt x="1170574" y="1983077"/>
                  <a:pt x="1457086" y="1572613"/>
                  <a:pt x="1682638" y="1601061"/>
                </a:cubicBezTo>
                <a:cubicBezTo>
                  <a:pt x="1908190" y="1629509"/>
                  <a:pt x="2075830" y="1828645"/>
                  <a:pt x="2243470" y="2027781"/>
                </a:cubicBezTo>
              </a:path>
            </a:pathLst>
          </a:custGeom>
          <a:noFill/>
          <a:ln w="38100" cap="flat" cmpd="sng" algn="ctr">
            <a:solidFill>
              <a:srgbClr val="0066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6" name="Text Box 46"/>
          <p:cNvSpPr txBox="1">
            <a:spLocks noChangeArrowheads="1"/>
          </p:cNvSpPr>
          <p:nvPr/>
        </p:nvSpPr>
        <p:spPr bwMode="auto">
          <a:xfrm>
            <a:off x="457200" y="5654675"/>
            <a:ext cx="822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  <a:defRPr/>
            </a:pPr>
            <a:r>
              <a:rPr lang="en-US" sz="1400" dirty="0"/>
              <a:t>In any interior node, find the </a:t>
            </a:r>
            <a:r>
              <a:rPr lang="en-US" sz="1400" i="1" dirty="0"/>
              <a:t>first </a:t>
            </a:r>
            <a:r>
              <a:rPr lang="en-US" sz="1400" dirty="0"/>
              <a:t>key &gt; search item, and traverse the link to the left of that key. Search for any item &gt;= the last key in the subtree pointed to by the rightmost link. Continue until search reaches a leaf.</a:t>
            </a:r>
          </a:p>
        </p:txBody>
      </p:sp>
    </p:spTree>
    <p:extLst>
      <p:ext uri="{BB962C8B-B14F-4D97-AF65-F5344CB8AC3E}">
        <p14:creationId xmlns:p14="http://schemas.microsoft.com/office/powerpoint/2010/main" val="414920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2" grpId="0" animBg="1"/>
      <p:bldP spid="55" grpId="0" animBg="1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29000" y="1219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76600" y="1219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038600" y="1219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36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86200" y="1219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648200" y="1219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495800" y="1219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105400" y="1219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04800" y="25908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914400" y="25908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12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7620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524000" y="25908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3716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19812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2514600" y="25908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3622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3124200" y="25908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9718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3733800" y="25908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5814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41910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4800600" y="25908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46482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5410200" y="25908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52578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6019800" y="25908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58674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64770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7010400" y="25908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68580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7620000" y="25908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7" name="Rectangle 32"/>
          <p:cNvSpPr>
            <a:spLocks noChangeArrowheads="1"/>
          </p:cNvSpPr>
          <p:nvPr/>
        </p:nvSpPr>
        <p:spPr bwMode="auto">
          <a:xfrm>
            <a:off x="74676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8" name="Rectangle 33"/>
          <p:cNvSpPr>
            <a:spLocks noChangeArrowheads="1"/>
          </p:cNvSpPr>
          <p:nvPr/>
        </p:nvSpPr>
        <p:spPr bwMode="auto">
          <a:xfrm>
            <a:off x="8229600" y="25908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80772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0" name="Rectangle 35"/>
          <p:cNvSpPr>
            <a:spLocks noChangeArrowheads="1"/>
          </p:cNvSpPr>
          <p:nvPr/>
        </p:nvSpPr>
        <p:spPr bwMode="auto">
          <a:xfrm>
            <a:off x="8686800" y="25908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152400" y="3429000"/>
            <a:ext cx="3810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2" name="Rectangle 37"/>
          <p:cNvSpPr>
            <a:spLocks noChangeArrowheads="1"/>
          </p:cNvSpPr>
          <p:nvPr/>
        </p:nvSpPr>
        <p:spPr bwMode="auto">
          <a:xfrm>
            <a:off x="685800" y="3429000"/>
            <a:ext cx="3810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1219200" y="3429000"/>
            <a:ext cx="3810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>
            <a:off x="1828800" y="3429000"/>
            <a:ext cx="3810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2362200" y="3429000"/>
            <a:ext cx="3810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2895600" y="3429000"/>
            <a:ext cx="3810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</p:txBody>
      </p:sp>
      <p:sp>
        <p:nvSpPr>
          <p:cNvPr id="47" name="Rectangle 42"/>
          <p:cNvSpPr>
            <a:spLocks noChangeArrowheads="1"/>
          </p:cNvSpPr>
          <p:nvPr/>
        </p:nvSpPr>
        <p:spPr bwMode="auto">
          <a:xfrm>
            <a:off x="3429000" y="3429000"/>
            <a:ext cx="3810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8" name="Rectangle 43"/>
          <p:cNvSpPr>
            <a:spLocks noChangeArrowheads="1"/>
          </p:cNvSpPr>
          <p:nvPr/>
        </p:nvSpPr>
        <p:spPr bwMode="auto">
          <a:xfrm>
            <a:off x="4648200" y="3429000"/>
            <a:ext cx="3810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" name="Rectangle 44"/>
          <p:cNvSpPr>
            <a:spLocks noChangeArrowheads="1"/>
          </p:cNvSpPr>
          <p:nvPr/>
        </p:nvSpPr>
        <p:spPr bwMode="auto">
          <a:xfrm>
            <a:off x="5181600" y="3429000"/>
            <a:ext cx="3810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6781800" y="3429000"/>
            <a:ext cx="3810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51" name="Rectangle 46"/>
          <p:cNvSpPr>
            <a:spLocks noChangeArrowheads="1"/>
          </p:cNvSpPr>
          <p:nvPr/>
        </p:nvSpPr>
        <p:spPr bwMode="auto">
          <a:xfrm>
            <a:off x="7315200" y="3429000"/>
            <a:ext cx="3810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52" name="Line 47"/>
          <p:cNvSpPr>
            <a:spLocks noChangeShapeType="1"/>
          </p:cNvSpPr>
          <p:nvPr/>
        </p:nvSpPr>
        <p:spPr bwMode="auto">
          <a:xfrm>
            <a:off x="228600" y="28194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3" name="Line 48"/>
          <p:cNvSpPr>
            <a:spLocks noChangeShapeType="1"/>
          </p:cNvSpPr>
          <p:nvPr/>
        </p:nvSpPr>
        <p:spPr bwMode="auto">
          <a:xfrm>
            <a:off x="838200" y="2757488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4" name="Line 49"/>
          <p:cNvSpPr>
            <a:spLocks noChangeShapeType="1"/>
          </p:cNvSpPr>
          <p:nvPr/>
        </p:nvSpPr>
        <p:spPr bwMode="auto">
          <a:xfrm>
            <a:off x="1447800" y="28194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>
            <a:off x="2057400" y="28194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6" name="Line 51"/>
          <p:cNvSpPr>
            <a:spLocks noChangeShapeType="1"/>
          </p:cNvSpPr>
          <p:nvPr/>
        </p:nvSpPr>
        <p:spPr bwMode="auto">
          <a:xfrm>
            <a:off x="2438400" y="28194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7" name="Line 52"/>
          <p:cNvSpPr>
            <a:spLocks noChangeShapeType="1"/>
          </p:cNvSpPr>
          <p:nvPr/>
        </p:nvSpPr>
        <p:spPr bwMode="auto">
          <a:xfrm>
            <a:off x="3048000" y="28194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8" name="Line 53"/>
          <p:cNvSpPr>
            <a:spLocks noChangeShapeType="1"/>
          </p:cNvSpPr>
          <p:nvPr/>
        </p:nvSpPr>
        <p:spPr bwMode="auto">
          <a:xfrm>
            <a:off x="3657600" y="28194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9" name="Line 54"/>
          <p:cNvSpPr>
            <a:spLocks noChangeShapeType="1"/>
          </p:cNvSpPr>
          <p:nvPr/>
        </p:nvSpPr>
        <p:spPr bwMode="auto">
          <a:xfrm>
            <a:off x="4724400" y="28194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0" name="Line 55"/>
          <p:cNvSpPr>
            <a:spLocks noChangeShapeType="1"/>
          </p:cNvSpPr>
          <p:nvPr/>
        </p:nvSpPr>
        <p:spPr bwMode="auto">
          <a:xfrm>
            <a:off x="5334000" y="28194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" name="Line 56"/>
          <p:cNvSpPr>
            <a:spLocks noChangeShapeType="1"/>
          </p:cNvSpPr>
          <p:nvPr/>
        </p:nvSpPr>
        <p:spPr bwMode="auto">
          <a:xfrm>
            <a:off x="6934200" y="28194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2" name="Line 57"/>
          <p:cNvSpPr>
            <a:spLocks noChangeShapeType="1"/>
          </p:cNvSpPr>
          <p:nvPr/>
        </p:nvSpPr>
        <p:spPr bwMode="auto">
          <a:xfrm>
            <a:off x="7543800" y="28194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3" name="Line 58"/>
          <p:cNvSpPr>
            <a:spLocks noChangeShapeType="1"/>
          </p:cNvSpPr>
          <p:nvPr/>
        </p:nvSpPr>
        <p:spPr bwMode="auto">
          <a:xfrm flipH="1">
            <a:off x="1139825" y="1524000"/>
            <a:ext cx="22161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4" name="Line 59"/>
          <p:cNvSpPr>
            <a:spLocks noChangeShapeType="1"/>
          </p:cNvSpPr>
          <p:nvPr/>
        </p:nvSpPr>
        <p:spPr bwMode="auto">
          <a:xfrm flipH="1">
            <a:off x="3349625" y="1524000"/>
            <a:ext cx="6159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5" name="Line 60"/>
          <p:cNvSpPr>
            <a:spLocks noChangeShapeType="1"/>
          </p:cNvSpPr>
          <p:nvPr/>
        </p:nvSpPr>
        <p:spPr bwMode="auto">
          <a:xfrm>
            <a:off x="4572000" y="1447800"/>
            <a:ext cx="10668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6" name="Line 61"/>
          <p:cNvSpPr>
            <a:spLocks noChangeShapeType="1"/>
          </p:cNvSpPr>
          <p:nvPr/>
        </p:nvSpPr>
        <p:spPr bwMode="auto">
          <a:xfrm>
            <a:off x="5181600" y="1447800"/>
            <a:ext cx="27432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7" name="Text Box 62"/>
          <p:cNvSpPr txBox="1">
            <a:spLocks noChangeArrowheads="1"/>
          </p:cNvSpPr>
          <p:nvPr/>
        </p:nvSpPr>
        <p:spPr bwMode="auto">
          <a:xfrm>
            <a:off x="457200" y="5410200"/>
            <a:ext cx="76962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ea typeface="MS Gothic" pitchFamily="49" charset="-128"/>
              </a:rPr>
              <a:t>Figure 3 – searching in an B-Tree of order 4</a:t>
            </a:r>
          </a:p>
        </p:txBody>
      </p:sp>
    </p:spTree>
    <p:extLst>
      <p:ext uri="{BB962C8B-B14F-4D97-AF65-F5344CB8AC3E}">
        <p14:creationId xmlns:p14="http://schemas.microsoft.com/office/powerpoint/2010/main" val="1694738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Worth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worthwhile to reduce the height of the search tree by letting M increase?</a:t>
            </a:r>
          </a:p>
          <a:p>
            <a:endParaRPr lang="en-US" dirty="0"/>
          </a:p>
          <a:p>
            <a:r>
              <a:rPr lang="en-US" dirty="0"/>
              <a:t>Although the number of nodes visited decreases, the amount of computation at each node increases</a:t>
            </a:r>
          </a:p>
          <a:p>
            <a:endParaRPr lang="en-US" dirty="0"/>
          </a:p>
          <a:p>
            <a:r>
              <a:rPr lang="en-US" dirty="0"/>
              <a:t>Where’s the payoff?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3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Consider storing 10</a:t>
            </a:r>
            <a:r>
              <a:rPr lang="en-US" baseline="30000" dirty="0"/>
              <a:t>7</a:t>
            </a:r>
            <a:r>
              <a:rPr lang="en-US" dirty="0"/>
              <a:t> = 10,000,000 items in a balanced BST </a:t>
            </a:r>
            <a:r>
              <a:rPr lang="en-US" u="sng" dirty="0"/>
              <a:t>or</a:t>
            </a:r>
            <a:r>
              <a:rPr lang="en-US" dirty="0"/>
              <a:t> in an B-Tree of order 10</a:t>
            </a:r>
          </a:p>
          <a:p>
            <a:pPr lvl="3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The height of the BST will be log</a:t>
            </a:r>
            <a:r>
              <a:rPr lang="en-US" baseline="-25000" dirty="0"/>
              <a:t>2</a:t>
            </a:r>
            <a:r>
              <a:rPr lang="en-US" dirty="0"/>
              <a:t>(10</a:t>
            </a:r>
            <a:r>
              <a:rPr lang="en-US" baseline="30000" dirty="0"/>
              <a:t>7</a:t>
            </a:r>
            <a:r>
              <a:rPr lang="en-US" dirty="0"/>
              <a:t>) ≈ 24.</a:t>
            </a:r>
          </a:p>
          <a:p>
            <a:pPr lvl="3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The height of the B-Tree will be log</a:t>
            </a:r>
            <a:r>
              <a:rPr lang="en-US" baseline="-25000" dirty="0"/>
              <a:t>10</a:t>
            </a:r>
            <a:r>
              <a:rPr lang="en-US" dirty="0"/>
              <a:t>(10</a:t>
            </a:r>
            <a:r>
              <a:rPr lang="en-US" baseline="30000" dirty="0"/>
              <a:t>7</a:t>
            </a:r>
            <a:r>
              <a:rPr lang="en-US" dirty="0"/>
              <a:t>) = 7 (assuming that we store just 1 record per leaf)</a:t>
            </a:r>
          </a:p>
          <a:p>
            <a:pPr lvl="3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In the BST, just one comparison will be done at each interior node</a:t>
            </a:r>
          </a:p>
          <a:p>
            <a:pPr>
              <a:spcBef>
                <a:spcPts val="0"/>
              </a:spcBef>
            </a:pPr>
            <a:r>
              <a:rPr lang="en-US" dirty="0"/>
              <a:t>In the B-Tree, 9 will be done (worst case)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2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B-Trees?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 takes longer to descend the tree than it does to do the extra computation</a:t>
            </a:r>
          </a:p>
          <a:p>
            <a:pPr lvl="1"/>
            <a:r>
              <a:rPr lang="en-US" dirty="0"/>
              <a:t>This is exactly the situation when the nodes are stored externally (</a:t>
            </a:r>
            <a:r>
              <a:rPr lang="en-US" i="1" dirty="0"/>
              <a:t>e.g.</a:t>
            </a:r>
            <a:r>
              <a:rPr lang="en-US" dirty="0"/>
              <a:t>, on disk)</a:t>
            </a:r>
          </a:p>
          <a:p>
            <a:pPr lvl="1"/>
            <a:r>
              <a:rPr lang="en-US" dirty="0"/>
              <a:t>Compared to disk access time, the time for extra computation is insignificant</a:t>
            </a:r>
          </a:p>
          <a:p>
            <a:pPr lvl="3"/>
            <a:endParaRPr lang="en-US" dirty="0"/>
          </a:p>
          <a:p>
            <a:r>
              <a:rPr lang="en-US" dirty="0"/>
              <a:t>We can reduce the number of accesses by sizing the B-Tree nodes </a:t>
            </a:r>
            <a:r>
              <a:rPr lang="en-US"/>
              <a:t>and leaves to </a:t>
            </a:r>
            <a:r>
              <a:rPr lang="en-US" dirty="0"/>
              <a:t>match the disk block and record size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2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Designing a B-Tree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/>
          <a:lstStyle/>
          <a:p>
            <a:r>
              <a:rPr lang="en-US" dirty="0"/>
              <a:t>A B-Tree of order M is an M-Way tree with the following constraints</a:t>
            </a:r>
          </a:p>
          <a:p>
            <a:pPr lvl="1"/>
            <a:r>
              <a:rPr lang="en-US" sz="2500" dirty="0"/>
              <a:t>The root is either a leaf or has between 2 and M subtrees</a:t>
            </a:r>
          </a:p>
          <a:p>
            <a:pPr lvl="1"/>
            <a:r>
              <a:rPr lang="en-US" sz="2500" dirty="0"/>
              <a:t>All interior nodes (except maybe the root) have between </a:t>
            </a:r>
            <a:r>
              <a:rPr lang="en-US" sz="2500" dirty="0">
                <a:latin typeface="Symbol" charset="0"/>
              </a:rPr>
              <a:t></a:t>
            </a:r>
            <a:r>
              <a:rPr lang="en-US" sz="2500" dirty="0"/>
              <a:t>M / 2</a:t>
            </a:r>
            <a:r>
              <a:rPr lang="en-US" sz="2500" dirty="0">
                <a:latin typeface="Symbol" charset="0"/>
              </a:rPr>
              <a:t> </a:t>
            </a:r>
            <a:r>
              <a:rPr lang="en-US" sz="2500" dirty="0"/>
              <a:t>and M subtrees</a:t>
            </a:r>
          </a:p>
          <a:p>
            <a:pPr lvl="2"/>
            <a:r>
              <a:rPr lang="en-US" sz="2400" dirty="0"/>
              <a:t>Each interior node is at least “half full”</a:t>
            </a:r>
          </a:p>
          <a:p>
            <a:pPr lvl="1"/>
            <a:r>
              <a:rPr lang="en-US" sz="2500" dirty="0"/>
              <a:t>All leaves are at the same level</a:t>
            </a:r>
          </a:p>
          <a:p>
            <a:pPr lvl="1"/>
            <a:r>
              <a:rPr lang="en-US" sz="2500" dirty="0"/>
              <a:t>A leaf stores between  </a:t>
            </a:r>
            <a:r>
              <a:rPr lang="en-US" sz="2500" dirty="0">
                <a:latin typeface="Symbol" charset="0"/>
              </a:rPr>
              <a:t></a:t>
            </a:r>
            <a:r>
              <a:rPr lang="en-US" sz="2500" dirty="0"/>
              <a:t>L / 2</a:t>
            </a:r>
            <a:r>
              <a:rPr lang="en-US" sz="2500" dirty="0">
                <a:latin typeface="Symbol" charset="0"/>
              </a:rPr>
              <a:t> </a:t>
            </a:r>
            <a:r>
              <a:rPr lang="en-US" sz="2500" dirty="0"/>
              <a:t>and L data elements</a:t>
            </a:r>
          </a:p>
          <a:p>
            <a:pPr lvl="2"/>
            <a:r>
              <a:rPr lang="en-US" dirty="0"/>
              <a:t>Except when the tree has fewer than L/2 elements</a:t>
            </a:r>
          </a:p>
          <a:p>
            <a:pPr lvl="2"/>
            <a:r>
              <a:rPr lang="en-US" dirty="0"/>
              <a:t>L is a fixed constant &gt;= 1</a:t>
            </a:r>
            <a:endParaRPr lang="en-US" sz="21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B-Trees</a:t>
            </a:r>
          </a:p>
          <a:p>
            <a:pPr lvl="1"/>
            <a:r>
              <a:rPr lang="en-US" dirty="0"/>
              <a:t>Properties</a:t>
            </a:r>
          </a:p>
          <a:p>
            <a:r>
              <a:rPr lang="en-US" dirty="0"/>
              <a:t>Designing a B-Tree</a:t>
            </a:r>
          </a:p>
          <a:p>
            <a:pPr lvl="1"/>
            <a:r>
              <a:rPr lang="en-US" dirty="0"/>
              <a:t>Choosing “L”</a:t>
            </a:r>
          </a:p>
          <a:p>
            <a:pPr lvl="1"/>
            <a:r>
              <a:rPr lang="en-US" dirty="0"/>
              <a:t>Choosing “M”</a:t>
            </a:r>
          </a:p>
          <a:p>
            <a:pPr lvl="1"/>
            <a:r>
              <a:rPr lang="en-US" dirty="0"/>
              <a:t>Performance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Insertion</a:t>
            </a:r>
          </a:p>
          <a:p>
            <a:pPr lvl="1"/>
            <a:r>
              <a:rPr lang="en-US" dirty="0"/>
              <a:t>Deletion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05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4830763"/>
          </a:xfrm>
        </p:spPr>
        <p:txBody>
          <a:bodyPr/>
          <a:lstStyle/>
          <a:p>
            <a:r>
              <a:rPr lang="en-US" dirty="0"/>
              <a:t>For a B-Tree with M = 4 and L = 3</a:t>
            </a:r>
          </a:p>
          <a:p>
            <a:pPr lvl="3"/>
            <a:endParaRPr lang="en-US" dirty="0"/>
          </a:p>
          <a:p>
            <a:r>
              <a:rPr lang="en-US" dirty="0"/>
              <a:t>The root node can have between 2 and 4 subtrees</a:t>
            </a:r>
          </a:p>
          <a:p>
            <a:r>
              <a:rPr lang="en-US" dirty="0"/>
              <a:t>Each interior node can have between</a:t>
            </a:r>
          </a:p>
          <a:p>
            <a:pPr lvl="1"/>
            <a:r>
              <a:rPr lang="en-US" dirty="0"/>
              <a:t>2 and 4 subtrees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2800" dirty="0">
                <a:latin typeface="Symbol" charset="0"/>
              </a:rPr>
              <a:t></a:t>
            </a:r>
            <a:r>
              <a:rPr lang="en-US" sz="2800" dirty="0"/>
              <a:t>M / 2</a:t>
            </a:r>
            <a:r>
              <a:rPr lang="en-US" sz="2800" dirty="0">
                <a:latin typeface="Symbol" charset="0"/>
              </a:rPr>
              <a:t> </a:t>
            </a:r>
            <a:r>
              <a:rPr lang="en-US" dirty="0">
                <a:sym typeface="Wingdings" panose="05000000000000000000" pitchFamily="2" charset="2"/>
              </a:rPr>
              <a:t>= 2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Up to 3 keys  M – 1 = 3</a:t>
            </a:r>
            <a:endParaRPr lang="en-US" dirty="0"/>
          </a:p>
          <a:p>
            <a:r>
              <a:rPr lang="en-US" dirty="0"/>
              <a:t>Each exterior node (leaf) can hold between</a:t>
            </a:r>
          </a:p>
          <a:p>
            <a:pPr lvl="1"/>
            <a:r>
              <a:rPr lang="en-US" dirty="0"/>
              <a:t>2 and 3 data elements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2800" dirty="0">
                <a:latin typeface="Symbol" charset="0"/>
              </a:rPr>
              <a:t></a:t>
            </a:r>
            <a:r>
              <a:rPr lang="en-US" sz="2800" dirty="0"/>
              <a:t>L / 2</a:t>
            </a:r>
            <a:r>
              <a:rPr lang="en-US" sz="2800" dirty="0">
                <a:latin typeface="Symbol" charset="0"/>
              </a:rPr>
              <a:t> </a:t>
            </a:r>
            <a:r>
              <a:rPr lang="en-US" dirty="0">
                <a:sym typeface="Wingdings" panose="05000000000000000000" pitchFamily="2" charset="2"/>
              </a:rPr>
              <a:t>= 2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3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B-Trees?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node/leaf access should cost one disk access</a:t>
            </a:r>
          </a:p>
          <a:p>
            <a:endParaRPr lang="en-US" dirty="0"/>
          </a:p>
          <a:p>
            <a:r>
              <a:rPr lang="en-US" dirty="0"/>
              <a:t>When choosing M and L, keep in mind</a:t>
            </a:r>
          </a:p>
          <a:p>
            <a:pPr lvl="1"/>
            <a:r>
              <a:rPr lang="en-US" dirty="0"/>
              <a:t>The size of the data stored in the leaves</a:t>
            </a:r>
          </a:p>
          <a:p>
            <a:pPr lvl="1"/>
            <a:r>
              <a:rPr lang="en-US" dirty="0"/>
              <a:t>The size of the keys</a:t>
            </a:r>
          </a:p>
          <a:p>
            <a:pPr lvl="1"/>
            <a:r>
              <a:rPr lang="en-US" dirty="0"/>
              <a:t>Pointers stored in the interior nodes</a:t>
            </a:r>
          </a:p>
          <a:p>
            <a:pPr lvl="1"/>
            <a:r>
              <a:rPr lang="en-US" dirty="0"/>
              <a:t>The size of a disk block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1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B-Tree: for Students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B-Tree stores student records:</a:t>
            </a:r>
          </a:p>
          <a:p>
            <a:pPr lvl="1"/>
            <a:r>
              <a:rPr lang="en-US" dirty="0"/>
              <a:t>Name, address, other data, etc.</a:t>
            </a:r>
          </a:p>
          <a:p>
            <a:pPr lvl="2"/>
            <a:endParaRPr lang="en-US" dirty="0"/>
          </a:p>
          <a:p>
            <a:r>
              <a:rPr lang="en-US" dirty="0"/>
              <a:t>Total size of records is 1024 bytes</a:t>
            </a:r>
          </a:p>
          <a:p>
            <a:r>
              <a:rPr lang="en-US" dirty="0"/>
              <a:t>Assume that the key to each student record is 8 bytes long (SSN)</a:t>
            </a:r>
          </a:p>
          <a:p>
            <a:r>
              <a:rPr lang="en-US" dirty="0"/>
              <a:t>Assume that a pointer (really a disk block number) requires 4 bytes</a:t>
            </a:r>
          </a:p>
          <a:p>
            <a:r>
              <a:rPr lang="en-US" dirty="0"/>
              <a:t>Assume that our disk block is 4096 bytes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B-Tree: Calculating 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 is the number of data records that can be stored in  each leaf</a:t>
            </a:r>
          </a:p>
          <a:p>
            <a:pPr lvl="3"/>
            <a:endParaRPr lang="en-US" dirty="0"/>
          </a:p>
          <a:p>
            <a:r>
              <a:rPr lang="en-US" dirty="0"/>
              <a:t>Since we want to do just one disk access per leaf, this should be the same as the number of data records per disk block</a:t>
            </a:r>
          </a:p>
          <a:p>
            <a:pPr lvl="3"/>
            <a:endParaRPr lang="en-US" dirty="0"/>
          </a:p>
          <a:p>
            <a:r>
              <a:rPr lang="en-US" dirty="0"/>
              <a:t>Since a disk block is 4096 and a data record is 1024,  we choose 4 data records per leaf</a:t>
            </a:r>
          </a:p>
          <a:p>
            <a:pPr lvl="1"/>
            <a:r>
              <a:rPr lang="en-US" dirty="0"/>
              <a:t>L = </a:t>
            </a:r>
            <a:r>
              <a:rPr lang="en-US" sz="2800" dirty="0">
                <a:latin typeface="Symbol" charset="0"/>
                <a:sym typeface="Symbol"/>
              </a:rPr>
              <a:t></a:t>
            </a:r>
            <a:r>
              <a:rPr lang="en-US" sz="2800" dirty="0"/>
              <a:t> 4096 / 1024 </a:t>
            </a:r>
            <a:r>
              <a:rPr lang="en-US" sz="2800" dirty="0">
                <a:latin typeface="Symbol" charset="0"/>
                <a:sym typeface="Symbol"/>
              </a:rPr>
              <a:t>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B-Tree: Calculating 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keep the tree flat and wide, we want to maximize the value of M</a:t>
            </a:r>
          </a:p>
          <a:p>
            <a:pPr lvl="1"/>
            <a:r>
              <a:rPr lang="en-US" dirty="0"/>
              <a:t>Also want just one disk access per interior node</a:t>
            </a:r>
          </a:p>
          <a:p>
            <a:r>
              <a:rPr lang="en-US" dirty="0"/>
              <a:t>Use the following relationship:</a:t>
            </a:r>
          </a:p>
          <a:p>
            <a:pPr lvl="1"/>
            <a:r>
              <a:rPr lang="en-US" dirty="0"/>
              <a:t>4(M) + 8(M – 1) &lt;= 4096</a:t>
            </a:r>
          </a:p>
          <a:p>
            <a:endParaRPr lang="en-US" dirty="0"/>
          </a:p>
          <a:p>
            <a:r>
              <a:rPr lang="en-US" dirty="0"/>
              <a:t>So 342 is the largest possible M that makes the  tree as shallow as possible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9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B-Tree: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r>
              <a:rPr lang="en-US" dirty="0"/>
              <a:t>With M = 342 the height of our tree for N students will be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sz="3200" dirty="0">
                <a:latin typeface="Symbol" charset="0"/>
              </a:rPr>
              <a:t></a:t>
            </a:r>
            <a:r>
              <a:rPr lang="en-US" sz="3200" dirty="0"/>
              <a:t>log</a:t>
            </a:r>
            <a:r>
              <a:rPr lang="en-US" sz="3200" baseline="-25000" dirty="0"/>
              <a:t>342 </a:t>
            </a:r>
            <a:r>
              <a:rPr lang="en-US" sz="3200" dirty="0">
                <a:latin typeface="Symbol" charset="0"/>
              </a:rPr>
              <a:t></a:t>
            </a:r>
            <a:r>
              <a:rPr lang="en-US" sz="3200" dirty="0"/>
              <a:t>N / L</a:t>
            </a:r>
            <a:r>
              <a:rPr lang="en-US" sz="3200" dirty="0">
                <a:latin typeface="Symbol" charset="0"/>
              </a:rPr>
              <a:t>  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For example, with N = 100,000 the height of the tree with  M = 342 would be no more than 2, because </a:t>
            </a:r>
            <a:r>
              <a:rPr lang="en-US" sz="2800" dirty="0">
                <a:latin typeface="Symbol" charset="0"/>
              </a:rPr>
              <a:t></a:t>
            </a:r>
            <a:r>
              <a:rPr lang="en-US" sz="2800" dirty="0"/>
              <a:t>log</a:t>
            </a:r>
            <a:r>
              <a:rPr lang="en-US" sz="2800" baseline="-25000" dirty="0"/>
              <a:t>342</a:t>
            </a:r>
            <a:r>
              <a:rPr lang="en-US" sz="2800" dirty="0"/>
              <a:t> </a:t>
            </a:r>
            <a:r>
              <a:rPr lang="en-US" sz="2800" dirty="0">
                <a:latin typeface="Symbol" charset="0"/>
              </a:rPr>
              <a:t></a:t>
            </a:r>
            <a:r>
              <a:rPr lang="en-US" sz="2800" dirty="0"/>
              <a:t>100000 / 4</a:t>
            </a:r>
            <a:r>
              <a:rPr lang="en-US" sz="2800" dirty="0">
                <a:latin typeface="Symbol" charset="0"/>
              </a:rPr>
              <a:t>  </a:t>
            </a:r>
            <a:r>
              <a:rPr lang="en-US" dirty="0">
                <a:sym typeface="Wingdings" panose="05000000000000000000" pitchFamily="2" charset="2"/>
              </a:rPr>
              <a:t>= 2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So any record can be found in 3 disk accesses</a:t>
            </a:r>
          </a:p>
          <a:p>
            <a:pPr lvl="1"/>
            <a:r>
              <a:rPr lang="en-US" dirty="0"/>
              <a:t>If the root is stored in memory, then only 2 disk accesses are needed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1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B-Tree Operations</a:t>
            </a:r>
            <a:br>
              <a:rPr lang="en-US" dirty="0"/>
            </a:br>
            <a:r>
              <a:rPr lang="en-US" dirty="0"/>
              <a:t>Insertion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2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 B-Tree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r>
              <a:rPr lang="en-US" dirty="0"/>
              <a:t>Search to find the leaf into which the new value (X) should be inserted</a:t>
            </a:r>
          </a:p>
          <a:p>
            <a:endParaRPr lang="en-US" dirty="0"/>
          </a:p>
          <a:p>
            <a:r>
              <a:rPr lang="en-US" dirty="0"/>
              <a:t>If the leaf has room (fewer than L elements), insert X and write the  leaf back to the disk</a:t>
            </a:r>
          </a:p>
          <a:p>
            <a:endParaRPr lang="en-US" dirty="0"/>
          </a:p>
          <a:p>
            <a:r>
              <a:rPr lang="en-US" dirty="0"/>
              <a:t>If the leaf is full, split it into two leaves, each containing half of the elements</a:t>
            </a:r>
          </a:p>
          <a:p>
            <a:pPr lvl="1"/>
            <a:r>
              <a:rPr lang="en-US" dirty="0"/>
              <a:t>Insert X into the appropriate new leaf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2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 B-Tree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r>
              <a:rPr lang="en-US" dirty="0"/>
              <a:t>If a leaf has been split, we need to update the keys in the parent interior</a:t>
            </a:r>
          </a:p>
          <a:p>
            <a:pPr lvl="3"/>
            <a:endParaRPr lang="en-US" dirty="0"/>
          </a:p>
          <a:p>
            <a:r>
              <a:rPr lang="en-US" dirty="0"/>
              <a:t>To choose a new key for the parent interior node, there are a variety of methods</a:t>
            </a:r>
          </a:p>
          <a:p>
            <a:pPr lvl="1"/>
            <a:r>
              <a:rPr lang="en-US" dirty="0"/>
              <a:t>One is to use the median data value as the key</a:t>
            </a:r>
          </a:p>
          <a:p>
            <a:pPr lvl="4"/>
            <a:endParaRPr lang="en-US" dirty="0"/>
          </a:p>
          <a:p>
            <a:r>
              <a:rPr lang="en-US" dirty="0"/>
              <a:t>If the parent node is already full, split it in the same manner; splits propagate up to the root</a:t>
            </a:r>
          </a:p>
          <a:p>
            <a:pPr lvl="1"/>
            <a:r>
              <a:rPr lang="en-US" dirty="0"/>
              <a:t>This is how the tree grows in height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6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33, 35, and 21 into the tree below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81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28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990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838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1600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1447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2057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2590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2438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3200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3048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3810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657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4267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4876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4724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5486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1" name="Rectangle 25"/>
          <p:cNvSpPr>
            <a:spLocks noChangeArrowheads="1"/>
          </p:cNvSpPr>
          <p:nvPr/>
        </p:nvSpPr>
        <p:spPr bwMode="auto">
          <a:xfrm>
            <a:off x="5334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6096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3" name="Rectangle 27"/>
          <p:cNvSpPr>
            <a:spLocks noChangeArrowheads="1"/>
          </p:cNvSpPr>
          <p:nvPr/>
        </p:nvSpPr>
        <p:spPr bwMode="auto">
          <a:xfrm>
            <a:off x="5943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4" name="Rectangle 28"/>
          <p:cNvSpPr>
            <a:spLocks noChangeArrowheads="1"/>
          </p:cNvSpPr>
          <p:nvPr/>
        </p:nvSpPr>
        <p:spPr bwMode="auto">
          <a:xfrm>
            <a:off x="6553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7086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6934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7696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7543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8305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8153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8763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2286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762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1295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5" name="Rectangle 39"/>
          <p:cNvSpPr>
            <a:spLocks noChangeArrowheads="1"/>
          </p:cNvSpPr>
          <p:nvPr/>
        </p:nvSpPr>
        <p:spPr bwMode="auto">
          <a:xfrm>
            <a:off x="1905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2438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2971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35052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9" name="Rectangle 43"/>
          <p:cNvSpPr>
            <a:spLocks noChangeArrowheads="1"/>
          </p:cNvSpPr>
          <p:nvPr/>
        </p:nvSpPr>
        <p:spPr bwMode="auto">
          <a:xfrm>
            <a:off x="4724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5257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11" name="Rectangle 45"/>
          <p:cNvSpPr>
            <a:spLocks noChangeArrowheads="1"/>
          </p:cNvSpPr>
          <p:nvPr/>
        </p:nvSpPr>
        <p:spPr bwMode="auto">
          <a:xfrm>
            <a:off x="6858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12" name="Rectangle 46"/>
          <p:cNvSpPr>
            <a:spLocks noChangeArrowheads="1"/>
          </p:cNvSpPr>
          <p:nvPr/>
        </p:nvSpPr>
        <p:spPr bwMode="auto">
          <a:xfrm>
            <a:off x="7391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>
            <a:off x="304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914400" y="4052888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5" name="Line 49"/>
          <p:cNvSpPr>
            <a:spLocks noChangeShapeType="1"/>
          </p:cNvSpPr>
          <p:nvPr/>
        </p:nvSpPr>
        <p:spPr bwMode="auto">
          <a:xfrm>
            <a:off x="1524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6" name="Line 50"/>
          <p:cNvSpPr>
            <a:spLocks noChangeShapeType="1"/>
          </p:cNvSpPr>
          <p:nvPr/>
        </p:nvSpPr>
        <p:spPr bwMode="auto">
          <a:xfrm>
            <a:off x="2133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7" name="Line 51"/>
          <p:cNvSpPr>
            <a:spLocks noChangeShapeType="1"/>
          </p:cNvSpPr>
          <p:nvPr/>
        </p:nvSpPr>
        <p:spPr bwMode="auto">
          <a:xfrm>
            <a:off x="2514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>
            <a:off x="3124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3733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0" name="Line 54"/>
          <p:cNvSpPr>
            <a:spLocks noChangeShapeType="1"/>
          </p:cNvSpPr>
          <p:nvPr/>
        </p:nvSpPr>
        <p:spPr bwMode="auto">
          <a:xfrm>
            <a:off x="4800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1" name="Line 55"/>
          <p:cNvSpPr>
            <a:spLocks noChangeShapeType="1"/>
          </p:cNvSpPr>
          <p:nvPr/>
        </p:nvSpPr>
        <p:spPr bwMode="auto">
          <a:xfrm>
            <a:off x="5410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" name="Line 56"/>
          <p:cNvSpPr>
            <a:spLocks noChangeShapeType="1"/>
          </p:cNvSpPr>
          <p:nvPr/>
        </p:nvSpPr>
        <p:spPr bwMode="auto">
          <a:xfrm>
            <a:off x="70104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" name="Line 57"/>
          <p:cNvSpPr>
            <a:spLocks noChangeShapeType="1"/>
          </p:cNvSpPr>
          <p:nvPr/>
        </p:nvSpPr>
        <p:spPr bwMode="auto">
          <a:xfrm>
            <a:off x="7620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216025" y="2819400"/>
            <a:ext cx="22161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 flipH="1">
            <a:off x="3425825" y="2819400"/>
            <a:ext cx="6159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6" name="Line 60"/>
          <p:cNvSpPr>
            <a:spLocks noChangeShapeType="1"/>
          </p:cNvSpPr>
          <p:nvPr/>
        </p:nvSpPr>
        <p:spPr bwMode="auto">
          <a:xfrm>
            <a:off x="4648200" y="2743200"/>
            <a:ext cx="10668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7" name="Line 61"/>
          <p:cNvSpPr>
            <a:spLocks noChangeShapeType="1"/>
          </p:cNvSpPr>
          <p:nvPr/>
        </p:nvSpPr>
        <p:spPr bwMode="auto">
          <a:xfrm>
            <a:off x="5257800" y="2743200"/>
            <a:ext cx="27432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692204" y="3440668"/>
            <a:ext cx="2057400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directional guide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741920" y="5410200"/>
            <a:ext cx="1295400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real data</a:t>
            </a:r>
          </a:p>
        </p:txBody>
      </p:sp>
      <p:sp>
        <p:nvSpPr>
          <p:cNvPr id="129" name="Oval 128"/>
          <p:cNvSpPr/>
          <p:nvPr/>
        </p:nvSpPr>
        <p:spPr bwMode="auto">
          <a:xfrm>
            <a:off x="7048500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0" name="Rounded Rectangle 129"/>
          <p:cNvSpPr/>
          <p:nvPr/>
        </p:nvSpPr>
        <p:spPr bwMode="auto">
          <a:xfrm>
            <a:off x="7305278" y="4791456"/>
            <a:ext cx="553244" cy="618744"/>
          </a:xfrm>
          <a:prstGeom prst="roundRect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12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  <p:bldP spid="132" grpId="0" animBg="1"/>
      <p:bldP spid="129" grpId="0" animBg="1"/>
      <p:bldP spid="1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Introduction to B-Trees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55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</a:t>
            </a:r>
            <a:r>
              <a:rPr lang="en-US" u="sng" dirty="0"/>
              <a:t>33</a:t>
            </a:r>
            <a:r>
              <a:rPr lang="en-US" dirty="0"/>
              <a:t>, 35, and 21 into the tree below</a:t>
            </a:r>
          </a:p>
          <a:p>
            <a:pPr lvl="1"/>
            <a:r>
              <a:rPr lang="en-US" dirty="0"/>
              <a:t>Traverse to find place to insert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81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28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990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838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1600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1447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2057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2590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2438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3200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3048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3810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657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4267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4876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4724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5486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1" name="Rectangle 25"/>
          <p:cNvSpPr>
            <a:spLocks noChangeArrowheads="1"/>
          </p:cNvSpPr>
          <p:nvPr/>
        </p:nvSpPr>
        <p:spPr bwMode="auto">
          <a:xfrm>
            <a:off x="5334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6096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3" name="Rectangle 27"/>
          <p:cNvSpPr>
            <a:spLocks noChangeArrowheads="1"/>
          </p:cNvSpPr>
          <p:nvPr/>
        </p:nvSpPr>
        <p:spPr bwMode="auto">
          <a:xfrm>
            <a:off x="5943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4" name="Rectangle 28"/>
          <p:cNvSpPr>
            <a:spLocks noChangeArrowheads="1"/>
          </p:cNvSpPr>
          <p:nvPr/>
        </p:nvSpPr>
        <p:spPr bwMode="auto">
          <a:xfrm>
            <a:off x="6553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7086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6934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7696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7543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8305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8153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8763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2286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762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1295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5" name="Rectangle 39"/>
          <p:cNvSpPr>
            <a:spLocks noChangeArrowheads="1"/>
          </p:cNvSpPr>
          <p:nvPr/>
        </p:nvSpPr>
        <p:spPr bwMode="auto">
          <a:xfrm>
            <a:off x="1905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2438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2971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35052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9" name="Rectangle 43"/>
          <p:cNvSpPr>
            <a:spLocks noChangeArrowheads="1"/>
          </p:cNvSpPr>
          <p:nvPr/>
        </p:nvSpPr>
        <p:spPr bwMode="auto">
          <a:xfrm>
            <a:off x="4724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5257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11" name="Rectangle 45"/>
          <p:cNvSpPr>
            <a:spLocks noChangeArrowheads="1"/>
          </p:cNvSpPr>
          <p:nvPr/>
        </p:nvSpPr>
        <p:spPr bwMode="auto">
          <a:xfrm>
            <a:off x="6858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12" name="Rectangle 46"/>
          <p:cNvSpPr>
            <a:spLocks noChangeArrowheads="1"/>
          </p:cNvSpPr>
          <p:nvPr/>
        </p:nvSpPr>
        <p:spPr bwMode="auto">
          <a:xfrm>
            <a:off x="7391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>
            <a:off x="304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914400" y="4052888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5" name="Line 49"/>
          <p:cNvSpPr>
            <a:spLocks noChangeShapeType="1"/>
          </p:cNvSpPr>
          <p:nvPr/>
        </p:nvSpPr>
        <p:spPr bwMode="auto">
          <a:xfrm>
            <a:off x="1524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6" name="Line 50"/>
          <p:cNvSpPr>
            <a:spLocks noChangeShapeType="1"/>
          </p:cNvSpPr>
          <p:nvPr/>
        </p:nvSpPr>
        <p:spPr bwMode="auto">
          <a:xfrm>
            <a:off x="2133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7" name="Line 51"/>
          <p:cNvSpPr>
            <a:spLocks noChangeShapeType="1"/>
          </p:cNvSpPr>
          <p:nvPr/>
        </p:nvSpPr>
        <p:spPr bwMode="auto">
          <a:xfrm>
            <a:off x="2514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>
            <a:off x="3124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3733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0" name="Line 54"/>
          <p:cNvSpPr>
            <a:spLocks noChangeShapeType="1"/>
          </p:cNvSpPr>
          <p:nvPr/>
        </p:nvSpPr>
        <p:spPr bwMode="auto">
          <a:xfrm>
            <a:off x="4800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1" name="Line 55"/>
          <p:cNvSpPr>
            <a:spLocks noChangeShapeType="1"/>
          </p:cNvSpPr>
          <p:nvPr/>
        </p:nvSpPr>
        <p:spPr bwMode="auto">
          <a:xfrm>
            <a:off x="5410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" name="Line 56"/>
          <p:cNvSpPr>
            <a:spLocks noChangeShapeType="1"/>
          </p:cNvSpPr>
          <p:nvPr/>
        </p:nvSpPr>
        <p:spPr bwMode="auto">
          <a:xfrm>
            <a:off x="70104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" name="Line 57"/>
          <p:cNvSpPr>
            <a:spLocks noChangeShapeType="1"/>
          </p:cNvSpPr>
          <p:nvPr/>
        </p:nvSpPr>
        <p:spPr bwMode="auto">
          <a:xfrm>
            <a:off x="7620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216025" y="2819400"/>
            <a:ext cx="22161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 flipH="1">
            <a:off x="3425825" y="2819400"/>
            <a:ext cx="6159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6" name="Line 60"/>
          <p:cNvSpPr>
            <a:spLocks noChangeShapeType="1"/>
          </p:cNvSpPr>
          <p:nvPr/>
        </p:nvSpPr>
        <p:spPr bwMode="auto">
          <a:xfrm>
            <a:off x="4648200" y="2743200"/>
            <a:ext cx="10668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7" name="Line 61"/>
          <p:cNvSpPr>
            <a:spLocks noChangeShapeType="1"/>
          </p:cNvSpPr>
          <p:nvPr/>
        </p:nvSpPr>
        <p:spPr bwMode="auto">
          <a:xfrm>
            <a:off x="5257800" y="2743200"/>
            <a:ext cx="27432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3459353" y="24384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2552700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3165475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3429000" y="4705350"/>
            <a:ext cx="533400" cy="104775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1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33" grpId="0" animBg="1"/>
      <p:bldP spid="134" grpId="0" animBg="1"/>
      <p:bldP spid="13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</a:t>
            </a:r>
            <a:r>
              <a:rPr lang="en-US" u="sng" dirty="0"/>
              <a:t>33</a:t>
            </a:r>
            <a:r>
              <a:rPr lang="en-US" dirty="0"/>
              <a:t>, 35, and 21 into the tree below</a:t>
            </a:r>
          </a:p>
          <a:p>
            <a:pPr lvl="1"/>
            <a:r>
              <a:rPr lang="en-US" dirty="0"/>
              <a:t>Insert value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81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28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990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838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1600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1447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2057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2590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2438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3200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3048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3810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657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4267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4876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4724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5486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1" name="Rectangle 25"/>
          <p:cNvSpPr>
            <a:spLocks noChangeArrowheads="1"/>
          </p:cNvSpPr>
          <p:nvPr/>
        </p:nvSpPr>
        <p:spPr bwMode="auto">
          <a:xfrm>
            <a:off x="5334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6096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3" name="Rectangle 27"/>
          <p:cNvSpPr>
            <a:spLocks noChangeArrowheads="1"/>
          </p:cNvSpPr>
          <p:nvPr/>
        </p:nvSpPr>
        <p:spPr bwMode="auto">
          <a:xfrm>
            <a:off x="5943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4" name="Rectangle 28"/>
          <p:cNvSpPr>
            <a:spLocks noChangeArrowheads="1"/>
          </p:cNvSpPr>
          <p:nvPr/>
        </p:nvSpPr>
        <p:spPr bwMode="auto">
          <a:xfrm>
            <a:off x="6553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7086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6934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7696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7543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8305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8153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8763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2286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762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1295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5" name="Rectangle 39"/>
          <p:cNvSpPr>
            <a:spLocks noChangeArrowheads="1"/>
          </p:cNvSpPr>
          <p:nvPr/>
        </p:nvSpPr>
        <p:spPr bwMode="auto">
          <a:xfrm>
            <a:off x="1905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2438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2971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35052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33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</a:p>
        </p:txBody>
      </p:sp>
      <p:sp>
        <p:nvSpPr>
          <p:cNvPr id="109" name="Rectangle 43"/>
          <p:cNvSpPr>
            <a:spLocks noChangeArrowheads="1"/>
          </p:cNvSpPr>
          <p:nvPr/>
        </p:nvSpPr>
        <p:spPr bwMode="auto">
          <a:xfrm>
            <a:off x="4724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5257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11" name="Rectangle 45"/>
          <p:cNvSpPr>
            <a:spLocks noChangeArrowheads="1"/>
          </p:cNvSpPr>
          <p:nvPr/>
        </p:nvSpPr>
        <p:spPr bwMode="auto">
          <a:xfrm>
            <a:off x="6858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12" name="Rectangle 46"/>
          <p:cNvSpPr>
            <a:spLocks noChangeArrowheads="1"/>
          </p:cNvSpPr>
          <p:nvPr/>
        </p:nvSpPr>
        <p:spPr bwMode="auto">
          <a:xfrm>
            <a:off x="7391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>
            <a:off x="304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914400" y="4052888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5" name="Line 49"/>
          <p:cNvSpPr>
            <a:spLocks noChangeShapeType="1"/>
          </p:cNvSpPr>
          <p:nvPr/>
        </p:nvSpPr>
        <p:spPr bwMode="auto">
          <a:xfrm>
            <a:off x="1524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6" name="Line 50"/>
          <p:cNvSpPr>
            <a:spLocks noChangeShapeType="1"/>
          </p:cNvSpPr>
          <p:nvPr/>
        </p:nvSpPr>
        <p:spPr bwMode="auto">
          <a:xfrm>
            <a:off x="2133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7" name="Line 51"/>
          <p:cNvSpPr>
            <a:spLocks noChangeShapeType="1"/>
          </p:cNvSpPr>
          <p:nvPr/>
        </p:nvSpPr>
        <p:spPr bwMode="auto">
          <a:xfrm>
            <a:off x="2514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>
            <a:off x="3124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3733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0" name="Line 54"/>
          <p:cNvSpPr>
            <a:spLocks noChangeShapeType="1"/>
          </p:cNvSpPr>
          <p:nvPr/>
        </p:nvSpPr>
        <p:spPr bwMode="auto">
          <a:xfrm>
            <a:off x="4800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1" name="Line 55"/>
          <p:cNvSpPr>
            <a:spLocks noChangeShapeType="1"/>
          </p:cNvSpPr>
          <p:nvPr/>
        </p:nvSpPr>
        <p:spPr bwMode="auto">
          <a:xfrm>
            <a:off x="5410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" name="Line 56"/>
          <p:cNvSpPr>
            <a:spLocks noChangeShapeType="1"/>
          </p:cNvSpPr>
          <p:nvPr/>
        </p:nvSpPr>
        <p:spPr bwMode="auto">
          <a:xfrm>
            <a:off x="70104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" name="Line 57"/>
          <p:cNvSpPr>
            <a:spLocks noChangeShapeType="1"/>
          </p:cNvSpPr>
          <p:nvPr/>
        </p:nvSpPr>
        <p:spPr bwMode="auto">
          <a:xfrm>
            <a:off x="7620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216025" y="2819400"/>
            <a:ext cx="22161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 flipH="1">
            <a:off x="3425825" y="2819400"/>
            <a:ext cx="6159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6" name="Line 60"/>
          <p:cNvSpPr>
            <a:spLocks noChangeShapeType="1"/>
          </p:cNvSpPr>
          <p:nvPr/>
        </p:nvSpPr>
        <p:spPr bwMode="auto">
          <a:xfrm>
            <a:off x="4648200" y="2743200"/>
            <a:ext cx="10668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7" name="Line 61"/>
          <p:cNvSpPr>
            <a:spLocks noChangeShapeType="1"/>
          </p:cNvSpPr>
          <p:nvPr/>
        </p:nvSpPr>
        <p:spPr bwMode="auto">
          <a:xfrm>
            <a:off x="5257800" y="2743200"/>
            <a:ext cx="27432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3459353" y="24384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2552700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3165475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3429000" y="4705350"/>
            <a:ext cx="533400" cy="104775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6874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33, </a:t>
            </a:r>
            <a:r>
              <a:rPr lang="en-US" u="sng" dirty="0"/>
              <a:t>35</a:t>
            </a:r>
            <a:r>
              <a:rPr lang="en-US" dirty="0"/>
              <a:t>, and 21 into the tree below</a:t>
            </a:r>
          </a:p>
          <a:p>
            <a:pPr lvl="1"/>
            <a:r>
              <a:rPr lang="en-US" dirty="0"/>
              <a:t>Traverse to find place to insert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81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28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990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838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1600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1447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2057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2590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2438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3200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3048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3810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657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4267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4876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4724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5486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1" name="Rectangle 25"/>
          <p:cNvSpPr>
            <a:spLocks noChangeArrowheads="1"/>
          </p:cNvSpPr>
          <p:nvPr/>
        </p:nvSpPr>
        <p:spPr bwMode="auto">
          <a:xfrm>
            <a:off x="5334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6096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3" name="Rectangle 27"/>
          <p:cNvSpPr>
            <a:spLocks noChangeArrowheads="1"/>
          </p:cNvSpPr>
          <p:nvPr/>
        </p:nvSpPr>
        <p:spPr bwMode="auto">
          <a:xfrm>
            <a:off x="5943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4" name="Rectangle 28"/>
          <p:cNvSpPr>
            <a:spLocks noChangeArrowheads="1"/>
          </p:cNvSpPr>
          <p:nvPr/>
        </p:nvSpPr>
        <p:spPr bwMode="auto">
          <a:xfrm>
            <a:off x="6553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7086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6934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7696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7543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8305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8153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8763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2286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762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1295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5" name="Rectangle 39"/>
          <p:cNvSpPr>
            <a:spLocks noChangeArrowheads="1"/>
          </p:cNvSpPr>
          <p:nvPr/>
        </p:nvSpPr>
        <p:spPr bwMode="auto">
          <a:xfrm>
            <a:off x="1905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2438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2971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35052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33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</a:p>
        </p:txBody>
      </p:sp>
      <p:sp>
        <p:nvSpPr>
          <p:cNvPr id="109" name="Rectangle 43"/>
          <p:cNvSpPr>
            <a:spLocks noChangeArrowheads="1"/>
          </p:cNvSpPr>
          <p:nvPr/>
        </p:nvSpPr>
        <p:spPr bwMode="auto">
          <a:xfrm>
            <a:off x="4724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5257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11" name="Rectangle 45"/>
          <p:cNvSpPr>
            <a:spLocks noChangeArrowheads="1"/>
          </p:cNvSpPr>
          <p:nvPr/>
        </p:nvSpPr>
        <p:spPr bwMode="auto">
          <a:xfrm>
            <a:off x="6858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12" name="Rectangle 46"/>
          <p:cNvSpPr>
            <a:spLocks noChangeArrowheads="1"/>
          </p:cNvSpPr>
          <p:nvPr/>
        </p:nvSpPr>
        <p:spPr bwMode="auto">
          <a:xfrm>
            <a:off x="7391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>
            <a:off x="304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914400" y="4052888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5" name="Line 49"/>
          <p:cNvSpPr>
            <a:spLocks noChangeShapeType="1"/>
          </p:cNvSpPr>
          <p:nvPr/>
        </p:nvSpPr>
        <p:spPr bwMode="auto">
          <a:xfrm>
            <a:off x="1524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6" name="Line 50"/>
          <p:cNvSpPr>
            <a:spLocks noChangeShapeType="1"/>
          </p:cNvSpPr>
          <p:nvPr/>
        </p:nvSpPr>
        <p:spPr bwMode="auto">
          <a:xfrm>
            <a:off x="2133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7" name="Line 51"/>
          <p:cNvSpPr>
            <a:spLocks noChangeShapeType="1"/>
          </p:cNvSpPr>
          <p:nvPr/>
        </p:nvSpPr>
        <p:spPr bwMode="auto">
          <a:xfrm>
            <a:off x="2514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>
            <a:off x="3124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3733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0" name="Line 54"/>
          <p:cNvSpPr>
            <a:spLocks noChangeShapeType="1"/>
          </p:cNvSpPr>
          <p:nvPr/>
        </p:nvSpPr>
        <p:spPr bwMode="auto">
          <a:xfrm>
            <a:off x="4800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1" name="Line 55"/>
          <p:cNvSpPr>
            <a:spLocks noChangeShapeType="1"/>
          </p:cNvSpPr>
          <p:nvPr/>
        </p:nvSpPr>
        <p:spPr bwMode="auto">
          <a:xfrm>
            <a:off x="5410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" name="Line 56"/>
          <p:cNvSpPr>
            <a:spLocks noChangeShapeType="1"/>
          </p:cNvSpPr>
          <p:nvPr/>
        </p:nvSpPr>
        <p:spPr bwMode="auto">
          <a:xfrm>
            <a:off x="70104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" name="Line 57"/>
          <p:cNvSpPr>
            <a:spLocks noChangeShapeType="1"/>
          </p:cNvSpPr>
          <p:nvPr/>
        </p:nvSpPr>
        <p:spPr bwMode="auto">
          <a:xfrm>
            <a:off x="7620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216025" y="2819400"/>
            <a:ext cx="22161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 flipH="1">
            <a:off x="3425825" y="2819400"/>
            <a:ext cx="6159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6" name="Line 60"/>
          <p:cNvSpPr>
            <a:spLocks noChangeShapeType="1"/>
          </p:cNvSpPr>
          <p:nvPr/>
        </p:nvSpPr>
        <p:spPr bwMode="auto">
          <a:xfrm>
            <a:off x="4648200" y="2743200"/>
            <a:ext cx="10668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7" name="Line 61"/>
          <p:cNvSpPr>
            <a:spLocks noChangeShapeType="1"/>
          </p:cNvSpPr>
          <p:nvPr/>
        </p:nvSpPr>
        <p:spPr bwMode="auto">
          <a:xfrm>
            <a:off x="5257800" y="2743200"/>
            <a:ext cx="27432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3459353" y="24384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2552700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3165475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3429000" y="4705350"/>
            <a:ext cx="533400" cy="104775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3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33" grpId="0" animBg="1"/>
      <p:bldP spid="134" grpId="0" animBg="1"/>
      <p:bldP spid="13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33, </a:t>
            </a:r>
            <a:r>
              <a:rPr lang="en-US" u="sng" dirty="0"/>
              <a:t>35</a:t>
            </a:r>
            <a:r>
              <a:rPr lang="en-US" dirty="0"/>
              <a:t>, and 21 into the tree below</a:t>
            </a:r>
          </a:p>
          <a:p>
            <a:pPr lvl="1"/>
            <a:r>
              <a:rPr lang="en-US" dirty="0"/>
              <a:t>Insert value – no room!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81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28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990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838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1600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1447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2057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2590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2438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3200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3048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3810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657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4267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4876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4724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5486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1" name="Rectangle 25"/>
          <p:cNvSpPr>
            <a:spLocks noChangeArrowheads="1"/>
          </p:cNvSpPr>
          <p:nvPr/>
        </p:nvSpPr>
        <p:spPr bwMode="auto">
          <a:xfrm>
            <a:off x="5334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6096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3" name="Rectangle 27"/>
          <p:cNvSpPr>
            <a:spLocks noChangeArrowheads="1"/>
          </p:cNvSpPr>
          <p:nvPr/>
        </p:nvSpPr>
        <p:spPr bwMode="auto">
          <a:xfrm>
            <a:off x="5943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4" name="Rectangle 28"/>
          <p:cNvSpPr>
            <a:spLocks noChangeArrowheads="1"/>
          </p:cNvSpPr>
          <p:nvPr/>
        </p:nvSpPr>
        <p:spPr bwMode="auto">
          <a:xfrm>
            <a:off x="6553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7086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6934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7696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7543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8305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8153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8763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2286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762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1295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5" name="Rectangle 39"/>
          <p:cNvSpPr>
            <a:spLocks noChangeArrowheads="1"/>
          </p:cNvSpPr>
          <p:nvPr/>
        </p:nvSpPr>
        <p:spPr bwMode="auto">
          <a:xfrm>
            <a:off x="1905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2438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2971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3505200" y="4724400"/>
            <a:ext cx="381000" cy="1295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33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35</a:t>
            </a:r>
          </a:p>
        </p:txBody>
      </p:sp>
      <p:sp>
        <p:nvSpPr>
          <p:cNvPr id="109" name="Rectangle 43"/>
          <p:cNvSpPr>
            <a:spLocks noChangeArrowheads="1"/>
          </p:cNvSpPr>
          <p:nvPr/>
        </p:nvSpPr>
        <p:spPr bwMode="auto">
          <a:xfrm>
            <a:off x="4724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5257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11" name="Rectangle 45"/>
          <p:cNvSpPr>
            <a:spLocks noChangeArrowheads="1"/>
          </p:cNvSpPr>
          <p:nvPr/>
        </p:nvSpPr>
        <p:spPr bwMode="auto">
          <a:xfrm>
            <a:off x="6858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12" name="Rectangle 46"/>
          <p:cNvSpPr>
            <a:spLocks noChangeArrowheads="1"/>
          </p:cNvSpPr>
          <p:nvPr/>
        </p:nvSpPr>
        <p:spPr bwMode="auto">
          <a:xfrm>
            <a:off x="7391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>
            <a:off x="304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914400" y="4052888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5" name="Line 49"/>
          <p:cNvSpPr>
            <a:spLocks noChangeShapeType="1"/>
          </p:cNvSpPr>
          <p:nvPr/>
        </p:nvSpPr>
        <p:spPr bwMode="auto">
          <a:xfrm>
            <a:off x="1524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6" name="Line 50"/>
          <p:cNvSpPr>
            <a:spLocks noChangeShapeType="1"/>
          </p:cNvSpPr>
          <p:nvPr/>
        </p:nvSpPr>
        <p:spPr bwMode="auto">
          <a:xfrm>
            <a:off x="2133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7" name="Line 51"/>
          <p:cNvSpPr>
            <a:spLocks noChangeShapeType="1"/>
          </p:cNvSpPr>
          <p:nvPr/>
        </p:nvSpPr>
        <p:spPr bwMode="auto">
          <a:xfrm>
            <a:off x="2514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>
            <a:off x="3124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3733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0" name="Line 54"/>
          <p:cNvSpPr>
            <a:spLocks noChangeShapeType="1"/>
          </p:cNvSpPr>
          <p:nvPr/>
        </p:nvSpPr>
        <p:spPr bwMode="auto">
          <a:xfrm>
            <a:off x="4800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1" name="Line 55"/>
          <p:cNvSpPr>
            <a:spLocks noChangeShapeType="1"/>
          </p:cNvSpPr>
          <p:nvPr/>
        </p:nvSpPr>
        <p:spPr bwMode="auto">
          <a:xfrm>
            <a:off x="5410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" name="Line 56"/>
          <p:cNvSpPr>
            <a:spLocks noChangeShapeType="1"/>
          </p:cNvSpPr>
          <p:nvPr/>
        </p:nvSpPr>
        <p:spPr bwMode="auto">
          <a:xfrm>
            <a:off x="70104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" name="Line 57"/>
          <p:cNvSpPr>
            <a:spLocks noChangeShapeType="1"/>
          </p:cNvSpPr>
          <p:nvPr/>
        </p:nvSpPr>
        <p:spPr bwMode="auto">
          <a:xfrm>
            <a:off x="7620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216025" y="2819400"/>
            <a:ext cx="22161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 flipH="1">
            <a:off x="3425825" y="2819400"/>
            <a:ext cx="6159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6" name="Line 60"/>
          <p:cNvSpPr>
            <a:spLocks noChangeShapeType="1"/>
          </p:cNvSpPr>
          <p:nvPr/>
        </p:nvSpPr>
        <p:spPr bwMode="auto">
          <a:xfrm>
            <a:off x="4648200" y="2743200"/>
            <a:ext cx="10668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7" name="Line 61"/>
          <p:cNvSpPr>
            <a:spLocks noChangeShapeType="1"/>
          </p:cNvSpPr>
          <p:nvPr/>
        </p:nvSpPr>
        <p:spPr bwMode="auto">
          <a:xfrm>
            <a:off x="5257800" y="2743200"/>
            <a:ext cx="27432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3459353" y="24384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2552700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3165475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3429000" y="4705350"/>
            <a:ext cx="533400" cy="104775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694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33, </a:t>
            </a:r>
            <a:r>
              <a:rPr lang="en-US" u="sng" dirty="0"/>
              <a:t>35</a:t>
            </a:r>
            <a:r>
              <a:rPr lang="en-US" dirty="0"/>
              <a:t>, and 21 into the tree below</a:t>
            </a:r>
          </a:p>
          <a:p>
            <a:pPr lvl="1"/>
            <a:r>
              <a:rPr lang="en-US" dirty="0"/>
              <a:t>Find the median for the new key in the parent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81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28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990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838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1600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1447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2057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2590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2438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3200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3048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3810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657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4267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4876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4724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5486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1" name="Rectangle 25"/>
          <p:cNvSpPr>
            <a:spLocks noChangeArrowheads="1"/>
          </p:cNvSpPr>
          <p:nvPr/>
        </p:nvSpPr>
        <p:spPr bwMode="auto">
          <a:xfrm>
            <a:off x="5334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6096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3" name="Rectangle 27"/>
          <p:cNvSpPr>
            <a:spLocks noChangeArrowheads="1"/>
          </p:cNvSpPr>
          <p:nvPr/>
        </p:nvSpPr>
        <p:spPr bwMode="auto">
          <a:xfrm>
            <a:off x="5943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4" name="Rectangle 28"/>
          <p:cNvSpPr>
            <a:spLocks noChangeArrowheads="1"/>
          </p:cNvSpPr>
          <p:nvPr/>
        </p:nvSpPr>
        <p:spPr bwMode="auto">
          <a:xfrm>
            <a:off x="6553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7086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6934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7696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7543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8305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8153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8763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2286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762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1295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5" name="Rectangle 39"/>
          <p:cNvSpPr>
            <a:spLocks noChangeArrowheads="1"/>
          </p:cNvSpPr>
          <p:nvPr/>
        </p:nvSpPr>
        <p:spPr bwMode="auto">
          <a:xfrm>
            <a:off x="1905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2438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2971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3505200" y="4724400"/>
            <a:ext cx="381000" cy="1295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33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35</a:t>
            </a:r>
          </a:p>
        </p:txBody>
      </p:sp>
      <p:sp>
        <p:nvSpPr>
          <p:cNvPr id="109" name="Rectangle 43"/>
          <p:cNvSpPr>
            <a:spLocks noChangeArrowheads="1"/>
          </p:cNvSpPr>
          <p:nvPr/>
        </p:nvSpPr>
        <p:spPr bwMode="auto">
          <a:xfrm>
            <a:off x="4724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5257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11" name="Rectangle 45"/>
          <p:cNvSpPr>
            <a:spLocks noChangeArrowheads="1"/>
          </p:cNvSpPr>
          <p:nvPr/>
        </p:nvSpPr>
        <p:spPr bwMode="auto">
          <a:xfrm>
            <a:off x="6858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12" name="Rectangle 46"/>
          <p:cNvSpPr>
            <a:spLocks noChangeArrowheads="1"/>
          </p:cNvSpPr>
          <p:nvPr/>
        </p:nvSpPr>
        <p:spPr bwMode="auto">
          <a:xfrm>
            <a:off x="7391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>
            <a:off x="304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914400" y="4052888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5" name="Line 49"/>
          <p:cNvSpPr>
            <a:spLocks noChangeShapeType="1"/>
          </p:cNvSpPr>
          <p:nvPr/>
        </p:nvSpPr>
        <p:spPr bwMode="auto">
          <a:xfrm>
            <a:off x="1524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6" name="Line 50"/>
          <p:cNvSpPr>
            <a:spLocks noChangeShapeType="1"/>
          </p:cNvSpPr>
          <p:nvPr/>
        </p:nvSpPr>
        <p:spPr bwMode="auto">
          <a:xfrm>
            <a:off x="2133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7" name="Line 51"/>
          <p:cNvSpPr>
            <a:spLocks noChangeShapeType="1"/>
          </p:cNvSpPr>
          <p:nvPr/>
        </p:nvSpPr>
        <p:spPr bwMode="auto">
          <a:xfrm>
            <a:off x="2514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>
            <a:off x="3124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3733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0" name="Line 54"/>
          <p:cNvSpPr>
            <a:spLocks noChangeShapeType="1"/>
          </p:cNvSpPr>
          <p:nvPr/>
        </p:nvSpPr>
        <p:spPr bwMode="auto">
          <a:xfrm>
            <a:off x="4800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1" name="Line 55"/>
          <p:cNvSpPr>
            <a:spLocks noChangeShapeType="1"/>
          </p:cNvSpPr>
          <p:nvPr/>
        </p:nvSpPr>
        <p:spPr bwMode="auto">
          <a:xfrm>
            <a:off x="5410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" name="Line 56"/>
          <p:cNvSpPr>
            <a:spLocks noChangeShapeType="1"/>
          </p:cNvSpPr>
          <p:nvPr/>
        </p:nvSpPr>
        <p:spPr bwMode="auto">
          <a:xfrm>
            <a:off x="70104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" name="Line 57"/>
          <p:cNvSpPr>
            <a:spLocks noChangeShapeType="1"/>
          </p:cNvSpPr>
          <p:nvPr/>
        </p:nvSpPr>
        <p:spPr bwMode="auto">
          <a:xfrm>
            <a:off x="7620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216025" y="2819400"/>
            <a:ext cx="22161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 flipH="1">
            <a:off x="3425825" y="2819400"/>
            <a:ext cx="6159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6" name="Line 60"/>
          <p:cNvSpPr>
            <a:spLocks noChangeShapeType="1"/>
          </p:cNvSpPr>
          <p:nvPr/>
        </p:nvSpPr>
        <p:spPr bwMode="auto">
          <a:xfrm>
            <a:off x="4648200" y="2743200"/>
            <a:ext cx="10668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7" name="Line 61"/>
          <p:cNvSpPr>
            <a:spLocks noChangeShapeType="1"/>
          </p:cNvSpPr>
          <p:nvPr/>
        </p:nvSpPr>
        <p:spPr bwMode="auto">
          <a:xfrm>
            <a:off x="5257800" y="2743200"/>
            <a:ext cx="27432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32175" y="5272278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0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33, </a:t>
            </a:r>
            <a:r>
              <a:rPr lang="en-US" u="sng" dirty="0"/>
              <a:t>35</a:t>
            </a:r>
            <a:r>
              <a:rPr lang="en-US" dirty="0"/>
              <a:t>, and 21 into the tree below</a:t>
            </a:r>
          </a:p>
          <a:p>
            <a:pPr lvl="1"/>
            <a:r>
              <a:rPr lang="en-US" dirty="0"/>
              <a:t>Update the parent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81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28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990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838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1600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1447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2057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2590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2438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3200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3048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3810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Times New Roman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657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4267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4876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4724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5486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1" name="Rectangle 25"/>
          <p:cNvSpPr>
            <a:spLocks noChangeArrowheads="1"/>
          </p:cNvSpPr>
          <p:nvPr/>
        </p:nvSpPr>
        <p:spPr bwMode="auto">
          <a:xfrm>
            <a:off x="5334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6096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3" name="Rectangle 27"/>
          <p:cNvSpPr>
            <a:spLocks noChangeArrowheads="1"/>
          </p:cNvSpPr>
          <p:nvPr/>
        </p:nvSpPr>
        <p:spPr bwMode="auto">
          <a:xfrm>
            <a:off x="5943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4" name="Rectangle 28"/>
          <p:cNvSpPr>
            <a:spLocks noChangeArrowheads="1"/>
          </p:cNvSpPr>
          <p:nvPr/>
        </p:nvSpPr>
        <p:spPr bwMode="auto">
          <a:xfrm>
            <a:off x="6553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7086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6934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7696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7543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8305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8153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8763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2286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762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1295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5" name="Rectangle 39"/>
          <p:cNvSpPr>
            <a:spLocks noChangeArrowheads="1"/>
          </p:cNvSpPr>
          <p:nvPr/>
        </p:nvSpPr>
        <p:spPr bwMode="auto">
          <a:xfrm>
            <a:off x="1905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2438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2971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3505200" y="4724400"/>
            <a:ext cx="381000" cy="1295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33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35</a:t>
            </a:r>
          </a:p>
        </p:txBody>
      </p:sp>
      <p:sp>
        <p:nvSpPr>
          <p:cNvPr id="109" name="Rectangle 43"/>
          <p:cNvSpPr>
            <a:spLocks noChangeArrowheads="1"/>
          </p:cNvSpPr>
          <p:nvPr/>
        </p:nvSpPr>
        <p:spPr bwMode="auto">
          <a:xfrm>
            <a:off x="4724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5257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11" name="Rectangle 45"/>
          <p:cNvSpPr>
            <a:spLocks noChangeArrowheads="1"/>
          </p:cNvSpPr>
          <p:nvPr/>
        </p:nvSpPr>
        <p:spPr bwMode="auto">
          <a:xfrm>
            <a:off x="6858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12" name="Rectangle 46"/>
          <p:cNvSpPr>
            <a:spLocks noChangeArrowheads="1"/>
          </p:cNvSpPr>
          <p:nvPr/>
        </p:nvSpPr>
        <p:spPr bwMode="auto">
          <a:xfrm>
            <a:off x="7391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>
            <a:off x="304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914400" y="4052888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5" name="Line 49"/>
          <p:cNvSpPr>
            <a:spLocks noChangeShapeType="1"/>
          </p:cNvSpPr>
          <p:nvPr/>
        </p:nvSpPr>
        <p:spPr bwMode="auto">
          <a:xfrm>
            <a:off x="1524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6" name="Line 50"/>
          <p:cNvSpPr>
            <a:spLocks noChangeShapeType="1"/>
          </p:cNvSpPr>
          <p:nvPr/>
        </p:nvSpPr>
        <p:spPr bwMode="auto">
          <a:xfrm>
            <a:off x="2133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7" name="Line 51"/>
          <p:cNvSpPr>
            <a:spLocks noChangeShapeType="1"/>
          </p:cNvSpPr>
          <p:nvPr/>
        </p:nvSpPr>
        <p:spPr bwMode="auto">
          <a:xfrm>
            <a:off x="2514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>
            <a:off x="3124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3733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0" name="Line 54"/>
          <p:cNvSpPr>
            <a:spLocks noChangeShapeType="1"/>
          </p:cNvSpPr>
          <p:nvPr/>
        </p:nvSpPr>
        <p:spPr bwMode="auto">
          <a:xfrm>
            <a:off x="4800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1" name="Line 55"/>
          <p:cNvSpPr>
            <a:spLocks noChangeShapeType="1"/>
          </p:cNvSpPr>
          <p:nvPr/>
        </p:nvSpPr>
        <p:spPr bwMode="auto">
          <a:xfrm>
            <a:off x="5410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" name="Line 56"/>
          <p:cNvSpPr>
            <a:spLocks noChangeShapeType="1"/>
          </p:cNvSpPr>
          <p:nvPr/>
        </p:nvSpPr>
        <p:spPr bwMode="auto">
          <a:xfrm>
            <a:off x="70104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" name="Line 57"/>
          <p:cNvSpPr>
            <a:spLocks noChangeShapeType="1"/>
          </p:cNvSpPr>
          <p:nvPr/>
        </p:nvSpPr>
        <p:spPr bwMode="auto">
          <a:xfrm>
            <a:off x="7620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216025" y="2819400"/>
            <a:ext cx="22161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 flipH="1">
            <a:off x="3425825" y="2819400"/>
            <a:ext cx="6159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6" name="Line 60"/>
          <p:cNvSpPr>
            <a:spLocks noChangeShapeType="1"/>
          </p:cNvSpPr>
          <p:nvPr/>
        </p:nvSpPr>
        <p:spPr bwMode="auto">
          <a:xfrm>
            <a:off x="4648200" y="2743200"/>
            <a:ext cx="10668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7" name="Line 61"/>
          <p:cNvSpPr>
            <a:spLocks noChangeShapeType="1"/>
          </p:cNvSpPr>
          <p:nvPr/>
        </p:nvSpPr>
        <p:spPr bwMode="auto">
          <a:xfrm>
            <a:off x="5257800" y="2743200"/>
            <a:ext cx="27432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32175" y="5272278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69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33, </a:t>
            </a:r>
            <a:r>
              <a:rPr lang="en-US" u="sng" dirty="0"/>
              <a:t>35</a:t>
            </a:r>
            <a:r>
              <a:rPr lang="en-US" dirty="0"/>
              <a:t>, and 21 into the tree below</a:t>
            </a:r>
          </a:p>
          <a:p>
            <a:pPr lvl="1"/>
            <a:r>
              <a:rPr lang="en-US" dirty="0"/>
              <a:t>Split the leaf into two leaves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81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28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990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838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1600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1447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2057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2590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2438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3200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3048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3810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Times New Roman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657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4267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4876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4724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5486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1" name="Rectangle 25"/>
          <p:cNvSpPr>
            <a:spLocks noChangeArrowheads="1"/>
          </p:cNvSpPr>
          <p:nvPr/>
        </p:nvSpPr>
        <p:spPr bwMode="auto">
          <a:xfrm>
            <a:off x="5334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6096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3" name="Rectangle 27"/>
          <p:cNvSpPr>
            <a:spLocks noChangeArrowheads="1"/>
          </p:cNvSpPr>
          <p:nvPr/>
        </p:nvSpPr>
        <p:spPr bwMode="auto">
          <a:xfrm>
            <a:off x="5943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4" name="Rectangle 28"/>
          <p:cNvSpPr>
            <a:spLocks noChangeArrowheads="1"/>
          </p:cNvSpPr>
          <p:nvPr/>
        </p:nvSpPr>
        <p:spPr bwMode="auto">
          <a:xfrm>
            <a:off x="6553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7086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6934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7696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7543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8305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8153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8763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2286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762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1295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5" name="Rectangle 39"/>
          <p:cNvSpPr>
            <a:spLocks noChangeArrowheads="1"/>
          </p:cNvSpPr>
          <p:nvPr/>
        </p:nvSpPr>
        <p:spPr bwMode="auto">
          <a:xfrm>
            <a:off x="1905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2438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2971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35052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33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9" name="Rectangle 43"/>
          <p:cNvSpPr>
            <a:spLocks noChangeArrowheads="1"/>
          </p:cNvSpPr>
          <p:nvPr/>
        </p:nvSpPr>
        <p:spPr bwMode="auto">
          <a:xfrm>
            <a:off x="4724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5257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11" name="Rectangle 45"/>
          <p:cNvSpPr>
            <a:spLocks noChangeArrowheads="1"/>
          </p:cNvSpPr>
          <p:nvPr/>
        </p:nvSpPr>
        <p:spPr bwMode="auto">
          <a:xfrm>
            <a:off x="6858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12" name="Rectangle 46"/>
          <p:cNvSpPr>
            <a:spLocks noChangeArrowheads="1"/>
          </p:cNvSpPr>
          <p:nvPr/>
        </p:nvSpPr>
        <p:spPr bwMode="auto">
          <a:xfrm>
            <a:off x="7391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>
            <a:off x="304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914400" y="4052888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5" name="Line 49"/>
          <p:cNvSpPr>
            <a:spLocks noChangeShapeType="1"/>
          </p:cNvSpPr>
          <p:nvPr/>
        </p:nvSpPr>
        <p:spPr bwMode="auto">
          <a:xfrm>
            <a:off x="1524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6" name="Line 50"/>
          <p:cNvSpPr>
            <a:spLocks noChangeShapeType="1"/>
          </p:cNvSpPr>
          <p:nvPr/>
        </p:nvSpPr>
        <p:spPr bwMode="auto">
          <a:xfrm>
            <a:off x="2133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7" name="Line 51"/>
          <p:cNvSpPr>
            <a:spLocks noChangeShapeType="1"/>
          </p:cNvSpPr>
          <p:nvPr/>
        </p:nvSpPr>
        <p:spPr bwMode="auto">
          <a:xfrm>
            <a:off x="2514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>
            <a:off x="3124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3733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0" name="Line 54"/>
          <p:cNvSpPr>
            <a:spLocks noChangeShapeType="1"/>
          </p:cNvSpPr>
          <p:nvPr/>
        </p:nvSpPr>
        <p:spPr bwMode="auto">
          <a:xfrm>
            <a:off x="4800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1" name="Line 55"/>
          <p:cNvSpPr>
            <a:spLocks noChangeShapeType="1"/>
          </p:cNvSpPr>
          <p:nvPr/>
        </p:nvSpPr>
        <p:spPr bwMode="auto">
          <a:xfrm>
            <a:off x="5410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" name="Line 56"/>
          <p:cNvSpPr>
            <a:spLocks noChangeShapeType="1"/>
          </p:cNvSpPr>
          <p:nvPr/>
        </p:nvSpPr>
        <p:spPr bwMode="auto">
          <a:xfrm>
            <a:off x="70104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" name="Line 57"/>
          <p:cNvSpPr>
            <a:spLocks noChangeShapeType="1"/>
          </p:cNvSpPr>
          <p:nvPr/>
        </p:nvSpPr>
        <p:spPr bwMode="auto">
          <a:xfrm>
            <a:off x="7620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216025" y="2819400"/>
            <a:ext cx="22161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 flipH="1">
            <a:off x="3425825" y="2819400"/>
            <a:ext cx="6159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6" name="Line 60"/>
          <p:cNvSpPr>
            <a:spLocks noChangeShapeType="1"/>
          </p:cNvSpPr>
          <p:nvPr/>
        </p:nvSpPr>
        <p:spPr bwMode="auto">
          <a:xfrm>
            <a:off x="4648200" y="2743200"/>
            <a:ext cx="10668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7" name="Line 61"/>
          <p:cNvSpPr>
            <a:spLocks noChangeShapeType="1"/>
          </p:cNvSpPr>
          <p:nvPr/>
        </p:nvSpPr>
        <p:spPr bwMode="auto">
          <a:xfrm>
            <a:off x="5257800" y="2743200"/>
            <a:ext cx="27432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8" name="Rectangle 42"/>
          <p:cNvSpPr>
            <a:spLocks noChangeArrowheads="1"/>
          </p:cNvSpPr>
          <p:nvPr/>
        </p:nvSpPr>
        <p:spPr bwMode="auto">
          <a:xfrm>
            <a:off x="4149852" y="473564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35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0" name="Line 53"/>
          <p:cNvSpPr>
            <a:spLocks noChangeShapeType="1"/>
          </p:cNvSpPr>
          <p:nvPr/>
        </p:nvSpPr>
        <p:spPr bwMode="auto">
          <a:xfrm>
            <a:off x="4340352" y="412604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4901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33, 35, and </a:t>
            </a:r>
            <a:r>
              <a:rPr lang="en-US" u="sng" dirty="0"/>
              <a:t>21</a:t>
            </a:r>
            <a:r>
              <a:rPr lang="en-US" dirty="0"/>
              <a:t> into the tree below</a:t>
            </a:r>
          </a:p>
          <a:p>
            <a:pPr lvl="1"/>
            <a:r>
              <a:rPr lang="en-US" dirty="0"/>
              <a:t>Traverse to find place to insert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81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28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990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838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1600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1447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2057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2590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2438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3200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3048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3810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Times New Roman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657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4267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4876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4724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5486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1" name="Rectangle 25"/>
          <p:cNvSpPr>
            <a:spLocks noChangeArrowheads="1"/>
          </p:cNvSpPr>
          <p:nvPr/>
        </p:nvSpPr>
        <p:spPr bwMode="auto">
          <a:xfrm>
            <a:off x="5334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6096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3" name="Rectangle 27"/>
          <p:cNvSpPr>
            <a:spLocks noChangeArrowheads="1"/>
          </p:cNvSpPr>
          <p:nvPr/>
        </p:nvSpPr>
        <p:spPr bwMode="auto">
          <a:xfrm>
            <a:off x="5943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4" name="Rectangle 28"/>
          <p:cNvSpPr>
            <a:spLocks noChangeArrowheads="1"/>
          </p:cNvSpPr>
          <p:nvPr/>
        </p:nvSpPr>
        <p:spPr bwMode="auto">
          <a:xfrm>
            <a:off x="6553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7086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6934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7696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7543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8305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8153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8763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2286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762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1295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5" name="Rectangle 39"/>
          <p:cNvSpPr>
            <a:spLocks noChangeArrowheads="1"/>
          </p:cNvSpPr>
          <p:nvPr/>
        </p:nvSpPr>
        <p:spPr bwMode="auto">
          <a:xfrm>
            <a:off x="1905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2438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2971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35052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33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9" name="Rectangle 43"/>
          <p:cNvSpPr>
            <a:spLocks noChangeArrowheads="1"/>
          </p:cNvSpPr>
          <p:nvPr/>
        </p:nvSpPr>
        <p:spPr bwMode="auto">
          <a:xfrm>
            <a:off x="4724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5257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11" name="Rectangle 45"/>
          <p:cNvSpPr>
            <a:spLocks noChangeArrowheads="1"/>
          </p:cNvSpPr>
          <p:nvPr/>
        </p:nvSpPr>
        <p:spPr bwMode="auto">
          <a:xfrm>
            <a:off x="6858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12" name="Rectangle 46"/>
          <p:cNvSpPr>
            <a:spLocks noChangeArrowheads="1"/>
          </p:cNvSpPr>
          <p:nvPr/>
        </p:nvSpPr>
        <p:spPr bwMode="auto">
          <a:xfrm>
            <a:off x="7391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>
            <a:off x="304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914400" y="4052888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5" name="Line 49"/>
          <p:cNvSpPr>
            <a:spLocks noChangeShapeType="1"/>
          </p:cNvSpPr>
          <p:nvPr/>
        </p:nvSpPr>
        <p:spPr bwMode="auto">
          <a:xfrm>
            <a:off x="1524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6" name="Line 50"/>
          <p:cNvSpPr>
            <a:spLocks noChangeShapeType="1"/>
          </p:cNvSpPr>
          <p:nvPr/>
        </p:nvSpPr>
        <p:spPr bwMode="auto">
          <a:xfrm>
            <a:off x="2133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7" name="Line 51"/>
          <p:cNvSpPr>
            <a:spLocks noChangeShapeType="1"/>
          </p:cNvSpPr>
          <p:nvPr/>
        </p:nvSpPr>
        <p:spPr bwMode="auto">
          <a:xfrm>
            <a:off x="2514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>
            <a:off x="3124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3733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0" name="Line 54"/>
          <p:cNvSpPr>
            <a:spLocks noChangeShapeType="1"/>
          </p:cNvSpPr>
          <p:nvPr/>
        </p:nvSpPr>
        <p:spPr bwMode="auto">
          <a:xfrm>
            <a:off x="4800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1" name="Line 55"/>
          <p:cNvSpPr>
            <a:spLocks noChangeShapeType="1"/>
          </p:cNvSpPr>
          <p:nvPr/>
        </p:nvSpPr>
        <p:spPr bwMode="auto">
          <a:xfrm>
            <a:off x="5410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" name="Line 56"/>
          <p:cNvSpPr>
            <a:spLocks noChangeShapeType="1"/>
          </p:cNvSpPr>
          <p:nvPr/>
        </p:nvSpPr>
        <p:spPr bwMode="auto">
          <a:xfrm>
            <a:off x="70104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" name="Line 57"/>
          <p:cNvSpPr>
            <a:spLocks noChangeShapeType="1"/>
          </p:cNvSpPr>
          <p:nvPr/>
        </p:nvSpPr>
        <p:spPr bwMode="auto">
          <a:xfrm>
            <a:off x="7620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216025" y="2819400"/>
            <a:ext cx="22161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 flipH="1">
            <a:off x="3425825" y="2819400"/>
            <a:ext cx="6159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6" name="Line 60"/>
          <p:cNvSpPr>
            <a:spLocks noChangeShapeType="1"/>
          </p:cNvSpPr>
          <p:nvPr/>
        </p:nvSpPr>
        <p:spPr bwMode="auto">
          <a:xfrm>
            <a:off x="4648200" y="2743200"/>
            <a:ext cx="10668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7" name="Line 61"/>
          <p:cNvSpPr>
            <a:spLocks noChangeShapeType="1"/>
          </p:cNvSpPr>
          <p:nvPr/>
        </p:nvSpPr>
        <p:spPr bwMode="auto">
          <a:xfrm>
            <a:off x="5257800" y="2743200"/>
            <a:ext cx="27432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8" name="Rectangle 42"/>
          <p:cNvSpPr>
            <a:spLocks noChangeArrowheads="1"/>
          </p:cNvSpPr>
          <p:nvPr/>
        </p:nvSpPr>
        <p:spPr bwMode="auto">
          <a:xfrm>
            <a:off x="4149852" y="473564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35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0" name="Line 53"/>
          <p:cNvSpPr>
            <a:spLocks noChangeShapeType="1"/>
          </p:cNvSpPr>
          <p:nvPr/>
        </p:nvSpPr>
        <p:spPr bwMode="auto">
          <a:xfrm>
            <a:off x="4340352" y="412604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68688" y="24384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342900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952500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1562100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1828800" y="4674870"/>
            <a:ext cx="533400" cy="107823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1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1" grpId="0" animBg="1"/>
      <p:bldP spid="132" grpId="0" animBg="1"/>
      <p:bldP spid="133" grpId="0" animBg="1"/>
      <p:bldP spid="13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33, 35, and </a:t>
            </a:r>
            <a:r>
              <a:rPr lang="en-US" u="sng" dirty="0"/>
              <a:t>21</a:t>
            </a:r>
            <a:r>
              <a:rPr lang="en-US" dirty="0"/>
              <a:t> into the tree below</a:t>
            </a:r>
          </a:p>
          <a:p>
            <a:pPr lvl="1"/>
            <a:r>
              <a:rPr lang="en-US" dirty="0"/>
              <a:t>Insert value – no room!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81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28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990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838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1600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1447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2057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2590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2438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3200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3048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3810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Times New Roman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657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4267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4876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4724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5486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1" name="Rectangle 25"/>
          <p:cNvSpPr>
            <a:spLocks noChangeArrowheads="1"/>
          </p:cNvSpPr>
          <p:nvPr/>
        </p:nvSpPr>
        <p:spPr bwMode="auto">
          <a:xfrm>
            <a:off x="5334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6096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3" name="Rectangle 27"/>
          <p:cNvSpPr>
            <a:spLocks noChangeArrowheads="1"/>
          </p:cNvSpPr>
          <p:nvPr/>
        </p:nvSpPr>
        <p:spPr bwMode="auto">
          <a:xfrm>
            <a:off x="5943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4" name="Rectangle 28"/>
          <p:cNvSpPr>
            <a:spLocks noChangeArrowheads="1"/>
          </p:cNvSpPr>
          <p:nvPr/>
        </p:nvSpPr>
        <p:spPr bwMode="auto">
          <a:xfrm>
            <a:off x="6553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7086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6934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7696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7543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8305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8153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8763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2286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762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1295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5" name="Rectangle 39"/>
          <p:cNvSpPr>
            <a:spLocks noChangeArrowheads="1"/>
          </p:cNvSpPr>
          <p:nvPr/>
        </p:nvSpPr>
        <p:spPr bwMode="auto">
          <a:xfrm>
            <a:off x="1905000" y="4724400"/>
            <a:ext cx="381000" cy="1295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21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2438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2971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35052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33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9" name="Rectangle 43"/>
          <p:cNvSpPr>
            <a:spLocks noChangeArrowheads="1"/>
          </p:cNvSpPr>
          <p:nvPr/>
        </p:nvSpPr>
        <p:spPr bwMode="auto">
          <a:xfrm>
            <a:off x="4724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5257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11" name="Rectangle 45"/>
          <p:cNvSpPr>
            <a:spLocks noChangeArrowheads="1"/>
          </p:cNvSpPr>
          <p:nvPr/>
        </p:nvSpPr>
        <p:spPr bwMode="auto">
          <a:xfrm>
            <a:off x="6858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12" name="Rectangle 46"/>
          <p:cNvSpPr>
            <a:spLocks noChangeArrowheads="1"/>
          </p:cNvSpPr>
          <p:nvPr/>
        </p:nvSpPr>
        <p:spPr bwMode="auto">
          <a:xfrm>
            <a:off x="7391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>
            <a:off x="304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914400" y="4052888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5" name="Line 49"/>
          <p:cNvSpPr>
            <a:spLocks noChangeShapeType="1"/>
          </p:cNvSpPr>
          <p:nvPr/>
        </p:nvSpPr>
        <p:spPr bwMode="auto">
          <a:xfrm>
            <a:off x="1524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6" name="Line 50"/>
          <p:cNvSpPr>
            <a:spLocks noChangeShapeType="1"/>
          </p:cNvSpPr>
          <p:nvPr/>
        </p:nvSpPr>
        <p:spPr bwMode="auto">
          <a:xfrm>
            <a:off x="2133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7" name="Line 51"/>
          <p:cNvSpPr>
            <a:spLocks noChangeShapeType="1"/>
          </p:cNvSpPr>
          <p:nvPr/>
        </p:nvSpPr>
        <p:spPr bwMode="auto">
          <a:xfrm>
            <a:off x="2514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>
            <a:off x="3124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3733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0" name="Line 54"/>
          <p:cNvSpPr>
            <a:spLocks noChangeShapeType="1"/>
          </p:cNvSpPr>
          <p:nvPr/>
        </p:nvSpPr>
        <p:spPr bwMode="auto">
          <a:xfrm>
            <a:off x="4800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1" name="Line 55"/>
          <p:cNvSpPr>
            <a:spLocks noChangeShapeType="1"/>
          </p:cNvSpPr>
          <p:nvPr/>
        </p:nvSpPr>
        <p:spPr bwMode="auto">
          <a:xfrm>
            <a:off x="5410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" name="Line 56"/>
          <p:cNvSpPr>
            <a:spLocks noChangeShapeType="1"/>
          </p:cNvSpPr>
          <p:nvPr/>
        </p:nvSpPr>
        <p:spPr bwMode="auto">
          <a:xfrm>
            <a:off x="70104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" name="Line 57"/>
          <p:cNvSpPr>
            <a:spLocks noChangeShapeType="1"/>
          </p:cNvSpPr>
          <p:nvPr/>
        </p:nvSpPr>
        <p:spPr bwMode="auto">
          <a:xfrm>
            <a:off x="7620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216025" y="2819400"/>
            <a:ext cx="22161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 flipH="1">
            <a:off x="3425825" y="2819400"/>
            <a:ext cx="6159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6" name="Line 60"/>
          <p:cNvSpPr>
            <a:spLocks noChangeShapeType="1"/>
          </p:cNvSpPr>
          <p:nvPr/>
        </p:nvSpPr>
        <p:spPr bwMode="auto">
          <a:xfrm>
            <a:off x="4648200" y="2743200"/>
            <a:ext cx="10668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7" name="Line 61"/>
          <p:cNvSpPr>
            <a:spLocks noChangeShapeType="1"/>
          </p:cNvSpPr>
          <p:nvPr/>
        </p:nvSpPr>
        <p:spPr bwMode="auto">
          <a:xfrm>
            <a:off x="5257800" y="2743200"/>
            <a:ext cx="27432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8" name="Rectangle 42"/>
          <p:cNvSpPr>
            <a:spLocks noChangeArrowheads="1"/>
          </p:cNvSpPr>
          <p:nvPr/>
        </p:nvSpPr>
        <p:spPr bwMode="auto">
          <a:xfrm>
            <a:off x="4149852" y="473564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35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0" name="Line 53"/>
          <p:cNvSpPr>
            <a:spLocks noChangeShapeType="1"/>
          </p:cNvSpPr>
          <p:nvPr/>
        </p:nvSpPr>
        <p:spPr bwMode="auto">
          <a:xfrm>
            <a:off x="4340352" y="412604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68688" y="24384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342900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952500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1562100" y="38100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1828800" y="4674870"/>
            <a:ext cx="533400" cy="107823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59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33, 35, and </a:t>
            </a:r>
            <a:r>
              <a:rPr lang="en-US" u="sng" dirty="0"/>
              <a:t>21</a:t>
            </a:r>
            <a:r>
              <a:rPr lang="en-US" dirty="0"/>
              <a:t> into the tree below</a:t>
            </a:r>
          </a:p>
          <a:p>
            <a:pPr lvl="1"/>
            <a:r>
              <a:rPr lang="en-US" dirty="0"/>
              <a:t>And no room to add directly to the parent node!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81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28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990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838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1600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1447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2057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2590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2438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3200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3048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3810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Times New Roman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657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4267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4876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4724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54864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1" name="Rectangle 25"/>
          <p:cNvSpPr>
            <a:spLocks noChangeArrowheads="1"/>
          </p:cNvSpPr>
          <p:nvPr/>
        </p:nvSpPr>
        <p:spPr bwMode="auto">
          <a:xfrm>
            <a:off x="5334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60960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3" name="Rectangle 27"/>
          <p:cNvSpPr>
            <a:spLocks noChangeArrowheads="1"/>
          </p:cNvSpPr>
          <p:nvPr/>
        </p:nvSpPr>
        <p:spPr bwMode="auto">
          <a:xfrm>
            <a:off x="59436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4" name="Rectangle 28"/>
          <p:cNvSpPr>
            <a:spLocks noChangeArrowheads="1"/>
          </p:cNvSpPr>
          <p:nvPr/>
        </p:nvSpPr>
        <p:spPr bwMode="auto">
          <a:xfrm>
            <a:off x="6553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70866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69342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76962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75438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8305800" y="38862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81534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8763000" y="38862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2286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762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1295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5" name="Rectangle 39"/>
          <p:cNvSpPr>
            <a:spLocks noChangeArrowheads="1"/>
          </p:cNvSpPr>
          <p:nvPr/>
        </p:nvSpPr>
        <p:spPr bwMode="auto">
          <a:xfrm>
            <a:off x="1905000" y="4724400"/>
            <a:ext cx="381000" cy="1295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21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2438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2971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30</a:t>
            </a:r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35052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33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9" name="Rectangle 43"/>
          <p:cNvSpPr>
            <a:spLocks noChangeArrowheads="1"/>
          </p:cNvSpPr>
          <p:nvPr/>
        </p:nvSpPr>
        <p:spPr bwMode="auto">
          <a:xfrm>
            <a:off x="4724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52578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11" name="Rectangle 45"/>
          <p:cNvSpPr>
            <a:spLocks noChangeArrowheads="1"/>
          </p:cNvSpPr>
          <p:nvPr/>
        </p:nvSpPr>
        <p:spPr bwMode="auto">
          <a:xfrm>
            <a:off x="68580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12" name="Rectangle 46"/>
          <p:cNvSpPr>
            <a:spLocks noChangeArrowheads="1"/>
          </p:cNvSpPr>
          <p:nvPr/>
        </p:nvSpPr>
        <p:spPr bwMode="auto">
          <a:xfrm>
            <a:off x="7391400" y="472440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>
            <a:off x="304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914400" y="4052888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5" name="Line 49"/>
          <p:cNvSpPr>
            <a:spLocks noChangeShapeType="1"/>
          </p:cNvSpPr>
          <p:nvPr/>
        </p:nvSpPr>
        <p:spPr bwMode="auto">
          <a:xfrm>
            <a:off x="1524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6" name="Line 50"/>
          <p:cNvSpPr>
            <a:spLocks noChangeShapeType="1"/>
          </p:cNvSpPr>
          <p:nvPr/>
        </p:nvSpPr>
        <p:spPr bwMode="auto">
          <a:xfrm>
            <a:off x="2133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7" name="Line 51"/>
          <p:cNvSpPr>
            <a:spLocks noChangeShapeType="1"/>
          </p:cNvSpPr>
          <p:nvPr/>
        </p:nvSpPr>
        <p:spPr bwMode="auto">
          <a:xfrm>
            <a:off x="2514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>
            <a:off x="3124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37338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0" name="Line 54"/>
          <p:cNvSpPr>
            <a:spLocks noChangeShapeType="1"/>
          </p:cNvSpPr>
          <p:nvPr/>
        </p:nvSpPr>
        <p:spPr bwMode="auto">
          <a:xfrm>
            <a:off x="48006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1" name="Line 55"/>
          <p:cNvSpPr>
            <a:spLocks noChangeShapeType="1"/>
          </p:cNvSpPr>
          <p:nvPr/>
        </p:nvSpPr>
        <p:spPr bwMode="auto">
          <a:xfrm>
            <a:off x="54102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" name="Line 56"/>
          <p:cNvSpPr>
            <a:spLocks noChangeShapeType="1"/>
          </p:cNvSpPr>
          <p:nvPr/>
        </p:nvSpPr>
        <p:spPr bwMode="auto">
          <a:xfrm>
            <a:off x="70104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" name="Line 57"/>
          <p:cNvSpPr>
            <a:spLocks noChangeShapeType="1"/>
          </p:cNvSpPr>
          <p:nvPr/>
        </p:nvSpPr>
        <p:spPr bwMode="auto">
          <a:xfrm>
            <a:off x="7620000" y="411480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216025" y="2819400"/>
            <a:ext cx="22161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 flipH="1">
            <a:off x="3425825" y="2819400"/>
            <a:ext cx="6159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6" name="Line 60"/>
          <p:cNvSpPr>
            <a:spLocks noChangeShapeType="1"/>
          </p:cNvSpPr>
          <p:nvPr/>
        </p:nvSpPr>
        <p:spPr bwMode="auto">
          <a:xfrm>
            <a:off x="4648200" y="2743200"/>
            <a:ext cx="10668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7" name="Line 61"/>
          <p:cNvSpPr>
            <a:spLocks noChangeShapeType="1"/>
          </p:cNvSpPr>
          <p:nvPr/>
        </p:nvSpPr>
        <p:spPr bwMode="auto">
          <a:xfrm>
            <a:off x="5257800" y="2743200"/>
            <a:ext cx="2743200" cy="1143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8" name="Rectangle 42"/>
          <p:cNvSpPr>
            <a:spLocks noChangeArrowheads="1"/>
          </p:cNvSpPr>
          <p:nvPr/>
        </p:nvSpPr>
        <p:spPr bwMode="auto">
          <a:xfrm>
            <a:off x="4149852" y="4735640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35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0" name="Line 53"/>
          <p:cNvSpPr>
            <a:spLocks noChangeShapeType="1"/>
          </p:cNvSpPr>
          <p:nvPr/>
        </p:nvSpPr>
        <p:spPr bwMode="auto">
          <a:xfrm>
            <a:off x="4340352" y="4126040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152400" y="3728085"/>
            <a:ext cx="2171700" cy="660559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8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Alternative to BSTs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until now we assumed that each </a:t>
            </a:r>
            <a:r>
              <a:rPr lang="en-US" b="1" dirty="0"/>
              <a:t>node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a BST stored the data</a:t>
            </a:r>
          </a:p>
          <a:p>
            <a:r>
              <a:rPr lang="en-US" dirty="0"/>
              <a:t>What about having the data stored only in the </a:t>
            </a:r>
            <a:r>
              <a:rPr lang="en-US" b="1" dirty="0"/>
              <a:t>leaves</a:t>
            </a:r>
            <a:r>
              <a:rPr lang="en-US" dirty="0"/>
              <a:t> of the tree?</a:t>
            </a:r>
          </a:p>
          <a:p>
            <a:r>
              <a:rPr lang="en-US" dirty="0"/>
              <a:t>The internal nodes simply guide our search to the leaf, which contains the data we want</a:t>
            </a:r>
          </a:p>
          <a:p>
            <a:r>
              <a:rPr lang="en-US" dirty="0"/>
              <a:t>(We’ll restrict this discussion of such trees to those in which all leaves are at the same level)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5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33, 35, and </a:t>
            </a:r>
            <a:r>
              <a:rPr lang="en-US" u="sng" dirty="0"/>
              <a:t>21</a:t>
            </a:r>
            <a:r>
              <a:rPr lang="en-US" dirty="0"/>
              <a:t> into the tree below</a:t>
            </a:r>
          </a:p>
          <a:p>
            <a:pPr lvl="1"/>
            <a:r>
              <a:rPr lang="en-US" dirty="0"/>
              <a:t>Split the root as well</a:t>
            </a:r>
          </a:p>
          <a:p>
            <a:pPr lvl="1"/>
            <a:r>
              <a:rPr lang="en-US" dirty="0"/>
              <a:t>But now the parent of these needs to be split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4724400" y="3806952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4572000" y="3806952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5334000" y="3806952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5181600" y="3806952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5943600" y="3806952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5791200" y="3806952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6400800" y="3806952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6934200" y="3806952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6781800" y="3806952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7543800" y="3806952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7391400" y="3806952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8153400" y="3806952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Times New Roman" charset="0"/>
              <a:buNone/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8001000" y="3806952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8610600" y="3806952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4572000" y="4645152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" name="Rectangle 37"/>
          <p:cNvSpPr>
            <a:spLocks noChangeArrowheads="1"/>
          </p:cNvSpPr>
          <p:nvPr/>
        </p:nvSpPr>
        <p:spPr bwMode="auto">
          <a:xfrm>
            <a:off x="5105400" y="4645152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5715000" y="4645152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7" name="Rectangle 41"/>
          <p:cNvSpPr>
            <a:spLocks noChangeArrowheads="1"/>
          </p:cNvSpPr>
          <p:nvPr/>
        </p:nvSpPr>
        <p:spPr bwMode="auto">
          <a:xfrm>
            <a:off x="6705600" y="4645152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7239000" y="4645152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21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>
            <a:off x="4648200" y="4035552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5257800" y="3973640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7" name="Line 51"/>
          <p:cNvSpPr>
            <a:spLocks noChangeShapeType="1"/>
          </p:cNvSpPr>
          <p:nvPr/>
        </p:nvSpPr>
        <p:spPr bwMode="auto">
          <a:xfrm>
            <a:off x="5894832" y="4035552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8" name="Line 52"/>
          <p:cNvSpPr>
            <a:spLocks noChangeShapeType="1"/>
          </p:cNvSpPr>
          <p:nvPr/>
        </p:nvSpPr>
        <p:spPr bwMode="auto">
          <a:xfrm>
            <a:off x="6858000" y="4035552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7467600" y="4035552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6298756" y="28194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22</a:t>
            </a: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6146356" y="28194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6908356" y="28194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6755956" y="28194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7517956" y="28194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48</a:t>
            </a: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7365556" y="28194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7975156" y="28194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7" name="Line 58"/>
          <p:cNvSpPr>
            <a:spLocks noChangeShapeType="1"/>
          </p:cNvSpPr>
          <p:nvPr/>
        </p:nvSpPr>
        <p:spPr bwMode="auto">
          <a:xfrm flipH="1">
            <a:off x="5559425" y="3121152"/>
            <a:ext cx="663131" cy="685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8" name="Line 58"/>
          <p:cNvSpPr>
            <a:spLocks noChangeShapeType="1"/>
          </p:cNvSpPr>
          <p:nvPr/>
        </p:nvSpPr>
        <p:spPr bwMode="auto">
          <a:xfrm>
            <a:off x="6225730" y="3121152"/>
            <a:ext cx="937069" cy="685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1143000" y="3806952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990600" y="3806952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1752600" y="3806952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1600200" y="3806952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>
            <a:off x="2362200" y="3806952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</p:txBody>
      </p:sp>
      <p:sp>
        <p:nvSpPr>
          <p:cNvPr id="60" name="Rectangle 13"/>
          <p:cNvSpPr>
            <a:spLocks noChangeArrowheads="1"/>
          </p:cNvSpPr>
          <p:nvPr/>
        </p:nvSpPr>
        <p:spPr bwMode="auto">
          <a:xfrm>
            <a:off x="2209800" y="3806952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" name="Rectangle 14"/>
          <p:cNvSpPr>
            <a:spLocks noChangeArrowheads="1"/>
          </p:cNvSpPr>
          <p:nvPr/>
        </p:nvSpPr>
        <p:spPr bwMode="auto">
          <a:xfrm>
            <a:off x="2819400" y="3806952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2" name="Rectangle 36"/>
          <p:cNvSpPr>
            <a:spLocks noChangeArrowheads="1"/>
          </p:cNvSpPr>
          <p:nvPr/>
        </p:nvSpPr>
        <p:spPr bwMode="auto">
          <a:xfrm>
            <a:off x="990600" y="4645152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63" name="Rectangle 37"/>
          <p:cNvSpPr>
            <a:spLocks noChangeArrowheads="1"/>
          </p:cNvSpPr>
          <p:nvPr/>
        </p:nvSpPr>
        <p:spPr bwMode="auto">
          <a:xfrm>
            <a:off x="1524000" y="4645152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64" name="Rectangle 38"/>
          <p:cNvSpPr>
            <a:spLocks noChangeArrowheads="1"/>
          </p:cNvSpPr>
          <p:nvPr/>
        </p:nvSpPr>
        <p:spPr bwMode="auto">
          <a:xfrm>
            <a:off x="2057400" y="4645152"/>
            <a:ext cx="381000" cy="10287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14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16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65" name="Rectangle 39"/>
          <p:cNvSpPr>
            <a:spLocks noChangeArrowheads="1"/>
          </p:cNvSpPr>
          <p:nvPr/>
        </p:nvSpPr>
        <p:spPr bwMode="auto">
          <a:xfrm>
            <a:off x="2667000" y="4645152"/>
            <a:ext cx="381000" cy="1295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21</a:t>
            </a:r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>
            <a:off x="1066800" y="4035552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7" name="Line 48"/>
          <p:cNvSpPr>
            <a:spLocks noChangeShapeType="1"/>
          </p:cNvSpPr>
          <p:nvPr/>
        </p:nvSpPr>
        <p:spPr bwMode="auto">
          <a:xfrm>
            <a:off x="1676400" y="3973640"/>
            <a:ext cx="1588" cy="671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8" name="Line 49"/>
          <p:cNvSpPr>
            <a:spLocks noChangeShapeType="1"/>
          </p:cNvSpPr>
          <p:nvPr/>
        </p:nvSpPr>
        <p:spPr bwMode="auto">
          <a:xfrm>
            <a:off x="2286000" y="4035552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Line 50"/>
          <p:cNvSpPr>
            <a:spLocks noChangeShapeType="1"/>
          </p:cNvSpPr>
          <p:nvPr/>
        </p:nvSpPr>
        <p:spPr bwMode="auto">
          <a:xfrm>
            <a:off x="2895600" y="4035552"/>
            <a:ext cx="1588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43762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Original Node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3276600" y="4340352"/>
            <a:ext cx="914400" cy="612648"/>
          </a:xfrm>
          <a:prstGeom prst="rightArrow">
            <a:avLst/>
          </a:prstGeom>
          <a:noFill/>
          <a:ln w="317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102" grpId="0" animBg="1"/>
      <p:bldP spid="103" grpId="0" animBg="1"/>
      <p:bldP spid="106" grpId="0" animBg="1"/>
      <p:bldP spid="107" grpId="0" animBg="1"/>
      <p:bldP spid="108" grpId="0" animBg="1"/>
      <p:bldP spid="113" grpId="0" animBg="1"/>
      <p:bldP spid="114" grpId="0" animBg="1"/>
      <p:bldP spid="117" grpId="0" animBg="1"/>
      <p:bldP spid="118" grpId="0" animBg="1"/>
      <p:bldP spid="11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33, 35, and </a:t>
            </a:r>
            <a:r>
              <a:rPr lang="en-US" u="sng" dirty="0"/>
              <a:t>21</a:t>
            </a:r>
            <a:r>
              <a:rPr lang="en-US" dirty="0"/>
              <a:t> into the tree below</a:t>
            </a:r>
          </a:p>
          <a:p>
            <a:pPr lvl="1"/>
            <a:r>
              <a:rPr lang="en-US" dirty="0"/>
              <a:t>Keep splitting up the tree as needed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402425" y="4287386"/>
            <a:ext cx="1576873" cy="1485900"/>
            <a:chOff x="4724400" y="3886200"/>
            <a:chExt cx="1981200" cy="1866900"/>
          </a:xfrm>
        </p:grpSpPr>
        <p:sp>
          <p:nvSpPr>
            <p:cNvPr id="88" name="Rectangle 22"/>
            <p:cNvSpPr>
              <a:spLocks noChangeArrowheads="1"/>
            </p:cNvSpPr>
            <p:nvPr/>
          </p:nvSpPr>
          <p:spPr bwMode="auto">
            <a:xfrm>
              <a:off x="48768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42</a:t>
              </a:r>
            </a:p>
          </p:txBody>
        </p:sp>
        <p:sp>
          <p:nvSpPr>
            <p:cNvPr id="89" name="Rectangle 23"/>
            <p:cNvSpPr>
              <a:spLocks noChangeArrowheads="1"/>
            </p:cNvSpPr>
            <p:nvPr/>
          </p:nvSpPr>
          <p:spPr bwMode="auto">
            <a:xfrm>
              <a:off x="47244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0" name="Rectangle 24"/>
            <p:cNvSpPr>
              <a:spLocks noChangeArrowheads="1"/>
            </p:cNvSpPr>
            <p:nvPr/>
          </p:nvSpPr>
          <p:spPr bwMode="auto">
            <a:xfrm>
              <a:off x="54864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" name="Rectangle 25"/>
            <p:cNvSpPr>
              <a:spLocks noChangeArrowheads="1"/>
            </p:cNvSpPr>
            <p:nvPr/>
          </p:nvSpPr>
          <p:spPr bwMode="auto">
            <a:xfrm>
              <a:off x="53340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" name="Rectangle 26"/>
            <p:cNvSpPr>
              <a:spLocks noChangeArrowheads="1"/>
            </p:cNvSpPr>
            <p:nvPr/>
          </p:nvSpPr>
          <p:spPr bwMode="auto">
            <a:xfrm>
              <a:off x="60960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" name="Rectangle 27"/>
            <p:cNvSpPr>
              <a:spLocks noChangeArrowheads="1"/>
            </p:cNvSpPr>
            <p:nvPr/>
          </p:nvSpPr>
          <p:spPr bwMode="auto">
            <a:xfrm>
              <a:off x="59436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" name="Rectangle 28"/>
            <p:cNvSpPr>
              <a:spLocks noChangeArrowheads="1"/>
            </p:cNvSpPr>
            <p:nvPr/>
          </p:nvSpPr>
          <p:spPr bwMode="auto">
            <a:xfrm>
              <a:off x="65532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" name="Rectangle 43"/>
            <p:cNvSpPr>
              <a:spLocks noChangeArrowheads="1"/>
            </p:cNvSpPr>
            <p:nvPr/>
          </p:nvSpPr>
          <p:spPr bwMode="auto">
            <a:xfrm>
              <a:off x="47244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38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40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" name="Rectangle 44"/>
            <p:cNvSpPr>
              <a:spLocks noChangeArrowheads="1"/>
            </p:cNvSpPr>
            <p:nvPr/>
          </p:nvSpPr>
          <p:spPr bwMode="auto">
            <a:xfrm>
              <a:off x="52578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42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44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46</a:t>
              </a:r>
            </a:p>
          </p:txBody>
        </p:sp>
        <p:sp>
          <p:nvSpPr>
            <p:cNvPr id="120" name="Line 54"/>
            <p:cNvSpPr>
              <a:spLocks noChangeShapeType="1"/>
            </p:cNvSpPr>
            <p:nvPr/>
          </p:nvSpPr>
          <p:spPr bwMode="auto">
            <a:xfrm>
              <a:off x="48006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21" name="Line 55"/>
            <p:cNvSpPr>
              <a:spLocks noChangeShapeType="1"/>
            </p:cNvSpPr>
            <p:nvPr/>
          </p:nvSpPr>
          <p:spPr bwMode="auto">
            <a:xfrm>
              <a:off x="54102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142585" y="4287386"/>
            <a:ext cx="1637522" cy="1485900"/>
            <a:chOff x="6858000" y="3886200"/>
            <a:chExt cx="2057400" cy="1866900"/>
          </a:xfrm>
        </p:grpSpPr>
        <p:sp>
          <p:nvSpPr>
            <p:cNvPr id="95" name="Rectangle 29"/>
            <p:cNvSpPr>
              <a:spLocks noChangeArrowheads="1"/>
            </p:cNvSpPr>
            <p:nvPr/>
          </p:nvSpPr>
          <p:spPr bwMode="auto">
            <a:xfrm>
              <a:off x="70866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54</a:t>
              </a:r>
            </a:p>
          </p:txBody>
        </p:sp>
        <p:sp>
          <p:nvSpPr>
            <p:cNvPr id="96" name="Rectangle 30"/>
            <p:cNvSpPr>
              <a:spLocks noChangeArrowheads="1"/>
            </p:cNvSpPr>
            <p:nvPr/>
          </p:nvSpPr>
          <p:spPr bwMode="auto">
            <a:xfrm>
              <a:off x="69342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7" name="Rectangle 31"/>
            <p:cNvSpPr>
              <a:spLocks noChangeArrowheads="1"/>
            </p:cNvSpPr>
            <p:nvPr/>
          </p:nvSpPr>
          <p:spPr bwMode="auto">
            <a:xfrm>
              <a:off x="76962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8" name="Rectangle 32"/>
            <p:cNvSpPr>
              <a:spLocks noChangeArrowheads="1"/>
            </p:cNvSpPr>
            <p:nvPr/>
          </p:nvSpPr>
          <p:spPr bwMode="auto">
            <a:xfrm>
              <a:off x="75438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9" name="Rectangle 33"/>
            <p:cNvSpPr>
              <a:spLocks noChangeArrowheads="1"/>
            </p:cNvSpPr>
            <p:nvPr/>
          </p:nvSpPr>
          <p:spPr bwMode="auto">
            <a:xfrm>
              <a:off x="83058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0" name="Rectangle 34"/>
            <p:cNvSpPr>
              <a:spLocks noChangeArrowheads="1"/>
            </p:cNvSpPr>
            <p:nvPr/>
          </p:nvSpPr>
          <p:spPr bwMode="auto">
            <a:xfrm>
              <a:off x="81534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87630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" name="Rectangle 45"/>
            <p:cNvSpPr>
              <a:spLocks noChangeArrowheads="1"/>
            </p:cNvSpPr>
            <p:nvPr/>
          </p:nvSpPr>
          <p:spPr bwMode="auto">
            <a:xfrm>
              <a:off x="68580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48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50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52</a:t>
              </a:r>
            </a:p>
          </p:txBody>
        </p:sp>
        <p:sp>
          <p:nvSpPr>
            <p:cNvPr id="112" name="Rectangle 46"/>
            <p:cNvSpPr>
              <a:spLocks noChangeArrowheads="1"/>
            </p:cNvSpPr>
            <p:nvPr/>
          </p:nvSpPr>
          <p:spPr bwMode="auto">
            <a:xfrm>
              <a:off x="73914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54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56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22" name="Line 56"/>
            <p:cNvSpPr>
              <a:spLocks noChangeShapeType="1"/>
            </p:cNvSpPr>
            <p:nvPr/>
          </p:nvSpPr>
          <p:spPr bwMode="auto">
            <a:xfrm>
              <a:off x="70104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23" name="Line 57"/>
            <p:cNvSpPr>
              <a:spLocks noChangeShapeType="1"/>
            </p:cNvSpPr>
            <p:nvPr/>
          </p:nvSpPr>
          <p:spPr bwMode="auto">
            <a:xfrm>
              <a:off x="76200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421395" y="2819400"/>
            <a:ext cx="2010780" cy="5334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>
            <a:off x="4041774" y="2819400"/>
            <a:ext cx="2452332" cy="5334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534064" y="4285926"/>
            <a:ext cx="1665421" cy="1494846"/>
            <a:chOff x="2438400" y="3886200"/>
            <a:chExt cx="2092452" cy="1878140"/>
          </a:xfrm>
        </p:grpSpPr>
        <p:sp>
          <p:nvSpPr>
            <p:cNvPr id="81" name="Rectangle 15"/>
            <p:cNvSpPr>
              <a:spLocks noChangeArrowheads="1"/>
            </p:cNvSpPr>
            <p:nvPr/>
          </p:nvSpPr>
          <p:spPr bwMode="auto">
            <a:xfrm>
              <a:off x="25908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26</a:t>
              </a:r>
            </a:p>
          </p:txBody>
        </p:sp>
        <p:sp>
          <p:nvSpPr>
            <p:cNvPr id="82" name="Rectangle 16"/>
            <p:cNvSpPr>
              <a:spLocks noChangeArrowheads="1"/>
            </p:cNvSpPr>
            <p:nvPr/>
          </p:nvSpPr>
          <p:spPr bwMode="auto">
            <a:xfrm>
              <a:off x="24384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3" name="Rectangle 17"/>
            <p:cNvSpPr>
              <a:spLocks noChangeArrowheads="1"/>
            </p:cNvSpPr>
            <p:nvPr/>
          </p:nvSpPr>
          <p:spPr bwMode="auto">
            <a:xfrm>
              <a:off x="32004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32</a:t>
              </a:r>
            </a:p>
          </p:txBody>
        </p:sp>
        <p:sp>
          <p:nvSpPr>
            <p:cNvPr id="84" name="Rectangle 18"/>
            <p:cNvSpPr>
              <a:spLocks noChangeArrowheads="1"/>
            </p:cNvSpPr>
            <p:nvPr/>
          </p:nvSpPr>
          <p:spPr bwMode="auto">
            <a:xfrm>
              <a:off x="30480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5" name="Rectangle 19"/>
            <p:cNvSpPr>
              <a:spLocks noChangeArrowheads="1"/>
            </p:cNvSpPr>
            <p:nvPr/>
          </p:nvSpPr>
          <p:spPr bwMode="auto">
            <a:xfrm>
              <a:off x="38100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Times New Roman" charset="0"/>
                <a:buNone/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34</a:t>
              </a:r>
              <a:endParaRPr lang="en-US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6" name="Rectangle 20"/>
            <p:cNvSpPr>
              <a:spLocks noChangeArrowheads="1"/>
            </p:cNvSpPr>
            <p:nvPr/>
          </p:nvSpPr>
          <p:spPr bwMode="auto">
            <a:xfrm>
              <a:off x="36576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7" name="Rectangle 21"/>
            <p:cNvSpPr>
              <a:spLocks noChangeArrowheads="1"/>
            </p:cNvSpPr>
            <p:nvPr/>
          </p:nvSpPr>
          <p:spPr bwMode="auto">
            <a:xfrm>
              <a:off x="42672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6" name="Rectangle 40"/>
            <p:cNvSpPr>
              <a:spLocks noChangeArrowheads="1"/>
            </p:cNvSpPr>
            <p:nvPr/>
          </p:nvSpPr>
          <p:spPr bwMode="auto">
            <a:xfrm>
              <a:off x="24384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22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24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" name="Rectangle 41"/>
            <p:cNvSpPr>
              <a:spLocks noChangeArrowheads="1"/>
            </p:cNvSpPr>
            <p:nvPr/>
          </p:nvSpPr>
          <p:spPr bwMode="auto">
            <a:xfrm>
              <a:off x="29718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26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28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30</a:t>
              </a:r>
            </a:p>
          </p:txBody>
        </p:sp>
        <p:sp>
          <p:nvSpPr>
            <p:cNvPr id="108" name="Rectangle 42"/>
            <p:cNvSpPr>
              <a:spLocks noChangeArrowheads="1"/>
            </p:cNvSpPr>
            <p:nvPr/>
          </p:nvSpPr>
          <p:spPr bwMode="auto">
            <a:xfrm>
              <a:off x="35052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32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33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" name="Line 51"/>
            <p:cNvSpPr>
              <a:spLocks noChangeShapeType="1"/>
            </p:cNvSpPr>
            <p:nvPr/>
          </p:nvSpPr>
          <p:spPr bwMode="auto">
            <a:xfrm>
              <a:off x="25146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" name="Line 52"/>
            <p:cNvSpPr>
              <a:spLocks noChangeShapeType="1"/>
            </p:cNvSpPr>
            <p:nvPr/>
          </p:nvSpPr>
          <p:spPr bwMode="auto">
            <a:xfrm>
              <a:off x="31242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" name="Line 53"/>
            <p:cNvSpPr>
              <a:spLocks noChangeShapeType="1"/>
            </p:cNvSpPr>
            <p:nvPr/>
          </p:nvSpPr>
          <p:spPr bwMode="auto">
            <a:xfrm>
              <a:off x="37338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28" name="Rectangle 42"/>
            <p:cNvSpPr>
              <a:spLocks noChangeArrowheads="1"/>
            </p:cNvSpPr>
            <p:nvPr/>
          </p:nvSpPr>
          <p:spPr bwMode="auto">
            <a:xfrm>
              <a:off x="4149852" y="473564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34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35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0" name="Line 53"/>
            <p:cNvSpPr>
              <a:spLocks noChangeShapeType="1"/>
            </p:cNvSpPr>
            <p:nvPr/>
          </p:nvSpPr>
          <p:spPr bwMode="auto">
            <a:xfrm>
              <a:off x="4340352" y="412604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7767" y="4285926"/>
            <a:ext cx="1576873" cy="1485900"/>
            <a:chOff x="147767" y="4285926"/>
            <a:chExt cx="1576873" cy="1485900"/>
          </a:xfrm>
        </p:grpSpPr>
        <p:sp>
          <p:nvSpPr>
            <p:cNvPr id="131" name="Rectangle 8"/>
            <p:cNvSpPr>
              <a:spLocks noChangeArrowheads="1"/>
            </p:cNvSpPr>
            <p:nvPr/>
          </p:nvSpPr>
          <p:spPr bwMode="auto">
            <a:xfrm>
              <a:off x="269065" y="4285926"/>
              <a:ext cx="363894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6</a:t>
              </a:r>
            </a:p>
          </p:txBody>
        </p:sp>
        <p:sp>
          <p:nvSpPr>
            <p:cNvPr id="132" name="Rectangle 9"/>
            <p:cNvSpPr>
              <a:spLocks noChangeArrowheads="1"/>
            </p:cNvSpPr>
            <p:nvPr/>
          </p:nvSpPr>
          <p:spPr bwMode="auto">
            <a:xfrm>
              <a:off x="147767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3" name="Rectangle 10"/>
            <p:cNvSpPr>
              <a:spLocks noChangeArrowheads="1"/>
            </p:cNvSpPr>
            <p:nvPr/>
          </p:nvSpPr>
          <p:spPr bwMode="auto">
            <a:xfrm>
              <a:off x="754257" y="4285926"/>
              <a:ext cx="363894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14</a:t>
              </a:r>
            </a:p>
          </p:txBody>
        </p:sp>
        <p:sp>
          <p:nvSpPr>
            <p:cNvPr id="135" name="Rectangle 11"/>
            <p:cNvSpPr>
              <a:spLocks noChangeArrowheads="1"/>
            </p:cNvSpPr>
            <p:nvPr/>
          </p:nvSpPr>
          <p:spPr bwMode="auto">
            <a:xfrm>
              <a:off x="632959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6" name="Rectangle 12"/>
            <p:cNvSpPr>
              <a:spLocks noChangeArrowheads="1"/>
            </p:cNvSpPr>
            <p:nvPr/>
          </p:nvSpPr>
          <p:spPr bwMode="auto">
            <a:xfrm>
              <a:off x="1239448" y="4285926"/>
              <a:ext cx="363894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7" name="Rectangle 13"/>
            <p:cNvSpPr>
              <a:spLocks noChangeArrowheads="1"/>
            </p:cNvSpPr>
            <p:nvPr/>
          </p:nvSpPr>
          <p:spPr bwMode="auto">
            <a:xfrm>
              <a:off x="1118150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8" name="Rectangle 14"/>
            <p:cNvSpPr>
              <a:spLocks noChangeArrowheads="1"/>
            </p:cNvSpPr>
            <p:nvPr/>
          </p:nvSpPr>
          <p:spPr bwMode="auto">
            <a:xfrm>
              <a:off x="1603342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9" name="Rectangle 36"/>
            <p:cNvSpPr>
              <a:spLocks noChangeArrowheads="1"/>
            </p:cNvSpPr>
            <p:nvPr/>
          </p:nvSpPr>
          <p:spPr bwMode="auto">
            <a:xfrm>
              <a:off x="147767" y="4953065"/>
              <a:ext cx="303245" cy="818761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40" name="Rectangle 37"/>
            <p:cNvSpPr>
              <a:spLocks noChangeArrowheads="1"/>
            </p:cNvSpPr>
            <p:nvPr/>
          </p:nvSpPr>
          <p:spPr bwMode="auto">
            <a:xfrm>
              <a:off x="572310" y="4953065"/>
              <a:ext cx="303245" cy="818761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6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8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141" name="Line 47"/>
            <p:cNvSpPr>
              <a:spLocks noChangeShapeType="1"/>
            </p:cNvSpPr>
            <p:nvPr/>
          </p:nvSpPr>
          <p:spPr bwMode="auto">
            <a:xfrm>
              <a:off x="208416" y="4467873"/>
              <a:ext cx="1264" cy="4851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42" name="Line 48"/>
            <p:cNvSpPr>
              <a:spLocks noChangeShapeType="1"/>
            </p:cNvSpPr>
            <p:nvPr/>
          </p:nvSpPr>
          <p:spPr bwMode="auto">
            <a:xfrm>
              <a:off x="693608" y="4418596"/>
              <a:ext cx="1264" cy="53446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1" name="Rectangle 40"/>
            <p:cNvSpPr>
              <a:spLocks noChangeArrowheads="1"/>
            </p:cNvSpPr>
            <p:nvPr/>
          </p:nvSpPr>
          <p:spPr bwMode="auto">
            <a:xfrm>
              <a:off x="1027176" y="4953065"/>
              <a:ext cx="303245" cy="818761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14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16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4" name="Line 51"/>
            <p:cNvSpPr>
              <a:spLocks noChangeShapeType="1"/>
            </p:cNvSpPr>
            <p:nvPr/>
          </p:nvSpPr>
          <p:spPr bwMode="auto">
            <a:xfrm>
              <a:off x="1200975" y="4467873"/>
              <a:ext cx="1264" cy="4851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04416" y="4285926"/>
            <a:ext cx="1638207" cy="1485900"/>
            <a:chOff x="1804416" y="4285926"/>
            <a:chExt cx="1638207" cy="1485900"/>
          </a:xfrm>
        </p:grpSpPr>
        <p:sp>
          <p:nvSpPr>
            <p:cNvPr id="144" name="Rectangle 15"/>
            <p:cNvSpPr>
              <a:spLocks noChangeArrowheads="1"/>
            </p:cNvSpPr>
            <p:nvPr/>
          </p:nvSpPr>
          <p:spPr bwMode="auto">
            <a:xfrm>
              <a:off x="1987048" y="4285926"/>
              <a:ext cx="363894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20</a:t>
              </a:r>
            </a:p>
          </p:txBody>
        </p:sp>
        <p:sp>
          <p:nvSpPr>
            <p:cNvPr id="145" name="Rectangle 16"/>
            <p:cNvSpPr>
              <a:spLocks noChangeArrowheads="1"/>
            </p:cNvSpPr>
            <p:nvPr/>
          </p:nvSpPr>
          <p:spPr bwMode="auto">
            <a:xfrm>
              <a:off x="1865750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46" name="Rectangle 17"/>
            <p:cNvSpPr>
              <a:spLocks noChangeArrowheads="1"/>
            </p:cNvSpPr>
            <p:nvPr/>
          </p:nvSpPr>
          <p:spPr bwMode="auto">
            <a:xfrm>
              <a:off x="2472240" y="4285926"/>
              <a:ext cx="363894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47" name="Rectangle 18"/>
            <p:cNvSpPr>
              <a:spLocks noChangeArrowheads="1"/>
            </p:cNvSpPr>
            <p:nvPr/>
          </p:nvSpPr>
          <p:spPr bwMode="auto">
            <a:xfrm>
              <a:off x="2350942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48" name="Rectangle 19"/>
            <p:cNvSpPr>
              <a:spLocks noChangeArrowheads="1"/>
            </p:cNvSpPr>
            <p:nvPr/>
          </p:nvSpPr>
          <p:spPr bwMode="auto">
            <a:xfrm>
              <a:off x="2957431" y="4285926"/>
              <a:ext cx="363894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Times New Roman" charset="0"/>
                <a:buNone/>
                <a:defRPr/>
              </a:pPr>
              <a:endParaRPr lang="en-US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49" name="Rectangle 20"/>
            <p:cNvSpPr>
              <a:spLocks noChangeArrowheads="1"/>
            </p:cNvSpPr>
            <p:nvPr/>
          </p:nvSpPr>
          <p:spPr bwMode="auto">
            <a:xfrm>
              <a:off x="2836133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0" name="Rectangle 21"/>
            <p:cNvSpPr>
              <a:spLocks noChangeArrowheads="1"/>
            </p:cNvSpPr>
            <p:nvPr/>
          </p:nvSpPr>
          <p:spPr bwMode="auto">
            <a:xfrm>
              <a:off x="3321325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2" name="Rectangle 41"/>
            <p:cNvSpPr>
              <a:spLocks noChangeArrowheads="1"/>
            </p:cNvSpPr>
            <p:nvPr/>
          </p:nvSpPr>
          <p:spPr bwMode="auto">
            <a:xfrm>
              <a:off x="1804416" y="4953065"/>
              <a:ext cx="303245" cy="818761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18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19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3" name="Rectangle 42"/>
            <p:cNvSpPr>
              <a:spLocks noChangeArrowheads="1"/>
            </p:cNvSpPr>
            <p:nvPr/>
          </p:nvSpPr>
          <p:spPr bwMode="auto">
            <a:xfrm>
              <a:off x="2228958" y="4953065"/>
              <a:ext cx="303245" cy="818761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20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21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5" name="Line 52"/>
            <p:cNvSpPr>
              <a:spLocks noChangeShapeType="1"/>
            </p:cNvSpPr>
            <p:nvPr/>
          </p:nvSpPr>
          <p:spPr bwMode="auto">
            <a:xfrm>
              <a:off x="1925714" y="4467873"/>
              <a:ext cx="1264" cy="4851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" name="Line 53"/>
            <p:cNvSpPr>
              <a:spLocks noChangeShapeType="1"/>
            </p:cNvSpPr>
            <p:nvPr/>
          </p:nvSpPr>
          <p:spPr bwMode="auto">
            <a:xfrm>
              <a:off x="2410905" y="4467873"/>
              <a:ext cx="1264" cy="4851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09914" y="3352800"/>
            <a:ext cx="1981200" cy="381000"/>
            <a:chOff x="3505200" y="2667000"/>
            <a:chExt cx="1981200" cy="381000"/>
          </a:xfrm>
        </p:grpSpPr>
        <p:sp>
          <p:nvSpPr>
            <p:cNvPr id="157" name="Rectangle 1"/>
            <p:cNvSpPr>
              <a:spLocks noChangeArrowheads="1"/>
            </p:cNvSpPr>
            <p:nvPr/>
          </p:nvSpPr>
          <p:spPr bwMode="auto">
            <a:xfrm>
              <a:off x="3657600" y="26670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14</a:t>
              </a:r>
            </a:p>
          </p:txBody>
        </p:sp>
        <p:sp>
          <p:nvSpPr>
            <p:cNvPr id="158" name="Rectangle 2"/>
            <p:cNvSpPr>
              <a:spLocks noChangeArrowheads="1"/>
            </p:cNvSpPr>
            <p:nvPr/>
          </p:nvSpPr>
          <p:spPr bwMode="auto">
            <a:xfrm>
              <a:off x="3505200" y="26670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9" name="Rectangle 3"/>
            <p:cNvSpPr>
              <a:spLocks noChangeArrowheads="1"/>
            </p:cNvSpPr>
            <p:nvPr/>
          </p:nvSpPr>
          <p:spPr bwMode="auto">
            <a:xfrm>
              <a:off x="4267200" y="26670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22</a:t>
              </a:r>
            </a:p>
          </p:txBody>
        </p:sp>
        <p:sp>
          <p:nvSpPr>
            <p:cNvPr id="160" name="Rectangle 4"/>
            <p:cNvSpPr>
              <a:spLocks noChangeArrowheads="1"/>
            </p:cNvSpPr>
            <p:nvPr/>
          </p:nvSpPr>
          <p:spPr bwMode="auto">
            <a:xfrm>
              <a:off x="4114800" y="26670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1" name="Rectangle 5"/>
            <p:cNvSpPr>
              <a:spLocks noChangeArrowheads="1"/>
            </p:cNvSpPr>
            <p:nvPr/>
          </p:nvSpPr>
          <p:spPr bwMode="auto">
            <a:xfrm>
              <a:off x="4876800" y="26670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4724400" y="26670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3" name="Rectangle 7"/>
            <p:cNvSpPr>
              <a:spLocks noChangeArrowheads="1"/>
            </p:cNvSpPr>
            <p:nvPr/>
          </p:nvSpPr>
          <p:spPr bwMode="auto">
            <a:xfrm>
              <a:off x="5334000" y="26670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610809" y="3352800"/>
            <a:ext cx="1981200" cy="381000"/>
            <a:chOff x="5001209" y="3352800"/>
            <a:chExt cx="1981200" cy="381000"/>
          </a:xfrm>
        </p:grpSpPr>
        <p:sp>
          <p:nvSpPr>
            <p:cNvPr id="164" name="Rectangle 1"/>
            <p:cNvSpPr>
              <a:spLocks noChangeArrowheads="1"/>
            </p:cNvSpPr>
            <p:nvPr/>
          </p:nvSpPr>
          <p:spPr bwMode="auto">
            <a:xfrm>
              <a:off x="5153609" y="33528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48</a:t>
              </a:r>
            </a:p>
          </p:txBody>
        </p:sp>
        <p:sp>
          <p:nvSpPr>
            <p:cNvPr id="165" name="Rectangle 2"/>
            <p:cNvSpPr>
              <a:spLocks noChangeArrowheads="1"/>
            </p:cNvSpPr>
            <p:nvPr/>
          </p:nvSpPr>
          <p:spPr bwMode="auto">
            <a:xfrm>
              <a:off x="5001209" y="33528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6" name="Rectangle 3"/>
            <p:cNvSpPr>
              <a:spLocks noChangeArrowheads="1"/>
            </p:cNvSpPr>
            <p:nvPr/>
          </p:nvSpPr>
          <p:spPr bwMode="auto">
            <a:xfrm>
              <a:off x="5763209" y="33528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7" name="Rectangle 4"/>
            <p:cNvSpPr>
              <a:spLocks noChangeArrowheads="1"/>
            </p:cNvSpPr>
            <p:nvPr/>
          </p:nvSpPr>
          <p:spPr bwMode="auto">
            <a:xfrm>
              <a:off x="5610809" y="33528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8" name="Rectangle 5"/>
            <p:cNvSpPr>
              <a:spLocks noChangeArrowheads="1"/>
            </p:cNvSpPr>
            <p:nvPr/>
          </p:nvSpPr>
          <p:spPr bwMode="auto">
            <a:xfrm>
              <a:off x="6372809" y="33528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9" name="Rectangle 6"/>
            <p:cNvSpPr>
              <a:spLocks noChangeArrowheads="1"/>
            </p:cNvSpPr>
            <p:nvPr/>
          </p:nvSpPr>
          <p:spPr bwMode="auto">
            <a:xfrm>
              <a:off x="6220409" y="33528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0" name="Rectangle 7"/>
            <p:cNvSpPr>
              <a:spLocks noChangeArrowheads="1"/>
            </p:cNvSpPr>
            <p:nvPr/>
          </p:nvSpPr>
          <p:spPr bwMode="auto">
            <a:xfrm>
              <a:off x="6830009" y="33528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71" name="Line 61"/>
          <p:cNvSpPr>
            <a:spLocks noChangeShapeType="1"/>
          </p:cNvSpPr>
          <p:nvPr/>
        </p:nvSpPr>
        <p:spPr bwMode="auto">
          <a:xfrm>
            <a:off x="5687009" y="3657600"/>
            <a:ext cx="443204" cy="628326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2" name="Line 61"/>
          <p:cNvSpPr>
            <a:spLocks noChangeShapeType="1"/>
          </p:cNvSpPr>
          <p:nvPr/>
        </p:nvSpPr>
        <p:spPr bwMode="auto">
          <a:xfrm>
            <a:off x="6296607" y="3657600"/>
            <a:ext cx="1391818" cy="629786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3" name="Line 61"/>
          <p:cNvSpPr>
            <a:spLocks noChangeShapeType="1"/>
          </p:cNvSpPr>
          <p:nvPr/>
        </p:nvSpPr>
        <p:spPr bwMode="auto">
          <a:xfrm>
            <a:off x="2205314" y="3657600"/>
            <a:ext cx="2177836" cy="628326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4" name="Line 61"/>
          <p:cNvSpPr>
            <a:spLocks noChangeShapeType="1"/>
          </p:cNvSpPr>
          <p:nvPr/>
        </p:nvSpPr>
        <p:spPr bwMode="auto">
          <a:xfrm>
            <a:off x="1603342" y="3657600"/>
            <a:ext cx="990196" cy="628326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5" name="Line 61"/>
          <p:cNvSpPr>
            <a:spLocks noChangeShapeType="1"/>
          </p:cNvSpPr>
          <p:nvPr/>
        </p:nvSpPr>
        <p:spPr bwMode="auto">
          <a:xfrm flipH="1">
            <a:off x="875555" y="3657600"/>
            <a:ext cx="110559" cy="628326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5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124" grpId="0" animBg="1"/>
      <p:bldP spid="125" grpId="0" animBg="1"/>
      <p:bldP spid="171" grpId="0" animBg="1"/>
      <p:bldP spid="172" grpId="0" animBg="1"/>
      <p:bldP spid="173" grpId="0" animBg="1"/>
      <p:bldP spid="174" grpId="0" animBg="1"/>
      <p:bldP spid="17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4838" cy="990600"/>
          </a:xfrm>
        </p:spPr>
        <p:txBody>
          <a:bodyPr/>
          <a:lstStyle/>
          <a:p>
            <a:r>
              <a:rPr lang="en-US" dirty="0"/>
              <a:t>Insert 33, 35, and </a:t>
            </a:r>
            <a:r>
              <a:rPr lang="en-US" u="sng" dirty="0"/>
              <a:t>21</a:t>
            </a:r>
            <a:r>
              <a:rPr lang="en-US" dirty="0"/>
              <a:t> into the tree below</a:t>
            </a:r>
          </a:p>
          <a:p>
            <a:pPr lvl="1"/>
            <a:r>
              <a:rPr lang="en-US" dirty="0"/>
              <a:t>Keep splitting up the tree as needed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5052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38</a:t>
            </a: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33528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41148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39624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4724400" y="2514600"/>
            <a:ext cx="4572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45720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5181600" y="2514600"/>
            <a:ext cx="152400" cy="381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402425" y="4287386"/>
            <a:ext cx="1576873" cy="1485900"/>
            <a:chOff x="4724400" y="3886200"/>
            <a:chExt cx="1981200" cy="1866900"/>
          </a:xfrm>
        </p:grpSpPr>
        <p:sp>
          <p:nvSpPr>
            <p:cNvPr id="88" name="Rectangle 22"/>
            <p:cNvSpPr>
              <a:spLocks noChangeArrowheads="1"/>
            </p:cNvSpPr>
            <p:nvPr/>
          </p:nvSpPr>
          <p:spPr bwMode="auto">
            <a:xfrm>
              <a:off x="48768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42</a:t>
              </a:r>
            </a:p>
          </p:txBody>
        </p:sp>
        <p:sp>
          <p:nvSpPr>
            <p:cNvPr id="89" name="Rectangle 23"/>
            <p:cNvSpPr>
              <a:spLocks noChangeArrowheads="1"/>
            </p:cNvSpPr>
            <p:nvPr/>
          </p:nvSpPr>
          <p:spPr bwMode="auto">
            <a:xfrm>
              <a:off x="47244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0" name="Rectangle 24"/>
            <p:cNvSpPr>
              <a:spLocks noChangeArrowheads="1"/>
            </p:cNvSpPr>
            <p:nvPr/>
          </p:nvSpPr>
          <p:spPr bwMode="auto">
            <a:xfrm>
              <a:off x="54864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" name="Rectangle 25"/>
            <p:cNvSpPr>
              <a:spLocks noChangeArrowheads="1"/>
            </p:cNvSpPr>
            <p:nvPr/>
          </p:nvSpPr>
          <p:spPr bwMode="auto">
            <a:xfrm>
              <a:off x="53340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" name="Rectangle 26"/>
            <p:cNvSpPr>
              <a:spLocks noChangeArrowheads="1"/>
            </p:cNvSpPr>
            <p:nvPr/>
          </p:nvSpPr>
          <p:spPr bwMode="auto">
            <a:xfrm>
              <a:off x="60960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" name="Rectangle 27"/>
            <p:cNvSpPr>
              <a:spLocks noChangeArrowheads="1"/>
            </p:cNvSpPr>
            <p:nvPr/>
          </p:nvSpPr>
          <p:spPr bwMode="auto">
            <a:xfrm>
              <a:off x="59436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" name="Rectangle 28"/>
            <p:cNvSpPr>
              <a:spLocks noChangeArrowheads="1"/>
            </p:cNvSpPr>
            <p:nvPr/>
          </p:nvSpPr>
          <p:spPr bwMode="auto">
            <a:xfrm>
              <a:off x="65532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" name="Rectangle 43"/>
            <p:cNvSpPr>
              <a:spLocks noChangeArrowheads="1"/>
            </p:cNvSpPr>
            <p:nvPr/>
          </p:nvSpPr>
          <p:spPr bwMode="auto">
            <a:xfrm>
              <a:off x="47244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38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40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" name="Rectangle 44"/>
            <p:cNvSpPr>
              <a:spLocks noChangeArrowheads="1"/>
            </p:cNvSpPr>
            <p:nvPr/>
          </p:nvSpPr>
          <p:spPr bwMode="auto">
            <a:xfrm>
              <a:off x="52578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42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44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46</a:t>
              </a:r>
            </a:p>
          </p:txBody>
        </p:sp>
        <p:sp>
          <p:nvSpPr>
            <p:cNvPr id="120" name="Line 54"/>
            <p:cNvSpPr>
              <a:spLocks noChangeShapeType="1"/>
            </p:cNvSpPr>
            <p:nvPr/>
          </p:nvSpPr>
          <p:spPr bwMode="auto">
            <a:xfrm>
              <a:off x="48006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21" name="Line 55"/>
            <p:cNvSpPr>
              <a:spLocks noChangeShapeType="1"/>
            </p:cNvSpPr>
            <p:nvPr/>
          </p:nvSpPr>
          <p:spPr bwMode="auto">
            <a:xfrm>
              <a:off x="54102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142585" y="4287386"/>
            <a:ext cx="1637522" cy="1485900"/>
            <a:chOff x="6858000" y="3886200"/>
            <a:chExt cx="2057400" cy="1866900"/>
          </a:xfrm>
        </p:grpSpPr>
        <p:sp>
          <p:nvSpPr>
            <p:cNvPr id="95" name="Rectangle 29"/>
            <p:cNvSpPr>
              <a:spLocks noChangeArrowheads="1"/>
            </p:cNvSpPr>
            <p:nvPr/>
          </p:nvSpPr>
          <p:spPr bwMode="auto">
            <a:xfrm>
              <a:off x="70866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54</a:t>
              </a:r>
            </a:p>
          </p:txBody>
        </p:sp>
        <p:sp>
          <p:nvSpPr>
            <p:cNvPr id="96" name="Rectangle 30"/>
            <p:cNvSpPr>
              <a:spLocks noChangeArrowheads="1"/>
            </p:cNvSpPr>
            <p:nvPr/>
          </p:nvSpPr>
          <p:spPr bwMode="auto">
            <a:xfrm>
              <a:off x="69342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7" name="Rectangle 31"/>
            <p:cNvSpPr>
              <a:spLocks noChangeArrowheads="1"/>
            </p:cNvSpPr>
            <p:nvPr/>
          </p:nvSpPr>
          <p:spPr bwMode="auto">
            <a:xfrm>
              <a:off x="76962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8" name="Rectangle 32"/>
            <p:cNvSpPr>
              <a:spLocks noChangeArrowheads="1"/>
            </p:cNvSpPr>
            <p:nvPr/>
          </p:nvSpPr>
          <p:spPr bwMode="auto">
            <a:xfrm>
              <a:off x="75438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9" name="Rectangle 33"/>
            <p:cNvSpPr>
              <a:spLocks noChangeArrowheads="1"/>
            </p:cNvSpPr>
            <p:nvPr/>
          </p:nvSpPr>
          <p:spPr bwMode="auto">
            <a:xfrm>
              <a:off x="83058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0" name="Rectangle 34"/>
            <p:cNvSpPr>
              <a:spLocks noChangeArrowheads="1"/>
            </p:cNvSpPr>
            <p:nvPr/>
          </p:nvSpPr>
          <p:spPr bwMode="auto">
            <a:xfrm>
              <a:off x="81534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87630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" name="Rectangle 45"/>
            <p:cNvSpPr>
              <a:spLocks noChangeArrowheads="1"/>
            </p:cNvSpPr>
            <p:nvPr/>
          </p:nvSpPr>
          <p:spPr bwMode="auto">
            <a:xfrm>
              <a:off x="68580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48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50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52</a:t>
              </a:r>
            </a:p>
          </p:txBody>
        </p:sp>
        <p:sp>
          <p:nvSpPr>
            <p:cNvPr id="112" name="Rectangle 46"/>
            <p:cNvSpPr>
              <a:spLocks noChangeArrowheads="1"/>
            </p:cNvSpPr>
            <p:nvPr/>
          </p:nvSpPr>
          <p:spPr bwMode="auto">
            <a:xfrm>
              <a:off x="73914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54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56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22" name="Line 56"/>
            <p:cNvSpPr>
              <a:spLocks noChangeShapeType="1"/>
            </p:cNvSpPr>
            <p:nvPr/>
          </p:nvSpPr>
          <p:spPr bwMode="auto">
            <a:xfrm>
              <a:off x="70104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23" name="Line 57"/>
            <p:cNvSpPr>
              <a:spLocks noChangeShapeType="1"/>
            </p:cNvSpPr>
            <p:nvPr/>
          </p:nvSpPr>
          <p:spPr bwMode="auto">
            <a:xfrm>
              <a:off x="76200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24" name="Line 58"/>
          <p:cNvSpPr>
            <a:spLocks noChangeShapeType="1"/>
          </p:cNvSpPr>
          <p:nvPr/>
        </p:nvSpPr>
        <p:spPr bwMode="auto">
          <a:xfrm flipH="1">
            <a:off x="1421395" y="2819400"/>
            <a:ext cx="2010780" cy="5334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5" name="Line 59"/>
          <p:cNvSpPr>
            <a:spLocks noChangeShapeType="1"/>
          </p:cNvSpPr>
          <p:nvPr/>
        </p:nvSpPr>
        <p:spPr bwMode="auto">
          <a:xfrm>
            <a:off x="4041774" y="2819400"/>
            <a:ext cx="2452332" cy="5334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534064" y="4285926"/>
            <a:ext cx="1665421" cy="1494846"/>
            <a:chOff x="2438400" y="3886200"/>
            <a:chExt cx="2092452" cy="1878140"/>
          </a:xfrm>
        </p:grpSpPr>
        <p:sp>
          <p:nvSpPr>
            <p:cNvPr id="81" name="Rectangle 15"/>
            <p:cNvSpPr>
              <a:spLocks noChangeArrowheads="1"/>
            </p:cNvSpPr>
            <p:nvPr/>
          </p:nvSpPr>
          <p:spPr bwMode="auto">
            <a:xfrm>
              <a:off x="25908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26</a:t>
              </a:r>
            </a:p>
          </p:txBody>
        </p:sp>
        <p:sp>
          <p:nvSpPr>
            <p:cNvPr id="82" name="Rectangle 16"/>
            <p:cNvSpPr>
              <a:spLocks noChangeArrowheads="1"/>
            </p:cNvSpPr>
            <p:nvPr/>
          </p:nvSpPr>
          <p:spPr bwMode="auto">
            <a:xfrm>
              <a:off x="24384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3" name="Rectangle 17"/>
            <p:cNvSpPr>
              <a:spLocks noChangeArrowheads="1"/>
            </p:cNvSpPr>
            <p:nvPr/>
          </p:nvSpPr>
          <p:spPr bwMode="auto">
            <a:xfrm>
              <a:off x="32004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32</a:t>
              </a:r>
            </a:p>
          </p:txBody>
        </p:sp>
        <p:sp>
          <p:nvSpPr>
            <p:cNvPr id="84" name="Rectangle 18"/>
            <p:cNvSpPr>
              <a:spLocks noChangeArrowheads="1"/>
            </p:cNvSpPr>
            <p:nvPr/>
          </p:nvSpPr>
          <p:spPr bwMode="auto">
            <a:xfrm>
              <a:off x="30480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5" name="Rectangle 19"/>
            <p:cNvSpPr>
              <a:spLocks noChangeArrowheads="1"/>
            </p:cNvSpPr>
            <p:nvPr/>
          </p:nvSpPr>
          <p:spPr bwMode="auto">
            <a:xfrm>
              <a:off x="3810000" y="38862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Times New Roman" charset="0"/>
                <a:buNone/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34</a:t>
              </a:r>
              <a:endParaRPr lang="en-US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6" name="Rectangle 20"/>
            <p:cNvSpPr>
              <a:spLocks noChangeArrowheads="1"/>
            </p:cNvSpPr>
            <p:nvPr/>
          </p:nvSpPr>
          <p:spPr bwMode="auto">
            <a:xfrm>
              <a:off x="36576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7" name="Rectangle 21"/>
            <p:cNvSpPr>
              <a:spLocks noChangeArrowheads="1"/>
            </p:cNvSpPr>
            <p:nvPr/>
          </p:nvSpPr>
          <p:spPr bwMode="auto">
            <a:xfrm>
              <a:off x="4267200" y="38862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6" name="Rectangle 40"/>
            <p:cNvSpPr>
              <a:spLocks noChangeArrowheads="1"/>
            </p:cNvSpPr>
            <p:nvPr/>
          </p:nvSpPr>
          <p:spPr bwMode="auto">
            <a:xfrm>
              <a:off x="24384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22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24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" name="Rectangle 41"/>
            <p:cNvSpPr>
              <a:spLocks noChangeArrowheads="1"/>
            </p:cNvSpPr>
            <p:nvPr/>
          </p:nvSpPr>
          <p:spPr bwMode="auto">
            <a:xfrm>
              <a:off x="29718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26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28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30</a:t>
              </a:r>
            </a:p>
          </p:txBody>
        </p:sp>
        <p:sp>
          <p:nvSpPr>
            <p:cNvPr id="108" name="Rectangle 42"/>
            <p:cNvSpPr>
              <a:spLocks noChangeArrowheads="1"/>
            </p:cNvSpPr>
            <p:nvPr/>
          </p:nvSpPr>
          <p:spPr bwMode="auto">
            <a:xfrm>
              <a:off x="3505200" y="472440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32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33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" name="Line 51"/>
            <p:cNvSpPr>
              <a:spLocks noChangeShapeType="1"/>
            </p:cNvSpPr>
            <p:nvPr/>
          </p:nvSpPr>
          <p:spPr bwMode="auto">
            <a:xfrm>
              <a:off x="25146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" name="Line 52"/>
            <p:cNvSpPr>
              <a:spLocks noChangeShapeType="1"/>
            </p:cNvSpPr>
            <p:nvPr/>
          </p:nvSpPr>
          <p:spPr bwMode="auto">
            <a:xfrm>
              <a:off x="31242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" name="Line 53"/>
            <p:cNvSpPr>
              <a:spLocks noChangeShapeType="1"/>
            </p:cNvSpPr>
            <p:nvPr/>
          </p:nvSpPr>
          <p:spPr bwMode="auto">
            <a:xfrm>
              <a:off x="3733800" y="411480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28" name="Rectangle 42"/>
            <p:cNvSpPr>
              <a:spLocks noChangeArrowheads="1"/>
            </p:cNvSpPr>
            <p:nvPr/>
          </p:nvSpPr>
          <p:spPr bwMode="auto">
            <a:xfrm>
              <a:off x="4149852" y="4735640"/>
              <a:ext cx="381000" cy="10287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34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35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0" name="Line 53"/>
            <p:cNvSpPr>
              <a:spLocks noChangeShapeType="1"/>
            </p:cNvSpPr>
            <p:nvPr/>
          </p:nvSpPr>
          <p:spPr bwMode="auto">
            <a:xfrm>
              <a:off x="4340352" y="4126040"/>
              <a:ext cx="1588" cy="609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09914" y="3352800"/>
            <a:ext cx="1981200" cy="381000"/>
            <a:chOff x="3505200" y="2667000"/>
            <a:chExt cx="1981200" cy="381000"/>
          </a:xfrm>
        </p:grpSpPr>
        <p:sp>
          <p:nvSpPr>
            <p:cNvPr id="157" name="Rectangle 1"/>
            <p:cNvSpPr>
              <a:spLocks noChangeArrowheads="1"/>
            </p:cNvSpPr>
            <p:nvPr/>
          </p:nvSpPr>
          <p:spPr bwMode="auto">
            <a:xfrm>
              <a:off x="3657600" y="26670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14</a:t>
              </a:r>
            </a:p>
          </p:txBody>
        </p:sp>
        <p:sp>
          <p:nvSpPr>
            <p:cNvPr id="158" name="Rectangle 2"/>
            <p:cNvSpPr>
              <a:spLocks noChangeArrowheads="1"/>
            </p:cNvSpPr>
            <p:nvPr/>
          </p:nvSpPr>
          <p:spPr bwMode="auto">
            <a:xfrm>
              <a:off x="3505200" y="26670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9" name="Rectangle 3"/>
            <p:cNvSpPr>
              <a:spLocks noChangeArrowheads="1"/>
            </p:cNvSpPr>
            <p:nvPr/>
          </p:nvSpPr>
          <p:spPr bwMode="auto">
            <a:xfrm>
              <a:off x="4267200" y="26670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22</a:t>
              </a:r>
            </a:p>
          </p:txBody>
        </p:sp>
        <p:sp>
          <p:nvSpPr>
            <p:cNvPr id="160" name="Rectangle 4"/>
            <p:cNvSpPr>
              <a:spLocks noChangeArrowheads="1"/>
            </p:cNvSpPr>
            <p:nvPr/>
          </p:nvSpPr>
          <p:spPr bwMode="auto">
            <a:xfrm>
              <a:off x="4114800" y="26670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1" name="Rectangle 5"/>
            <p:cNvSpPr>
              <a:spLocks noChangeArrowheads="1"/>
            </p:cNvSpPr>
            <p:nvPr/>
          </p:nvSpPr>
          <p:spPr bwMode="auto">
            <a:xfrm>
              <a:off x="4876800" y="26670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4724400" y="26670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3" name="Rectangle 7"/>
            <p:cNvSpPr>
              <a:spLocks noChangeArrowheads="1"/>
            </p:cNvSpPr>
            <p:nvPr/>
          </p:nvSpPr>
          <p:spPr bwMode="auto">
            <a:xfrm>
              <a:off x="5334000" y="26670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610809" y="3352800"/>
            <a:ext cx="1981200" cy="381000"/>
            <a:chOff x="5001209" y="3352800"/>
            <a:chExt cx="1981200" cy="381000"/>
          </a:xfrm>
        </p:grpSpPr>
        <p:sp>
          <p:nvSpPr>
            <p:cNvPr id="164" name="Rectangle 1"/>
            <p:cNvSpPr>
              <a:spLocks noChangeArrowheads="1"/>
            </p:cNvSpPr>
            <p:nvPr/>
          </p:nvSpPr>
          <p:spPr bwMode="auto">
            <a:xfrm>
              <a:off x="5153609" y="33528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48</a:t>
              </a:r>
            </a:p>
          </p:txBody>
        </p:sp>
        <p:sp>
          <p:nvSpPr>
            <p:cNvPr id="165" name="Rectangle 2"/>
            <p:cNvSpPr>
              <a:spLocks noChangeArrowheads="1"/>
            </p:cNvSpPr>
            <p:nvPr/>
          </p:nvSpPr>
          <p:spPr bwMode="auto">
            <a:xfrm>
              <a:off x="5001209" y="33528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6" name="Rectangle 3"/>
            <p:cNvSpPr>
              <a:spLocks noChangeArrowheads="1"/>
            </p:cNvSpPr>
            <p:nvPr/>
          </p:nvSpPr>
          <p:spPr bwMode="auto">
            <a:xfrm>
              <a:off x="5763209" y="33528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7" name="Rectangle 4"/>
            <p:cNvSpPr>
              <a:spLocks noChangeArrowheads="1"/>
            </p:cNvSpPr>
            <p:nvPr/>
          </p:nvSpPr>
          <p:spPr bwMode="auto">
            <a:xfrm>
              <a:off x="5610809" y="33528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8" name="Rectangle 5"/>
            <p:cNvSpPr>
              <a:spLocks noChangeArrowheads="1"/>
            </p:cNvSpPr>
            <p:nvPr/>
          </p:nvSpPr>
          <p:spPr bwMode="auto">
            <a:xfrm>
              <a:off x="6372809" y="3352800"/>
              <a:ext cx="4572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9" name="Rectangle 6"/>
            <p:cNvSpPr>
              <a:spLocks noChangeArrowheads="1"/>
            </p:cNvSpPr>
            <p:nvPr/>
          </p:nvSpPr>
          <p:spPr bwMode="auto">
            <a:xfrm>
              <a:off x="6220409" y="33528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0" name="Rectangle 7"/>
            <p:cNvSpPr>
              <a:spLocks noChangeArrowheads="1"/>
            </p:cNvSpPr>
            <p:nvPr/>
          </p:nvSpPr>
          <p:spPr bwMode="auto">
            <a:xfrm>
              <a:off x="6830009" y="3352800"/>
              <a:ext cx="1524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71" name="Line 61"/>
          <p:cNvSpPr>
            <a:spLocks noChangeShapeType="1"/>
          </p:cNvSpPr>
          <p:nvPr/>
        </p:nvSpPr>
        <p:spPr bwMode="auto">
          <a:xfrm>
            <a:off x="5687009" y="3657600"/>
            <a:ext cx="443204" cy="628326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2" name="Line 61"/>
          <p:cNvSpPr>
            <a:spLocks noChangeShapeType="1"/>
          </p:cNvSpPr>
          <p:nvPr/>
        </p:nvSpPr>
        <p:spPr bwMode="auto">
          <a:xfrm>
            <a:off x="6296607" y="3657600"/>
            <a:ext cx="1391818" cy="629786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3" name="Line 61"/>
          <p:cNvSpPr>
            <a:spLocks noChangeShapeType="1"/>
          </p:cNvSpPr>
          <p:nvPr/>
        </p:nvSpPr>
        <p:spPr bwMode="auto">
          <a:xfrm>
            <a:off x="2205314" y="3657600"/>
            <a:ext cx="2177836" cy="628326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4" name="Line 61"/>
          <p:cNvSpPr>
            <a:spLocks noChangeShapeType="1"/>
          </p:cNvSpPr>
          <p:nvPr/>
        </p:nvSpPr>
        <p:spPr bwMode="auto">
          <a:xfrm>
            <a:off x="1603342" y="3657600"/>
            <a:ext cx="990196" cy="628326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5" name="Line 61"/>
          <p:cNvSpPr>
            <a:spLocks noChangeShapeType="1"/>
          </p:cNvSpPr>
          <p:nvPr/>
        </p:nvSpPr>
        <p:spPr bwMode="auto">
          <a:xfrm flipH="1">
            <a:off x="875555" y="3657600"/>
            <a:ext cx="110559" cy="628326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1024214" y="32766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3418986" y="4795319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1633814" y="32766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7021536" y="4829045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711890" y="32766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5287347" y="4829045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6" name="Oval 115"/>
          <p:cNvSpPr/>
          <p:nvPr/>
        </p:nvSpPr>
        <p:spPr bwMode="auto">
          <a:xfrm>
            <a:off x="3418986" y="2438400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147767" y="4285926"/>
            <a:ext cx="1576873" cy="1485900"/>
            <a:chOff x="147767" y="4285926"/>
            <a:chExt cx="1576873" cy="1485900"/>
          </a:xfrm>
        </p:grpSpPr>
        <p:sp>
          <p:nvSpPr>
            <p:cNvPr id="127" name="Rectangle 8"/>
            <p:cNvSpPr>
              <a:spLocks noChangeArrowheads="1"/>
            </p:cNvSpPr>
            <p:nvPr/>
          </p:nvSpPr>
          <p:spPr bwMode="auto">
            <a:xfrm>
              <a:off x="269065" y="4285926"/>
              <a:ext cx="363894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6</a:t>
              </a:r>
            </a:p>
          </p:txBody>
        </p:sp>
        <p:sp>
          <p:nvSpPr>
            <p:cNvPr id="134" name="Rectangle 9"/>
            <p:cNvSpPr>
              <a:spLocks noChangeArrowheads="1"/>
            </p:cNvSpPr>
            <p:nvPr/>
          </p:nvSpPr>
          <p:spPr bwMode="auto">
            <a:xfrm>
              <a:off x="147767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6" name="Rectangle 10"/>
            <p:cNvSpPr>
              <a:spLocks noChangeArrowheads="1"/>
            </p:cNvSpPr>
            <p:nvPr/>
          </p:nvSpPr>
          <p:spPr bwMode="auto">
            <a:xfrm>
              <a:off x="754257" y="4285926"/>
              <a:ext cx="363894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14</a:t>
              </a:r>
            </a:p>
          </p:txBody>
        </p:sp>
        <p:sp>
          <p:nvSpPr>
            <p:cNvPr id="177" name="Rectangle 11"/>
            <p:cNvSpPr>
              <a:spLocks noChangeArrowheads="1"/>
            </p:cNvSpPr>
            <p:nvPr/>
          </p:nvSpPr>
          <p:spPr bwMode="auto">
            <a:xfrm>
              <a:off x="632959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8" name="Rectangle 12"/>
            <p:cNvSpPr>
              <a:spLocks noChangeArrowheads="1"/>
            </p:cNvSpPr>
            <p:nvPr/>
          </p:nvSpPr>
          <p:spPr bwMode="auto">
            <a:xfrm>
              <a:off x="1239448" y="4285926"/>
              <a:ext cx="363894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9" name="Rectangle 13"/>
            <p:cNvSpPr>
              <a:spLocks noChangeArrowheads="1"/>
            </p:cNvSpPr>
            <p:nvPr/>
          </p:nvSpPr>
          <p:spPr bwMode="auto">
            <a:xfrm>
              <a:off x="1118150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80" name="Rectangle 14"/>
            <p:cNvSpPr>
              <a:spLocks noChangeArrowheads="1"/>
            </p:cNvSpPr>
            <p:nvPr/>
          </p:nvSpPr>
          <p:spPr bwMode="auto">
            <a:xfrm>
              <a:off x="1603342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81" name="Rectangle 36"/>
            <p:cNvSpPr>
              <a:spLocks noChangeArrowheads="1"/>
            </p:cNvSpPr>
            <p:nvPr/>
          </p:nvSpPr>
          <p:spPr bwMode="auto">
            <a:xfrm>
              <a:off x="147767" y="4953065"/>
              <a:ext cx="303245" cy="818761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4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82" name="Rectangle 37"/>
            <p:cNvSpPr>
              <a:spLocks noChangeArrowheads="1"/>
            </p:cNvSpPr>
            <p:nvPr/>
          </p:nvSpPr>
          <p:spPr bwMode="auto">
            <a:xfrm>
              <a:off x="572310" y="4953065"/>
              <a:ext cx="303245" cy="818761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6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8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183" name="Line 47"/>
            <p:cNvSpPr>
              <a:spLocks noChangeShapeType="1"/>
            </p:cNvSpPr>
            <p:nvPr/>
          </p:nvSpPr>
          <p:spPr bwMode="auto">
            <a:xfrm>
              <a:off x="208416" y="4467873"/>
              <a:ext cx="1264" cy="4851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84" name="Line 48"/>
            <p:cNvSpPr>
              <a:spLocks noChangeShapeType="1"/>
            </p:cNvSpPr>
            <p:nvPr/>
          </p:nvSpPr>
          <p:spPr bwMode="auto">
            <a:xfrm>
              <a:off x="693608" y="4418596"/>
              <a:ext cx="1264" cy="53446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85" name="Rectangle 40"/>
            <p:cNvSpPr>
              <a:spLocks noChangeArrowheads="1"/>
            </p:cNvSpPr>
            <p:nvPr/>
          </p:nvSpPr>
          <p:spPr bwMode="auto">
            <a:xfrm>
              <a:off x="1027176" y="4953065"/>
              <a:ext cx="303245" cy="818761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14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16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86" name="Line 51"/>
            <p:cNvSpPr>
              <a:spLocks noChangeShapeType="1"/>
            </p:cNvSpPr>
            <p:nvPr/>
          </p:nvSpPr>
          <p:spPr bwMode="auto">
            <a:xfrm>
              <a:off x="1200975" y="4467873"/>
              <a:ext cx="1264" cy="4851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804416" y="4285926"/>
            <a:ext cx="1638207" cy="1485900"/>
            <a:chOff x="1804416" y="4285926"/>
            <a:chExt cx="1638207" cy="1485900"/>
          </a:xfrm>
        </p:grpSpPr>
        <p:sp>
          <p:nvSpPr>
            <p:cNvPr id="188" name="Rectangle 15"/>
            <p:cNvSpPr>
              <a:spLocks noChangeArrowheads="1"/>
            </p:cNvSpPr>
            <p:nvPr/>
          </p:nvSpPr>
          <p:spPr bwMode="auto">
            <a:xfrm>
              <a:off x="1987048" y="4285926"/>
              <a:ext cx="363894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20</a:t>
              </a:r>
            </a:p>
          </p:txBody>
        </p:sp>
        <p:sp>
          <p:nvSpPr>
            <p:cNvPr id="189" name="Rectangle 16"/>
            <p:cNvSpPr>
              <a:spLocks noChangeArrowheads="1"/>
            </p:cNvSpPr>
            <p:nvPr/>
          </p:nvSpPr>
          <p:spPr bwMode="auto">
            <a:xfrm>
              <a:off x="1865750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0" name="Rectangle 17"/>
            <p:cNvSpPr>
              <a:spLocks noChangeArrowheads="1"/>
            </p:cNvSpPr>
            <p:nvPr/>
          </p:nvSpPr>
          <p:spPr bwMode="auto">
            <a:xfrm>
              <a:off x="2472240" y="4285926"/>
              <a:ext cx="363894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1" name="Rectangle 18"/>
            <p:cNvSpPr>
              <a:spLocks noChangeArrowheads="1"/>
            </p:cNvSpPr>
            <p:nvPr/>
          </p:nvSpPr>
          <p:spPr bwMode="auto">
            <a:xfrm>
              <a:off x="2350942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2" name="Rectangle 19"/>
            <p:cNvSpPr>
              <a:spLocks noChangeArrowheads="1"/>
            </p:cNvSpPr>
            <p:nvPr/>
          </p:nvSpPr>
          <p:spPr bwMode="auto">
            <a:xfrm>
              <a:off x="2957431" y="4285926"/>
              <a:ext cx="363894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Times New Roman" charset="0"/>
                <a:buNone/>
                <a:defRPr/>
              </a:pPr>
              <a:endParaRPr lang="en-US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3" name="Rectangle 20"/>
            <p:cNvSpPr>
              <a:spLocks noChangeArrowheads="1"/>
            </p:cNvSpPr>
            <p:nvPr/>
          </p:nvSpPr>
          <p:spPr bwMode="auto">
            <a:xfrm>
              <a:off x="2836133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4" name="Rectangle 21"/>
            <p:cNvSpPr>
              <a:spLocks noChangeArrowheads="1"/>
            </p:cNvSpPr>
            <p:nvPr/>
          </p:nvSpPr>
          <p:spPr bwMode="auto">
            <a:xfrm>
              <a:off x="3321325" y="4285926"/>
              <a:ext cx="121298" cy="303245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5" name="Rectangle 41"/>
            <p:cNvSpPr>
              <a:spLocks noChangeArrowheads="1"/>
            </p:cNvSpPr>
            <p:nvPr/>
          </p:nvSpPr>
          <p:spPr bwMode="auto">
            <a:xfrm>
              <a:off x="1804416" y="4953065"/>
              <a:ext cx="303245" cy="818761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18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19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6" name="Rectangle 42"/>
            <p:cNvSpPr>
              <a:spLocks noChangeArrowheads="1"/>
            </p:cNvSpPr>
            <p:nvPr/>
          </p:nvSpPr>
          <p:spPr bwMode="auto">
            <a:xfrm>
              <a:off x="2228958" y="4953065"/>
              <a:ext cx="303245" cy="818761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20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charset="0"/>
                  <a:ea typeface="ＭＳ Ｐゴシック" charset="0"/>
                </a:rPr>
                <a:t>21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endPara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7" name="Line 52"/>
            <p:cNvSpPr>
              <a:spLocks noChangeShapeType="1"/>
            </p:cNvSpPr>
            <p:nvPr/>
          </p:nvSpPr>
          <p:spPr bwMode="auto">
            <a:xfrm>
              <a:off x="1925714" y="4467873"/>
              <a:ext cx="1264" cy="4851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8" name="Line 53"/>
            <p:cNvSpPr>
              <a:spLocks noChangeShapeType="1"/>
            </p:cNvSpPr>
            <p:nvPr/>
          </p:nvSpPr>
          <p:spPr bwMode="auto">
            <a:xfrm>
              <a:off x="2410905" y="4467873"/>
              <a:ext cx="1264" cy="4851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02" name="Oval 101"/>
          <p:cNvSpPr/>
          <p:nvPr/>
        </p:nvSpPr>
        <p:spPr bwMode="auto">
          <a:xfrm>
            <a:off x="912099" y="4795319"/>
            <a:ext cx="533400" cy="53340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15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5" grpId="0" animBg="1"/>
      <p:bldP spid="113" grpId="0" animBg="1"/>
      <p:bldP spid="114" grpId="0" animBg="1"/>
      <p:bldP spid="115" grpId="0" animBg="1"/>
      <p:bldP spid="116" grpId="0" animBg="1"/>
      <p:bldP spid="10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B-Tree Operations</a:t>
            </a:r>
            <a:br>
              <a:rPr lang="en-US" dirty="0"/>
            </a:br>
            <a:r>
              <a:rPr lang="en-US" dirty="0"/>
              <a:t>Deletion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73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leaf containing element to be deleted</a:t>
            </a:r>
          </a:p>
          <a:p>
            <a:pPr lvl="3"/>
            <a:endParaRPr lang="en-US" dirty="0"/>
          </a:p>
          <a:p>
            <a:r>
              <a:rPr lang="en-US" dirty="0"/>
              <a:t>If that leaf is still full enough (still has </a:t>
            </a:r>
            <a:r>
              <a:rPr lang="en-US" sz="2800" dirty="0">
                <a:latin typeface="Symbol" charset="0"/>
              </a:rPr>
              <a:t></a:t>
            </a:r>
            <a:r>
              <a:rPr lang="en-US" sz="2800" dirty="0"/>
              <a:t>L / 2</a:t>
            </a:r>
            <a:r>
              <a:rPr lang="en-US" sz="2800" dirty="0">
                <a:latin typeface="Symbol" charset="0"/>
              </a:rPr>
              <a:t> </a:t>
            </a:r>
            <a:r>
              <a:rPr lang="en-US" dirty="0"/>
              <a:t>elements after remove) write it back to disk without that element</a:t>
            </a:r>
          </a:p>
          <a:p>
            <a:pPr lvl="1"/>
            <a:r>
              <a:rPr lang="en-US" dirty="0"/>
              <a:t>And change the key in the ancestor if necessary</a:t>
            </a:r>
          </a:p>
          <a:p>
            <a:pPr lvl="3"/>
            <a:endParaRPr lang="en-US" dirty="0"/>
          </a:p>
          <a:p>
            <a:r>
              <a:rPr lang="en-US" dirty="0"/>
              <a:t>If leaf is now too empty (has less than </a:t>
            </a:r>
            <a:r>
              <a:rPr lang="en-US" sz="2800" dirty="0">
                <a:latin typeface="Symbol" charset="0"/>
              </a:rPr>
              <a:t></a:t>
            </a:r>
            <a:r>
              <a:rPr lang="en-US" sz="2800" dirty="0"/>
              <a:t>L / 2</a:t>
            </a:r>
            <a:r>
              <a:rPr lang="en-US" sz="2800" dirty="0">
                <a:latin typeface="Symbol" charset="0"/>
              </a:rPr>
              <a:t> </a:t>
            </a:r>
            <a:r>
              <a:rPr lang="en-US" dirty="0"/>
              <a:t>elements after remove),  take an element from a neighbor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“taking” an element from a neighbor</a:t>
            </a:r>
          </a:p>
          <a:p>
            <a:pPr lvl="2"/>
            <a:endParaRPr lang="en-US" dirty="0"/>
          </a:p>
          <a:p>
            <a:r>
              <a:rPr lang="en-US" dirty="0"/>
              <a:t>If neighbor would be too empty, combine two leaves into one</a:t>
            </a:r>
          </a:p>
          <a:p>
            <a:pPr lvl="1"/>
            <a:r>
              <a:rPr lang="en-US" dirty="0"/>
              <a:t>This combining requires updating the parent which may now have too few subtrees</a:t>
            </a:r>
          </a:p>
          <a:p>
            <a:pPr lvl="1"/>
            <a:r>
              <a:rPr lang="en-US" dirty="0"/>
              <a:t>If necessary, continue the combining up the tree</a:t>
            </a:r>
          </a:p>
          <a:p>
            <a:r>
              <a:rPr lang="en-US" dirty="0"/>
              <a:t>Does it matter which neighbor we borrow from?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1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Other Implementations of B-Trees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278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Interior Nodes Store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often multiple ways to implement a given data structure</a:t>
            </a:r>
          </a:p>
          <a:p>
            <a:r>
              <a:rPr lang="en-US" dirty="0"/>
              <a:t>B-Trees can also be implemented where the interior nodes store data as well</a:t>
            </a:r>
          </a:p>
          <a:p>
            <a:pPr lvl="1"/>
            <a:r>
              <a:rPr lang="en-US" dirty="0"/>
              <a:t>The leaves can store much more, however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695339"/>
              </p:ext>
            </p:extLst>
          </p:nvPr>
        </p:nvGraphicFramePr>
        <p:xfrm>
          <a:off x="141111" y="3962400"/>
          <a:ext cx="886177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Bitmap Image" r:id="rId3" imgW="5990476" imgH="1276190" progId="Paint.Picture">
                  <p:embed/>
                </p:oleObj>
              </mc:Choice>
              <mc:Fallback>
                <p:oleObj name="Bitmap Image" r:id="rId3" imgW="5990476" imgH="127619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11" y="3962400"/>
                        <a:ext cx="8861778" cy="190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63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on Data in Interior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 of effect would this have on performance and implementation?</a:t>
            </a:r>
          </a:p>
          <a:p>
            <a:pPr lvl="1"/>
            <a:r>
              <a:rPr lang="en-US" dirty="0"/>
              <a:t>Does it change the way that insert works?</a:t>
            </a:r>
          </a:p>
          <a:p>
            <a:pPr lvl="1"/>
            <a:r>
              <a:rPr lang="en-US" dirty="0"/>
              <a:t>What about deletion?  Is it simpler or does this change make it more complicated?</a:t>
            </a:r>
          </a:p>
          <a:p>
            <a:pPr lvl="3"/>
            <a:endParaRPr lang="en-US" dirty="0"/>
          </a:p>
          <a:p>
            <a:r>
              <a:rPr lang="en-US" dirty="0"/>
              <a:t>Why would you choose one implementation over another?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4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38600" y="609600"/>
            <a:ext cx="1066800" cy="4572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4267200" y="6096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876800" y="6096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81200" y="1676400"/>
            <a:ext cx="1066800" cy="4572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12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209800" y="16764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2819400" y="16764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019800" y="1600200"/>
            <a:ext cx="1066800" cy="4572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6248400" y="16002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6858000" y="16002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971800" y="2971800"/>
            <a:ext cx="1066800" cy="4572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17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3200400" y="29718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3810000" y="29718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066800" y="2971800"/>
            <a:ext cx="1066800" cy="4572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1295400" y="29718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1905000" y="29718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5029200" y="2971800"/>
            <a:ext cx="1066800" cy="4572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33</a:t>
            </a: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257800" y="29718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>
            <a:off x="5867400" y="29718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7162800" y="2971800"/>
            <a:ext cx="1066800" cy="4572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45</a:t>
            </a: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7391400" y="29718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8001000" y="29718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flipH="1">
            <a:off x="2587625" y="914400"/>
            <a:ext cx="1606550" cy="762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>
            <a:off x="5029200" y="914400"/>
            <a:ext cx="1524000" cy="685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1597025" y="2057400"/>
            <a:ext cx="539750" cy="9144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auto">
          <a:xfrm>
            <a:off x="2971800" y="2057400"/>
            <a:ext cx="533400" cy="9144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 flipH="1">
            <a:off x="5559425" y="1905000"/>
            <a:ext cx="53975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>
            <a:off x="7010400" y="1905000"/>
            <a:ext cx="762000" cy="1066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1905000" y="4114800"/>
            <a:ext cx="4572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2819400" y="4114800"/>
            <a:ext cx="4572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15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990600" y="4114800"/>
            <a:ext cx="4572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5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7</a:t>
            </a:r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3810000" y="4114800"/>
            <a:ext cx="4572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17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18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19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7" name="Rectangle 32"/>
          <p:cNvSpPr>
            <a:spLocks noChangeArrowheads="1"/>
          </p:cNvSpPr>
          <p:nvPr/>
        </p:nvSpPr>
        <p:spPr bwMode="auto">
          <a:xfrm>
            <a:off x="5867400" y="4114800"/>
            <a:ext cx="4572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33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37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8" name="Rectangle 33"/>
          <p:cNvSpPr>
            <a:spLocks noChangeArrowheads="1"/>
          </p:cNvSpPr>
          <p:nvPr/>
        </p:nvSpPr>
        <p:spPr bwMode="auto">
          <a:xfrm>
            <a:off x="6934200" y="4114800"/>
            <a:ext cx="4572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41</a:t>
            </a:r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5105400" y="4114800"/>
            <a:ext cx="4572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20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27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29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0" name="Rectangle 35"/>
          <p:cNvSpPr>
            <a:spLocks noChangeArrowheads="1"/>
          </p:cNvSpPr>
          <p:nvPr/>
        </p:nvSpPr>
        <p:spPr bwMode="auto">
          <a:xfrm>
            <a:off x="7924800" y="4114800"/>
            <a:ext cx="4572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45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1" name="Line 36"/>
          <p:cNvSpPr>
            <a:spLocks noChangeShapeType="1"/>
          </p:cNvSpPr>
          <p:nvPr/>
        </p:nvSpPr>
        <p:spPr bwMode="auto">
          <a:xfrm>
            <a:off x="1219200" y="3276600"/>
            <a:ext cx="1588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2" name="Line 37"/>
          <p:cNvSpPr>
            <a:spLocks noChangeShapeType="1"/>
          </p:cNvSpPr>
          <p:nvPr/>
        </p:nvSpPr>
        <p:spPr bwMode="auto">
          <a:xfrm>
            <a:off x="2057400" y="3276600"/>
            <a:ext cx="1588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3048000" y="3276600"/>
            <a:ext cx="1588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" name="Line 39"/>
          <p:cNvSpPr>
            <a:spLocks noChangeShapeType="1"/>
          </p:cNvSpPr>
          <p:nvPr/>
        </p:nvSpPr>
        <p:spPr bwMode="auto">
          <a:xfrm>
            <a:off x="3962400" y="3276600"/>
            <a:ext cx="1588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" name="Line 40"/>
          <p:cNvSpPr>
            <a:spLocks noChangeShapeType="1"/>
          </p:cNvSpPr>
          <p:nvPr/>
        </p:nvSpPr>
        <p:spPr bwMode="auto">
          <a:xfrm>
            <a:off x="5181600" y="3276600"/>
            <a:ext cx="1588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>
            <a:off x="6019800" y="3276600"/>
            <a:ext cx="1588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7" name="Line 42"/>
          <p:cNvSpPr>
            <a:spLocks noChangeShapeType="1"/>
          </p:cNvSpPr>
          <p:nvPr/>
        </p:nvSpPr>
        <p:spPr bwMode="auto">
          <a:xfrm>
            <a:off x="7239000" y="3276600"/>
            <a:ext cx="1588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8" name="Line 43"/>
          <p:cNvSpPr>
            <a:spLocks noChangeShapeType="1"/>
          </p:cNvSpPr>
          <p:nvPr/>
        </p:nvSpPr>
        <p:spPr bwMode="auto">
          <a:xfrm>
            <a:off x="8077200" y="3276600"/>
            <a:ext cx="1588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>
            <a:off x="762000" y="5715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  <a:defRPr/>
            </a:pPr>
            <a:r>
              <a:rPr lang="en-US"/>
              <a:t>Figure 1 - A BST with data stored in the leaves</a:t>
            </a:r>
          </a:p>
        </p:txBody>
      </p:sp>
    </p:spTree>
    <p:extLst>
      <p:ext uri="{BB962C8B-B14F-4D97-AF65-F5344CB8AC3E}">
        <p14:creationId xmlns:p14="http://schemas.microsoft.com/office/powerpoint/2010/main" val="58029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Store data only at leaves; all leaves at same level</a:t>
            </a:r>
          </a:p>
          <a:p>
            <a:pPr lvl="1"/>
            <a:r>
              <a:rPr lang="en-US" sz="2400" dirty="0"/>
              <a:t>Interior and exterior nodes have different structure</a:t>
            </a:r>
          </a:p>
          <a:p>
            <a:pPr lvl="1"/>
            <a:r>
              <a:rPr lang="en-US" sz="2400" dirty="0"/>
              <a:t>Interior nodes store one key and two subtree pointers</a:t>
            </a:r>
          </a:p>
          <a:p>
            <a:pPr lvl="1"/>
            <a:r>
              <a:rPr lang="en-US" sz="2400" dirty="0"/>
              <a:t>All search paths have </a:t>
            </a:r>
            <a:br>
              <a:rPr lang="en-US" sz="2400" dirty="0"/>
            </a:br>
            <a:r>
              <a:rPr lang="en-US" sz="2400" dirty="0"/>
              <a:t>same length: </a:t>
            </a:r>
            <a:r>
              <a:rPr lang="en-US" sz="2400" dirty="0">
                <a:latin typeface="Symbol" charset="0"/>
              </a:rPr>
              <a:t></a:t>
            </a:r>
            <a:r>
              <a:rPr lang="en-US" sz="2400" dirty="0"/>
              <a:t>log n</a:t>
            </a:r>
            <a:r>
              <a:rPr lang="en-US" sz="2400" dirty="0">
                <a:latin typeface="Symbol" charset="0"/>
              </a:rPr>
              <a:t></a:t>
            </a:r>
            <a:br>
              <a:rPr lang="en-US" sz="2400" dirty="0"/>
            </a:br>
            <a:r>
              <a:rPr lang="en-US" sz="2400" dirty="0"/>
              <a:t>(assuming one </a:t>
            </a:r>
            <a:br>
              <a:rPr lang="en-US" sz="2400" dirty="0"/>
            </a:br>
            <a:r>
              <a:rPr lang="en-US" sz="2400" dirty="0"/>
              <a:t>element per leaf)</a:t>
            </a:r>
          </a:p>
          <a:p>
            <a:pPr lvl="1"/>
            <a:r>
              <a:rPr lang="en-US" sz="2400" dirty="0"/>
              <a:t>Can store multiple data </a:t>
            </a:r>
            <a:br>
              <a:rPr lang="en-US" sz="2400" dirty="0"/>
            </a:br>
            <a:r>
              <a:rPr lang="en-US" sz="2400" dirty="0"/>
              <a:t>elements in a leaf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6292F2-FF88-1049-AC48-CEABED150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024" y="3292152"/>
            <a:ext cx="4016014" cy="266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8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M-Way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generalization of the previous BST model</a:t>
            </a:r>
          </a:p>
          <a:p>
            <a:pPr lvl="1"/>
            <a:r>
              <a:rPr lang="en-US" sz="2800" dirty="0"/>
              <a:t>Each interior node has M subtrees pointers and M-1 keys</a:t>
            </a:r>
          </a:p>
          <a:p>
            <a:pPr lvl="1"/>
            <a:r>
              <a:rPr lang="en-US" sz="2800" i="1" dirty="0"/>
              <a:t>e.g.</a:t>
            </a:r>
            <a:r>
              <a:rPr lang="en-US" sz="2800" dirty="0"/>
              <a:t>, “2-way tree” or “M-way tree of order 2”</a:t>
            </a:r>
          </a:p>
          <a:p>
            <a:r>
              <a:rPr lang="en-US" dirty="0"/>
              <a:t>As M increases, height decreases: </a:t>
            </a:r>
            <a:r>
              <a:rPr lang="en-US" altLang="en-US" dirty="0">
                <a:latin typeface="Symbol" pitchFamily="18" charset="2"/>
                <a:ea typeface="MS Gothic" pitchFamily="49" charset="-128"/>
              </a:rPr>
              <a:t></a:t>
            </a:r>
            <a:r>
              <a:rPr lang="en-US" dirty="0" err="1"/>
              <a:t>log</a:t>
            </a:r>
            <a:r>
              <a:rPr lang="en-US" baseline="-25000" dirty="0" err="1"/>
              <a:t>M</a:t>
            </a:r>
            <a:r>
              <a:rPr lang="en-US" dirty="0"/>
              <a:t> n</a:t>
            </a:r>
            <a:r>
              <a:rPr lang="en-US" altLang="en-US" dirty="0">
                <a:latin typeface="Symbol" pitchFamily="18" charset="2"/>
                <a:ea typeface="MS Gothic" pitchFamily="49" charset="-128"/>
              </a:rPr>
              <a:t> </a:t>
            </a:r>
            <a:r>
              <a:rPr lang="en-US" dirty="0"/>
              <a:t>(assuming one element per leaf)</a:t>
            </a:r>
          </a:p>
          <a:p>
            <a:r>
              <a:rPr lang="en-US" dirty="0"/>
              <a:t>A perfect M-way tree of height h has </a:t>
            </a:r>
            <a:r>
              <a:rPr lang="en-US" dirty="0" err="1"/>
              <a:t>M</a:t>
            </a:r>
            <a:r>
              <a:rPr lang="en-US" baseline="30000" dirty="0" err="1"/>
              <a:t>h</a:t>
            </a:r>
            <a:r>
              <a:rPr lang="en-US" dirty="0"/>
              <a:t> leaves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4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Generic M-Way Tree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MwayNode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code for public interface here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constructors, accessors, mutators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isLeaf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// true if node is a leaf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m;                   // the “order” of the node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nKeys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// nr of actual keys used   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keys;   // array of keys(size = m - 1)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MWayNode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subtrees[ ];    // array of pts (size = m)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nElems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// nr poss. elements in leaf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List&lt;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data;        // data storage if leaf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0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B-Tree is an M-Way Tree that satisfies two important properties: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perfectly balanced</a:t>
            </a:r>
          </a:p>
          <a:p>
            <a:pPr marL="450850" lvl="1" indent="0">
              <a:buNone/>
            </a:pPr>
            <a:r>
              <a:rPr lang="en-US" sz="3000" dirty="0"/>
              <a:t>		(All leaves are at the same height)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Every node is at least half full (&gt;= M values)</a:t>
            </a:r>
          </a:p>
          <a:p>
            <a:pPr marL="450850" lvl="1" indent="0">
              <a:buNone/>
            </a:pPr>
            <a:r>
              <a:rPr lang="en-US" sz="3000" dirty="0"/>
              <a:t>		(Possible exception for the root)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B-Trees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26383</TotalTime>
  <Words>2650</Words>
  <Application>Microsoft Macintosh PowerPoint</Application>
  <PresentationFormat>On-screen Show (4:3)</PresentationFormat>
  <Paragraphs>978</Paragraphs>
  <Slides>48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0" baseType="lpstr">
      <vt:lpstr>MS Gothic</vt:lpstr>
      <vt:lpstr>MS PGothic</vt:lpstr>
      <vt:lpstr>MS PGothic</vt:lpstr>
      <vt:lpstr>Arial</vt:lpstr>
      <vt:lpstr>Courier New</vt:lpstr>
      <vt:lpstr>DejaVu LGC Sans</vt:lpstr>
      <vt:lpstr>Garamond</vt:lpstr>
      <vt:lpstr>Symbol</vt:lpstr>
      <vt:lpstr>Times New Roman</vt:lpstr>
      <vt:lpstr>Wingdings</vt:lpstr>
      <vt:lpstr>Blank Presentation</vt:lpstr>
      <vt:lpstr>Bitmap Image</vt:lpstr>
      <vt:lpstr>CMSC 341 Lecture 10 B-Trees</vt:lpstr>
      <vt:lpstr>Today’s Topics</vt:lpstr>
      <vt:lpstr>Introduction to B-Trees</vt:lpstr>
      <vt:lpstr>An Alternative to BSTs</vt:lpstr>
      <vt:lpstr>PowerPoint Presentation</vt:lpstr>
      <vt:lpstr>Properties</vt:lpstr>
      <vt:lpstr>M-Way Trees</vt:lpstr>
      <vt:lpstr>A Generic M-Way Tree Node</vt:lpstr>
      <vt:lpstr>B-Trees</vt:lpstr>
      <vt:lpstr>A B-Tree of Order 3</vt:lpstr>
      <vt:lpstr>Searching in a B-Tree</vt:lpstr>
      <vt:lpstr>Searching in a B-Tree: Code</vt:lpstr>
      <vt:lpstr>PowerPoint Presentation</vt:lpstr>
      <vt:lpstr>PowerPoint Presentation</vt:lpstr>
      <vt:lpstr>Is It Worth It?</vt:lpstr>
      <vt:lpstr>An Example</vt:lpstr>
      <vt:lpstr>Why Use B-Trees?</vt:lpstr>
      <vt:lpstr>Designing a B-Tree</vt:lpstr>
      <vt:lpstr>B-Tree Definition</vt:lpstr>
      <vt:lpstr>B-Tree Example</vt:lpstr>
      <vt:lpstr>Why Use B-Trees?</vt:lpstr>
      <vt:lpstr>Example B-Tree: for Students Records</vt:lpstr>
      <vt:lpstr>Example B-Tree: Calculating L</vt:lpstr>
      <vt:lpstr>Example B-Tree: Calculating M</vt:lpstr>
      <vt:lpstr>Example B-Tree: Performance</vt:lpstr>
      <vt:lpstr>B-Tree Operations Insertion</vt:lpstr>
      <vt:lpstr>Inserting Into a B-Tree</vt:lpstr>
      <vt:lpstr>Inserting Into a B-Tree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B-Tree Operations Deletion</vt:lpstr>
      <vt:lpstr>B-Tree Deletion</vt:lpstr>
      <vt:lpstr>B-Tree Deletion</vt:lpstr>
      <vt:lpstr>Other Implementations of B-Trees</vt:lpstr>
      <vt:lpstr>Interior Nodes Store Data</vt:lpstr>
      <vt:lpstr>Effects on Data in Interior Nodes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Katherine Gibson</dc:creator>
  <cp:lastModifiedBy>Michael Neary</cp:lastModifiedBy>
  <cp:revision>550</cp:revision>
  <cp:lastPrinted>2009-04-22T19:24:48Z</cp:lastPrinted>
  <dcterms:created xsi:type="dcterms:W3CDTF">2013-08-18T19:22:46Z</dcterms:created>
  <dcterms:modified xsi:type="dcterms:W3CDTF">2018-03-08T19:28:29Z</dcterms:modified>
</cp:coreProperties>
</file>