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74" r:id="rId3"/>
    <p:sldId id="260" r:id="rId4"/>
    <p:sldId id="262" r:id="rId5"/>
    <p:sldId id="259" r:id="rId6"/>
    <p:sldId id="257" r:id="rId7"/>
    <p:sldId id="272" r:id="rId8"/>
    <p:sldId id="261" r:id="rId9"/>
    <p:sldId id="263" r:id="rId10"/>
    <p:sldId id="271" r:id="rId11"/>
    <p:sldId id="273" r:id="rId12"/>
    <p:sldId id="275" r:id="rId13"/>
    <p:sldId id="265" r:id="rId14"/>
    <p:sldId id="266" r:id="rId15"/>
    <p:sldId id="267" r:id="rId16"/>
    <p:sldId id="258" r:id="rId1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72"/>
    <p:restoredTop sz="94092"/>
  </p:normalViewPr>
  <p:slideViewPr>
    <p:cSldViewPr snapToGrid="0" snapToObjects="1">
      <p:cViewPr varScale="1">
        <p:scale>
          <a:sx n="102" d="100"/>
          <a:sy n="102" d="100"/>
        </p:scale>
        <p:origin x="9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52DE7-FE0A-F041-95A4-F9C990646F5B}" type="datetimeFigureOut">
              <a:rPr lang="en-US" smtClean="0"/>
              <a:t>1/29/18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CECA8-BD38-AB4F-8079-CEF8074DF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45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F81B92F-B2EE-E843-BAD1-C6A19761E43F}" type="slidenum">
              <a:rPr lang="en-US" altLang="en-US" sz="1300"/>
              <a:pPr eaLnBrk="1" hangingPunct="1">
                <a:spcBef>
                  <a:spcPct val="0"/>
                </a:spcBef>
              </a:pPr>
              <a:t>13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481202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spcBef>
                <a:spcPct val="3000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3AC7517-1C0E-5A44-8059-60FBAD07C64F}" type="slidenum">
              <a:rPr lang="en-US" altLang="en-US" sz="1300"/>
              <a:pPr eaLnBrk="1" hangingPunct="1">
                <a:spcBef>
                  <a:spcPct val="0"/>
                </a:spcBef>
              </a:pPr>
              <a:t>14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926377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AED361E-81BE-894B-B52B-E1F0CDA0B525}" type="datetimeFigureOut">
              <a:rPr lang="en-US" altLang="en-US"/>
              <a:pPr/>
              <a:t>1/29/18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875A148-B055-DB46-8A36-97150045AF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8665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0CE746A-0615-B14E-B947-2E0C3A84C744}" type="datetimeFigureOut">
              <a:rPr lang="en-US" altLang="en-US"/>
              <a:pPr/>
              <a:t>1/29/18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96B2113-6D68-0442-9A2B-0E517DE1FE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715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7EC76A-DD2D-D943-82B3-20245D403C82}" type="datetimeFigureOut">
              <a:rPr lang="en-US" altLang="en-US"/>
              <a:pPr/>
              <a:t>1/29/18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A475F38-7080-E049-B061-82023E0D0C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424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6710D48-AE88-F74C-8CB0-ABEEC2B9AC10}" type="datetimeFigureOut">
              <a:rPr lang="en-US" altLang="en-US"/>
              <a:pPr/>
              <a:t>1/29/18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9F3EF1B-2525-264B-8A86-A76F9F4ACF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9169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CCCDD9A-9D72-DE4B-90AC-406286D92EAF}" type="datetimeFigureOut">
              <a:rPr lang="en-US" altLang="en-US"/>
              <a:pPr/>
              <a:t>1/29/18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59DD535-A4ED-214E-8436-2A5B039311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075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B5D5525-41DA-E841-B832-D4D940918649}" type="datetimeFigureOut">
              <a:rPr lang="en-US" altLang="en-US"/>
              <a:pPr/>
              <a:t>1/29/18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F417264-18DD-FE4C-869B-C475851438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0033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3030011-3AA8-6A4C-8C30-3A35F06ABA23}" type="datetimeFigureOut">
              <a:rPr lang="en-US" altLang="en-US"/>
              <a:pPr/>
              <a:t>1/29/18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3E680D0-BF59-1B46-A5C4-49FDFD0ADA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216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E596BE8-DA6B-0049-B8BE-B1346ED30A50}" type="datetimeFigureOut">
              <a:rPr lang="en-US" altLang="en-US"/>
              <a:pPr/>
              <a:t>1/29/18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BFC001-713B-F241-A776-D43E83FFBD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1257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815CD3C-8A23-4A43-992B-4E087609E606}" type="datetimeFigureOut">
              <a:rPr lang="en-US" altLang="en-US"/>
              <a:pPr/>
              <a:t>1/29/18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7D8B553-7564-5243-9B7C-7DBF670554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12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3949ADF-F465-3D4A-B026-7146A372B7C0}" type="datetimeFigureOut">
              <a:rPr lang="en-US" altLang="en-US"/>
              <a:pPr/>
              <a:t>1/29/18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212A845-804D-3B47-B445-D202441874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3680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89BD055-3536-7946-AF8C-EC945554FDDC}" type="datetimeFigureOut">
              <a:rPr lang="en-US" altLang="en-US"/>
              <a:pPr/>
              <a:t>1/29/18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DC09CD8-484F-0448-A4CF-2C8C1ED47C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0591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1400">
                <a:latin typeface="Arial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userpages.umbc.edu/~park/cs341.f17/neary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userpages.umbc.edu/~park/cs341.s18/resource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1342149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altLang="en-US" sz="5400" dirty="0">
                <a:ea typeface="ＭＳ Ｐゴシック" charset="-128"/>
              </a:rPr>
              <a:t>Lecture 1: Introduction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622" y="2779657"/>
            <a:ext cx="6400800" cy="2611050"/>
          </a:xfrm>
        </p:spPr>
        <p:txBody>
          <a:bodyPr rtlCol="0">
            <a:normAutofit fontScale="92500"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4000" dirty="0">
                <a:ea typeface="+mn-ea"/>
                <a:cs typeface="+mn-cs"/>
              </a:rPr>
              <a:t>Prof. Michael </a:t>
            </a:r>
            <a:r>
              <a:rPr lang="en-US" sz="4000" dirty="0" err="1">
                <a:ea typeface="+mn-ea"/>
                <a:cs typeface="+mn-cs"/>
              </a:rPr>
              <a:t>Neary</a:t>
            </a:r>
            <a:endParaRPr lang="en-US" sz="4000" dirty="0">
              <a:ea typeface="+mn-ea"/>
              <a:cs typeface="+mn-cs"/>
            </a:endParaRPr>
          </a:p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4000" dirty="0" err="1">
                <a:ea typeface="+mn-ea"/>
                <a:cs typeface="+mn-cs"/>
              </a:rPr>
              <a:t>michael.neary@umbc.edu</a:t>
            </a:r>
            <a:endParaRPr lang="en-US" sz="4000" dirty="0">
              <a:ea typeface="+mn-ea"/>
              <a:cs typeface="+mn-cs"/>
            </a:endParaRPr>
          </a:p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4000" dirty="0">
                <a:ea typeface="+mn-ea"/>
                <a:cs typeface="+mn-cs"/>
              </a:rPr>
              <a:t>@</a:t>
            </a:r>
            <a:r>
              <a:rPr lang="en-US" sz="4000" dirty="0" err="1">
                <a:ea typeface="+mn-ea"/>
                <a:cs typeface="+mn-cs"/>
              </a:rPr>
              <a:t>profneary</a:t>
            </a:r>
            <a:endParaRPr lang="en-US" sz="4000" dirty="0">
              <a:ea typeface="+mn-ea"/>
              <a:cs typeface="+mn-cs"/>
            </a:endParaRPr>
          </a:p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4000" dirty="0">
                <a:ea typeface="+mn-ea"/>
                <a:cs typeface="+mn-cs"/>
              </a:rPr>
              <a:t>ITE 374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6568965"/>
            <a:ext cx="5023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Adapted from slides by Dr. Katherine Gibson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09ECFF-B1CE-C04B-ADE9-719252C9F1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566" y="4085182"/>
            <a:ext cx="479529" cy="479529"/>
          </a:xfrm>
          <a:prstGeom prst="rect">
            <a:avLst/>
          </a:prstGeom>
        </p:spPr>
      </p:pic>
      <p:pic>
        <p:nvPicPr>
          <p:cNvPr id="1026" name="Picture 2" descr="http://icons.iconarchive.com/icons/hopstarter/sleek-xp-basic/128/Mail-icon.png">
            <a:extLst>
              <a:ext uri="{FF2B5EF4-FFF2-40B4-BE49-F238E27FC236}">
                <a16:creationId xmlns:a16="http://schemas.microsoft.com/office/drawing/2014/main" id="{60F030AD-1BD9-944A-88C3-A76C333EA4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822" y="3433416"/>
            <a:ext cx="557016" cy="557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739A355-1931-F64E-842A-A3EB43E069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Due at 8:59:59 PM on the due date</a:t>
            </a:r>
          </a:p>
          <a:p>
            <a:r>
              <a:rPr lang="en-US" b="1" i="1" dirty="0"/>
              <a:t>No late days</a:t>
            </a:r>
          </a:p>
          <a:p>
            <a:r>
              <a:rPr lang="en-US" b="1" i="1" dirty="0"/>
              <a:t>No “grace” days</a:t>
            </a:r>
          </a:p>
        </p:txBody>
      </p:sp>
    </p:spTree>
    <p:extLst>
      <p:ext uri="{BB962C8B-B14F-4D97-AF65-F5344CB8AC3E}">
        <p14:creationId xmlns:p14="http://schemas.microsoft.com/office/powerpoint/2010/main" val="129007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18680-1118-5D42-889D-2D4C02990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Quizzes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9890E-0C53-1B48-92CC-C46E20D9E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My way of gauging attendance, etc. </a:t>
            </a:r>
          </a:p>
          <a:p>
            <a:pPr lvl="1"/>
            <a:r>
              <a:rPr lang="en-US" sz="2400" dirty="0"/>
              <a:t>Unannounced!</a:t>
            </a:r>
          </a:p>
          <a:p>
            <a:pPr lvl="1"/>
            <a:r>
              <a:rPr lang="en-US" sz="2400" dirty="0"/>
              <a:t>Concerning </a:t>
            </a:r>
            <a:r>
              <a:rPr lang="en-US" sz="2400" u="sng" dirty="0"/>
              <a:t>only</a:t>
            </a:r>
            <a:r>
              <a:rPr lang="en-US" sz="2400" dirty="0"/>
              <a:t> that lecture’s topic.</a:t>
            </a:r>
          </a:p>
          <a:p>
            <a:r>
              <a:rPr lang="en-US" sz="2800" dirty="0"/>
              <a:t>Might be a poll in class, might be on a slip of paper.</a:t>
            </a:r>
          </a:p>
          <a:p>
            <a:r>
              <a:rPr lang="en-US" sz="2800" dirty="0"/>
              <a:t>6 quizzes worth 0.5 points each</a:t>
            </a:r>
          </a:p>
          <a:p>
            <a:pPr lvl="1"/>
            <a:r>
              <a:rPr lang="en-US" sz="2400" dirty="0"/>
              <a:t>Essentially built-in extra credit.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44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3A990-BAB2-754F-ACE2-6E81AEB93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C4771-E0D7-C745-B626-64EB56FB3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do it.</a:t>
            </a:r>
          </a:p>
        </p:txBody>
      </p:sp>
    </p:spTree>
    <p:extLst>
      <p:ext uri="{BB962C8B-B14F-4D97-AF65-F5344CB8AC3E}">
        <p14:creationId xmlns:p14="http://schemas.microsoft.com/office/powerpoint/2010/main" val="398806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Motivation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2301875"/>
            <a:ext cx="8229600" cy="3673475"/>
          </a:xfrm>
        </p:spPr>
        <p:txBody>
          <a:bodyPr/>
          <a:lstStyle/>
          <a:p>
            <a:r>
              <a:rPr lang="en-US" altLang="en-US" sz="2400" dirty="0"/>
              <a:t>What is a “data structure” anyway?</a:t>
            </a:r>
          </a:p>
          <a:p>
            <a:pPr lvl="1"/>
            <a:r>
              <a:rPr lang="en-US" altLang="en-US" sz="2000" dirty="0"/>
              <a:t>A data structure is a systematic way of both</a:t>
            </a:r>
            <a:br>
              <a:rPr lang="en-US" altLang="en-US" sz="2000" dirty="0"/>
            </a:br>
            <a:r>
              <a:rPr lang="en-US" altLang="en-US" sz="2000" dirty="0"/>
              <a:t>organizing and accessing data</a:t>
            </a:r>
          </a:p>
          <a:p>
            <a:pPr lvl="3"/>
            <a:endParaRPr lang="en-US" altLang="en-US" sz="1600" dirty="0"/>
          </a:p>
          <a:p>
            <a:r>
              <a:rPr lang="en-US" altLang="en-US" sz="2400" dirty="0"/>
              <a:t>What are some types of data structures?</a:t>
            </a:r>
          </a:p>
          <a:p>
            <a:pPr lvl="1"/>
            <a:r>
              <a:rPr lang="en-US" altLang="en-US" sz="2000" dirty="0"/>
              <a:t>Lists, arrays, records (like tuples and </a:t>
            </a:r>
            <a:r>
              <a:rPr lang="en-US" altLang="en-US" sz="2000" dirty="0" err="1"/>
              <a:t>structs</a:t>
            </a:r>
            <a:r>
              <a:rPr lang="en-US" altLang="en-US" sz="2000" dirty="0"/>
              <a:t>),</a:t>
            </a:r>
            <a:br>
              <a:rPr lang="en-US" altLang="en-US" sz="2000" dirty="0"/>
            </a:br>
            <a:r>
              <a:rPr lang="en-US" altLang="en-US" sz="2000" dirty="0"/>
              <a:t>linked lists, matrices, and also things like images</a:t>
            </a:r>
          </a:p>
          <a:p>
            <a:pPr lvl="3"/>
            <a:endParaRPr lang="en-US" altLang="en-US" sz="1600" dirty="0"/>
          </a:p>
          <a:p>
            <a:r>
              <a:rPr lang="en-US" altLang="en-US" sz="2400" dirty="0"/>
              <a:t>How do you choose which one to use?</a:t>
            </a:r>
          </a:p>
          <a:p>
            <a:pPr lvl="1"/>
            <a:r>
              <a:rPr lang="en-US" altLang="en-US" sz="2000" dirty="0"/>
              <a:t>Efficiency – adding, finding, and organizing data</a:t>
            </a:r>
          </a:p>
        </p:txBody>
      </p:sp>
    </p:spTree>
    <p:extLst>
      <p:ext uri="{BB962C8B-B14F-4D97-AF65-F5344CB8AC3E}">
        <p14:creationId xmlns:p14="http://schemas.microsoft.com/office/powerpoint/2010/main" val="356804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Abstract 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1875"/>
            <a:ext cx="8382000" cy="3748051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altLang="en-US" sz="2800" dirty="0"/>
              <a:t>What is an ADT?</a:t>
            </a:r>
          </a:p>
          <a:p>
            <a:pPr lvl="1"/>
            <a:r>
              <a:rPr lang="en-US" altLang="en-US" sz="2000" dirty="0"/>
              <a:t>A mathematical model of a data structure that specifies how it behaves:</a:t>
            </a:r>
          </a:p>
          <a:p>
            <a:pPr lvl="1"/>
            <a:r>
              <a:rPr lang="en-US" altLang="en-US" sz="2000" dirty="0"/>
              <a:t>type of data stored, allowed operations, and operation behavior</a:t>
            </a:r>
          </a:p>
          <a:p>
            <a:pPr lvl="2">
              <a:buFont typeface="Wingdings" charset="2"/>
              <a:buChar char="§"/>
            </a:pPr>
            <a:endParaRPr lang="en-US" altLang="en-US" sz="2000" dirty="0"/>
          </a:p>
          <a:p>
            <a:pPr>
              <a:buFont typeface="Wingdings" charset="2"/>
              <a:buChar char="§"/>
            </a:pPr>
            <a:r>
              <a:rPr lang="en-US" altLang="en-US" sz="2800" dirty="0"/>
              <a:t>How are ADTs different from data structures?</a:t>
            </a:r>
          </a:p>
          <a:p>
            <a:pPr lvl="1"/>
            <a:r>
              <a:rPr lang="en-US" altLang="en-US" sz="2400" dirty="0"/>
              <a:t>ADTs are the “what” and data structures the “how”</a:t>
            </a:r>
          </a:p>
          <a:p>
            <a:pPr lvl="1"/>
            <a:r>
              <a:rPr lang="en-US" altLang="en-US" sz="2400" dirty="0"/>
              <a:t>ADTs can be viewed from a user’s point of view, data structures from an implementer’s view</a:t>
            </a:r>
          </a:p>
          <a:p>
            <a:pPr>
              <a:buFont typeface="Wingdings" charset="2"/>
              <a:buChar char="§"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3260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1009418"/>
            <a:ext cx="8229600" cy="1143000"/>
          </a:xfrm>
        </p:spPr>
        <p:txBody>
          <a:bodyPr/>
          <a:lstStyle/>
          <a:p>
            <a:r>
              <a:rPr lang="en-US" altLang="en-US" dirty="0"/>
              <a:t>Why do we need Data Structures?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81000" y="2010651"/>
            <a:ext cx="8382000" cy="1426535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altLang="en-US" sz="2400" dirty="0"/>
              <a:t>Efficiency of any data-based application is effected by the data structures used</a:t>
            </a:r>
          </a:p>
          <a:p>
            <a:pPr>
              <a:buFont typeface="Wingdings" charset="2"/>
              <a:buChar char="§"/>
            </a:pPr>
            <a:r>
              <a:rPr lang="en-US" altLang="en-US" sz="2400" dirty="0"/>
              <a:t>Choose ones that are appropriate and efficient</a:t>
            </a:r>
          </a:p>
        </p:txBody>
      </p:sp>
      <p:grpSp>
        <p:nvGrpSpPr>
          <p:cNvPr id="18438" name="Group 7"/>
          <p:cNvGrpSpPr>
            <a:grpSpLocks/>
          </p:cNvGrpSpPr>
          <p:nvPr/>
        </p:nvGrpSpPr>
        <p:grpSpPr bwMode="auto">
          <a:xfrm>
            <a:off x="3153535" y="3712273"/>
            <a:ext cx="2997200" cy="2236788"/>
            <a:chOff x="2819400" y="3200400"/>
            <a:chExt cx="2998115" cy="2236232"/>
          </a:xfrm>
        </p:grpSpPr>
        <p:pic>
          <p:nvPicPr>
            <p:cNvPr id="1844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9400" y="3200400"/>
              <a:ext cx="2998115" cy="1866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6" name="TextBox 6"/>
            <p:cNvSpPr txBox="1">
              <a:spLocks noChangeArrowheads="1"/>
            </p:cNvSpPr>
            <p:nvPr/>
          </p:nvSpPr>
          <p:spPr bwMode="auto">
            <a:xfrm>
              <a:off x="3289757" y="5067300"/>
              <a:ext cx="2057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 dirty="0"/>
                <a:t>search engines</a:t>
              </a:r>
            </a:p>
          </p:txBody>
        </p:sp>
      </p:grpSp>
      <p:grpSp>
        <p:nvGrpSpPr>
          <p:cNvPr id="18439" name="Group 8"/>
          <p:cNvGrpSpPr>
            <a:grpSpLocks/>
          </p:cNvGrpSpPr>
          <p:nvPr/>
        </p:nvGrpSpPr>
        <p:grpSpPr bwMode="auto">
          <a:xfrm>
            <a:off x="6426200" y="3657600"/>
            <a:ext cx="2057400" cy="2605088"/>
            <a:chOff x="5939665" y="3200400"/>
            <a:chExt cx="2057400" cy="2605564"/>
          </a:xfrm>
        </p:grpSpPr>
        <p:pic>
          <p:nvPicPr>
            <p:cNvPr id="18443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9800" y="3200400"/>
              <a:ext cx="1897131" cy="2236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4" name="TextBox 11"/>
            <p:cNvSpPr txBox="1">
              <a:spLocks noChangeArrowheads="1"/>
            </p:cNvSpPr>
            <p:nvPr/>
          </p:nvSpPr>
          <p:spPr bwMode="auto">
            <a:xfrm>
              <a:off x="5939665" y="5436632"/>
              <a:ext cx="2057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/>
                <a:t>operating systems</a:t>
              </a:r>
            </a:p>
          </p:txBody>
        </p:sp>
      </p:grpSp>
      <p:grpSp>
        <p:nvGrpSpPr>
          <p:cNvPr id="18440" name="Group 13"/>
          <p:cNvGrpSpPr>
            <a:grpSpLocks/>
          </p:cNvGrpSpPr>
          <p:nvPr/>
        </p:nvGrpSpPr>
        <p:grpSpPr bwMode="auto">
          <a:xfrm>
            <a:off x="647701" y="3493759"/>
            <a:ext cx="2425700" cy="2605088"/>
            <a:chOff x="533058" y="3200400"/>
            <a:chExt cx="2425243" cy="2605564"/>
          </a:xfrm>
        </p:grpSpPr>
        <p:pic>
          <p:nvPicPr>
            <p:cNvPr id="18441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0688"/>
            <a:stretch>
              <a:fillRect/>
            </a:stretch>
          </p:blipFill>
          <p:spPr bwMode="auto">
            <a:xfrm>
              <a:off x="671960" y="3200400"/>
              <a:ext cx="2147440" cy="2236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2" name="TextBox 12"/>
            <p:cNvSpPr txBox="1">
              <a:spLocks noChangeArrowheads="1"/>
            </p:cNvSpPr>
            <p:nvPr/>
          </p:nvSpPr>
          <p:spPr bwMode="auto">
            <a:xfrm>
              <a:off x="533058" y="5436632"/>
              <a:ext cx="24252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en-US"/>
                <a:t>social network portals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502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Announcements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57200" y="2287588"/>
            <a:ext cx="8229600" cy="3673475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Project 0 should be out tonight, due in       ~1.5 weeks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The course website should be updated by the end of the week.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2ACF3-B4D0-AE45-9B31-6DDCF433C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this guy?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B7DC6-34A3-9743-B6E0-6E07F36D4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has object permanence.</a:t>
            </a:r>
          </a:p>
          <a:p>
            <a:r>
              <a:rPr lang="en-US" dirty="0"/>
              <a:t>He holds a B.S. Computer Science (UMBC ’15).</a:t>
            </a:r>
          </a:p>
          <a:p>
            <a:pPr lvl="1"/>
            <a:r>
              <a:rPr lang="en-US" dirty="0"/>
              <a:t>M.S. Computer Science </a:t>
            </a:r>
            <a:r>
              <a:rPr lang="en-US" sz="1800" dirty="0"/>
              <a:t>(after some minor setbacks, UMBC ‘18) </a:t>
            </a:r>
          </a:p>
          <a:p>
            <a:r>
              <a:rPr lang="en-US" dirty="0"/>
              <a:t>He </a:t>
            </a:r>
            <a:r>
              <a:rPr lang="en-US" dirty="0" err="1"/>
              <a:t>scuba’d</a:t>
            </a:r>
            <a:r>
              <a:rPr lang="en-US" dirty="0"/>
              <a:t> in the UMBC pool once.</a:t>
            </a:r>
          </a:p>
          <a:p>
            <a:r>
              <a:rPr lang="en-US" dirty="0"/>
              <a:t>He has a pretty cool Rubik’s cube collection.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F715740-31CF-7E4C-8E44-2414CDA0B66B}"/>
              </a:ext>
            </a:extLst>
          </p:cNvPr>
          <p:cNvSpPr txBox="1">
            <a:spLocks/>
          </p:cNvSpPr>
          <p:nvPr/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b="1" dirty="0"/>
              <a:t>Why does he look like a baby?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6DA012-FB0A-CB43-9DF8-9C2EEF19DB03}"/>
              </a:ext>
            </a:extLst>
          </p:cNvPr>
          <p:cNvSpPr txBox="1">
            <a:spLocks/>
          </p:cNvSpPr>
          <p:nvPr/>
        </p:nvSpPr>
        <p:spPr bwMode="auto">
          <a:xfrm>
            <a:off x="559496" y="1148132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b="1" dirty="0"/>
              <a:t>He is not a baby!</a:t>
            </a:r>
          </a:p>
        </p:txBody>
      </p:sp>
    </p:spTree>
    <p:extLst>
      <p:ext uri="{BB962C8B-B14F-4D97-AF65-F5344CB8AC3E}">
        <p14:creationId xmlns:p14="http://schemas.microsoft.com/office/powerpoint/2010/main" val="359419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01405"/>
            <a:ext cx="8229600" cy="1143000"/>
          </a:xfrm>
        </p:spPr>
        <p:txBody>
          <a:bodyPr/>
          <a:lstStyle/>
          <a:p>
            <a:r>
              <a:rPr lang="en-US" dirty="0"/>
              <a:t>Welcome to CMSC 341!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Topics Covered:</a:t>
            </a:r>
          </a:p>
          <a:p>
            <a:r>
              <a:rPr lang="en-US" altLang="en-US" sz="2800" dirty="0"/>
              <a:t>Linear data structures</a:t>
            </a:r>
          </a:p>
          <a:p>
            <a:pPr lvl="1"/>
            <a:r>
              <a:rPr lang="en-US" altLang="en-US" sz="2400" dirty="0"/>
              <a:t>Lists, Stacks, Queues</a:t>
            </a:r>
            <a:endParaRPr lang="en-US" altLang="en-US" sz="1800" dirty="0"/>
          </a:p>
          <a:p>
            <a:r>
              <a:rPr lang="en-US" altLang="en-US" sz="2800" dirty="0"/>
              <a:t>Trees</a:t>
            </a:r>
          </a:p>
          <a:p>
            <a:pPr lvl="1"/>
            <a:r>
              <a:rPr lang="en-US" altLang="en-US" sz="2400" dirty="0"/>
              <a:t>BST, Red-Black Tree, B-Tree, Priority Queue</a:t>
            </a:r>
            <a:endParaRPr lang="en-US" altLang="en-US" sz="1800" dirty="0"/>
          </a:p>
          <a:p>
            <a:r>
              <a:rPr lang="en-US" altLang="en-US" sz="2800" dirty="0"/>
              <a:t>Graphs and Disjoint Sets</a:t>
            </a:r>
            <a:endParaRPr lang="en-US" altLang="en-US" sz="1800" dirty="0"/>
          </a:p>
          <a:p>
            <a:r>
              <a:rPr lang="en-US" altLang="en-US" sz="2800" dirty="0"/>
              <a:t>Hashing</a:t>
            </a:r>
          </a:p>
          <a:p>
            <a:r>
              <a:rPr lang="en-US" altLang="en-US" sz="2800" dirty="0"/>
              <a:t>Analysis </a:t>
            </a:r>
          </a:p>
        </p:txBody>
      </p:sp>
    </p:spTree>
    <p:extLst>
      <p:ext uri="{BB962C8B-B14F-4D97-AF65-F5344CB8AC3E}">
        <p14:creationId xmlns:p14="http://schemas.microsoft.com/office/powerpoint/2010/main" val="65908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Prerequisites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CMSC 202</a:t>
            </a:r>
          </a:p>
          <a:p>
            <a:pPr lvl="1"/>
            <a:r>
              <a:rPr lang="en-US" altLang="en-US" sz="2000" dirty="0"/>
              <a:t>Class design and use (OOP)</a:t>
            </a:r>
          </a:p>
          <a:p>
            <a:pPr lvl="1"/>
            <a:r>
              <a:rPr lang="en-US" altLang="en-US" sz="2000" dirty="0"/>
              <a:t>STL classes</a:t>
            </a:r>
          </a:p>
          <a:p>
            <a:pPr lvl="1"/>
            <a:r>
              <a:rPr lang="en-US" altLang="en-US" sz="2000" dirty="0"/>
              <a:t>Overloading and overriding methods</a:t>
            </a:r>
          </a:p>
          <a:p>
            <a:pPr lvl="1"/>
            <a:r>
              <a:rPr lang="en-US" altLang="en-US" sz="2000" dirty="0"/>
              <a:t>In-depth understanding of the C++ language, debuggers</a:t>
            </a:r>
          </a:p>
          <a:p>
            <a:endParaRPr lang="en-US" altLang="en-US" sz="2000" dirty="0"/>
          </a:p>
          <a:p>
            <a:r>
              <a:rPr lang="en-US" altLang="en-US" sz="2400" dirty="0"/>
              <a:t>CMSC 203</a:t>
            </a:r>
          </a:p>
          <a:p>
            <a:pPr lvl="1"/>
            <a:r>
              <a:rPr lang="en-US" altLang="en-US" sz="2000" dirty="0"/>
              <a:t>Proof by induction</a:t>
            </a:r>
          </a:p>
          <a:p>
            <a:pPr lvl="1"/>
            <a:r>
              <a:rPr lang="en-US" altLang="en-US" sz="2000" dirty="0"/>
              <a:t>Permutations and combinations</a:t>
            </a:r>
          </a:p>
        </p:txBody>
      </p:sp>
    </p:spTree>
    <p:extLst>
      <p:ext uri="{BB962C8B-B14F-4D97-AF65-F5344CB8AC3E}">
        <p14:creationId xmlns:p14="http://schemas.microsoft.com/office/powerpoint/2010/main" val="130110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360363" y="11588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Textbook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>
                <a:ea typeface="ＭＳ Ｐゴシック" charset="-128"/>
              </a:rPr>
              <a:t>Data Structures and Algorithms in C++</a:t>
            </a:r>
          </a:p>
          <a:p>
            <a:pPr lvl="1" eaLnBrk="1" hangingPunct="1"/>
            <a:r>
              <a:rPr lang="en-US" altLang="en-US" sz="2000" dirty="0">
                <a:ea typeface="ＭＳ Ｐゴシック" charset="-128"/>
              </a:rPr>
              <a:t>2nd Edition</a:t>
            </a:r>
          </a:p>
          <a:p>
            <a:pPr eaLnBrk="1" hangingPunct="1"/>
            <a:r>
              <a:rPr lang="en-US" altLang="en-US" sz="2400" dirty="0">
                <a:ea typeface="ＭＳ Ｐゴシック" charset="-128"/>
              </a:rPr>
              <a:t>Goodrich, </a:t>
            </a:r>
            <a:r>
              <a:rPr lang="en-US" altLang="en-US" sz="2400" dirty="0" err="1">
                <a:ea typeface="ＭＳ Ｐゴシック" charset="-128"/>
              </a:rPr>
              <a:t>Tamassia</a:t>
            </a:r>
            <a:r>
              <a:rPr lang="en-US" altLang="en-US" sz="2400" dirty="0">
                <a:ea typeface="ＭＳ Ｐゴシック" charset="-128"/>
              </a:rPr>
              <a:t>, and Mount</a:t>
            </a:r>
          </a:p>
          <a:p>
            <a:pPr eaLnBrk="1" hangingPunct="1"/>
            <a:endParaRPr lang="en-US" altLang="en-US" sz="2400" dirty="0">
              <a:ea typeface="ＭＳ Ｐゴシック" charset="-128"/>
            </a:endParaRPr>
          </a:p>
          <a:p>
            <a:pPr eaLnBrk="1" hangingPunct="1"/>
            <a:r>
              <a:rPr lang="en-US" altLang="en-US" sz="2000" dirty="0">
                <a:ea typeface="ＭＳ Ｐゴシック" charset="-128"/>
              </a:rPr>
              <a:t>ISBN-13: 978-0-470-46044-3</a:t>
            </a:r>
          </a:p>
          <a:p>
            <a:pPr eaLnBrk="1" hangingPunct="1"/>
            <a:r>
              <a:rPr lang="en-US" altLang="en-US" sz="2000" dirty="0">
                <a:ea typeface="ＭＳ Ｐゴシック" charset="-128"/>
              </a:rPr>
              <a:t>ISBN-10: 0470383275 </a:t>
            </a:r>
          </a:p>
          <a:p>
            <a:pPr eaLnBrk="1" hangingPunct="1"/>
            <a:r>
              <a:rPr lang="en-US" altLang="en-US" sz="2000" dirty="0">
                <a:ea typeface="ＭＳ Ｐゴシック" charset="-128"/>
              </a:rPr>
              <a:t>Publisher: Wiley</a:t>
            </a:r>
          </a:p>
          <a:p>
            <a:pPr eaLnBrk="1" hangingPunct="1"/>
            <a:r>
              <a:rPr lang="en-US" altLang="en-US" sz="2000" dirty="0">
                <a:ea typeface="ＭＳ Ｐゴシック" charset="-128"/>
              </a:rPr>
              <a:t>Copyright: 2011</a:t>
            </a:r>
            <a:endParaRPr lang="en-US" altLang="en-US" sz="2800" dirty="0">
              <a:ea typeface="ＭＳ Ｐゴシック" charset="-128"/>
            </a:endParaRPr>
          </a:p>
        </p:txBody>
      </p:sp>
      <p:pic>
        <p:nvPicPr>
          <p:cNvPr id="14341" name="Picture 2" descr="http://ecx.images-amazon.com/images/I/51LJZgoNz6L._SX359_BO1,204,203,2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438" y="3103563"/>
            <a:ext cx="2295525" cy="317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Course Website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2463198"/>
            <a:ext cx="8229600" cy="3673475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ea typeface="ＭＳ Ｐゴシック" charset="-128"/>
                <a:hlinkClick r:id="rId2"/>
              </a:rPr>
              <a:t>http://userpages.umbc.edu/~park/cs341.s18/neary/</a:t>
            </a:r>
            <a:endParaRPr lang="en-US" altLang="en-US" sz="2400" dirty="0">
              <a:ea typeface="ＭＳ Ｐゴシック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2400" dirty="0">
              <a:ea typeface="ＭＳ Ｐゴシック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ea typeface="ＭＳ Ｐゴシック" charset="-128"/>
              </a:rPr>
              <a:t>What you’ll find here: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2400" dirty="0">
                <a:ea typeface="ＭＳ Ｐゴシック" charset="-128"/>
              </a:rPr>
              <a:t>Lecture Slides (via Google Drive)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2400" dirty="0">
                <a:ea typeface="ＭＳ Ｐゴシック" charset="-128"/>
              </a:rPr>
              <a:t>Class Schedule</a:t>
            </a: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2000" dirty="0" err="1">
                <a:ea typeface="ＭＳ Ｐゴシック" charset="-128"/>
              </a:rPr>
              <a:t>Homeworks</a:t>
            </a:r>
            <a:r>
              <a:rPr lang="en-US" altLang="en-US" sz="2000" dirty="0">
                <a:ea typeface="ＭＳ Ｐゴシック" charset="-128"/>
              </a:rPr>
              <a:t>, Projects, Lectures, Exams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2400" dirty="0">
                <a:ea typeface="ＭＳ Ｐゴシック" charset="-128"/>
              </a:rPr>
              <a:t>Syllabus</a:t>
            </a: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2000" dirty="0">
                <a:ea typeface="ＭＳ Ｐゴシック" charset="-128"/>
              </a:rPr>
              <a:t>Grading Policy, Textbook,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Recommended IDEs</a:t>
            </a:r>
          </a:p>
          <a:p>
            <a:pPr lvl="1"/>
            <a:r>
              <a:rPr lang="en-US" sz="2400" dirty="0"/>
              <a:t>Eclipse </a:t>
            </a:r>
          </a:p>
          <a:p>
            <a:pPr lvl="1"/>
            <a:r>
              <a:rPr lang="en-US" sz="2400" dirty="0"/>
              <a:t>Visual Studio</a:t>
            </a:r>
          </a:p>
          <a:p>
            <a:pPr lvl="1"/>
            <a:r>
              <a:rPr lang="en-US" sz="2400" dirty="0" err="1"/>
              <a:t>XCode</a:t>
            </a:r>
            <a:endParaRPr lang="en-US" sz="2400" dirty="0"/>
          </a:p>
          <a:p>
            <a:r>
              <a:rPr lang="en-US" sz="2800" dirty="0" err="1"/>
              <a:t>gdb</a:t>
            </a:r>
            <a:r>
              <a:rPr lang="en-US" sz="2800" dirty="0"/>
              <a:t>, make</a:t>
            </a:r>
          </a:p>
          <a:p>
            <a:pPr lvl="1"/>
            <a:r>
              <a:rPr lang="en-US" sz="2400" dirty="0"/>
              <a:t>These will save you development time.</a:t>
            </a:r>
          </a:p>
          <a:p>
            <a:pPr lvl="1"/>
            <a:r>
              <a:rPr lang="en-US" sz="2400" dirty="0"/>
              <a:t>Familiarize yourself with them.</a:t>
            </a:r>
          </a:p>
          <a:p>
            <a:r>
              <a:rPr lang="en-US" sz="2800" dirty="0"/>
              <a:t>For help with C++, </a:t>
            </a:r>
            <a:r>
              <a:rPr lang="en-US" sz="2800" dirty="0" err="1"/>
              <a:t>gdb</a:t>
            </a:r>
            <a:r>
              <a:rPr lang="en-US" sz="2800" dirty="0"/>
              <a:t>, make, UNIX, etc.</a:t>
            </a:r>
          </a:p>
          <a:p>
            <a:pPr lvl="1"/>
            <a:r>
              <a:rPr lang="en-US" sz="1800" dirty="0">
                <a:hlinkClick r:id="rId2"/>
              </a:rPr>
              <a:t>https://userpages.umbc.edu/~park/cs341.s18/resources/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76742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Grades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2826706"/>
              </p:ext>
            </p:extLst>
          </p:nvPr>
        </p:nvGraphicFramePr>
        <p:xfrm>
          <a:off x="457200" y="2498725"/>
          <a:ext cx="8229600" cy="353568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3661">
                <a:tc>
                  <a:txBody>
                    <a:bodyPr/>
                    <a:lstStyle/>
                    <a:p>
                      <a:pPr fontAlgn="base"/>
                      <a:r>
                        <a:rPr lang="en-US" sz="2400" b="1" dirty="0">
                          <a:effectLst/>
                        </a:rPr>
                        <a:t>Assignment</a:t>
                      </a:r>
                    </a:p>
                  </a:txBody>
                  <a:tcPr marL="76200" marR="76200" marT="38100" marB="3810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b="1" dirty="0">
                          <a:effectLst/>
                        </a:rPr>
                        <a:t>Points</a:t>
                      </a:r>
                    </a:p>
                  </a:txBody>
                  <a:tcPr marL="76200" marR="762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b="1" dirty="0">
                          <a:effectLst/>
                        </a:rPr>
                        <a:t>#</a:t>
                      </a:r>
                    </a:p>
                  </a:txBody>
                  <a:tcPr marL="76200" marR="762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b="1" dirty="0">
                          <a:effectLst/>
                        </a:rPr>
                        <a:t>Total</a:t>
                      </a:r>
                    </a:p>
                  </a:txBody>
                  <a:tcPr marL="76200" marR="762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US" sz="2400" dirty="0">
                          <a:effectLst/>
                        </a:rPr>
                        <a:t>Project 0</a:t>
                      </a:r>
                    </a:p>
                  </a:txBody>
                  <a:tcPr marL="76200" marR="76200" marT="38100" marB="3810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dirty="0">
                          <a:effectLst/>
                        </a:rPr>
                        <a:t>3</a:t>
                      </a:r>
                    </a:p>
                  </a:txBody>
                  <a:tcPr marL="76200" marR="762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dirty="0">
                          <a:effectLst/>
                        </a:rPr>
                        <a:t>1</a:t>
                      </a:r>
                    </a:p>
                  </a:txBody>
                  <a:tcPr marL="76200" marR="762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dirty="0">
                          <a:effectLst/>
                        </a:rPr>
                        <a:t>3</a:t>
                      </a:r>
                    </a:p>
                  </a:txBody>
                  <a:tcPr marL="76200" marR="762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US" sz="2400" dirty="0">
                          <a:effectLst/>
                        </a:rPr>
                        <a:t>Project 1-5</a:t>
                      </a:r>
                    </a:p>
                  </a:txBody>
                  <a:tcPr marL="76200" marR="76200" marT="38100" marB="3810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dirty="0">
                          <a:effectLst/>
                        </a:rPr>
                        <a:t>7</a:t>
                      </a:r>
                    </a:p>
                  </a:txBody>
                  <a:tcPr marL="76200" marR="762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dirty="0">
                          <a:effectLst/>
                        </a:rPr>
                        <a:t>5</a:t>
                      </a:r>
                    </a:p>
                  </a:txBody>
                  <a:tcPr marL="76200" marR="762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dirty="0">
                          <a:effectLst/>
                        </a:rPr>
                        <a:t>35</a:t>
                      </a:r>
                    </a:p>
                  </a:txBody>
                  <a:tcPr marL="76200" marR="762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US" sz="2400" dirty="0">
                          <a:effectLst/>
                        </a:rPr>
                        <a:t>Homework 1-6</a:t>
                      </a:r>
                    </a:p>
                  </a:txBody>
                  <a:tcPr marL="76200" marR="76200" marT="38100" marB="3810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s-IS" sz="2400" dirty="0">
                          <a:effectLst/>
                        </a:rPr>
                        <a:t>2</a:t>
                      </a:r>
                    </a:p>
                  </a:txBody>
                  <a:tcPr marL="76200" marR="762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dirty="0">
                          <a:effectLst/>
                        </a:rPr>
                        <a:t>6</a:t>
                      </a:r>
                    </a:p>
                  </a:txBody>
                  <a:tcPr marL="76200" marR="762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s-IS" sz="2400" dirty="0">
                          <a:effectLst/>
                        </a:rPr>
                        <a:t>12</a:t>
                      </a:r>
                    </a:p>
                  </a:txBody>
                  <a:tcPr marL="76200" marR="762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US" sz="2400" dirty="0">
                          <a:effectLst/>
                        </a:rPr>
                        <a:t>Exam 1 &amp; 2</a:t>
                      </a:r>
                    </a:p>
                  </a:txBody>
                  <a:tcPr marL="76200" marR="76200" marT="38100" marB="3810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dirty="0">
                          <a:effectLst/>
                        </a:rPr>
                        <a:t>15</a:t>
                      </a:r>
                    </a:p>
                  </a:txBody>
                  <a:tcPr marL="76200" marR="762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s-IS" sz="2400" dirty="0">
                          <a:effectLst/>
                        </a:rPr>
                        <a:t>2</a:t>
                      </a:r>
                    </a:p>
                  </a:txBody>
                  <a:tcPr marL="76200" marR="762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dirty="0">
                          <a:effectLst/>
                        </a:rPr>
                        <a:t>30</a:t>
                      </a:r>
                    </a:p>
                  </a:txBody>
                  <a:tcPr marL="76200" marR="762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US" sz="2400" dirty="0">
                          <a:effectLst/>
                        </a:rPr>
                        <a:t>Final Exam</a:t>
                      </a:r>
                    </a:p>
                  </a:txBody>
                  <a:tcPr marL="76200" marR="76200" marT="38100" marB="3810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s-IS" sz="2400" dirty="0">
                          <a:effectLst/>
                        </a:rPr>
                        <a:t>20</a:t>
                      </a:r>
                    </a:p>
                  </a:txBody>
                  <a:tcPr marL="76200" marR="762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dirty="0">
                          <a:effectLst/>
                        </a:rPr>
                        <a:t>1</a:t>
                      </a:r>
                    </a:p>
                  </a:txBody>
                  <a:tcPr marL="76200" marR="762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s-IS" sz="2400" dirty="0">
                          <a:effectLst/>
                        </a:rPr>
                        <a:t>20</a:t>
                      </a:r>
                    </a:p>
                  </a:txBody>
                  <a:tcPr marL="76200" marR="762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US" sz="2400" dirty="0">
                          <a:effectLst/>
                        </a:rPr>
                        <a:t>Quizzes</a:t>
                      </a:r>
                    </a:p>
                  </a:txBody>
                  <a:tcPr marL="76200" marR="76200" marT="38100" marB="3810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s-IS" sz="2400" dirty="0">
                          <a:effectLst/>
                        </a:rPr>
                        <a:t>.5</a:t>
                      </a:r>
                    </a:p>
                  </a:txBody>
                  <a:tcPr marL="76200" marR="762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dirty="0">
                          <a:effectLst/>
                        </a:rPr>
                        <a:t>6</a:t>
                      </a:r>
                    </a:p>
                  </a:txBody>
                  <a:tcPr marL="76200" marR="762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s-IS" sz="2400" dirty="0">
                          <a:effectLst/>
                        </a:rPr>
                        <a:t>3</a:t>
                      </a:r>
                    </a:p>
                  </a:txBody>
                  <a:tcPr marL="76200" marR="762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4862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ase"/>
                      <a:endParaRPr lang="en-US" sz="2400" dirty="0">
                        <a:effectLst/>
                      </a:endParaRPr>
                    </a:p>
                  </a:txBody>
                  <a:tcPr marL="76200" marR="76200" marT="38100" marB="381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endParaRPr lang="is-IS" sz="2400" dirty="0">
                        <a:effectLst/>
                      </a:endParaRPr>
                    </a:p>
                  </a:txBody>
                  <a:tcPr marL="76200" marR="76200" marT="38100" marB="381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b="1" i="1" dirty="0">
                          <a:effectLst/>
                        </a:rPr>
                        <a:t>Total:</a:t>
                      </a:r>
                    </a:p>
                  </a:txBody>
                  <a:tcPr marL="76200" marR="76200" marT="38100" marB="381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is-IS" sz="2400" dirty="0">
                          <a:effectLst/>
                        </a:rPr>
                        <a:t>100 + 3</a:t>
                      </a:r>
                    </a:p>
                  </a:txBody>
                  <a:tcPr marL="76200" marR="76200" marT="38100" marB="381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661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1875"/>
            <a:ext cx="8229600" cy="3673475"/>
          </a:xfrm>
        </p:spPr>
        <p:txBody>
          <a:bodyPr/>
          <a:lstStyle/>
          <a:p>
            <a:r>
              <a:rPr lang="en-US" dirty="0"/>
              <a:t>Due precisely at 8:59:59PM on due date</a:t>
            </a:r>
          </a:p>
          <a:p>
            <a:r>
              <a:rPr lang="en-US" dirty="0"/>
              <a:t>Must compile and run on GL!</a:t>
            </a:r>
          </a:p>
          <a:p>
            <a:pPr lvl="1"/>
            <a:r>
              <a:rPr lang="en-US" dirty="0"/>
              <a:t>Significant penalty otherwise</a:t>
            </a:r>
          </a:p>
          <a:p>
            <a:r>
              <a:rPr lang="en-US" dirty="0"/>
              <a:t>Late submissions accepted</a:t>
            </a:r>
          </a:p>
          <a:p>
            <a:pPr lvl="1"/>
            <a:r>
              <a:rPr lang="en-US" dirty="0"/>
              <a:t>Up to 3 days</a:t>
            </a:r>
          </a:p>
          <a:p>
            <a:pPr lvl="1"/>
            <a:r>
              <a:rPr lang="en-US" dirty="0"/>
              <a:t>10% deduction each day</a:t>
            </a:r>
          </a:p>
          <a:p>
            <a:pPr lvl="1"/>
            <a:r>
              <a:rPr lang="en-US" dirty="0"/>
              <a:t>3 “grace” days</a:t>
            </a:r>
          </a:p>
        </p:txBody>
      </p:sp>
    </p:spTree>
    <p:extLst>
      <p:ext uri="{BB962C8B-B14F-4D97-AF65-F5344CB8AC3E}">
        <p14:creationId xmlns:p14="http://schemas.microsoft.com/office/powerpoint/2010/main" val="208937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</TotalTime>
  <Words>581</Words>
  <Application>Microsoft Macintosh PowerPoint</Application>
  <PresentationFormat>On-screen Show (4:3)</PresentationFormat>
  <Paragraphs>141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ＭＳ Ｐゴシック</vt:lpstr>
      <vt:lpstr>Arial</vt:lpstr>
      <vt:lpstr>Calibri</vt:lpstr>
      <vt:lpstr>Times New Roman</vt:lpstr>
      <vt:lpstr>Wingdings</vt:lpstr>
      <vt:lpstr>Office Theme</vt:lpstr>
      <vt:lpstr>Lecture 1: Introduction</vt:lpstr>
      <vt:lpstr>Who is this guy?</vt:lpstr>
      <vt:lpstr>Welcome to CMSC 341!</vt:lpstr>
      <vt:lpstr>Prerequisites</vt:lpstr>
      <vt:lpstr>Textbook</vt:lpstr>
      <vt:lpstr>Course Website</vt:lpstr>
      <vt:lpstr>Course Tools</vt:lpstr>
      <vt:lpstr>Grades</vt:lpstr>
      <vt:lpstr>Projects</vt:lpstr>
      <vt:lpstr>Homework</vt:lpstr>
      <vt:lpstr>Quizzes</vt:lpstr>
      <vt:lpstr>Cheating</vt:lpstr>
      <vt:lpstr>Motivation</vt:lpstr>
      <vt:lpstr>Abstract Data Types</vt:lpstr>
      <vt:lpstr>Why do we need Data Structures?</vt:lpstr>
      <vt:lpstr>Announcements</vt:lpstr>
    </vt:vector>
  </TitlesOfParts>
  <Company>UMBC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Lord</dc:creator>
  <cp:lastModifiedBy>Michael Neary</cp:lastModifiedBy>
  <cp:revision>27</cp:revision>
  <dcterms:created xsi:type="dcterms:W3CDTF">2014-05-05T14:25:42Z</dcterms:created>
  <dcterms:modified xsi:type="dcterms:W3CDTF">2018-01-29T16:42:45Z</dcterms:modified>
</cp:coreProperties>
</file>