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9202400" cy="24688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776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08B8"/>
    <a:srgbClr val="FCD59C"/>
    <a:srgbClr val="DFDDEF"/>
    <a:srgbClr val="DFDDE5"/>
    <a:srgbClr val="CC55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5" autoAdjust="0"/>
  </p:normalViewPr>
  <p:slideViewPr>
    <p:cSldViewPr>
      <p:cViewPr varScale="1">
        <p:scale>
          <a:sx n="25" d="100"/>
          <a:sy n="25" d="100"/>
        </p:scale>
        <p:origin x="1805" y="48"/>
      </p:cViewPr>
      <p:guideLst>
        <p:guide orient="horz" pos="7776"/>
        <p:guide pos="60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4BD883-E592-4DB8-BF92-4ABD58250D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12529AF-4490-4785-AC7D-D7BE88B2E4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16E33F0-4ADD-4BE9-8F77-7F0E826B96F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5500" y="685800"/>
            <a:ext cx="2667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F5C16F2-7E68-4D93-BB4F-E88F71FB2E7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8EA682D-B214-42D7-9FBE-08418828350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018C46F3-214A-4CA9-A3CE-2A69387EB2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66BD44-347B-49C0-A9A9-28CD52DC6C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DBC839A-DFB3-4D4F-91D8-E06689478F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2C52E9-17C7-4955-9E41-DE59A31E6AB1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B3196B5-915A-4664-BD01-DCD369D2B3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DDA6FCF-CBFF-4AD5-ADB7-7A73DF814B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9863" y="7669213"/>
            <a:ext cx="16322675" cy="5292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9725" y="13990638"/>
            <a:ext cx="13442950" cy="63087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9500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34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17638" y="3132138"/>
            <a:ext cx="4516437" cy="194992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8325" y="3132138"/>
            <a:ext cx="13396913" cy="194992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180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921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650" y="15865475"/>
            <a:ext cx="16321088" cy="490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650" y="10464800"/>
            <a:ext cx="16321088" cy="54006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172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325" y="4849813"/>
            <a:ext cx="8956675" cy="17781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77400" y="4849813"/>
            <a:ext cx="8956675" cy="17781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919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38" y="989013"/>
            <a:ext cx="17281525" cy="411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438" y="5526088"/>
            <a:ext cx="8483600" cy="2303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438" y="7829550"/>
            <a:ext cx="8483600" cy="1422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5188" y="5526088"/>
            <a:ext cx="8486775" cy="2303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5188" y="7829550"/>
            <a:ext cx="8486775" cy="1422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498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234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40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38" y="982663"/>
            <a:ext cx="6316662" cy="4183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288" y="982663"/>
            <a:ext cx="10734675" cy="2107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438" y="5165725"/>
            <a:ext cx="6316662" cy="16887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075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963" y="17281525"/>
            <a:ext cx="11522075" cy="2041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963" y="2206625"/>
            <a:ext cx="11522075" cy="148129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963" y="19323050"/>
            <a:ext cx="11522075" cy="2897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008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>
            <a:extLst>
              <a:ext uri="{FF2B5EF4-FFF2-40B4-BE49-F238E27FC236}">
                <a16:creationId xmlns:a16="http://schemas.microsoft.com/office/drawing/2014/main" id="{DB6FABC4-F8B7-41A1-8484-415522D1D9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667000"/>
            <a:ext cx="19202400" cy="457200"/>
          </a:xfrm>
          <a:prstGeom prst="rect">
            <a:avLst/>
          </a:prstGeom>
          <a:solidFill>
            <a:srgbClr val="DFDD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68D416-B6D3-43C3-B2B0-E74490F07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17563" y="3132138"/>
            <a:ext cx="17567275" cy="171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0767" tIns="125384" rIns="250767" bIns="1253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1A2AD450-B005-480A-B263-D093B431F7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8325" y="4849813"/>
            <a:ext cx="18065750" cy="1778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0767" tIns="125384" rIns="250767" bIns="125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8">
            <a:extLst>
              <a:ext uri="{FF2B5EF4-FFF2-40B4-BE49-F238E27FC236}">
                <a16:creationId xmlns:a16="http://schemas.microsoft.com/office/drawing/2014/main" id="{56C0ABD8-E013-4B3E-A8C2-C43F086DF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220238"/>
            <a:ext cx="172815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50767" tIns="125384" rIns="250767" bIns="125384"/>
          <a:lstStyle>
            <a:lvl1pPr marL="939800" indent="-9398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8800"/>
          </a:p>
        </p:txBody>
      </p:sp>
      <p:sp>
        <p:nvSpPr>
          <p:cNvPr id="1030" name="Line 17">
            <a:extLst>
              <a:ext uri="{FF2B5EF4-FFF2-40B4-BE49-F238E27FC236}">
                <a16:creationId xmlns:a16="http://schemas.microsoft.com/office/drawing/2014/main" id="{6BFAC263-5D92-42C1-8024-0E97D160D4C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63538" y="4776788"/>
            <a:ext cx="18402300" cy="0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18">
            <a:extLst>
              <a:ext uri="{FF2B5EF4-FFF2-40B4-BE49-F238E27FC236}">
                <a16:creationId xmlns:a16="http://schemas.microsoft.com/office/drawing/2014/main" id="{6294B765-20EF-4A3B-B518-F6D8B015852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63538" y="22779038"/>
            <a:ext cx="18402300" cy="0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795442-72FB-4A59-9D9C-79B2C67770C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88938" y="398509"/>
            <a:ext cx="5427662" cy="16588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08250" rtl="0" eaLnBrk="0" fontAlgn="base" hangingPunct="0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2508250" rtl="0" eaLnBrk="0" fontAlgn="base" hangingPunct="0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defTabSz="2508250" rtl="0" eaLnBrk="0" fontAlgn="base" hangingPunct="0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defTabSz="2508250" rtl="0" eaLnBrk="0" fontAlgn="base" hangingPunct="0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defTabSz="2508250" rtl="0" eaLnBrk="0" fontAlgn="base" hangingPunct="0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defTabSz="2508250" rtl="0" fontAlgn="base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defTabSz="2508250" rtl="0" fontAlgn="base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defTabSz="2508250" rtl="0" fontAlgn="base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defTabSz="2508250" rtl="0" fontAlgn="base">
        <a:spcBef>
          <a:spcPct val="0"/>
        </a:spcBef>
        <a:spcAft>
          <a:spcPct val="0"/>
        </a:spcAft>
        <a:defRPr sz="6300" b="1">
          <a:solidFill>
            <a:srgbClr val="CC55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939800" indent="-939800" algn="l" defTabSz="2508250" rtl="0" eaLnBrk="0" fontAlgn="base" hangingPunct="0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  <a:cs typeface="+mn-cs"/>
        </a:defRPr>
      </a:lvl1pPr>
      <a:lvl2pPr marL="2038350" indent="-784225" algn="l" defTabSz="2508250" rtl="0" eaLnBrk="0" fontAlgn="base" hangingPunct="0">
        <a:spcBef>
          <a:spcPct val="20000"/>
        </a:spcBef>
        <a:spcAft>
          <a:spcPct val="0"/>
        </a:spcAft>
        <a:buChar char="–"/>
        <a:defRPr sz="7700">
          <a:solidFill>
            <a:schemeClr val="tx1"/>
          </a:solidFill>
          <a:latin typeface="+mn-lt"/>
        </a:defRPr>
      </a:lvl2pPr>
      <a:lvl3pPr marL="3135313" indent="-627063" algn="l" defTabSz="2508250" rtl="0" eaLnBrk="0" fontAlgn="base" hangingPunct="0">
        <a:spcBef>
          <a:spcPct val="20000"/>
        </a:spcBef>
        <a:spcAft>
          <a:spcPct val="0"/>
        </a:spcAft>
        <a:buChar char="•"/>
        <a:defRPr sz="6600">
          <a:solidFill>
            <a:schemeClr val="tx1"/>
          </a:solidFill>
          <a:latin typeface="+mn-lt"/>
        </a:defRPr>
      </a:lvl3pPr>
      <a:lvl4pPr marL="4389438" indent="-627063" algn="l" defTabSz="2508250" rtl="0" eaLnBrk="0" fontAlgn="base" hangingPunct="0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</a:defRPr>
      </a:lvl4pPr>
      <a:lvl5pPr marL="5641975" indent="-628650" algn="l" defTabSz="2508250" rtl="0" eaLnBrk="0" fontAlgn="base" hangingPunct="0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5pPr>
      <a:lvl6pPr marL="6099175" indent="-628650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6pPr>
      <a:lvl7pPr marL="6556375" indent="-628650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7pPr>
      <a:lvl8pPr marL="7013575" indent="-628650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8pPr>
      <a:lvl9pPr marL="7470775" indent="-628650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.julien@mail.utexa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psc.umbc.edu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0">
            <a:extLst>
              <a:ext uri="{FF2B5EF4-FFF2-40B4-BE49-F238E27FC236}">
                <a16:creationId xmlns:a16="http://schemas.microsoft.com/office/drawing/2014/main" id="{7C7329DD-13F4-4D7B-8A9A-FD36CE1D1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696200"/>
            <a:ext cx="9220200" cy="14935200"/>
          </a:xfrm>
          <a:prstGeom prst="rect">
            <a:avLst/>
          </a:prstGeom>
          <a:solidFill>
            <a:srgbClr val="FCD59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3ABBBF3F-18B1-4489-A271-DED1ED652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588" y="2571750"/>
            <a:ext cx="17565687" cy="2598738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b="0" dirty="0"/>
              <a:t>Immersive Physiotherapy: Challenges for Smart</a:t>
            </a:r>
            <a:br>
              <a:rPr lang="en-US" sz="6000" b="0" dirty="0"/>
            </a:br>
            <a:r>
              <a:rPr lang="en-US" sz="6000" b="0" dirty="0"/>
              <a:t>Living Environments and Inclusive Communities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4E49AD98-9A1F-4121-B034-9F8F59C46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06363" y="4724400"/>
            <a:ext cx="20070763" cy="3365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400" b="1"/>
              <a:t>Goal: deliver therapeutic healthcare remotely relying on pervasive computing technologies</a:t>
            </a:r>
          </a:p>
          <a:p>
            <a:pPr lvl="1" eaLnBrk="1" hangingPunct="1"/>
            <a:r>
              <a:rPr lang="en-US" altLang="en-US" sz="3900"/>
              <a:t>Sensing people and their interactions with the environment</a:t>
            </a:r>
          </a:p>
          <a:p>
            <a:pPr lvl="1" eaLnBrk="1" hangingPunct="1"/>
            <a:r>
              <a:rPr lang="en-US" altLang="en-US" sz="3900"/>
              <a:t>Software abstractions to move data from low-level signals into representation</a:t>
            </a:r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15B34122-69F9-4BE4-808F-5F1EA1960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8" y="22852063"/>
            <a:ext cx="18276887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50767" tIns="125384" rIns="250767" bIns="125384"/>
          <a:lstStyle>
            <a:lvl1pPr marL="939800" indent="-9398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700" b="1" dirty="0"/>
              <a:t>Project Participants:  </a:t>
            </a:r>
            <a:r>
              <a:rPr lang="en-US" altLang="en-US" sz="2700" dirty="0"/>
              <a:t>Dr. Nirmalya Roy (UMBC) &amp; Dr. Christine Julien (UT Austin)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700" dirty="0">
                <a:hlinkClick r:id="rId3"/>
              </a:rPr>
              <a:t>nroy@umbc.edu; c.julien@mail.utexas.edu</a:t>
            </a:r>
            <a:endParaRPr lang="en-US" altLang="en-US" sz="2700" dirty="0"/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700" dirty="0">
                <a:hlinkClick r:id="rId4"/>
              </a:rPr>
              <a:t>https://mpsc.umbc.edu/home</a:t>
            </a:r>
            <a:endParaRPr lang="en-US" altLang="en-US" sz="2700" dirty="0"/>
          </a:p>
          <a:p>
            <a:pPr algn="ctr" eaLnBrk="1" hangingPunct="1">
              <a:spcBef>
                <a:spcPct val="20000"/>
              </a:spcBef>
            </a:pPr>
            <a:endParaRPr lang="en-US" altLang="en-US" sz="2700" dirty="0"/>
          </a:p>
          <a:p>
            <a:pPr algn="ctr" eaLnBrk="1" hangingPunct="1">
              <a:spcBef>
                <a:spcPct val="20000"/>
              </a:spcBef>
            </a:pPr>
            <a:endParaRPr lang="en-US" altLang="en-US" sz="2700" dirty="0"/>
          </a:p>
        </p:txBody>
      </p:sp>
      <p:sp>
        <p:nvSpPr>
          <p:cNvPr id="2054" name="Rectangle 41">
            <a:extLst>
              <a:ext uri="{FF2B5EF4-FFF2-40B4-BE49-F238E27FC236}">
                <a16:creationId xmlns:a16="http://schemas.microsoft.com/office/drawing/2014/main" id="{FD30174A-FC2F-4033-996D-FE6FE634B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7696200"/>
            <a:ext cx="9220200" cy="14935200"/>
          </a:xfrm>
          <a:prstGeom prst="rect">
            <a:avLst/>
          </a:prstGeom>
          <a:solidFill>
            <a:srgbClr val="FCD59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056" name="Text Box 32">
            <a:extLst>
              <a:ext uri="{FF2B5EF4-FFF2-40B4-BE49-F238E27FC236}">
                <a16:creationId xmlns:a16="http://schemas.microsoft.com/office/drawing/2014/main" id="{94AB22E8-85C8-4DD3-B167-CAE7CF803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866063"/>
            <a:ext cx="42672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89" tIns="41795" rIns="83589" bIns="41795">
            <a:spAutoFit/>
          </a:bodyPr>
          <a:lstStyle>
            <a:lvl1pPr marL="342900" indent="-3429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/>
              <a:t>Smart Health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/>
              <a:t>Evolution from isolated smart spaces to more integrated enterprise environment</a:t>
            </a:r>
          </a:p>
          <a:p>
            <a:pPr marL="457200" indent="-457200" eaLnBrk="1" hangingPunct="1">
              <a:buFont typeface="Arial" pitchFamily="34" charset="0"/>
              <a:buChar char="•"/>
              <a:defRPr/>
            </a:pPr>
            <a:r>
              <a:rPr lang="en-US" sz="2800" dirty="0"/>
              <a:t>Provide healthcare to anyone, at anytime,  and anywhere</a:t>
            </a:r>
          </a:p>
        </p:txBody>
      </p:sp>
      <p:sp>
        <p:nvSpPr>
          <p:cNvPr id="2" name="Text Box 33">
            <a:extLst>
              <a:ext uri="{FF2B5EF4-FFF2-40B4-BE49-F238E27FC236}">
                <a16:creationId xmlns:a16="http://schemas.microsoft.com/office/drawing/2014/main" id="{2D76CDC8-1AAB-4323-B5FF-595468FEF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720638"/>
            <a:ext cx="8534400" cy="282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89" tIns="41795" rIns="83589" bIns="41795">
            <a:spAutoFit/>
          </a:bodyPr>
          <a:lstStyle>
            <a:lvl1pPr marL="342900" indent="-3429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800" b="1"/>
              <a:t>Physiotherapy</a:t>
            </a:r>
          </a:p>
          <a:p>
            <a:pPr eaLnBrk="1" hangingPunct="1">
              <a:buFontTx/>
              <a:buChar char="•"/>
            </a:pPr>
            <a:r>
              <a:rPr lang="en-US" altLang="en-US" sz="2800"/>
              <a:t>Physical examination of joints’ ranges of motion, muscle length, and muscle power</a:t>
            </a:r>
          </a:p>
          <a:p>
            <a:pPr eaLnBrk="1" hangingPunct="1">
              <a:buFontTx/>
              <a:buChar char="•"/>
            </a:pPr>
            <a:r>
              <a:rPr lang="en-US" altLang="en-US" sz="2800"/>
              <a:t>Physiotherapists advise caregivers on appropriate exercise regimens</a:t>
            </a:r>
          </a:p>
          <a:p>
            <a:pPr eaLnBrk="1" hangingPunct="1">
              <a:buFontTx/>
              <a:buChar char="•"/>
            </a:pPr>
            <a:endParaRPr lang="en-US" altLang="en-US" sz="2800"/>
          </a:p>
        </p:txBody>
      </p:sp>
      <p:sp>
        <p:nvSpPr>
          <p:cNvPr id="2057" name="TextBox 1">
            <a:extLst>
              <a:ext uri="{FF2B5EF4-FFF2-40B4-BE49-F238E27FC236}">
                <a16:creationId xmlns:a16="http://schemas.microsoft.com/office/drawing/2014/main" id="{78DF7CDA-95FD-4DC3-AE18-775F1726D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83533" y="73326"/>
            <a:ext cx="6629400" cy="235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/>
              <a:t>Research Project </a:t>
            </a:r>
          </a:p>
          <a:p>
            <a:pPr eaLnBrk="1" hangingPunct="1"/>
            <a:r>
              <a:rPr lang="en-US" altLang="en-US" b="1" dirty="0"/>
              <a:t>IS 733 Data Mining </a:t>
            </a:r>
          </a:p>
          <a:p>
            <a:pPr eaLnBrk="1" hangingPunct="1"/>
            <a:r>
              <a:rPr lang="en-US" altLang="en-US" b="1" dirty="0"/>
              <a:t>Spring 2021, Group #</a:t>
            </a:r>
          </a:p>
        </p:txBody>
      </p:sp>
      <p:sp>
        <p:nvSpPr>
          <p:cNvPr id="22" name="Text Box 33">
            <a:extLst>
              <a:ext uri="{FF2B5EF4-FFF2-40B4-BE49-F238E27FC236}">
                <a16:creationId xmlns:a16="http://schemas.microsoft.com/office/drawing/2014/main" id="{9EAAC2E6-A616-4D51-9EA9-480905229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544800"/>
            <a:ext cx="90678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89" tIns="41795" rIns="83589" bIns="41795">
            <a:spAutoFit/>
          </a:bodyPr>
          <a:lstStyle>
            <a:lvl1pPr marL="342900" indent="-3429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/>
              <a:t>Immersive Physiotherapy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Follow a prescribed exercise and regimen at anytime and in any place while being monitored and guided by digitally augmented physical objects embedded in natural spaces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Therapists can be provided detailed dynamic and adaptive regimens and can monitor their patients’ progresses and capabilities at a very fine grain</a:t>
            </a:r>
          </a:p>
        </p:txBody>
      </p:sp>
      <p:sp>
        <p:nvSpPr>
          <p:cNvPr id="2060" name="Text Box 33">
            <a:extLst>
              <a:ext uri="{FF2B5EF4-FFF2-40B4-BE49-F238E27FC236}">
                <a16:creationId xmlns:a16="http://schemas.microsoft.com/office/drawing/2014/main" id="{14B4C190-E5A3-4C00-9FCB-4581E235D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659600"/>
            <a:ext cx="8991600" cy="282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89" tIns="41795" rIns="83589" bIns="41795">
            <a:spAutoFit/>
          </a:bodyPr>
          <a:lstStyle>
            <a:lvl1pPr marL="342900" indent="-3429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/>
              <a:t>Augmenting the Environment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Physical and digital environments should be connected through sensing and actuation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Algorithms and protocols must calibrate, sense, aggregate, and communicate environmental data that support relevant physiotherapy data</a:t>
            </a:r>
          </a:p>
        </p:txBody>
      </p:sp>
      <p:sp>
        <p:nvSpPr>
          <p:cNvPr id="2061" name="Text Box 33">
            <a:extLst>
              <a:ext uri="{FF2B5EF4-FFF2-40B4-BE49-F238E27FC236}">
                <a16:creationId xmlns:a16="http://schemas.microsoft.com/office/drawing/2014/main" id="{8A05D2BB-332A-4FA5-9A12-022F19F1B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9800" y="19300825"/>
            <a:ext cx="8991600" cy="325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89" tIns="41795" rIns="83589" bIns="41795">
            <a:spAutoFit/>
          </a:bodyPr>
          <a:lstStyle>
            <a:lvl1pPr marL="342900" indent="-3429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/>
              <a:t>User Interface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Must be intuitive to use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Necessary to employ advanced gesture and natural interaction recognition techniques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Displays may need to incorporate three-dimensional graphics for rendering aspects of the therapy regimen</a:t>
            </a:r>
          </a:p>
        </p:txBody>
      </p:sp>
      <p:sp>
        <p:nvSpPr>
          <p:cNvPr id="2062" name="Text Box 33">
            <a:extLst>
              <a:ext uri="{FF2B5EF4-FFF2-40B4-BE49-F238E27FC236}">
                <a16:creationId xmlns:a16="http://schemas.microsoft.com/office/drawing/2014/main" id="{0233CD46-29AC-4892-91C1-9374AC5D4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7843838"/>
            <a:ext cx="9144000" cy="411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89" tIns="41795" rIns="83589" bIns="41795">
            <a:spAutoFit/>
          </a:bodyPr>
          <a:lstStyle>
            <a:lvl1pPr marL="342900" indent="-3429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/>
              <a:t>Defining Regimens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Therapists must be able to define physiotherapy polices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Requires a detailed representation of the physical objects in the immersive environment, their therapeutic capabilities, and their ability to measure their own interactive physical aspects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Mappings from high-level specifications to the low-level sensors and actuators</a:t>
            </a:r>
          </a:p>
        </p:txBody>
      </p:sp>
      <p:sp>
        <p:nvSpPr>
          <p:cNvPr id="2063" name="Text Box 33">
            <a:extLst>
              <a:ext uri="{FF2B5EF4-FFF2-40B4-BE49-F238E27FC236}">
                <a16:creationId xmlns:a16="http://schemas.microsoft.com/office/drawing/2014/main" id="{91D8D99C-8F30-4753-9D15-8D4D7079E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12474575"/>
            <a:ext cx="9448800" cy="627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89" tIns="41795" rIns="83589" bIns="41795">
            <a:spAutoFit/>
          </a:bodyPr>
          <a:lstStyle>
            <a:lvl1pPr marL="342900" indent="-3429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508250" eaLnBrk="0" hangingPunct="0">
              <a:defRPr sz="4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800" b="1" dirty="0"/>
              <a:t>Middleware for Delegation &amp; Integration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/>
              <a:t>Wireless sensor devices i.e., BSN, ESN and OSN</a:t>
            </a:r>
          </a:p>
          <a:p>
            <a:pPr marL="914400" lvl="1" indent="-457200" eaLnBrk="1" hangingPunct="1">
              <a:buFont typeface="Wingdings" pitchFamily="2" charset="2"/>
              <a:buChar char="q"/>
              <a:defRPr/>
            </a:pPr>
            <a:r>
              <a:rPr lang="en-US" sz="2800" dirty="0"/>
              <a:t>highly heterogeneous, and the variability in a given deployment will be unpredictable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/>
              <a:t>Different algorithms need to be evaluated and </a:t>
            </a:r>
          </a:p>
          <a:p>
            <a:pPr marL="0" indent="0" eaLnBrk="1" hangingPunct="1">
              <a:defRPr/>
            </a:pPr>
            <a:r>
              <a:rPr lang="en-US" sz="2800" dirty="0"/>
              <a:t>    integrated into a middleware system </a:t>
            </a:r>
          </a:p>
          <a:p>
            <a:pPr marL="857250" lvl="1" indent="-457200" eaLnBrk="1" hangingPunct="1">
              <a:buFont typeface="Wingdings" pitchFamily="2" charset="2"/>
              <a:buChar char="q"/>
              <a:defRPr/>
            </a:pPr>
            <a:r>
              <a:rPr lang="en-US" sz="2800" dirty="0"/>
              <a:t>sensor information processing, data fusion, classification and clustering, human skeleton structure modeling, forward kinematic analysis, motion recognition, exercises assessment </a:t>
            </a:r>
            <a:r>
              <a:rPr lang="en-US" sz="2800" dirty="0" err="1"/>
              <a:t>etc</a:t>
            </a:r>
            <a:endParaRPr lang="en-US" sz="2800" dirty="0"/>
          </a:p>
          <a:p>
            <a:pPr marL="457200" indent="-457200" eaLnBrk="1" hangingPunct="1">
              <a:buFont typeface="Arial" pitchFamily="34" charset="0"/>
              <a:buChar char="•"/>
              <a:defRPr/>
            </a:pPr>
            <a:r>
              <a:rPr lang="en-US" sz="2800" dirty="0"/>
              <a:t>Monitor the context and choose the best set of infrastructure components </a:t>
            </a:r>
          </a:p>
          <a:p>
            <a:pPr marL="914400" lvl="1" indent="-457200" eaLnBrk="1" hangingPunct="1">
              <a:buFont typeface="Wingdings" pitchFamily="2" charset="2"/>
              <a:buChar char="q"/>
              <a:defRPr/>
            </a:pPr>
            <a:r>
              <a:rPr lang="en-US" sz="2800" dirty="0"/>
              <a:t>meet the required tasks given the available resources</a:t>
            </a:r>
          </a:p>
        </p:txBody>
      </p:sp>
      <p:pic>
        <p:nvPicPr>
          <p:cNvPr id="3" name="Picture 16">
            <a:extLst>
              <a:ext uri="{FF2B5EF4-FFF2-40B4-BE49-F238E27FC236}">
                <a16:creationId xmlns:a16="http://schemas.microsoft.com/office/drawing/2014/main" id="{24A68964-8BE5-46E4-A5F2-A7C1D4124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7869238"/>
            <a:ext cx="4779963" cy="505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391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Default Design</vt:lpstr>
      <vt:lpstr>Immersive Physiotherapy: Challenges for Smart Living Environments and Inclusive Communities</vt:lpstr>
    </vt:vector>
  </TitlesOfParts>
  <Company>The 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dhan</dc:creator>
  <cp:lastModifiedBy>Nirmalya</cp:lastModifiedBy>
  <cp:revision>52</cp:revision>
  <dcterms:created xsi:type="dcterms:W3CDTF">2005-05-09T16:40:34Z</dcterms:created>
  <dcterms:modified xsi:type="dcterms:W3CDTF">2021-04-20T15:11:20Z</dcterms:modified>
</cp:coreProperties>
</file>