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3" r:id="rId40"/>
    <p:sldId id="294" r:id="rId41"/>
    <p:sldId id="297" r:id="rId42"/>
    <p:sldId id="295"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86" y="-96"/>
      </p:cViewPr>
      <p:guideLst>
        <p:guide orient="horz" pos="2160"/>
        <p:guide pos="2880"/>
      </p:guideLst>
    </p:cSldViewPr>
  </p:slideViewPr>
  <p:notesTextViewPr>
    <p:cViewPr>
      <p:scale>
        <a:sx n="1" d="1"/>
        <a:sy n="1" d="1"/>
      </p:scale>
      <p:origin x="0" y="0"/>
    </p:cViewPr>
  </p:notesTextViewPr>
  <p:sorterViewPr>
    <p:cViewPr>
      <p:scale>
        <a:sx n="100" d="100"/>
        <a:sy n="100" d="100"/>
      </p:scale>
      <p:origin x="0" y="3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71CFE1-6AE7-4FB0-81C6-8249F89A08B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389503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1CFE1-6AE7-4FB0-81C6-8249F89A08B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399863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1CFE1-6AE7-4FB0-81C6-8249F89A08B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405505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1CFE1-6AE7-4FB0-81C6-8249F89A08B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118081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1CFE1-6AE7-4FB0-81C6-8249F89A08B8}"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220084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1CFE1-6AE7-4FB0-81C6-8249F89A08B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392884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1CFE1-6AE7-4FB0-81C6-8249F89A08B8}"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42843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1CFE1-6AE7-4FB0-81C6-8249F89A08B8}"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343304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1CFE1-6AE7-4FB0-81C6-8249F89A08B8}"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35757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CFE1-6AE7-4FB0-81C6-8249F89A08B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216181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CFE1-6AE7-4FB0-81C6-8249F89A08B8}"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79B3A-C7E7-44F1-B99E-E149AF1AFF5C}" type="slidenum">
              <a:rPr lang="en-US" smtClean="0"/>
              <a:t>‹#›</a:t>
            </a:fld>
            <a:endParaRPr lang="en-US"/>
          </a:p>
        </p:txBody>
      </p:sp>
    </p:spTree>
    <p:extLst>
      <p:ext uri="{BB962C8B-B14F-4D97-AF65-F5344CB8AC3E}">
        <p14:creationId xmlns:p14="http://schemas.microsoft.com/office/powerpoint/2010/main" val="155304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1CFE1-6AE7-4FB0-81C6-8249F89A08B8}"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79B3A-C7E7-44F1-B99E-E149AF1AFF5C}" type="slidenum">
              <a:rPr lang="en-US" smtClean="0"/>
              <a:t>‹#›</a:t>
            </a:fld>
            <a:endParaRPr lang="en-US"/>
          </a:p>
        </p:txBody>
      </p:sp>
    </p:spTree>
    <p:extLst>
      <p:ext uri="{BB962C8B-B14F-4D97-AF65-F5344CB8AC3E}">
        <p14:creationId xmlns:p14="http://schemas.microsoft.com/office/powerpoint/2010/main" val="148247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userpages.umbc.edu/~nmiller/NRMILLER.MONFAIL.PCS12.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1"/>
            <a:ext cx="8305800" cy="2990850"/>
          </a:xfrm>
        </p:spPr>
        <p:txBody>
          <a:bodyPr>
            <a:normAutofit/>
          </a:bodyPr>
          <a:lstStyle/>
          <a:p>
            <a:r>
              <a:rPr lang="en-US" sz="3600" b="1" i="0" u="none" strike="noStrike" baseline="0" dirty="0" smtClean="0"/>
              <a:t>MONOTONICITY FAILURE IN IRV ELECTIONS</a:t>
            </a:r>
            <a:br>
              <a:rPr lang="en-US" sz="3600" b="1" i="0" u="none" strike="noStrike" baseline="0" dirty="0" smtClean="0"/>
            </a:br>
            <a:r>
              <a:rPr lang="en-US" sz="3600" b="1" i="0" u="none" strike="noStrike" baseline="0" dirty="0" smtClean="0"/>
              <a:t>WITH THREE ANDIDATES</a:t>
            </a:r>
            <a:r>
              <a:rPr lang="en-US" sz="3600" b="0" i="0" u="none" strike="noStrike" baseline="0" dirty="0" smtClean="0"/>
              <a:t/>
            </a:r>
            <a:br>
              <a:rPr lang="en-US" sz="3600" b="0" i="0" u="none" strike="noStrike" baseline="0" dirty="0" smtClean="0"/>
            </a:br>
            <a:endParaRPr lang="en-US" sz="4000" dirty="0"/>
          </a:p>
        </p:txBody>
      </p:sp>
      <p:sp>
        <p:nvSpPr>
          <p:cNvPr id="3" name="Subtitle 2"/>
          <p:cNvSpPr>
            <a:spLocks noGrp="1"/>
          </p:cNvSpPr>
          <p:nvPr>
            <p:ph type="subTitle" idx="1"/>
          </p:nvPr>
        </p:nvSpPr>
        <p:spPr>
          <a:xfrm>
            <a:off x="838200" y="3886200"/>
            <a:ext cx="7696200" cy="2514600"/>
          </a:xfrm>
        </p:spPr>
        <p:txBody>
          <a:bodyPr>
            <a:normAutofit fontScale="92500"/>
          </a:bodyPr>
          <a:lstStyle/>
          <a:p>
            <a:pPr lvl="0"/>
            <a:r>
              <a:rPr lang="en-US" sz="2200" dirty="0">
                <a:solidFill>
                  <a:prstClr val="black"/>
                </a:solidFill>
              </a:rPr>
              <a:t>Nicholas R. Miller</a:t>
            </a:r>
          </a:p>
          <a:p>
            <a:pPr lvl="0"/>
            <a:r>
              <a:rPr lang="en-US" sz="2200" dirty="0">
                <a:solidFill>
                  <a:prstClr val="black"/>
                </a:solidFill>
              </a:rPr>
              <a:t>University of Maryland Baltimore County (UMBC)</a:t>
            </a:r>
          </a:p>
          <a:p>
            <a:pPr lvl="0"/>
            <a:r>
              <a:rPr lang="en-US" sz="2200" dirty="0">
                <a:solidFill>
                  <a:prstClr val="black"/>
                </a:solidFill>
              </a:rPr>
              <a:t>Second World Congress of the Public Choice Societies</a:t>
            </a:r>
          </a:p>
          <a:p>
            <a:pPr lvl="0"/>
            <a:r>
              <a:rPr lang="en-US" sz="2200" dirty="0">
                <a:solidFill>
                  <a:prstClr val="black"/>
                </a:solidFill>
              </a:rPr>
              <a:t>Miami, March 8-11, </a:t>
            </a:r>
            <a:r>
              <a:rPr lang="en-US" sz="2200" dirty="0" smtClean="0">
                <a:solidFill>
                  <a:prstClr val="black"/>
                </a:solidFill>
              </a:rPr>
              <a:t>2012</a:t>
            </a:r>
          </a:p>
          <a:p>
            <a:pPr lvl="0"/>
            <a:endParaRPr lang="en-US" sz="2200" dirty="0">
              <a:solidFill>
                <a:prstClr val="black"/>
              </a:solidFill>
            </a:endParaRPr>
          </a:p>
          <a:p>
            <a:pPr lvl="0"/>
            <a:r>
              <a:rPr lang="en-US" sz="2200" dirty="0" smtClean="0">
                <a:solidFill>
                  <a:prstClr val="black"/>
                </a:solidFill>
                <a:hlinkClick r:id="rId2"/>
              </a:rPr>
              <a:t>http://userpages.umbc.edu/~nmiller/NRMILLER.MONFAIL.PCS12.pdf</a:t>
            </a:r>
            <a:r>
              <a:rPr lang="en-US" sz="2200" dirty="0" smtClean="0">
                <a:solidFill>
                  <a:prstClr val="black"/>
                </a:solidFill>
              </a:rPr>
              <a:t> </a:t>
            </a:r>
            <a:endParaRPr lang="en-US" sz="2200" dirty="0">
              <a:solidFill>
                <a:prstClr val="black"/>
              </a:solidFill>
            </a:endParaRPr>
          </a:p>
          <a:p>
            <a:endParaRPr lang="en-US" dirty="0"/>
          </a:p>
        </p:txBody>
      </p:sp>
    </p:spTree>
    <p:extLst>
      <p:ext uri="{BB962C8B-B14F-4D97-AF65-F5344CB8AC3E}">
        <p14:creationId xmlns:p14="http://schemas.microsoft.com/office/powerpoint/2010/main" val="5609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Two Obvious and Useful Lemmas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b="1" dirty="0" smtClean="0"/>
              <a:t>LEMMA </a:t>
            </a:r>
            <a:r>
              <a:rPr lang="en-US" sz="2400" b="1" dirty="0"/>
              <a:t>1.</a:t>
            </a:r>
            <a:r>
              <a:rPr lang="en-US" sz="2400" dirty="0"/>
              <a:t>  In the event that ballot profile </a:t>
            </a:r>
            <a:r>
              <a:rPr lang="en-US" sz="2400" i="1" dirty="0"/>
              <a:t>B</a:t>
            </a:r>
            <a:r>
              <a:rPr lang="en-US" sz="2400" dirty="0"/>
              <a:t>ʹ differs from </a:t>
            </a:r>
            <a:r>
              <a:rPr lang="en-US" sz="2400" i="1" dirty="0"/>
              <a:t>B</a:t>
            </a:r>
            <a:r>
              <a:rPr lang="en-US" sz="2400" dirty="0"/>
              <a:t> only in that some voters rank </a:t>
            </a:r>
            <a:r>
              <a:rPr lang="en-US" sz="2400" i="1" dirty="0"/>
              <a:t>X</a:t>
            </a:r>
            <a:r>
              <a:rPr lang="en-US" sz="2400" dirty="0"/>
              <a:t> higher in </a:t>
            </a:r>
            <a:r>
              <a:rPr lang="en-US" sz="2400" i="1" dirty="0"/>
              <a:t>B</a:t>
            </a:r>
            <a:r>
              <a:rPr lang="en-US" sz="2400" dirty="0"/>
              <a:t>ʹ than in </a:t>
            </a:r>
            <a:r>
              <a:rPr lang="en-US" sz="2400" i="1" dirty="0"/>
              <a:t>B</a:t>
            </a:r>
            <a:r>
              <a:rPr lang="en-US" sz="2400" dirty="0"/>
              <a:t>, the following relationships hold:</a:t>
            </a:r>
          </a:p>
          <a:p>
            <a:pPr lvl="1"/>
            <a:r>
              <a:rPr lang="en-US" sz="2000" dirty="0" smtClean="0"/>
              <a:t>if </a:t>
            </a:r>
            <a:r>
              <a:rPr lang="en-US" sz="2000" i="1" dirty="0"/>
              <a:t>X</a:t>
            </a:r>
            <a:r>
              <a:rPr lang="en-US" sz="2000" dirty="0"/>
              <a:t> is a Majority Winner under </a:t>
            </a:r>
            <a:r>
              <a:rPr lang="en-US" sz="2000" i="1" dirty="0"/>
              <a:t>B</a:t>
            </a:r>
            <a:r>
              <a:rPr lang="en-US" sz="2000" dirty="0"/>
              <a:t>, </a:t>
            </a:r>
            <a:r>
              <a:rPr lang="en-US" sz="2000" i="1" dirty="0"/>
              <a:t>X</a:t>
            </a:r>
            <a:r>
              <a:rPr lang="en-US" sz="2000" dirty="0"/>
              <a:t> is also the Majority Winner under </a:t>
            </a:r>
            <a:r>
              <a:rPr lang="en-US" sz="2000" i="1" dirty="0"/>
              <a:t>B</a:t>
            </a:r>
            <a:r>
              <a:rPr lang="en-US" sz="2000" dirty="0"/>
              <a:t>ʹ;</a:t>
            </a:r>
          </a:p>
          <a:p>
            <a:pPr lvl="1"/>
            <a:r>
              <a:rPr lang="en-US" sz="2000" i="1" dirty="0" smtClean="0"/>
              <a:t>x</a:t>
            </a:r>
            <a:r>
              <a:rPr lang="en-US" sz="2000" dirty="0"/>
              <a:t>ʹ ≥ </a:t>
            </a:r>
            <a:r>
              <a:rPr lang="en-US" sz="2000" i="1" dirty="0"/>
              <a:t>x</a:t>
            </a:r>
            <a:r>
              <a:rPr lang="en-US" sz="2000" dirty="0"/>
              <a:t>, </a:t>
            </a:r>
            <a:r>
              <a:rPr lang="en-US" sz="2000" i="1" dirty="0"/>
              <a:t>y</a:t>
            </a:r>
            <a:r>
              <a:rPr lang="en-US" sz="2000" dirty="0"/>
              <a:t>ʹ≤ </a:t>
            </a:r>
            <a:r>
              <a:rPr lang="en-US" sz="2000" i="1" dirty="0"/>
              <a:t>y</a:t>
            </a:r>
            <a:r>
              <a:rPr lang="en-US" sz="2000" dirty="0"/>
              <a:t>, and </a:t>
            </a:r>
            <a:r>
              <a:rPr lang="en-US" sz="2000" i="1" dirty="0"/>
              <a:t>z</a:t>
            </a:r>
            <a:r>
              <a:rPr lang="en-US" sz="2000" dirty="0"/>
              <a:t>ʹ≤</a:t>
            </a:r>
            <a:r>
              <a:rPr lang="en-US" sz="2000" i="1" dirty="0"/>
              <a:t> </a:t>
            </a:r>
            <a:r>
              <a:rPr lang="en-US" sz="2000" i="1" dirty="0" smtClean="0"/>
              <a:t>z</a:t>
            </a:r>
            <a:r>
              <a:rPr lang="en-US" sz="2000" dirty="0" smtClean="0"/>
              <a:t>);</a:t>
            </a:r>
            <a:endParaRPr lang="en-US" sz="2000" dirty="0"/>
          </a:p>
          <a:p>
            <a:pPr lvl="1"/>
            <a:r>
              <a:rPr lang="en-US" sz="2000" dirty="0" smtClean="0"/>
              <a:t>if </a:t>
            </a:r>
            <a:r>
              <a:rPr lang="en-US" sz="2000" i="1" dirty="0"/>
              <a:t>X</a:t>
            </a:r>
            <a:r>
              <a:rPr lang="en-US" sz="2000" dirty="0"/>
              <a:t> beats </a:t>
            </a:r>
            <a:r>
              <a:rPr lang="en-US" sz="2000" i="1" dirty="0"/>
              <a:t>Y</a:t>
            </a:r>
            <a:r>
              <a:rPr lang="en-US" sz="2000" dirty="0"/>
              <a:t> (or </a:t>
            </a:r>
            <a:r>
              <a:rPr lang="en-US" sz="2000" i="1" dirty="0"/>
              <a:t>Z</a:t>
            </a:r>
            <a:r>
              <a:rPr lang="en-US" sz="2000" dirty="0"/>
              <a:t>) under </a:t>
            </a:r>
            <a:r>
              <a:rPr lang="en-US" sz="2000" i="1" dirty="0"/>
              <a:t>B</a:t>
            </a:r>
            <a:r>
              <a:rPr lang="en-US" sz="2000" dirty="0"/>
              <a:t>, </a:t>
            </a:r>
            <a:r>
              <a:rPr lang="en-US" sz="2000" i="1" dirty="0"/>
              <a:t>X</a:t>
            </a:r>
            <a:r>
              <a:rPr lang="en-US" sz="2000" dirty="0"/>
              <a:t> beats </a:t>
            </a:r>
            <a:r>
              <a:rPr lang="en-US" sz="2000" i="1" dirty="0"/>
              <a:t>Y</a:t>
            </a:r>
            <a:r>
              <a:rPr lang="en-US" sz="2000" dirty="0"/>
              <a:t> (or</a:t>
            </a:r>
            <a:r>
              <a:rPr lang="en-US" sz="2000" i="1" dirty="0"/>
              <a:t> Z</a:t>
            </a:r>
            <a:r>
              <a:rPr lang="en-US" sz="2000" dirty="0"/>
              <a:t>) under </a:t>
            </a:r>
            <a:r>
              <a:rPr lang="en-US" sz="2000" i="1" dirty="0"/>
              <a:t>B</a:t>
            </a:r>
            <a:r>
              <a:rPr lang="en-US" sz="2000" dirty="0" smtClean="0"/>
              <a:t>ʹ; </a:t>
            </a:r>
            <a:r>
              <a:rPr lang="en-US" sz="2000" dirty="0"/>
              <a:t>and</a:t>
            </a:r>
          </a:p>
          <a:p>
            <a:pPr lvl="1"/>
            <a:r>
              <a:rPr lang="en-US" sz="2000" i="1" dirty="0" smtClean="0"/>
              <a:t>Y</a:t>
            </a:r>
            <a:r>
              <a:rPr lang="en-US" sz="2000" dirty="0" smtClean="0"/>
              <a:t> </a:t>
            </a:r>
            <a:r>
              <a:rPr lang="en-US" sz="2000" dirty="0"/>
              <a:t>beats Z (or </a:t>
            </a:r>
            <a:r>
              <a:rPr lang="en-US" sz="2000" i="1" dirty="0"/>
              <a:t>Z</a:t>
            </a:r>
            <a:r>
              <a:rPr lang="en-US" sz="2000" dirty="0"/>
              <a:t> beats </a:t>
            </a:r>
            <a:r>
              <a:rPr lang="en-US" sz="2000" i="1" dirty="0"/>
              <a:t>Y</a:t>
            </a:r>
            <a:r>
              <a:rPr lang="en-US" sz="2000" dirty="0"/>
              <a:t>) under </a:t>
            </a:r>
            <a:r>
              <a:rPr lang="en-US" sz="2000" i="1" dirty="0"/>
              <a:t>B</a:t>
            </a:r>
            <a:r>
              <a:rPr lang="en-US" sz="2000" dirty="0"/>
              <a:t>ʹ</a:t>
            </a:r>
            <a:r>
              <a:rPr lang="en-US" sz="2000" i="1" dirty="0"/>
              <a:t> </a:t>
            </a:r>
            <a:r>
              <a:rPr lang="en-US" sz="2000" dirty="0"/>
              <a:t>if and only if </a:t>
            </a:r>
            <a:r>
              <a:rPr lang="en-US" sz="2000" i="1" dirty="0"/>
              <a:t>Y</a:t>
            </a:r>
            <a:r>
              <a:rPr lang="en-US" sz="2000" dirty="0"/>
              <a:t> beats</a:t>
            </a:r>
            <a:r>
              <a:rPr lang="en-US" sz="2000" i="1" dirty="0"/>
              <a:t> Z</a:t>
            </a:r>
            <a:r>
              <a:rPr lang="en-US" sz="2000" dirty="0"/>
              <a:t> (or </a:t>
            </a:r>
            <a:r>
              <a:rPr lang="en-US" sz="2000" i="1" dirty="0"/>
              <a:t>Z</a:t>
            </a:r>
            <a:r>
              <a:rPr lang="en-US" sz="2000" dirty="0"/>
              <a:t> beats </a:t>
            </a:r>
            <a:r>
              <a:rPr lang="en-US" sz="2000" i="1" dirty="0"/>
              <a:t>Y</a:t>
            </a:r>
            <a:r>
              <a:rPr lang="en-US" sz="2000" dirty="0"/>
              <a:t>) under </a:t>
            </a:r>
            <a:r>
              <a:rPr lang="en-US" sz="2000" i="1" dirty="0" smtClean="0"/>
              <a:t>B</a:t>
            </a:r>
            <a:r>
              <a:rPr lang="en-US" sz="2000" dirty="0" smtClean="0"/>
              <a:t>.</a:t>
            </a:r>
            <a:endParaRPr lang="en-US" sz="2000" dirty="0"/>
          </a:p>
          <a:p>
            <a:r>
              <a:rPr lang="en-US" sz="2400" b="1" dirty="0" smtClean="0"/>
              <a:t>LEMMA 2</a:t>
            </a:r>
            <a:r>
              <a:rPr lang="en-US" sz="2400" b="1" dirty="0"/>
              <a:t>.</a:t>
            </a:r>
            <a:r>
              <a:rPr lang="en-US" sz="2400" dirty="0"/>
              <a:t>  If</a:t>
            </a:r>
            <a:r>
              <a:rPr lang="en-US" sz="2400" i="1" dirty="0"/>
              <a:t> n</a:t>
            </a:r>
            <a:r>
              <a:rPr lang="en-US" sz="2400" dirty="0"/>
              <a:t>(PL) &gt;</a:t>
            </a:r>
            <a:r>
              <a:rPr lang="en-US" sz="2400" i="1" dirty="0"/>
              <a:t> n</a:t>
            </a:r>
            <a:r>
              <a:rPr lang="en-US" sz="2400" dirty="0"/>
              <a:t>/4, </a:t>
            </a:r>
            <a:r>
              <a:rPr lang="en-US" sz="2400" i="1" dirty="0"/>
              <a:t>n</a:t>
            </a:r>
            <a:r>
              <a:rPr lang="en-US" sz="2400" dirty="0"/>
              <a:t>(P2) &lt; 3</a:t>
            </a:r>
            <a:r>
              <a:rPr lang="en-US" sz="2400" i="1" dirty="0"/>
              <a:t>n</a:t>
            </a:r>
            <a:r>
              <a:rPr lang="en-US" sz="2400" dirty="0"/>
              <a:t>/8 &lt; </a:t>
            </a:r>
            <a:r>
              <a:rPr lang="en-US" sz="2400" i="1" dirty="0"/>
              <a:t>n</a:t>
            </a:r>
            <a:r>
              <a:rPr lang="en-US" sz="2400" dirty="0"/>
              <a:t>(PW) &lt; </a:t>
            </a:r>
            <a:r>
              <a:rPr lang="en-US" sz="2400" i="1" dirty="0"/>
              <a:t>n</a:t>
            </a:r>
            <a:r>
              <a:rPr lang="en-US" sz="2400" dirty="0"/>
              <a:t>/2 (so there is no Majority Winner).</a:t>
            </a:r>
          </a:p>
        </p:txBody>
      </p:sp>
    </p:spTree>
    <p:extLst>
      <p:ext uri="{BB962C8B-B14F-4D97-AF65-F5344CB8AC3E}">
        <p14:creationId xmlns:p14="http://schemas.microsoft.com/office/powerpoint/2010/main" val="420073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t>Conditions for Monotonicity Failure under AV</a:t>
            </a:r>
            <a:endParaRPr lang="en-US" sz="3600" dirty="0"/>
          </a:p>
        </p:txBody>
      </p:sp>
      <p:sp>
        <p:nvSpPr>
          <p:cNvPr id="3" name="Content Placeholder 2"/>
          <p:cNvSpPr>
            <a:spLocks noGrp="1"/>
          </p:cNvSpPr>
          <p:nvPr>
            <p:ph idx="1"/>
          </p:nvPr>
        </p:nvSpPr>
        <p:spPr>
          <a:xfrm>
            <a:off x="457200" y="914400"/>
            <a:ext cx="8229600" cy="5638800"/>
          </a:xfrm>
        </p:spPr>
        <p:txBody>
          <a:bodyPr>
            <a:normAutofit fontScale="32500" lnSpcReduction="20000"/>
          </a:bodyPr>
          <a:lstStyle/>
          <a:p>
            <a:r>
              <a:rPr lang="en-US" sz="6200" dirty="0" smtClean="0"/>
              <a:t>Given </a:t>
            </a:r>
            <a:r>
              <a:rPr lang="en-US" sz="6200" dirty="0"/>
              <a:t>that </a:t>
            </a:r>
            <a:r>
              <a:rPr lang="en-US" sz="6200" i="1" dirty="0"/>
              <a:t>Z</a:t>
            </a:r>
            <a:r>
              <a:rPr lang="en-US" sz="6200" dirty="0"/>
              <a:t> is the Plurality Loser, two separate conditions must hold for </a:t>
            </a:r>
            <a:r>
              <a:rPr lang="en-US" sz="6200" dirty="0" smtClean="0"/>
              <a:t>an AV ballot </a:t>
            </a:r>
            <a:r>
              <a:rPr lang="en-US" sz="6200" dirty="0"/>
              <a:t>profile to be vulnerable to (Upward or Downward) Monotonicity Failure in the event that candidate </a:t>
            </a:r>
            <a:r>
              <a:rPr lang="en-US" sz="6200" i="1" dirty="0"/>
              <a:t>X</a:t>
            </a:r>
            <a:r>
              <a:rPr lang="en-US" sz="6200" dirty="0"/>
              <a:t> is moved up or down in some ballot orderings. </a:t>
            </a:r>
          </a:p>
          <a:p>
            <a:r>
              <a:rPr lang="en-US" sz="6200" b="1" i="1" dirty="0" smtClean="0"/>
              <a:t>Condition </a:t>
            </a:r>
            <a:r>
              <a:rPr lang="en-US" sz="6200" b="1" i="1" dirty="0"/>
              <a:t>1 </a:t>
            </a:r>
            <a:r>
              <a:rPr lang="en-US" sz="6200" dirty="0"/>
              <a:t>pertains to </a:t>
            </a:r>
            <a:r>
              <a:rPr lang="en-US" sz="6200" dirty="0" smtClean="0"/>
              <a:t>X’s</a:t>
            </a:r>
            <a:r>
              <a:rPr lang="en-US" sz="6200" i="1" dirty="0" smtClean="0"/>
              <a:t> </a:t>
            </a:r>
            <a:r>
              <a:rPr lang="en-US" sz="6200" i="1" dirty="0"/>
              <a:t>runoff </a:t>
            </a:r>
            <a:r>
              <a:rPr lang="en-US" sz="6200" i="1" dirty="0" smtClean="0"/>
              <a:t>opponent</a:t>
            </a:r>
            <a:r>
              <a:rPr lang="en-US" sz="6200" dirty="0" smtClean="0"/>
              <a:t>;</a:t>
            </a:r>
            <a:r>
              <a:rPr lang="en-US" sz="6200" i="1" dirty="0" smtClean="0"/>
              <a:t> </a:t>
            </a:r>
            <a:r>
              <a:rPr lang="en-US" sz="6200" dirty="0"/>
              <a:t>i</a:t>
            </a:r>
            <a:r>
              <a:rPr lang="en-US" sz="6200" dirty="0" smtClean="0"/>
              <a:t>t requires </a:t>
            </a:r>
            <a:r>
              <a:rPr lang="en-US" sz="6200" dirty="0"/>
              <a:t>that the ballot </a:t>
            </a:r>
            <a:r>
              <a:rPr lang="en-US" sz="6200" dirty="0" smtClean="0"/>
              <a:t>changes </a:t>
            </a:r>
          </a:p>
          <a:p>
            <a:pPr lvl="1"/>
            <a:r>
              <a:rPr lang="en-US" sz="5500" dirty="0" smtClean="0"/>
              <a:t>deprive </a:t>
            </a:r>
            <a:r>
              <a:rPr lang="en-US" sz="5500" i="1" dirty="0"/>
              <a:t>Y</a:t>
            </a:r>
            <a:r>
              <a:rPr lang="en-US" sz="5500" dirty="0"/>
              <a:t> of enough first preferences (for Upward </a:t>
            </a:r>
            <a:r>
              <a:rPr lang="en-US" sz="5500" dirty="0" err="1"/>
              <a:t>Monotoncity</a:t>
            </a:r>
            <a:r>
              <a:rPr lang="en-US" sz="5500" dirty="0"/>
              <a:t> Failure), </a:t>
            </a:r>
            <a:endParaRPr lang="en-US" sz="5500" dirty="0" smtClean="0"/>
          </a:p>
          <a:p>
            <a:pPr lvl="1"/>
            <a:r>
              <a:rPr lang="en-US" sz="5500" dirty="0" smtClean="0"/>
              <a:t>or </a:t>
            </a:r>
            <a:r>
              <a:rPr lang="en-US" sz="5500" dirty="0"/>
              <a:t>give </a:t>
            </a:r>
            <a:r>
              <a:rPr lang="en-US" sz="5500" i="1" dirty="0"/>
              <a:t>Z</a:t>
            </a:r>
            <a:r>
              <a:rPr lang="en-US" sz="5500" dirty="0"/>
              <a:t> enough additional first preferences (for Downward </a:t>
            </a:r>
            <a:r>
              <a:rPr lang="en-US" sz="5500" dirty="0" err="1"/>
              <a:t>Monotoncity</a:t>
            </a:r>
            <a:r>
              <a:rPr lang="en-US" sz="5500" dirty="0"/>
              <a:t> Failure), </a:t>
            </a:r>
            <a:endParaRPr lang="en-US" sz="5500" dirty="0" smtClean="0"/>
          </a:p>
          <a:p>
            <a:pPr lvl="1"/>
            <a:r>
              <a:rPr lang="en-US" sz="5500" dirty="0" smtClean="0"/>
              <a:t>to </a:t>
            </a:r>
            <a:r>
              <a:rPr lang="en-US" sz="5500" dirty="0"/>
              <a:t>convert </a:t>
            </a:r>
            <a:r>
              <a:rPr lang="en-US" sz="5500" i="1" dirty="0"/>
              <a:t>Z</a:t>
            </a:r>
            <a:r>
              <a:rPr lang="en-US" sz="5500" dirty="0"/>
              <a:t> into the Plurality Runner-Up, </a:t>
            </a:r>
            <a:endParaRPr lang="en-US" sz="5500" dirty="0" smtClean="0"/>
          </a:p>
          <a:p>
            <a:pPr lvl="1"/>
            <a:r>
              <a:rPr lang="en-US" sz="5500" dirty="0" smtClean="0"/>
              <a:t>so </a:t>
            </a:r>
            <a:r>
              <a:rPr lang="en-US" sz="5500" dirty="0"/>
              <a:t>the runoff that had been between </a:t>
            </a:r>
            <a:r>
              <a:rPr lang="en-US" sz="5500" i="1" dirty="0"/>
              <a:t>X</a:t>
            </a:r>
            <a:r>
              <a:rPr lang="en-US" sz="5500" dirty="0"/>
              <a:t> and </a:t>
            </a:r>
            <a:r>
              <a:rPr lang="en-US" sz="5500" i="1" dirty="0"/>
              <a:t>Y</a:t>
            </a:r>
            <a:r>
              <a:rPr lang="en-US" sz="5500" dirty="0"/>
              <a:t> is now between </a:t>
            </a:r>
            <a:r>
              <a:rPr lang="en-US" sz="5500" i="1" dirty="0"/>
              <a:t>X</a:t>
            </a:r>
            <a:r>
              <a:rPr lang="en-US" sz="5500" dirty="0"/>
              <a:t> and </a:t>
            </a:r>
            <a:r>
              <a:rPr lang="en-US" sz="5500" i="1" dirty="0"/>
              <a:t>Z</a:t>
            </a:r>
            <a:r>
              <a:rPr lang="en-US" sz="5500" dirty="0"/>
              <a:t>.</a:t>
            </a:r>
          </a:p>
          <a:p>
            <a:r>
              <a:rPr lang="en-US" sz="6200" b="1" i="1" dirty="0" smtClean="0"/>
              <a:t>Condition </a:t>
            </a:r>
            <a:r>
              <a:rPr lang="en-US" sz="6200" b="1" i="1" dirty="0"/>
              <a:t>2 </a:t>
            </a:r>
            <a:r>
              <a:rPr lang="en-US" sz="6200" dirty="0"/>
              <a:t>pertains to the</a:t>
            </a:r>
            <a:r>
              <a:rPr lang="en-US" sz="6200" i="1" dirty="0"/>
              <a:t> </a:t>
            </a:r>
            <a:r>
              <a:rPr lang="en-US" sz="6200" i="1" dirty="0" smtClean="0"/>
              <a:t>outcome </a:t>
            </a:r>
            <a:r>
              <a:rPr lang="en-US" sz="6200" dirty="0" smtClean="0"/>
              <a:t>of the resulting runoff; it requires </a:t>
            </a:r>
            <a:r>
              <a:rPr lang="en-US" sz="6200" dirty="0"/>
              <a:t>that </a:t>
            </a:r>
            <a:endParaRPr lang="en-US" sz="6200" dirty="0" smtClean="0"/>
          </a:p>
          <a:p>
            <a:pPr lvl="1"/>
            <a:r>
              <a:rPr lang="en-US" sz="5500" i="1" dirty="0" smtClean="0"/>
              <a:t>X</a:t>
            </a:r>
            <a:r>
              <a:rPr lang="en-US" sz="5500" dirty="0" smtClean="0"/>
              <a:t> </a:t>
            </a:r>
            <a:r>
              <a:rPr lang="en-US" sz="5500" dirty="0"/>
              <a:t>must lose (for Upward </a:t>
            </a:r>
            <a:r>
              <a:rPr lang="en-US" sz="5500" dirty="0" err="1"/>
              <a:t>Monotoncity</a:t>
            </a:r>
            <a:r>
              <a:rPr lang="en-US" sz="5500" dirty="0"/>
              <a:t> Failure) or win (for Downward Monotonicity Failure) the new runoff with Z. </a:t>
            </a:r>
          </a:p>
          <a:p>
            <a:r>
              <a:rPr lang="en-US" sz="6200" dirty="0"/>
              <a:t>The conjunction of </a:t>
            </a:r>
            <a:r>
              <a:rPr lang="en-US" sz="6200" dirty="0" smtClean="0"/>
              <a:t>the two conditions </a:t>
            </a:r>
            <a:r>
              <a:rPr lang="en-US" sz="6200" dirty="0"/>
              <a:t>is necessary and sufficient to make profile </a:t>
            </a:r>
            <a:r>
              <a:rPr lang="en-US" sz="6200" i="1" dirty="0"/>
              <a:t>B</a:t>
            </a:r>
            <a:r>
              <a:rPr lang="en-US" sz="6200" dirty="0"/>
              <a:t> vulnerable to (Upward or Downward) Monotonicity Failure.   </a:t>
            </a:r>
            <a:endParaRPr lang="en-US" sz="6200" dirty="0" smtClean="0"/>
          </a:p>
          <a:p>
            <a:r>
              <a:rPr lang="en-US" sz="6200" dirty="0" smtClean="0"/>
              <a:t>Note </a:t>
            </a:r>
            <a:r>
              <a:rPr lang="en-US" sz="6200" dirty="0"/>
              <a:t>that Condition 1 depends on the distribution of first preferences only, while Condition 2 depends on second preferences as well.</a:t>
            </a:r>
          </a:p>
          <a:p>
            <a:endParaRPr lang="en-US" dirty="0"/>
          </a:p>
        </p:txBody>
      </p:sp>
    </p:spTree>
    <p:extLst>
      <p:ext uri="{BB962C8B-B14F-4D97-AF65-F5344CB8AC3E}">
        <p14:creationId xmlns:p14="http://schemas.microsoft.com/office/powerpoint/2010/main" val="420029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smtClean="0">
                <a:solidFill>
                  <a:prstClr val="black"/>
                </a:solidFill>
              </a:rPr>
              <a:t>Upward Monotonicity </a:t>
            </a:r>
            <a:r>
              <a:rPr lang="en-US" sz="3600" dirty="0">
                <a:solidFill>
                  <a:prstClr val="black"/>
                </a:solidFill>
              </a:rPr>
              <a:t>Failure under </a:t>
            </a:r>
            <a:r>
              <a:rPr lang="en-US" sz="3600" dirty="0" smtClean="0">
                <a:solidFill>
                  <a:prstClr val="black"/>
                </a:solidFill>
              </a:rPr>
              <a:t>AV</a:t>
            </a:r>
            <a:endParaRPr lang="en-US" dirty="0"/>
          </a:p>
        </p:txBody>
      </p:sp>
      <p:sp>
        <p:nvSpPr>
          <p:cNvPr id="3" name="Content Placeholder 2"/>
          <p:cNvSpPr>
            <a:spLocks noGrp="1"/>
          </p:cNvSpPr>
          <p:nvPr>
            <p:ph idx="1"/>
          </p:nvPr>
        </p:nvSpPr>
        <p:spPr>
          <a:xfrm>
            <a:off x="457200" y="990600"/>
            <a:ext cx="8458200" cy="5715000"/>
          </a:xfrm>
        </p:spPr>
        <p:txBody>
          <a:bodyPr>
            <a:normAutofit lnSpcReduction="10000"/>
          </a:bodyPr>
          <a:lstStyle/>
          <a:p>
            <a:r>
              <a:rPr lang="en-US" sz="2000" dirty="0"/>
              <a:t>If ballot profile </a:t>
            </a:r>
            <a:r>
              <a:rPr lang="en-US" sz="2000" i="1" dirty="0"/>
              <a:t>B</a:t>
            </a:r>
            <a:r>
              <a:rPr lang="en-US" sz="2000" dirty="0"/>
              <a:t> </a:t>
            </a:r>
            <a:r>
              <a:rPr lang="en-US" sz="2000" dirty="0" smtClean="0"/>
              <a:t>in which Z is the Plurality Loser is </a:t>
            </a:r>
            <a:r>
              <a:rPr lang="en-US" sz="2000" dirty="0"/>
              <a:t>vulnerable to Upward Monotonicity </a:t>
            </a:r>
            <a:r>
              <a:rPr lang="en-US" sz="2000" dirty="0" smtClean="0"/>
              <a:t>failure</a:t>
            </a:r>
            <a:r>
              <a:rPr lang="en-US" sz="2000" dirty="0"/>
              <a:t>:</a:t>
            </a:r>
            <a:endParaRPr lang="en-US" sz="2000" dirty="0" smtClean="0"/>
          </a:p>
          <a:p>
            <a:pPr lvl="1"/>
            <a:r>
              <a:rPr lang="en-US" sz="2000" dirty="0" smtClean="0"/>
              <a:t>Condition </a:t>
            </a:r>
            <a:r>
              <a:rPr lang="en-US" sz="2000" dirty="0"/>
              <a:t>1 requires that </a:t>
            </a:r>
            <a:r>
              <a:rPr lang="en-US" sz="2000" i="1" dirty="0"/>
              <a:t>X</a:t>
            </a:r>
            <a:r>
              <a:rPr lang="en-US" sz="2000" dirty="0"/>
              <a:t> can gain enough first preference ballots at </a:t>
            </a:r>
            <a:r>
              <a:rPr lang="en-US" sz="2000" i="1" dirty="0"/>
              <a:t>Y</a:t>
            </a:r>
            <a:r>
              <a:rPr lang="en-US" sz="2000" dirty="0"/>
              <a:t>’s expense that two things are simultaneously true in the resulting </a:t>
            </a:r>
            <a:r>
              <a:rPr lang="en-US" sz="2000" dirty="0" smtClean="0"/>
              <a:t> </a:t>
            </a:r>
            <a:r>
              <a:rPr lang="en-US" sz="2000" dirty="0"/>
              <a:t>profile </a:t>
            </a:r>
            <a:r>
              <a:rPr lang="en-US" sz="2000" i="1" dirty="0"/>
              <a:t>B</a:t>
            </a:r>
            <a:r>
              <a:rPr lang="en-US" sz="2000" dirty="0"/>
              <a:t>ʹ: </a:t>
            </a:r>
            <a:endParaRPr lang="en-US" sz="2000" dirty="0" smtClean="0"/>
          </a:p>
          <a:p>
            <a:pPr lvl="3"/>
            <a:r>
              <a:rPr lang="en-US" dirty="0" smtClean="0"/>
              <a:t> </a:t>
            </a:r>
            <a:r>
              <a:rPr lang="en-US" sz="1800" i="1" dirty="0" smtClean="0"/>
              <a:t>X</a:t>
            </a:r>
            <a:r>
              <a:rPr lang="en-US" sz="1800" dirty="0" smtClean="0"/>
              <a:t> </a:t>
            </a:r>
            <a:r>
              <a:rPr lang="en-US" sz="1800" dirty="0"/>
              <a:t>is still not a Majority Winner, and </a:t>
            </a:r>
            <a:endParaRPr lang="en-US" sz="1800" dirty="0" smtClean="0"/>
          </a:p>
          <a:p>
            <a:pPr lvl="3"/>
            <a:r>
              <a:rPr lang="en-US" sz="1800" dirty="0" smtClean="0"/>
              <a:t> </a:t>
            </a:r>
            <a:r>
              <a:rPr lang="en-US" sz="1800" i="1" dirty="0"/>
              <a:t>Y</a:t>
            </a:r>
            <a:r>
              <a:rPr lang="en-US" sz="1800" dirty="0"/>
              <a:t> becomes the Plurality Loser instead of </a:t>
            </a:r>
            <a:r>
              <a:rPr lang="en-US" sz="1800" i="1" dirty="0"/>
              <a:t>Z</a:t>
            </a:r>
            <a:r>
              <a:rPr lang="en-US" sz="1800" dirty="0"/>
              <a:t>.  </a:t>
            </a:r>
            <a:endParaRPr lang="en-US" sz="1600" dirty="0" smtClean="0"/>
          </a:p>
          <a:p>
            <a:pPr lvl="2"/>
            <a:r>
              <a:rPr lang="en-US" sz="2000" dirty="0" smtClean="0"/>
              <a:t>This </a:t>
            </a:r>
            <a:r>
              <a:rPr lang="en-US" sz="2000" dirty="0"/>
              <a:t>requires that  </a:t>
            </a:r>
            <a:r>
              <a:rPr lang="en-US" sz="2000" i="1" dirty="0"/>
              <a:t>n</a:t>
            </a:r>
            <a:r>
              <a:rPr lang="en-US" sz="2000" dirty="0"/>
              <a:t>/2 −</a:t>
            </a:r>
            <a:r>
              <a:rPr lang="en-US" sz="2000" i="1" dirty="0"/>
              <a:t> x &gt; y − z</a:t>
            </a:r>
            <a:r>
              <a:rPr lang="en-US" sz="2000" dirty="0"/>
              <a:t>.   </a:t>
            </a:r>
            <a:endParaRPr lang="en-US" sz="2000" dirty="0" smtClean="0"/>
          </a:p>
          <a:p>
            <a:pPr lvl="1"/>
            <a:r>
              <a:rPr lang="en-US" sz="2000" dirty="0" smtClean="0"/>
              <a:t>Condition </a:t>
            </a:r>
            <a:r>
              <a:rPr lang="en-US" sz="2000" dirty="0"/>
              <a:t>2 requires that </a:t>
            </a:r>
            <a:r>
              <a:rPr lang="en-US" sz="2000" i="1" dirty="0"/>
              <a:t>Z</a:t>
            </a:r>
            <a:r>
              <a:rPr lang="en-US" sz="2000" dirty="0"/>
              <a:t> beat </a:t>
            </a:r>
            <a:r>
              <a:rPr lang="en-US" sz="2000" i="1" dirty="0"/>
              <a:t>X</a:t>
            </a:r>
            <a:r>
              <a:rPr lang="en-US" sz="2000" dirty="0"/>
              <a:t> under </a:t>
            </a:r>
            <a:r>
              <a:rPr lang="en-US" sz="2000" i="1" dirty="0"/>
              <a:t>B</a:t>
            </a:r>
            <a:r>
              <a:rPr lang="en-US" sz="2000" dirty="0"/>
              <a:t>ʹ, i.e., that </a:t>
            </a:r>
            <a:r>
              <a:rPr lang="en-US" sz="2000" i="1" dirty="0"/>
              <a:t>z</a:t>
            </a:r>
            <a:r>
              <a:rPr lang="en-US" sz="2000" dirty="0"/>
              <a:t>ʹ + </a:t>
            </a:r>
            <a:r>
              <a:rPr lang="en-US" sz="2000" i="1" dirty="0" err="1"/>
              <a:t>y</a:t>
            </a:r>
            <a:r>
              <a:rPr lang="en-US" sz="2000" i="1" baseline="-25000" dirty="0" err="1"/>
              <a:t>z</a:t>
            </a:r>
            <a:r>
              <a:rPr lang="en-US" sz="2000" dirty="0"/>
              <a:t>ʹ &gt; </a:t>
            </a:r>
            <a:r>
              <a:rPr lang="en-US" sz="2000" i="1" dirty="0"/>
              <a:t>x</a:t>
            </a:r>
            <a:r>
              <a:rPr lang="en-US" sz="2000" dirty="0"/>
              <a:t>ʹ + </a:t>
            </a:r>
            <a:r>
              <a:rPr lang="en-US" sz="2000" i="1" dirty="0" err="1"/>
              <a:t>y</a:t>
            </a:r>
            <a:r>
              <a:rPr lang="en-US" sz="2000" i="1" baseline="-25000" dirty="0" err="1"/>
              <a:t>x</a:t>
            </a:r>
            <a:r>
              <a:rPr lang="en-US" sz="2000" dirty="0"/>
              <a:t>ʹ.  </a:t>
            </a:r>
            <a:endParaRPr lang="en-US" sz="2000" dirty="0" smtClean="0"/>
          </a:p>
          <a:p>
            <a:r>
              <a:rPr lang="en-US" sz="2000" dirty="0" smtClean="0"/>
              <a:t>It </a:t>
            </a:r>
            <a:r>
              <a:rPr lang="en-US" sz="2000" dirty="0"/>
              <a:t>turns out that Condition 1 can be simplified and Condition 2 </a:t>
            </a:r>
            <a:r>
              <a:rPr lang="en-US" sz="2000" dirty="0" smtClean="0"/>
              <a:t>(given Condition 1) can </a:t>
            </a:r>
            <a:r>
              <a:rPr lang="en-US" sz="2000" dirty="0"/>
              <a:t>be restated in terms of the original ballot profile </a:t>
            </a:r>
            <a:r>
              <a:rPr lang="en-US" sz="2000" i="1" dirty="0" smtClean="0"/>
              <a:t>B</a:t>
            </a:r>
            <a:r>
              <a:rPr lang="en-US" sz="2000" dirty="0" smtClean="0"/>
              <a:t>, as follows:</a:t>
            </a:r>
          </a:p>
          <a:p>
            <a:pPr marL="0" indent="0">
              <a:buNone/>
            </a:pPr>
            <a:r>
              <a:rPr lang="en-US" sz="2000" b="1" dirty="0" smtClean="0"/>
              <a:t>PROPOSITION 1</a:t>
            </a:r>
            <a:r>
              <a:rPr lang="en-US" sz="2000" dirty="0" smtClean="0"/>
              <a:t>.  </a:t>
            </a:r>
            <a:r>
              <a:rPr lang="en-US" sz="2000" dirty="0"/>
              <a:t>A ballot profile </a:t>
            </a:r>
            <a:r>
              <a:rPr lang="en-US" sz="2000" i="1" dirty="0"/>
              <a:t>B</a:t>
            </a:r>
            <a:r>
              <a:rPr lang="en-US" sz="2000" dirty="0"/>
              <a:t> in which </a:t>
            </a:r>
            <a:r>
              <a:rPr lang="en-US" sz="2000" i="1" dirty="0"/>
              <a:t>X</a:t>
            </a:r>
            <a:r>
              <a:rPr lang="en-US" sz="2000" dirty="0"/>
              <a:t> is the IRV winner and </a:t>
            </a:r>
            <a:r>
              <a:rPr lang="en-US" sz="2000" i="1" dirty="0"/>
              <a:t>Z</a:t>
            </a:r>
            <a:r>
              <a:rPr lang="en-US" sz="2000" dirty="0"/>
              <a:t> is </a:t>
            </a:r>
            <a:r>
              <a:rPr lang="en-US" sz="2000" dirty="0" smtClean="0"/>
              <a:t>the          Plurality </a:t>
            </a:r>
            <a:r>
              <a:rPr lang="en-US" sz="2000" dirty="0"/>
              <a:t>Loser is vulnerable to Upward Monotonicity Failure if and </a:t>
            </a:r>
            <a:r>
              <a:rPr lang="en-US" sz="2000" dirty="0" smtClean="0"/>
              <a:t>only </a:t>
            </a:r>
            <a:r>
              <a:rPr lang="en-US" sz="2000" dirty="0"/>
              <a:t>if: </a:t>
            </a:r>
          </a:p>
          <a:p>
            <a:pPr marL="0" indent="0">
              <a:buNone/>
            </a:pPr>
            <a:r>
              <a:rPr lang="en-US" sz="2000" dirty="0" smtClean="0"/>
              <a:t>       Condition 1U:   </a:t>
            </a:r>
            <a:r>
              <a:rPr lang="en-US" sz="2000" i="1" dirty="0"/>
              <a:t>z &gt; n</a:t>
            </a:r>
            <a:r>
              <a:rPr lang="en-US" sz="2000" dirty="0"/>
              <a:t>/4; and </a:t>
            </a:r>
          </a:p>
          <a:p>
            <a:pPr marL="0" indent="0">
              <a:buNone/>
            </a:pPr>
            <a:r>
              <a:rPr lang="fr-FR" sz="2000" dirty="0" smtClean="0"/>
              <a:t>       Condition 2U:   </a:t>
            </a:r>
            <a:r>
              <a:rPr lang="fr-FR" sz="2000" i="1" dirty="0" smtClean="0"/>
              <a:t>z</a:t>
            </a:r>
            <a:r>
              <a:rPr lang="fr-FR" sz="2000" i="1" dirty="0"/>
              <a:t> + </a:t>
            </a:r>
            <a:r>
              <a:rPr lang="fr-FR" sz="2000" i="1" dirty="0" err="1"/>
              <a:t>y</a:t>
            </a:r>
            <a:r>
              <a:rPr lang="fr-FR" sz="2000" i="1" baseline="-25000" dirty="0" err="1"/>
              <a:t>z</a:t>
            </a:r>
            <a:r>
              <a:rPr lang="fr-FR" sz="2000" i="1" dirty="0"/>
              <a:t> &gt; x + </a:t>
            </a:r>
            <a:r>
              <a:rPr lang="fr-FR" sz="2000" i="1" dirty="0" err="1"/>
              <a:t>y</a:t>
            </a:r>
            <a:r>
              <a:rPr lang="fr-FR" sz="2000" i="1" baseline="-25000" dirty="0" err="1"/>
              <a:t>x</a:t>
            </a:r>
            <a:r>
              <a:rPr lang="fr-FR" sz="2000" dirty="0" smtClean="0"/>
              <a:t>.</a:t>
            </a:r>
          </a:p>
          <a:p>
            <a:pPr marL="0" indent="0">
              <a:buNone/>
            </a:pPr>
            <a:endParaRPr lang="fr-FR" sz="2000" dirty="0" smtClean="0"/>
          </a:p>
          <a:p>
            <a:pPr marL="0" indent="0">
              <a:buNone/>
            </a:pPr>
            <a:r>
              <a:rPr lang="en-US" sz="1200" b="1" dirty="0" smtClean="0"/>
              <a:t>Dominique </a:t>
            </a:r>
            <a:r>
              <a:rPr lang="en-US" sz="1200" b="1" dirty="0" err="1" smtClean="0"/>
              <a:t>Lepelley</a:t>
            </a:r>
            <a:r>
              <a:rPr lang="en-US" sz="1200" b="1" dirty="0" smtClean="0"/>
              <a:t> et al.,  </a:t>
            </a:r>
            <a:r>
              <a:rPr lang="en-US" sz="1200" b="1" dirty="0"/>
              <a:t>“The Likelihood of Monotonicity Paradoxes in Run-Off Elections,” </a:t>
            </a:r>
            <a:r>
              <a:rPr lang="en-US" sz="1200" b="1" i="1" dirty="0"/>
              <a:t>Mathematical Social Sciences</a:t>
            </a:r>
            <a:r>
              <a:rPr lang="en-US" sz="1200" b="1" dirty="0"/>
              <a:t>, </a:t>
            </a:r>
            <a:r>
              <a:rPr lang="en-US" sz="1200" b="1" dirty="0" smtClean="0"/>
              <a:t>1996</a:t>
            </a:r>
            <a:endParaRPr lang="en-US" sz="1200" b="1" dirty="0"/>
          </a:p>
        </p:txBody>
      </p:sp>
    </p:spTree>
    <p:extLst>
      <p:ext uri="{BB962C8B-B14F-4D97-AF65-F5344CB8AC3E}">
        <p14:creationId xmlns:p14="http://schemas.microsoft.com/office/powerpoint/2010/main" val="239043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a:solidFill>
                  <a:prstClr val="black"/>
                </a:solidFill>
              </a:rPr>
              <a:t>Upward Monotonicity Failure under </a:t>
            </a:r>
            <a:r>
              <a:rPr lang="en-US" sz="3600" dirty="0" smtClean="0">
                <a:solidFill>
                  <a:prstClr val="black"/>
                </a:solidFill>
              </a:rPr>
              <a:t>AV (cont.)</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10000"/>
          </a:bodyPr>
          <a:lstStyle/>
          <a:p>
            <a:r>
              <a:rPr lang="en-US" sz="2400" b="1" dirty="0" smtClean="0"/>
              <a:t>COROLLARY </a:t>
            </a:r>
            <a:r>
              <a:rPr lang="en-US" sz="2400" b="1" dirty="0"/>
              <a:t>1.1. </a:t>
            </a:r>
            <a:r>
              <a:rPr lang="en-US" sz="2400" dirty="0"/>
              <a:t> If a ballot profile</a:t>
            </a:r>
            <a:r>
              <a:rPr lang="en-US" sz="2400" i="1" dirty="0"/>
              <a:t> B</a:t>
            </a:r>
            <a:r>
              <a:rPr lang="en-US" sz="2400" dirty="0"/>
              <a:t> is vulnerable to Upward Monotonicity Failure, the IRV winner under </a:t>
            </a:r>
            <a:r>
              <a:rPr lang="en-US" sz="2400" i="1" dirty="0"/>
              <a:t>B</a:t>
            </a:r>
            <a:r>
              <a:rPr lang="en-US" sz="2400" dirty="0"/>
              <a:t> may be either the Plurality Winner or Plurality Runner-Up</a:t>
            </a:r>
            <a:r>
              <a:rPr lang="en-US" sz="2400" dirty="0" smtClean="0"/>
              <a:t>.</a:t>
            </a:r>
          </a:p>
          <a:p>
            <a:r>
              <a:rPr lang="en-US" sz="2400" b="1" dirty="0" smtClean="0"/>
              <a:t>COROLLARY </a:t>
            </a:r>
            <a:r>
              <a:rPr lang="en-US" sz="2400" b="1" dirty="0"/>
              <a:t>1.2. </a:t>
            </a:r>
            <a:r>
              <a:rPr lang="en-US" sz="2400" dirty="0"/>
              <a:t> A ballot profile </a:t>
            </a:r>
            <a:r>
              <a:rPr lang="en-US" sz="2400" i="1" dirty="0"/>
              <a:t>B</a:t>
            </a:r>
            <a:r>
              <a:rPr lang="en-US" sz="2400" dirty="0"/>
              <a:t> is vulnerable to Upward Monotonicity Failure only if </a:t>
            </a:r>
            <a:r>
              <a:rPr lang="en-US" sz="2400" i="1" dirty="0"/>
              <a:t>n</a:t>
            </a:r>
            <a:r>
              <a:rPr lang="en-US" sz="2400" dirty="0"/>
              <a:t>/4 &lt;</a:t>
            </a:r>
            <a:r>
              <a:rPr lang="en-US" sz="2400" i="1" dirty="0"/>
              <a:t> n</a:t>
            </a:r>
            <a:r>
              <a:rPr lang="en-US" sz="2400" dirty="0"/>
              <a:t>(PL) &lt; </a:t>
            </a:r>
            <a:r>
              <a:rPr lang="en-US" sz="2400" i="1" dirty="0"/>
              <a:t>n</a:t>
            </a:r>
            <a:r>
              <a:rPr lang="en-US" sz="2400" dirty="0"/>
              <a:t>(PW) &lt;</a:t>
            </a:r>
            <a:r>
              <a:rPr lang="en-US" sz="2400" i="1" dirty="0"/>
              <a:t> </a:t>
            </a:r>
            <a:r>
              <a:rPr lang="en-US" sz="2400" i="1" dirty="0" smtClean="0"/>
              <a:t>n/2.</a:t>
            </a:r>
          </a:p>
          <a:p>
            <a:r>
              <a:rPr lang="en-US" sz="2400" b="1" dirty="0" smtClean="0"/>
              <a:t>COROLLARY </a:t>
            </a:r>
            <a:r>
              <a:rPr lang="en-US" sz="2400" b="1" dirty="0"/>
              <a:t>1.3.</a:t>
            </a:r>
            <a:r>
              <a:rPr lang="en-US" sz="2400" dirty="0"/>
              <a:t>  A ballot profile</a:t>
            </a:r>
            <a:r>
              <a:rPr lang="en-US" sz="2400" i="1" dirty="0"/>
              <a:t> B</a:t>
            </a:r>
            <a:r>
              <a:rPr lang="en-US" sz="2400" dirty="0"/>
              <a:t> in which </a:t>
            </a:r>
            <a:r>
              <a:rPr lang="en-US" sz="2400" i="1" dirty="0"/>
              <a:t>X</a:t>
            </a:r>
            <a:r>
              <a:rPr lang="en-US" sz="2400" dirty="0"/>
              <a:t> is the IRV winner and </a:t>
            </a:r>
            <a:r>
              <a:rPr lang="en-US" sz="2400" i="1" dirty="0"/>
              <a:t>Z</a:t>
            </a:r>
            <a:r>
              <a:rPr lang="en-US" sz="2400" dirty="0"/>
              <a:t> is the Plurality Loser is vulnerable to Upward Monotonicity Failure only if </a:t>
            </a:r>
          </a:p>
          <a:p>
            <a:pPr lvl="1"/>
            <a:r>
              <a:rPr lang="en-US" sz="1900" dirty="0" smtClean="0"/>
              <a:t>the </a:t>
            </a:r>
            <a:r>
              <a:rPr lang="en-US" sz="1900" dirty="0"/>
              <a:t>Plurality Loser is the Condorcet Winner (so IRV fails to elect the Condorcet Winner), or </a:t>
            </a:r>
          </a:p>
          <a:p>
            <a:pPr lvl="1"/>
            <a:r>
              <a:rPr lang="en-US" sz="1900" dirty="0" smtClean="0"/>
              <a:t>there </a:t>
            </a:r>
            <a:r>
              <a:rPr lang="en-US" sz="1900" dirty="0"/>
              <a:t>is a Condorcet Cycle such that </a:t>
            </a:r>
            <a:r>
              <a:rPr lang="en-US" sz="1900" i="1" dirty="0"/>
              <a:t>X</a:t>
            </a:r>
            <a:r>
              <a:rPr lang="en-US" sz="1900" dirty="0"/>
              <a:t> beats </a:t>
            </a:r>
            <a:r>
              <a:rPr lang="en-US" sz="1900" i="1" dirty="0"/>
              <a:t>Y</a:t>
            </a:r>
            <a:r>
              <a:rPr lang="en-US" sz="1900" dirty="0"/>
              <a:t>, </a:t>
            </a:r>
            <a:r>
              <a:rPr lang="en-US" sz="1900" i="1" dirty="0"/>
              <a:t>Y</a:t>
            </a:r>
            <a:r>
              <a:rPr lang="en-US" sz="1900" dirty="0"/>
              <a:t> beats </a:t>
            </a:r>
            <a:r>
              <a:rPr lang="en-US" sz="1900" i="1" dirty="0"/>
              <a:t>Z</a:t>
            </a:r>
            <a:r>
              <a:rPr lang="en-US" sz="1900" dirty="0"/>
              <a:t>, and </a:t>
            </a:r>
            <a:r>
              <a:rPr lang="en-US" sz="1900" i="1" dirty="0"/>
              <a:t>Z</a:t>
            </a:r>
            <a:r>
              <a:rPr lang="en-US" sz="1900" dirty="0"/>
              <a:t> beats </a:t>
            </a:r>
            <a:r>
              <a:rPr lang="en-US" sz="1900" i="1" dirty="0"/>
              <a:t>X</a:t>
            </a:r>
            <a:r>
              <a:rPr lang="en-US" sz="1900" dirty="0" smtClean="0"/>
              <a:t>.</a:t>
            </a:r>
          </a:p>
          <a:p>
            <a:r>
              <a:rPr lang="en-US" sz="2400" b="1" dirty="0" smtClean="0"/>
              <a:t>COROLLARY </a:t>
            </a:r>
            <a:r>
              <a:rPr lang="en-US" sz="2400" b="1" dirty="0"/>
              <a:t>1.4.</a:t>
            </a:r>
            <a:r>
              <a:rPr lang="en-US" sz="2400" dirty="0"/>
              <a:t>   Every cyclic profile with </a:t>
            </a:r>
            <a:r>
              <a:rPr lang="en-US" sz="2400" i="1" dirty="0"/>
              <a:t>n</a:t>
            </a:r>
            <a:r>
              <a:rPr lang="en-US" sz="2400" dirty="0"/>
              <a:t>(PL) &gt;</a:t>
            </a:r>
            <a:r>
              <a:rPr lang="en-US" sz="2400" i="1" dirty="0"/>
              <a:t> n</a:t>
            </a:r>
            <a:r>
              <a:rPr lang="en-US" sz="2400" dirty="0"/>
              <a:t>/4 is vulnerable to Upward Monotonicity Failure</a:t>
            </a:r>
            <a:r>
              <a:rPr lang="en-US" sz="2400" dirty="0" smtClean="0"/>
              <a:t>.</a:t>
            </a:r>
          </a:p>
          <a:p>
            <a:r>
              <a:rPr lang="en-US" sz="2400" b="1" dirty="0" smtClean="0"/>
              <a:t>COROLLARY </a:t>
            </a:r>
            <a:r>
              <a:rPr lang="en-US" sz="2400" b="1" dirty="0"/>
              <a:t>1.5. </a:t>
            </a:r>
            <a:r>
              <a:rPr lang="en-US" sz="2400" dirty="0"/>
              <a:t> Given that </a:t>
            </a:r>
            <a:r>
              <a:rPr lang="en-US" sz="2400" i="1" dirty="0"/>
              <a:t>X</a:t>
            </a:r>
            <a:r>
              <a:rPr lang="en-US" sz="2400" dirty="0"/>
              <a:t> is the IRV winner and </a:t>
            </a:r>
            <a:r>
              <a:rPr lang="en-US" sz="2400" i="1" dirty="0"/>
              <a:t>Z</a:t>
            </a:r>
            <a:r>
              <a:rPr lang="en-US" sz="2400" dirty="0"/>
              <a:t> is the Plurality Loser, there is some ballot profile that is vulnerable to Upward Monotonicity Failure if and only if </a:t>
            </a:r>
            <a:r>
              <a:rPr lang="en-US" sz="2400" i="1" dirty="0"/>
              <a:t>z</a:t>
            </a:r>
            <a:r>
              <a:rPr lang="en-US" sz="2400" dirty="0"/>
              <a:t> &gt;</a:t>
            </a:r>
            <a:r>
              <a:rPr lang="en-US" sz="2400" i="1" dirty="0"/>
              <a:t> n</a:t>
            </a:r>
            <a:r>
              <a:rPr lang="en-US" sz="2400" dirty="0"/>
              <a:t>/4.</a:t>
            </a:r>
          </a:p>
          <a:p>
            <a:endParaRPr lang="en-US" sz="2200" dirty="0"/>
          </a:p>
        </p:txBody>
      </p:sp>
    </p:spTree>
    <p:extLst>
      <p:ext uri="{BB962C8B-B14F-4D97-AF65-F5344CB8AC3E}">
        <p14:creationId xmlns:p14="http://schemas.microsoft.com/office/powerpoint/2010/main" val="248846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3200" dirty="0" smtClean="0">
                <a:solidFill>
                  <a:prstClr val="black"/>
                </a:solidFill>
              </a:rPr>
              <a:t>Downward </a:t>
            </a:r>
            <a:r>
              <a:rPr lang="en-US" sz="3200" dirty="0">
                <a:solidFill>
                  <a:prstClr val="black"/>
                </a:solidFill>
              </a:rPr>
              <a:t>Monotonicity Failure under AV</a:t>
            </a:r>
            <a:endParaRPr lang="en-US" dirty="0"/>
          </a:p>
        </p:txBody>
      </p:sp>
      <p:sp>
        <p:nvSpPr>
          <p:cNvPr id="3" name="Content Placeholder 2"/>
          <p:cNvSpPr>
            <a:spLocks noGrp="1"/>
          </p:cNvSpPr>
          <p:nvPr>
            <p:ph idx="1"/>
          </p:nvPr>
        </p:nvSpPr>
        <p:spPr>
          <a:xfrm>
            <a:off x="457200" y="762000"/>
            <a:ext cx="8382000" cy="5867400"/>
          </a:xfrm>
        </p:spPr>
        <p:txBody>
          <a:bodyPr>
            <a:noAutofit/>
          </a:bodyPr>
          <a:lstStyle/>
          <a:p>
            <a:r>
              <a:rPr lang="en-US" sz="2400" dirty="0" smtClean="0"/>
              <a:t>If </a:t>
            </a:r>
            <a:r>
              <a:rPr lang="en-US" sz="2400" dirty="0"/>
              <a:t>ballot profile </a:t>
            </a:r>
            <a:r>
              <a:rPr lang="en-US" sz="2400" i="1" dirty="0"/>
              <a:t>B</a:t>
            </a:r>
            <a:r>
              <a:rPr lang="en-US" sz="2400" dirty="0"/>
              <a:t> </a:t>
            </a:r>
            <a:r>
              <a:rPr lang="en-US" sz="2400" dirty="0" smtClean="0"/>
              <a:t>in which Z is the Plurality Loser is </a:t>
            </a:r>
            <a:r>
              <a:rPr lang="en-US" sz="2400" dirty="0"/>
              <a:t>vulnerable to Downward Monotonicity failure, </a:t>
            </a:r>
            <a:endParaRPr lang="en-US" sz="2400" dirty="0" smtClean="0"/>
          </a:p>
          <a:p>
            <a:pPr lvl="1"/>
            <a:r>
              <a:rPr lang="en-US" sz="2000" dirty="0" smtClean="0"/>
              <a:t>Condition </a:t>
            </a:r>
            <a:r>
              <a:rPr lang="en-US" sz="2000" dirty="0"/>
              <a:t>1 requires that it is possible for </a:t>
            </a:r>
            <a:r>
              <a:rPr lang="en-US" sz="2000" i="1" dirty="0"/>
              <a:t>X</a:t>
            </a:r>
            <a:r>
              <a:rPr lang="en-US" sz="2000" dirty="0"/>
              <a:t> to lose enough first preference ballots in favor of </a:t>
            </a:r>
            <a:r>
              <a:rPr lang="en-US" sz="2000" i="1" dirty="0"/>
              <a:t>Z</a:t>
            </a:r>
            <a:r>
              <a:rPr lang="en-US" sz="2000" dirty="0"/>
              <a:t> that two things are simultaneously true in the resulting companion profile </a:t>
            </a:r>
            <a:r>
              <a:rPr lang="en-US" sz="2000" i="1" dirty="0"/>
              <a:t>B</a:t>
            </a:r>
            <a:r>
              <a:rPr lang="en-US" sz="2000" dirty="0"/>
              <a:t>ʹ: </a:t>
            </a:r>
            <a:endParaRPr lang="en-US" sz="2000" dirty="0" smtClean="0"/>
          </a:p>
          <a:p>
            <a:pPr lvl="3"/>
            <a:r>
              <a:rPr lang="en-US" sz="1800" i="1" dirty="0" smtClean="0"/>
              <a:t>Z</a:t>
            </a:r>
            <a:r>
              <a:rPr lang="en-US" sz="1800" dirty="0" smtClean="0"/>
              <a:t> </a:t>
            </a:r>
            <a:r>
              <a:rPr lang="en-US" sz="1800" dirty="0"/>
              <a:t>is no longer the Plurality Loser, and </a:t>
            </a:r>
            <a:endParaRPr lang="en-US" sz="1800" dirty="0" smtClean="0"/>
          </a:p>
          <a:p>
            <a:pPr lvl="3"/>
            <a:r>
              <a:rPr lang="en-US" sz="1800" i="1" dirty="0" smtClean="0"/>
              <a:t>Y</a:t>
            </a:r>
            <a:r>
              <a:rPr lang="en-US" sz="1800" dirty="0" smtClean="0"/>
              <a:t>, </a:t>
            </a:r>
            <a:r>
              <a:rPr lang="en-US" sz="1800" dirty="0"/>
              <a:t>rather than </a:t>
            </a:r>
            <a:r>
              <a:rPr lang="en-US" sz="1800" i="1" dirty="0"/>
              <a:t>X,</a:t>
            </a:r>
            <a:r>
              <a:rPr lang="en-US" sz="1800" dirty="0"/>
              <a:t> becomes the Plurality Loser.  </a:t>
            </a:r>
            <a:endParaRPr lang="en-US" sz="1800" dirty="0" smtClean="0"/>
          </a:p>
          <a:p>
            <a:pPr lvl="2"/>
            <a:r>
              <a:rPr lang="en-US" sz="1800" dirty="0" smtClean="0"/>
              <a:t>Thus </a:t>
            </a:r>
            <a:r>
              <a:rPr lang="en-US" sz="1800" dirty="0"/>
              <a:t>it must be that </a:t>
            </a:r>
            <a:r>
              <a:rPr lang="en-US" sz="1800" i="1" dirty="0"/>
              <a:t>x −  y &gt; y − z</a:t>
            </a:r>
            <a:r>
              <a:rPr lang="en-US" sz="1800" dirty="0"/>
              <a:t>.  </a:t>
            </a:r>
            <a:endParaRPr lang="en-US" sz="1800" dirty="0" smtClean="0"/>
          </a:p>
          <a:p>
            <a:pPr lvl="2"/>
            <a:r>
              <a:rPr lang="en-US" sz="1800" dirty="0" smtClean="0"/>
              <a:t>Moreover, </a:t>
            </a:r>
            <a:r>
              <a:rPr lang="en-US" sz="1800" dirty="0"/>
              <a:t>in order for </a:t>
            </a:r>
            <a:r>
              <a:rPr lang="en-US" sz="1800" i="1" dirty="0"/>
              <a:t>Z</a:t>
            </a:r>
            <a:r>
              <a:rPr lang="en-US" sz="1800" dirty="0"/>
              <a:t> to gain these first preferences rather than </a:t>
            </a:r>
            <a:r>
              <a:rPr lang="en-US" sz="1800" i="1" dirty="0"/>
              <a:t>Y,</a:t>
            </a:r>
            <a:r>
              <a:rPr lang="en-US" sz="1800" dirty="0"/>
              <a:t> these (</a:t>
            </a:r>
            <a:r>
              <a:rPr lang="en-US" sz="1800" i="1" dirty="0"/>
              <a:t>y − z</a:t>
            </a:r>
            <a:r>
              <a:rPr lang="en-US" sz="1800" dirty="0"/>
              <a:t>) new first preference ballots for </a:t>
            </a:r>
            <a:r>
              <a:rPr lang="en-US" sz="1800" i="1" dirty="0"/>
              <a:t>Z</a:t>
            </a:r>
            <a:r>
              <a:rPr lang="en-US" sz="1800" dirty="0"/>
              <a:t> must all come from the </a:t>
            </a:r>
            <a:r>
              <a:rPr lang="en-US" sz="1800" i="1" dirty="0" err="1"/>
              <a:t>x</a:t>
            </a:r>
            <a:r>
              <a:rPr lang="en-US" sz="1800" i="1" baseline="-25000" dirty="0" err="1"/>
              <a:t>z</a:t>
            </a:r>
            <a:r>
              <a:rPr lang="en-US" sz="1800" dirty="0"/>
              <a:t> ballots that initially ranked </a:t>
            </a:r>
            <a:r>
              <a:rPr lang="en-US" sz="1800" i="1" dirty="0"/>
              <a:t>Z</a:t>
            </a:r>
            <a:r>
              <a:rPr lang="en-US" sz="1800" dirty="0"/>
              <a:t> rather than </a:t>
            </a:r>
            <a:r>
              <a:rPr lang="en-US" sz="1800" i="1" dirty="0"/>
              <a:t>Y</a:t>
            </a:r>
            <a:r>
              <a:rPr lang="en-US" sz="1800" dirty="0"/>
              <a:t> second.  </a:t>
            </a:r>
            <a:endParaRPr lang="en-US" sz="1800" dirty="0" smtClean="0"/>
          </a:p>
          <a:p>
            <a:pPr lvl="1"/>
            <a:r>
              <a:rPr lang="en-US" sz="2000" dirty="0" smtClean="0"/>
              <a:t>Condition </a:t>
            </a:r>
            <a:r>
              <a:rPr lang="en-US" sz="2000" dirty="0"/>
              <a:t>2 </a:t>
            </a:r>
            <a:r>
              <a:rPr lang="en-US" sz="2000" dirty="0" smtClean="0"/>
              <a:t>requires </a:t>
            </a:r>
            <a:r>
              <a:rPr lang="en-US" sz="2000" dirty="0"/>
              <a:t>that </a:t>
            </a:r>
            <a:r>
              <a:rPr lang="en-US" sz="2000" i="1" dirty="0"/>
              <a:t>X</a:t>
            </a:r>
            <a:r>
              <a:rPr lang="en-US" sz="2000" dirty="0"/>
              <a:t> beats Z under</a:t>
            </a:r>
            <a:r>
              <a:rPr lang="en-US" sz="2000" i="1" dirty="0"/>
              <a:t> B</a:t>
            </a:r>
            <a:r>
              <a:rPr lang="en-US" sz="2000" dirty="0" smtClean="0"/>
              <a:t>ʹ.  This </a:t>
            </a:r>
            <a:r>
              <a:rPr lang="en-US" sz="2000" dirty="0"/>
              <a:t>implies that </a:t>
            </a:r>
            <a:r>
              <a:rPr lang="en-US" sz="2000" i="1" dirty="0"/>
              <a:t>X</a:t>
            </a:r>
            <a:r>
              <a:rPr lang="en-US" sz="2000" dirty="0"/>
              <a:t> must beat </a:t>
            </a:r>
            <a:r>
              <a:rPr lang="en-US" sz="2000" i="1" dirty="0"/>
              <a:t>Z</a:t>
            </a:r>
            <a:r>
              <a:rPr lang="en-US" sz="2000" dirty="0"/>
              <a:t> under </a:t>
            </a:r>
            <a:r>
              <a:rPr lang="en-US" sz="2000" i="1" dirty="0"/>
              <a:t>B</a:t>
            </a:r>
            <a:r>
              <a:rPr lang="en-US" sz="2000" dirty="0"/>
              <a:t>, i.e., </a:t>
            </a:r>
            <a:r>
              <a:rPr lang="en-US" sz="2000" i="1" dirty="0"/>
              <a:t>x + </a:t>
            </a:r>
            <a:r>
              <a:rPr lang="en-US" sz="2000" i="1" dirty="0" err="1"/>
              <a:t>y</a:t>
            </a:r>
            <a:r>
              <a:rPr lang="en-US" sz="2000" i="1" baseline="-25000" dirty="0" err="1"/>
              <a:t>x</a:t>
            </a:r>
            <a:r>
              <a:rPr lang="en-US" sz="2000" i="1" dirty="0"/>
              <a:t>  &gt; z + </a:t>
            </a:r>
            <a:r>
              <a:rPr lang="en-US" sz="2000" i="1" dirty="0" err="1"/>
              <a:t>y</a:t>
            </a:r>
            <a:r>
              <a:rPr lang="en-US" sz="2000" i="1" baseline="-25000" dirty="0" err="1"/>
              <a:t>z</a:t>
            </a:r>
            <a:r>
              <a:rPr lang="en-US" sz="2000" dirty="0"/>
              <a:t>; moreover, </a:t>
            </a:r>
            <a:r>
              <a:rPr lang="en-US" sz="2000" i="1" dirty="0"/>
              <a:t>X</a:t>
            </a:r>
            <a:r>
              <a:rPr lang="en-US" sz="2000" dirty="0"/>
              <a:t> must still beat </a:t>
            </a:r>
            <a:r>
              <a:rPr lang="en-US" sz="2000" i="1" dirty="0"/>
              <a:t>Z</a:t>
            </a:r>
            <a:r>
              <a:rPr lang="en-US" sz="2000" dirty="0"/>
              <a:t> after (</a:t>
            </a:r>
            <a:r>
              <a:rPr lang="en-US" sz="2000" i="1" dirty="0"/>
              <a:t>y − z</a:t>
            </a:r>
            <a:r>
              <a:rPr lang="en-US" sz="2000" dirty="0"/>
              <a:t>) first preference ballots shift from </a:t>
            </a:r>
            <a:r>
              <a:rPr lang="en-US" sz="2000" i="1" dirty="0"/>
              <a:t>X</a:t>
            </a:r>
            <a:r>
              <a:rPr lang="en-US" sz="2000" dirty="0"/>
              <a:t> to </a:t>
            </a:r>
            <a:r>
              <a:rPr lang="en-US" sz="2000" i="1" dirty="0"/>
              <a:t>Z</a:t>
            </a:r>
            <a:r>
              <a:rPr lang="en-US" sz="2000" dirty="0"/>
              <a:t>; that is,</a:t>
            </a:r>
          </a:p>
          <a:p>
            <a:pPr marL="0" indent="0" algn="ctr">
              <a:buNone/>
            </a:pPr>
            <a:r>
              <a:rPr lang="pl-PL" sz="2000" i="1" dirty="0"/>
              <a:t>x</a:t>
            </a:r>
            <a:r>
              <a:rPr lang="pl-PL" sz="2000" dirty="0"/>
              <a:t> −(</a:t>
            </a:r>
            <a:r>
              <a:rPr lang="pl-PL" sz="2000" i="1" dirty="0"/>
              <a:t>y − z</a:t>
            </a:r>
            <a:r>
              <a:rPr lang="pl-PL" sz="2000" dirty="0"/>
              <a:t>) + </a:t>
            </a:r>
            <a:r>
              <a:rPr lang="pl-PL" sz="2000" i="1" dirty="0"/>
              <a:t>y</a:t>
            </a:r>
            <a:r>
              <a:rPr lang="pl-PL" sz="2000" i="1" baseline="-25000" dirty="0"/>
              <a:t>x</a:t>
            </a:r>
            <a:r>
              <a:rPr lang="pl-PL" sz="2000" dirty="0"/>
              <a:t> &gt; </a:t>
            </a:r>
            <a:r>
              <a:rPr lang="pl-PL" sz="2000" i="1" dirty="0"/>
              <a:t>z</a:t>
            </a:r>
            <a:r>
              <a:rPr lang="pl-PL" sz="2000" dirty="0"/>
              <a:t> + (</a:t>
            </a:r>
            <a:r>
              <a:rPr lang="pl-PL" sz="2000" i="1" dirty="0"/>
              <a:t>y − z</a:t>
            </a:r>
            <a:r>
              <a:rPr lang="pl-PL" sz="2000" dirty="0"/>
              <a:t>) + </a:t>
            </a:r>
            <a:r>
              <a:rPr lang="pl-PL" sz="2000" i="1" dirty="0"/>
              <a:t>y</a:t>
            </a:r>
            <a:r>
              <a:rPr lang="pl-PL" sz="2000" i="1" baseline="-25000" dirty="0"/>
              <a:t>z</a:t>
            </a:r>
            <a:r>
              <a:rPr lang="pl-PL" sz="2000" dirty="0"/>
              <a:t>.</a:t>
            </a:r>
          </a:p>
          <a:p>
            <a:pPr lvl="1"/>
            <a:r>
              <a:rPr lang="en-US" sz="2000" dirty="0" smtClean="0"/>
              <a:t>Again </a:t>
            </a:r>
            <a:r>
              <a:rPr lang="en-US" sz="2000" dirty="0"/>
              <a:t>these conditions can be </a:t>
            </a:r>
            <a:r>
              <a:rPr lang="en-US" sz="2000" dirty="0" smtClean="0"/>
              <a:t>simplified. </a:t>
            </a:r>
          </a:p>
          <a:p>
            <a:pPr marL="0" indent="0">
              <a:buNone/>
            </a:pPr>
            <a:endParaRPr lang="fr-FR" sz="1800" dirty="0"/>
          </a:p>
          <a:p>
            <a:endParaRPr lang="en-US" sz="2000" dirty="0"/>
          </a:p>
        </p:txBody>
      </p:sp>
    </p:spTree>
    <p:extLst>
      <p:ext uri="{BB962C8B-B14F-4D97-AF65-F5344CB8AC3E}">
        <p14:creationId xmlns:p14="http://schemas.microsoft.com/office/powerpoint/2010/main" val="331028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sz="3200" dirty="0">
                <a:solidFill>
                  <a:prstClr val="black"/>
                </a:solidFill>
              </a:rPr>
              <a:t>Downward Monotonicity Failure under </a:t>
            </a:r>
            <a:r>
              <a:rPr lang="en-US" sz="3200" dirty="0" smtClean="0">
                <a:solidFill>
                  <a:prstClr val="black"/>
                </a:solidFill>
              </a:rPr>
              <a:t>AV (cont.)</a:t>
            </a:r>
            <a:endParaRPr lang="en-US" dirty="0"/>
          </a:p>
        </p:txBody>
      </p:sp>
      <p:sp>
        <p:nvSpPr>
          <p:cNvPr id="3" name="Content Placeholder 2"/>
          <p:cNvSpPr>
            <a:spLocks noGrp="1"/>
          </p:cNvSpPr>
          <p:nvPr>
            <p:ph idx="1"/>
          </p:nvPr>
        </p:nvSpPr>
        <p:spPr>
          <a:xfrm>
            <a:off x="381000" y="990600"/>
            <a:ext cx="8229600" cy="5562600"/>
          </a:xfrm>
        </p:spPr>
        <p:txBody>
          <a:bodyPr>
            <a:normAutofit fontScale="55000" lnSpcReduction="20000"/>
          </a:bodyPr>
          <a:lstStyle/>
          <a:p>
            <a:pPr marL="0" lvl="0" indent="0">
              <a:buNone/>
            </a:pPr>
            <a:r>
              <a:rPr lang="en-US" sz="3600" b="1" dirty="0">
                <a:solidFill>
                  <a:prstClr val="black"/>
                </a:solidFill>
              </a:rPr>
              <a:t>PROPOSITION </a:t>
            </a:r>
            <a:r>
              <a:rPr lang="en-US" sz="3600" b="1" dirty="0" smtClean="0">
                <a:solidFill>
                  <a:prstClr val="black"/>
                </a:solidFill>
              </a:rPr>
              <a:t>2</a:t>
            </a:r>
            <a:r>
              <a:rPr lang="en-US" sz="3600" dirty="0" smtClean="0">
                <a:solidFill>
                  <a:prstClr val="black"/>
                </a:solidFill>
              </a:rPr>
              <a:t>.  </a:t>
            </a:r>
            <a:r>
              <a:rPr lang="en-US" sz="3600" dirty="0">
                <a:solidFill>
                  <a:prstClr val="black"/>
                </a:solidFill>
              </a:rPr>
              <a:t>A ballot profile </a:t>
            </a:r>
            <a:r>
              <a:rPr lang="en-US" sz="3600" i="1" dirty="0">
                <a:solidFill>
                  <a:prstClr val="black"/>
                </a:solidFill>
              </a:rPr>
              <a:t>B</a:t>
            </a:r>
            <a:r>
              <a:rPr lang="en-US" sz="3600" dirty="0">
                <a:solidFill>
                  <a:prstClr val="black"/>
                </a:solidFill>
              </a:rPr>
              <a:t> in which </a:t>
            </a:r>
            <a:r>
              <a:rPr lang="en-US" sz="3600" i="1" dirty="0">
                <a:solidFill>
                  <a:prstClr val="black"/>
                </a:solidFill>
              </a:rPr>
              <a:t>Y</a:t>
            </a:r>
            <a:r>
              <a:rPr lang="en-US" sz="3600" dirty="0">
                <a:solidFill>
                  <a:prstClr val="black"/>
                </a:solidFill>
              </a:rPr>
              <a:t> is the IRV winner and </a:t>
            </a:r>
            <a:r>
              <a:rPr lang="en-US" sz="3600" i="1" dirty="0">
                <a:solidFill>
                  <a:prstClr val="black"/>
                </a:solidFill>
              </a:rPr>
              <a:t>Z</a:t>
            </a:r>
            <a:r>
              <a:rPr lang="en-US" sz="3600" dirty="0">
                <a:solidFill>
                  <a:prstClr val="black"/>
                </a:solidFill>
              </a:rPr>
              <a:t> is the Plurality Loser is vulnerable to Downwards Monotonicity Failure if and only if: </a:t>
            </a:r>
          </a:p>
          <a:p>
            <a:pPr marL="0" lvl="0" indent="0">
              <a:buNone/>
            </a:pPr>
            <a:r>
              <a:rPr lang="en-US" sz="3600" dirty="0" smtClean="0">
                <a:solidFill>
                  <a:prstClr val="black"/>
                </a:solidFill>
              </a:rPr>
              <a:t>       Condition 1D:   (a)   </a:t>
            </a:r>
            <a:r>
              <a:rPr lang="en-US" sz="3600" i="1" dirty="0">
                <a:solidFill>
                  <a:prstClr val="black"/>
                </a:solidFill>
              </a:rPr>
              <a:t>y &lt; n</a:t>
            </a:r>
            <a:r>
              <a:rPr lang="en-US" sz="3600" dirty="0">
                <a:solidFill>
                  <a:prstClr val="black"/>
                </a:solidFill>
              </a:rPr>
              <a:t>/3 and </a:t>
            </a:r>
            <a:r>
              <a:rPr lang="en-US" sz="3600" dirty="0" smtClean="0">
                <a:solidFill>
                  <a:prstClr val="black"/>
                </a:solidFill>
              </a:rPr>
              <a:t>(b)  </a:t>
            </a:r>
            <a:r>
              <a:rPr lang="en-US" sz="3600" i="1" dirty="0" err="1" smtClean="0">
                <a:solidFill>
                  <a:prstClr val="black"/>
                </a:solidFill>
              </a:rPr>
              <a:t>x</a:t>
            </a:r>
            <a:r>
              <a:rPr lang="en-US" sz="3600" i="1" baseline="-25000" dirty="0" err="1" smtClean="0">
                <a:solidFill>
                  <a:prstClr val="black"/>
                </a:solidFill>
              </a:rPr>
              <a:t>z</a:t>
            </a:r>
            <a:r>
              <a:rPr lang="en-US" sz="3600" i="1" dirty="0" smtClean="0">
                <a:solidFill>
                  <a:prstClr val="black"/>
                </a:solidFill>
              </a:rPr>
              <a:t> </a:t>
            </a:r>
            <a:r>
              <a:rPr lang="en-US" sz="3600" i="1" dirty="0">
                <a:solidFill>
                  <a:prstClr val="black"/>
                </a:solidFill>
              </a:rPr>
              <a:t>&gt; y − z</a:t>
            </a:r>
            <a:r>
              <a:rPr lang="en-US" sz="3600" dirty="0">
                <a:solidFill>
                  <a:prstClr val="black"/>
                </a:solidFill>
              </a:rPr>
              <a:t>; and</a:t>
            </a:r>
          </a:p>
          <a:p>
            <a:pPr marL="0" lvl="0" indent="0">
              <a:buNone/>
            </a:pPr>
            <a:r>
              <a:rPr lang="fr-FR" sz="3600" dirty="0" smtClean="0">
                <a:solidFill>
                  <a:prstClr val="black"/>
                </a:solidFill>
              </a:rPr>
              <a:t>       Condition 2D:   </a:t>
            </a:r>
            <a:r>
              <a:rPr lang="fr-FR" sz="3600" i="1" dirty="0">
                <a:solidFill>
                  <a:prstClr val="black"/>
                </a:solidFill>
              </a:rPr>
              <a:t>y +  </a:t>
            </a:r>
            <a:r>
              <a:rPr lang="fr-FR" sz="3600" i="1" dirty="0" err="1">
                <a:solidFill>
                  <a:prstClr val="black"/>
                </a:solidFill>
              </a:rPr>
              <a:t>y</a:t>
            </a:r>
            <a:r>
              <a:rPr lang="fr-FR" sz="3600" i="1" baseline="-25000" dirty="0" err="1">
                <a:solidFill>
                  <a:prstClr val="black"/>
                </a:solidFill>
              </a:rPr>
              <a:t>z</a:t>
            </a:r>
            <a:r>
              <a:rPr lang="fr-FR" sz="3600" dirty="0">
                <a:solidFill>
                  <a:prstClr val="black"/>
                </a:solidFill>
              </a:rPr>
              <a:t> &lt; </a:t>
            </a:r>
            <a:r>
              <a:rPr lang="fr-FR" sz="3600" i="1" dirty="0">
                <a:solidFill>
                  <a:prstClr val="black"/>
                </a:solidFill>
              </a:rPr>
              <a:t>n</a:t>
            </a:r>
            <a:r>
              <a:rPr lang="fr-FR" sz="3600" dirty="0">
                <a:solidFill>
                  <a:prstClr val="black"/>
                </a:solidFill>
              </a:rPr>
              <a:t>/2</a:t>
            </a:r>
            <a:r>
              <a:rPr lang="fr-FR" sz="3600" dirty="0" smtClean="0">
                <a:solidFill>
                  <a:prstClr val="black"/>
                </a:solidFill>
              </a:rPr>
              <a:t>.</a:t>
            </a:r>
          </a:p>
          <a:p>
            <a:pPr marL="0" lvl="0" indent="0">
              <a:buNone/>
            </a:pPr>
            <a:endParaRPr lang="fr-FR" dirty="0" smtClean="0">
              <a:solidFill>
                <a:prstClr val="black"/>
              </a:solidFill>
            </a:endParaRPr>
          </a:p>
          <a:p>
            <a:pPr marL="0" lvl="0" indent="0">
              <a:buNone/>
            </a:pPr>
            <a:r>
              <a:rPr lang="en-US" sz="3600" b="1" dirty="0" smtClean="0"/>
              <a:t>COROLLARY </a:t>
            </a:r>
            <a:r>
              <a:rPr lang="en-US" sz="3600" b="1" dirty="0"/>
              <a:t>2.1.</a:t>
            </a:r>
            <a:r>
              <a:rPr lang="en-US" sz="3600" dirty="0"/>
              <a:t>  A ballot profile </a:t>
            </a:r>
            <a:r>
              <a:rPr lang="en-US" sz="3600" i="1" dirty="0"/>
              <a:t>B</a:t>
            </a:r>
            <a:r>
              <a:rPr lang="en-US" sz="3600" dirty="0"/>
              <a:t> under is vulnerable to Downward Monotonicity Failure only if  the IRV winner is not the Plurality Winner. </a:t>
            </a:r>
            <a:endParaRPr lang="fr-FR" sz="3600" dirty="0" smtClean="0">
              <a:solidFill>
                <a:prstClr val="black"/>
              </a:solidFill>
            </a:endParaRPr>
          </a:p>
          <a:p>
            <a:pPr marL="0" lvl="0" indent="0">
              <a:buNone/>
            </a:pPr>
            <a:r>
              <a:rPr lang="en-US" sz="3600" b="1" dirty="0" smtClean="0"/>
              <a:t>COROLLARY </a:t>
            </a:r>
            <a:r>
              <a:rPr lang="en-US" sz="3600" b="1" dirty="0"/>
              <a:t>2.2. </a:t>
            </a:r>
            <a:r>
              <a:rPr lang="en-US" sz="3600" dirty="0"/>
              <a:t> A ballot profile </a:t>
            </a:r>
            <a:r>
              <a:rPr lang="en-US" sz="3600" i="1" dirty="0"/>
              <a:t>B</a:t>
            </a:r>
            <a:r>
              <a:rPr lang="en-US" sz="3600" dirty="0"/>
              <a:t> is vulnerable to Downward Monotonicity Failure only if </a:t>
            </a:r>
            <a:r>
              <a:rPr lang="en-US" sz="3600" i="1" dirty="0"/>
              <a:t>n</a:t>
            </a:r>
            <a:r>
              <a:rPr lang="en-US" sz="3600" dirty="0"/>
              <a:t>/6 &lt; </a:t>
            </a:r>
            <a:r>
              <a:rPr lang="en-US" sz="3600" i="1" dirty="0"/>
              <a:t>n</a:t>
            </a:r>
            <a:r>
              <a:rPr lang="en-US" sz="3600" dirty="0"/>
              <a:t>(PL) &lt; </a:t>
            </a:r>
            <a:r>
              <a:rPr lang="en-US" sz="3600" i="1" dirty="0"/>
              <a:t>n</a:t>
            </a:r>
            <a:r>
              <a:rPr lang="en-US" sz="3600" dirty="0"/>
              <a:t>(PW) &lt; </a:t>
            </a:r>
            <a:r>
              <a:rPr lang="en-US" sz="3600" i="1" dirty="0"/>
              <a:t>n</a:t>
            </a:r>
            <a:r>
              <a:rPr lang="en-US" sz="3600" dirty="0"/>
              <a:t>/2.</a:t>
            </a:r>
            <a:endParaRPr lang="fr-FR" sz="3600" dirty="0">
              <a:solidFill>
                <a:prstClr val="black"/>
              </a:solidFill>
            </a:endParaRPr>
          </a:p>
          <a:p>
            <a:pPr marL="0" indent="0">
              <a:buNone/>
            </a:pPr>
            <a:r>
              <a:rPr lang="en-US" sz="3600" b="1" dirty="0" smtClean="0"/>
              <a:t>COROLLARY </a:t>
            </a:r>
            <a:r>
              <a:rPr lang="en-US" sz="3600" b="1" dirty="0"/>
              <a:t>2.3.</a:t>
            </a:r>
            <a:r>
              <a:rPr lang="en-US" sz="3600" dirty="0"/>
              <a:t>  A ballot profile</a:t>
            </a:r>
            <a:r>
              <a:rPr lang="en-US" sz="3600" i="1" dirty="0"/>
              <a:t> B</a:t>
            </a:r>
            <a:r>
              <a:rPr lang="en-US" sz="3600" dirty="0"/>
              <a:t> in which </a:t>
            </a:r>
            <a:r>
              <a:rPr lang="en-US" sz="3600" i="1" dirty="0"/>
              <a:t>Z</a:t>
            </a:r>
            <a:r>
              <a:rPr lang="en-US" sz="3600" dirty="0"/>
              <a:t> is the Plurality Loser and </a:t>
            </a:r>
            <a:r>
              <a:rPr lang="en-US" sz="3600" i="1" dirty="0"/>
              <a:t>Y</a:t>
            </a:r>
            <a:r>
              <a:rPr lang="en-US" sz="3600" dirty="0"/>
              <a:t> is the IRV winner is vulnerable to Downward Monotonicity Failure only if</a:t>
            </a:r>
          </a:p>
          <a:p>
            <a:pPr marL="0" indent="0">
              <a:buNone/>
            </a:pPr>
            <a:r>
              <a:rPr lang="en-US" sz="3600" dirty="0"/>
              <a:t> </a:t>
            </a:r>
            <a:r>
              <a:rPr lang="en-US" sz="3600" dirty="0" smtClean="0"/>
              <a:t>   (a)    the </a:t>
            </a:r>
            <a:r>
              <a:rPr lang="en-US" sz="3600" dirty="0"/>
              <a:t>IRV winner </a:t>
            </a:r>
            <a:r>
              <a:rPr lang="en-US" sz="3600" i="1" dirty="0"/>
              <a:t>Y</a:t>
            </a:r>
            <a:r>
              <a:rPr lang="en-US" sz="3600" dirty="0"/>
              <a:t> is the Condorcet Winner or</a:t>
            </a:r>
          </a:p>
          <a:p>
            <a:pPr marL="0" indent="0">
              <a:buNone/>
            </a:pPr>
            <a:r>
              <a:rPr lang="en-US" sz="3600" dirty="0" smtClean="0"/>
              <a:t>    </a:t>
            </a:r>
            <a:r>
              <a:rPr lang="en-US" sz="3600" dirty="0"/>
              <a:t>(</a:t>
            </a:r>
            <a:r>
              <a:rPr lang="en-US" sz="3600" dirty="0" smtClean="0"/>
              <a:t>b)    there </a:t>
            </a:r>
            <a:r>
              <a:rPr lang="en-US" sz="3600" dirty="0"/>
              <a:t>is a Condorcet cycle such that </a:t>
            </a:r>
            <a:r>
              <a:rPr lang="en-US" sz="3600" i="1" dirty="0"/>
              <a:t>X</a:t>
            </a:r>
            <a:r>
              <a:rPr lang="en-US" sz="3600" dirty="0"/>
              <a:t> beats </a:t>
            </a:r>
            <a:r>
              <a:rPr lang="en-US" sz="3600" i="1" dirty="0"/>
              <a:t>Z</a:t>
            </a:r>
            <a:r>
              <a:rPr lang="en-US" sz="3600" dirty="0"/>
              <a:t>, </a:t>
            </a:r>
            <a:r>
              <a:rPr lang="en-US" sz="3600" i="1" dirty="0"/>
              <a:t>Z</a:t>
            </a:r>
            <a:r>
              <a:rPr lang="en-US" sz="3600" dirty="0"/>
              <a:t> beats </a:t>
            </a:r>
            <a:r>
              <a:rPr lang="en-US" sz="3600" i="1" dirty="0"/>
              <a:t>Y</a:t>
            </a:r>
            <a:r>
              <a:rPr lang="en-US" sz="3600" dirty="0"/>
              <a:t>, and </a:t>
            </a:r>
            <a:r>
              <a:rPr lang="en-US" sz="3600" i="1" dirty="0"/>
              <a:t>Y</a:t>
            </a:r>
            <a:r>
              <a:rPr lang="en-US" sz="3600" dirty="0"/>
              <a:t> beats </a:t>
            </a:r>
            <a:r>
              <a:rPr lang="en-US" sz="3600" i="1" dirty="0"/>
              <a:t>X</a:t>
            </a:r>
            <a:r>
              <a:rPr lang="en-US" sz="3600" dirty="0"/>
              <a:t>.</a:t>
            </a:r>
          </a:p>
          <a:p>
            <a:pPr marL="0" indent="0">
              <a:buNone/>
            </a:pPr>
            <a:r>
              <a:rPr lang="en-US" sz="3600" b="1" dirty="0" smtClean="0"/>
              <a:t>Corollary </a:t>
            </a:r>
            <a:r>
              <a:rPr lang="en-US" sz="3600" b="1" dirty="0"/>
              <a:t>3.1. </a:t>
            </a:r>
            <a:r>
              <a:rPr lang="en-US" sz="3600" dirty="0"/>
              <a:t> A ballot profile </a:t>
            </a:r>
            <a:r>
              <a:rPr lang="en-US" sz="3600" i="1" dirty="0"/>
              <a:t>B</a:t>
            </a:r>
            <a:r>
              <a:rPr lang="en-US" sz="3600" dirty="0"/>
              <a:t> </a:t>
            </a:r>
          </a:p>
          <a:p>
            <a:pPr marL="0" indent="0">
              <a:buNone/>
            </a:pPr>
            <a:r>
              <a:rPr lang="en-US" sz="3600" dirty="0" smtClean="0"/>
              <a:t>    </a:t>
            </a:r>
            <a:r>
              <a:rPr lang="en-US" sz="3600" dirty="0"/>
              <a:t>(</a:t>
            </a:r>
            <a:r>
              <a:rPr lang="en-US" sz="3600" dirty="0" smtClean="0"/>
              <a:t>a)    is </a:t>
            </a:r>
            <a:r>
              <a:rPr lang="en-US" sz="3600" dirty="0"/>
              <a:t>vulnerable to Upward </a:t>
            </a:r>
            <a:r>
              <a:rPr lang="en-US" sz="3600" dirty="0" smtClean="0"/>
              <a:t>Monotonicity </a:t>
            </a:r>
            <a:r>
              <a:rPr lang="en-US" sz="3600" dirty="0"/>
              <a:t>Failure only if the IRV winner is </a:t>
            </a:r>
            <a:r>
              <a:rPr lang="en-US" sz="3600" dirty="0" smtClean="0"/>
              <a:t>	not the Condorcet </a:t>
            </a:r>
            <a:r>
              <a:rPr lang="en-US" sz="3600" dirty="0"/>
              <a:t>Winner, and</a:t>
            </a:r>
          </a:p>
          <a:p>
            <a:pPr marL="0" indent="0">
              <a:buNone/>
            </a:pPr>
            <a:r>
              <a:rPr lang="en-US" sz="3600" dirty="0"/>
              <a:t>   </a:t>
            </a:r>
            <a:r>
              <a:rPr lang="en-US" sz="3600" dirty="0" smtClean="0"/>
              <a:t> (b)    is </a:t>
            </a:r>
            <a:r>
              <a:rPr lang="en-US" sz="3600" dirty="0"/>
              <a:t>vulnerable to Downward Monotonicity only if neither of IRV losers is </a:t>
            </a:r>
            <a:r>
              <a:rPr lang="en-US" sz="3600" dirty="0" smtClean="0"/>
              <a:t>	the Condorcet </a:t>
            </a:r>
            <a:r>
              <a:rPr lang="en-US" sz="3600" dirty="0"/>
              <a:t>winner.</a:t>
            </a:r>
            <a:endParaRPr lang="fr-FR" sz="3600" dirty="0" smtClean="0">
              <a:solidFill>
                <a:prstClr val="black"/>
              </a:solidFill>
            </a:endParaRPr>
          </a:p>
          <a:p>
            <a:endParaRPr lang="en-US" sz="3600" dirty="0"/>
          </a:p>
        </p:txBody>
      </p:sp>
    </p:spTree>
    <p:extLst>
      <p:ext uri="{BB962C8B-B14F-4D97-AF65-F5344CB8AC3E}">
        <p14:creationId xmlns:p14="http://schemas.microsoft.com/office/powerpoint/2010/main" val="273313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4000" dirty="0" smtClean="0"/>
              <a:t>Companion Profiles</a:t>
            </a:r>
            <a:endParaRPr lang="en-US" sz="4000" dirty="0"/>
          </a:p>
        </p:txBody>
      </p:sp>
      <p:sp>
        <p:nvSpPr>
          <p:cNvPr id="3" name="Content Placeholder 2"/>
          <p:cNvSpPr>
            <a:spLocks noGrp="1"/>
          </p:cNvSpPr>
          <p:nvPr>
            <p:ph idx="1"/>
          </p:nvPr>
        </p:nvSpPr>
        <p:spPr>
          <a:xfrm>
            <a:off x="457200" y="838200"/>
            <a:ext cx="8229600" cy="5638800"/>
          </a:xfrm>
        </p:spPr>
        <p:txBody>
          <a:bodyPr>
            <a:noAutofit/>
          </a:bodyPr>
          <a:lstStyle/>
          <a:p>
            <a:r>
              <a:rPr lang="en-US" sz="1800" dirty="0" smtClean="0"/>
              <a:t>Suppose ballot </a:t>
            </a:r>
            <a:r>
              <a:rPr lang="en-US" sz="1800" dirty="0"/>
              <a:t>profile </a:t>
            </a:r>
            <a:r>
              <a:rPr lang="en-US" sz="1800" i="1" dirty="0"/>
              <a:t>B</a:t>
            </a:r>
            <a:r>
              <a:rPr lang="en-US" sz="1800" dirty="0"/>
              <a:t> </a:t>
            </a:r>
            <a:r>
              <a:rPr lang="en-US" sz="1800" dirty="0" smtClean="0"/>
              <a:t>is </a:t>
            </a:r>
            <a:r>
              <a:rPr lang="en-US" sz="1800" dirty="0"/>
              <a:t>vulnerable to Upward Monotonicity Failure with respect to companion profile </a:t>
            </a:r>
            <a:r>
              <a:rPr lang="en-US" sz="1800" i="1" dirty="0"/>
              <a:t>B</a:t>
            </a:r>
            <a:r>
              <a:rPr lang="en-US" sz="1800" dirty="0"/>
              <a:t>ʹ as specified by Proposition 1.  </a:t>
            </a:r>
            <a:endParaRPr lang="en-US" sz="1800" dirty="0" smtClean="0"/>
          </a:p>
          <a:p>
            <a:r>
              <a:rPr lang="en-US" sz="1800" dirty="0" smtClean="0"/>
              <a:t>Then </a:t>
            </a:r>
            <a:r>
              <a:rPr lang="en-US" sz="1800" dirty="0"/>
              <a:t>profile </a:t>
            </a:r>
            <a:r>
              <a:rPr lang="en-US" sz="1800" i="1" dirty="0"/>
              <a:t>B</a:t>
            </a:r>
            <a:r>
              <a:rPr lang="en-US" sz="1800" dirty="0"/>
              <a:t>ʹ is clearly vulnerable to Downward Monotonicity Failure with respect to profile </a:t>
            </a:r>
            <a:r>
              <a:rPr lang="en-US" sz="1800" i="1" dirty="0"/>
              <a:t>B </a:t>
            </a:r>
            <a:r>
              <a:rPr lang="en-US" sz="1800" dirty="0"/>
              <a:t>as specified by Proposition 2.  </a:t>
            </a:r>
            <a:endParaRPr lang="en-US" sz="1800" dirty="0" smtClean="0"/>
          </a:p>
          <a:p>
            <a:r>
              <a:rPr lang="en-US" sz="1800" dirty="0" smtClean="0"/>
              <a:t>That </a:t>
            </a:r>
            <a:r>
              <a:rPr lang="en-US" sz="1800" dirty="0"/>
              <a:t>is to say, ballot profiles that are vulnerable to monotonicity failure come in </a:t>
            </a:r>
            <a:r>
              <a:rPr lang="en-US" sz="1800" i="1" dirty="0"/>
              <a:t>companion pairs</a:t>
            </a:r>
            <a:r>
              <a:rPr lang="en-US" sz="1800" dirty="0"/>
              <a:t>, one vulnerable to Upward and the other to Downward Monotonicity Failure.  </a:t>
            </a:r>
            <a:endParaRPr lang="en-US" sz="1800" dirty="0" smtClean="0"/>
          </a:p>
          <a:p>
            <a:pPr lvl="1"/>
            <a:r>
              <a:rPr lang="en-US" sz="1800" dirty="0" smtClean="0"/>
              <a:t>In </a:t>
            </a:r>
            <a:r>
              <a:rPr lang="en-US" sz="1800" dirty="0"/>
              <a:t>this sense,  Upward and Downward Monotonicity Failure are the same phenomenon.  </a:t>
            </a:r>
            <a:endParaRPr lang="en-US" sz="1800" dirty="0" smtClean="0"/>
          </a:p>
          <a:p>
            <a:pPr lvl="1"/>
            <a:r>
              <a:rPr lang="en-US" sz="1800" dirty="0" smtClean="0"/>
              <a:t>This </a:t>
            </a:r>
            <a:r>
              <a:rPr lang="en-US" sz="1800" dirty="0"/>
              <a:t>does not mean that </a:t>
            </a:r>
            <a:endParaRPr lang="en-US" sz="1800" dirty="0" smtClean="0"/>
          </a:p>
          <a:p>
            <a:pPr lvl="2"/>
            <a:r>
              <a:rPr lang="en-US" sz="1800" dirty="0" smtClean="0"/>
              <a:t>ballot </a:t>
            </a:r>
            <a:r>
              <a:rPr lang="en-US" sz="1800" dirty="0"/>
              <a:t>profiles pair off as</a:t>
            </a:r>
            <a:r>
              <a:rPr lang="en-US" sz="1800" i="1" dirty="0"/>
              <a:t> unique</a:t>
            </a:r>
            <a:r>
              <a:rPr lang="en-US" sz="1800" dirty="0"/>
              <a:t> </a:t>
            </a:r>
            <a:r>
              <a:rPr lang="en-US" sz="1800" dirty="0" smtClean="0"/>
              <a:t>companions or </a:t>
            </a:r>
          </a:p>
          <a:p>
            <a:pPr lvl="2"/>
            <a:r>
              <a:rPr lang="en-US" sz="1800" dirty="0" smtClean="0"/>
              <a:t>equal </a:t>
            </a:r>
            <a:r>
              <a:rPr lang="en-US" sz="1800" dirty="0"/>
              <a:t>numbers of profiles are vulnerable to each </a:t>
            </a:r>
            <a:r>
              <a:rPr lang="en-US" sz="1800" dirty="0" smtClean="0"/>
              <a:t>type of monotonicity failure.   </a:t>
            </a:r>
          </a:p>
          <a:p>
            <a:pPr lvl="1"/>
            <a:r>
              <a:rPr lang="en-US" sz="1800" dirty="0" smtClean="0"/>
              <a:t>The subsequent data suggests </a:t>
            </a:r>
            <a:r>
              <a:rPr lang="en-US" sz="1800" dirty="0"/>
              <a:t>that more profiles are vulnerable to Upward than to Downward Monotonicity Failure</a:t>
            </a:r>
            <a:r>
              <a:rPr lang="en-US" sz="1800" dirty="0" smtClean="0"/>
              <a:t>.</a:t>
            </a:r>
          </a:p>
          <a:p>
            <a:r>
              <a:rPr lang="en-US" sz="1800" dirty="0" smtClean="0"/>
              <a:t>Corollary 3.1 implies </a:t>
            </a:r>
            <a:r>
              <a:rPr lang="en-US" sz="1800" dirty="0"/>
              <a:t>that, given two non-cyclical companion profiles, the IRV winner given by the one that is vulnerable to Downward Monotonicity is preferable on majoritarian grounds to the IRV winner given by its companion.</a:t>
            </a:r>
          </a:p>
          <a:p>
            <a:endParaRPr lang="en-US" sz="2400" dirty="0" smtClean="0"/>
          </a:p>
          <a:p>
            <a:endParaRPr lang="en-US" sz="2400" dirty="0"/>
          </a:p>
          <a:p>
            <a:endParaRPr lang="en-US" sz="2400" dirty="0"/>
          </a:p>
        </p:txBody>
      </p:sp>
    </p:spTree>
    <p:extLst>
      <p:ext uri="{BB962C8B-B14F-4D97-AF65-F5344CB8AC3E}">
        <p14:creationId xmlns:p14="http://schemas.microsoft.com/office/powerpoint/2010/main" val="404748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t>Double Monotonicity Fa</a:t>
            </a:r>
            <a:r>
              <a:rPr lang="en-US" dirty="0" smtClean="0"/>
              <a:t>ilure</a:t>
            </a:r>
            <a:endParaRPr lang="en-US" dirty="0"/>
          </a:p>
        </p:txBody>
      </p:sp>
      <p:sp>
        <p:nvSpPr>
          <p:cNvPr id="3" name="Content Placeholder 2"/>
          <p:cNvSpPr>
            <a:spLocks noGrp="1"/>
          </p:cNvSpPr>
          <p:nvPr>
            <p:ph idx="1"/>
          </p:nvPr>
        </p:nvSpPr>
        <p:spPr>
          <a:xfrm>
            <a:off x="457200" y="990600"/>
            <a:ext cx="8229600" cy="5562600"/>
          </a:xfrm>
        </p:spPr>
        <p:txBody>
          <a:bodyPr>
            <a:normAutofit fontScale="92500" lnSpcReduction="20000"/>
          </a:bodyPr>
          <a:lstStyle/>
          <a:p>
            <a:r>
              <a:rPr lang="en-US" sz="2400" dirty="0" smtClean="0"/>
              <a:t>A </a:t>
            </a:r>
            <a:r>
              <a:rPr lang="en-US" sz="2400" dirty="0"/>
              <a:t>further question is whether a </a:t>
            </a:r>
            <a:r>
              <a:rPr lang="en-US" sz="2400" i="1" dirty="0"/>
              <a:t>single</a:t>
            </a:r>
            <a:r>
              <a:rPr lang="en-US" sz="2400" dirty="0"/>
              <a:t> ballot profile </a:t>
            </a:r>
            <a:r>
              <a:rPr lang="en-US" sz="2400" i="1" dirty="0"/>
              <a:t>B</a:t>
            </a:r>
            <a:r>
              <a:rPr lang="en-US" sz="2400" dirty="0"/>
              <a:t> can be </a:t>
            </a:r>
            <a:r>
              <a:rPr lang="en-US" sz="2400" i="1" dirty="0"/>
              <a:t>simultaneously</a:t>
            </a:r>
            <a:r>
              <a:rPr lang="en-US" sz="2400" dirty="0"/>
              <a:t> vulnerable to both Upward and Downward Monotonicity Failure.  </a:t>
            </a:r>
            <a:endParaRPr lang="en-US" sz="2400" dirty="0" smtClean="0"/>
          </a:p>
          <a:p>
            <a:pPr lvl="1"/>
            <a:r>
              <a:rPr lang="en-US" sz="2000" dirty="0" smtClean="0"/>
              <a:t>Call </a:t>
            </a:r>
            <a:r>
              <a:rPr lang="en-US" sz="2000" dirty="0"/>
              <a:t>this vulnerability to </a:t>
            </a:r>
            <a:r>
              <a:rPr lang="en-US" sz="2000" i="1" dirty="0"/>
              <a:t>Double Monotonicity Failure</a:t>
            </a:r>
            <a:r>
              <a:rPr lang="en-US" sz="2000" dirty="0"/>
              <a:t>. </a:t>
            </a:r>
            <a:endParaRPr lang="en-US" sz="2000" dirty="0" smtClean="0"/>
          </a:p>
          <a:p>
            <a:r>
              <a:rPr lang="en-US" sz="2400" dirty="0"/>
              <a:t>Consider the following ballot profile with</a:t>
            </a:r>
            <a:r>
              <a:rPr lang="en-US" sz="2400" i="1" dirty="0"/>
              <a:t> n</a:t>
            </a:r>
            <a:r>
              <a:rPr lang="en-US" sz="2400" dirty="0"/>
              <a:t> = 100, in which </a:t>
            </a:r>
            <a:r>
              <a:rPr lang="en-US" sz="2400" i="1" dirty="0"/>
              <a:t>Z</a:t>
            </a:r>
            <a:r>
              <a:rPr lang="en-US" sz="2400" dirty="0"/>
              <a:t> is the Plurality Loser and </a:t>
            </a:r>
            <a:r>
              <a:rPr lang="en-US" sz="2400" i="1" dirty="0"/>
              <a:t>X </a:t>
            </a:r>
            <a:r>
              <a:rPr lang="en-US" sz="2400" dirty="0"/>
              <a:t> is the IRV winner:</a:t>
            </a:r>
          </a:p>
          <a:p>
            <a:pPr marL="0" indent="0">
              <a:buNone/>
            </a:pPr>
            <a:r>
              <a:rPr lang="en-US" sz="2400" dirty="0"/>
              <a:t>		</a:t>
            </a:r>
            <a:r>
              <a:rPr lang="en-US" sz="1700" dirty="0"/>
              <a:t> </a:t>
            </a:r>
            <a:r>
              <a:rPr lang="en-US" sz="1700" u="sng" dirty="0"/>
              <a:t>38</a:t>
            </a:r>
            <a:r>
              <a:rPr lang="en-US" sz="1700" dirty="0"/>
              <a:t>		 </a:t>
            </a:r>
            <a:r>
              <a:rPr lang="en-US" sz="1700" u="sng" dirty="0"/>
              <a:t>32</a:t>
            </a:r>
            <a:r>
              <a:rPr lang="en-US" sz="1700" dirty="0"/>
              <a:t>		 </a:t>
            </a:r>
            <a:r>
              <a:rPr lang="en-US" sz="1700" u="sng" dirty="0"/>
              <a:t>30</a:t>
            </a:r>
            <a:endParaRPr lang="en-US" sz="1700" dirty="0"/>
          </a:p>
          <a:p>
            <a:pPr marL="0" indent="0">
              <a:buNone/>
            </a:pPr>
            <a:r>
              <a:rPr lang="en-US" sz="1700" dirty="0"/>
              <a:t>		</a:t>
            </a:r>
            <a:r>
              <a:rPr lang="en-US" sz="1700" i="1" dirty="0"/>
              <a:t>  Y		  X		  Z</a:t>
            </a:r>
          </a:p>
          <a:p>
            <a:pPr marL="0" indent="0">
              <a:buNone/>
            </a:pPr>
            <a:r>
              <a:rPr lang="en-US" sz="1700" i="1" dirty="0"/>
              <a:t>		  Z		  Y		  X</a:t>
            </a:r>
          </a:p>
          <a:p>
            <a:pPr marL="0" indent="0">
              <a:buNone/>
            </a:pPr>
            <a:r>
              <a:rPr lang="en-US" sz="1700" i="1" dirty="0"/>
              <a:t>		  X		  Z 		  Y</a:t>
            </a:r>
          </a:p>
          <a:p>
            <a:r>
              <a:rPr lang="en-US" sz="2400" dirty="0"/>
              <a:t>The fact that this profile produces a Condorcet cycle is not </a:t>
            </a:r>
            <a:r>
              <a:rPr lang="en-US" sz="2400" dirty="0" smtClean="0"/>
              <a:t>coincidental.</a:t>
            </a:r>
          </a:p>
          <a:p>
            <a:pPr marL="0" indent="0">
              <a:buNone/>
            </a:pPr>
            <a:r>
              <a:rPr lang="en-US" sz="2400" dirty="0" smtClean="0"/>
              <a:t> </a:t>
            </a:r>
          </a:p>
          <a:p>
            <a:pPr marL="0" indent="0">
              <a:buNone/>
            </a:pPr>
            <a:r>
              <a:rPr lang="en-US" sz="2400" b="1" dirty="0"/>
              <a:t>PROPOSITION 3.</a:t>
            </a:r>
            <a:r>
              <a:rPr lang="en-US" sz="2400" dirty="0"/>
              <a:t>  A ballot profile </a:t>
            </a:r>
            <a:r>
              <a:rPr lang="en-US" sz="2400" i="1" dirty="0"/>
              <a:t>B</a:t>
            </a:r>
            <a:r>
              <a:rPr lang="en-US" sz="2400" dirty="0"/>
              <a:t> is vulnerable to Double Monotonicity Failure if and only if </a:t>
            </a:r>
          </a:p>
          <a:p>
            <a:pPr marL="0" indent="0">
              <a:buNone/>
            </a:pPr>
            <a:r>
              <a:rPr lang="en-US" sz="2400" dirty="0"/>
              <a:t>   (a) 	the IRV winner is the Plurality Runner-Up, and</a:t>
            </a:r>
          </a:p>
          <a:p>
            <a:pPr marL="0" indent="0">
              <a:buNone/>
            </a:pPr>
            <a:r>
              <a:rPr lang="en-US" sz="2400" dirty="0"/>
              <a:t>   (b) 	there is a Condorcet cycle such that the Plurality </a:t>
            </a:r>
            <a:r>
              <a:rPr lang="en-US" sz="2400" dirty="0" smtClean="0"/>
              <a:t>Loser beats 	the </a:t>
            </a:r>
            <a:r>
              <a:rPr lang="en-US" sz="2400" dirty="0"/>
              <a:t>Plurality </a:t>
            </a:r>
            <a:r>
              <a:rPr lang="en-US" sz="2400" dirty="0" smtClean="0">
                <a:solidFill>
                  <a:srgbClr val="FF0000"/>
                </a:solidFill>
              </a:rPr>
              <a:t>Runner-Up</a:t>
            </a:r>
            <a:r>
              <a:rPr lang="en-US" sz="2400" dirty="0" smtClean="0"/>
              <a:t>.   </a:t>
            </a:r>
            <a:r>
              <a:rPr lang="en-US" sz="2400" dirty="0" smtClean="0">
                <a:solidFill>
                  <a:srgbClr val="FF0000"/>
                </a:solidFill>
              </a:rPr>
              <a:t>[Correction from 02/28/12]</a:t>
            </a:r>
            <a:endParaRPr lang="en-US" sz="2400" dirty="0">
              <a:solidFill>
                <a:srgbClr val="FF0000"/>
              </a:solidFill>
            </a:endParaRPr>
          </a:p>
        </p:txBody>
      </p:sp>
    </p:spTree>
    <p:extLst>
      <p:ext uri="{BB962C8B-B14F-4D97-AF65-F5344CB8AC3E}">
        <p14:creationId xmlns:p14="http://schemas.microsoft.com/office/powerpoint/2010/main" val="196192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838200"/>
          </a:xfrm>
        </p:spPr>
        <p:txBody>
          <a:bodyPr>
            <a:noAutofit/>
          </a:bodyPr>
          <a:lstStyle/>
          <a:p>
            <a:r>
              <a:rPr lang="en-US" sz="3200" dirty="0" smtClean="0"/>
              <a:t>Monotonicity Failure in Random Ballot Profiles</a:t>
            </a:r>
            <a:endParaRPr lang="en-US" sz="3200" dirty="0"/>
          </a:p>
        </p:txBody>
      </p:sp>
      <p:sp>
        <p:nvSpPr>
          <p:cNvPr id="3" name="Content Placeholder 2"/>
          <p:cNvSpPr>
            <a:spLocks noGrp="1"/>
          </p:cNvSpPr>
          <p:nvPr>
            <p:ph idx="1"/>
          </p:nvPr>
        </p:nvSpPr>
        <p:spPr>
          <a:xfrm>
            <a:off x="457200" y="1066800"/>
            <a:ext cx="8229600" cy="5410200"/>
          </a:xfrm>
        </p:spPr>
        <p:txBody>
          <a:bodyPr>
            <a:normAutofit fontScale="70000" lnSpcReduction="20000"/>
          </a:bodyPr>
          <a:lstStyle/>
          <a:p>
            <a:r>
              <a:rPr lang="en-US" sz="2900" dirty="0" smtClean="0"/>
              <a:t>We </a:t>
            </a:r>
            <a:r>
              <a:rPr lang="en-US" sz="2900" dirty="0"/>
              <a:t>now examine a large and diverse sample of 128,000 randomly generated IRV ballot profiles. </a:t>
            </a:r>
            <a:endParaRPr lang="en-US" sz="2900" dirty="0" smtClean="0"/>
          </a:p>
          <a:p>
            <a:pPr lvl="1"/>
            <a:r>
              <a:rPr lang="en-US" sz="2600" dirty="0" smtClean="0"/>
              <a:t>Overall, each </a:t>
            </a:r>
            <a:r>
              <a:rPr lang="en-US" sz="2600" dirty="0"/>
              <a:t>of the six possible ballot rankings occurs (just about) one sixth of </a:t>
            </a:r>
            <a:r>
              <a:rPr lang="en-US" sz="2600" dirty="0" smtClean="0"/>
              <a:t>time.</a:t>
            </a:r>
          </a:p>
          <a:p>
            <a:pPr lvl="1"/>
            <a:r>
              <a:rPr lang="en-US" sz="2600" dirty="0"/>
              <a:t>But in any particular </a:t>
            </a:r>
            <a:r>
              <a:rPr lang="en-US" sz="2600" dirty="0" smtClean="0"/>
              <a:t>profile</a:t>
            </a:r>
            <a:r>
              <a:rPr lang="en-US" sz="2600" dirty="0"/>
              <a:t>, the candidates may have very different levels of support, </a:t>
            </a:r>
            <a:endParaRPr lang="en-US" sz="2600" dirty="0" smtClean="0"/>
          </a:p>
          <a:p>
            <a:pPr lvl="2"/>
            <a:r>
              <a:rPr lang="en-US" sz="2300" dirty="0" smtClean="0"/>
              <a:t>so </a:t>
            </a:r>
            <a:r>
              <a:rPr lang="en-US" sz="2300" dirty="0"/>
              <a:t>these  profiles do </a:t>
            </a:r>
            <a:r>
              <a:rPr lang="en-US" sz="2300" i="1" dirty="0"/>
              <a:t>not</a:t>
            </a:r>
            <a:r>
              <a:rPr lang="en-US" sz="2300" dirty="0"/>
              <a:t> represent what social choice theorists call an “impartial </a:t>
            </a:r>
            <a:r>
              <a:rPr lang="en-US" sz="2300" dirty="0" smtClean="0"/>
              <a:t>culture.” </a:t>
            </a:r>
          </a:p>
          <a:p>
            <a:pPr lvl="2"/>
            <a:endParaRPr lang="en-US" sz="2300" dirty="0" smtClean="0"/>
          </a:p>
          <a:p>
            <a:r>
              <a:rPr lang="en-US" sz="2800" dirty="0" smtClean="0"/>
              <a:t>Each </a:t>
            </a:r>
            <a:r>
              <a:rPr lang="en-US" sz="2800" dirty="0"/>
              <a:t>ballot profile was generated by drawing the number of first preferences for candidate </a:t>
            </a:r>
            <a:r>
              <a:rPr lang="en-US" sz="2800" i="1" dirty="0"/>
              <a:t>X</a:t>
            </a:r>
            <a:r>
              <a:rPr lang="en-US" sz="2800" dirty="0"/>
              <a:t> </a:t>
            </a:r>
            <a:endParaRPr lang="en-US" sz="2800" dirty="0" smtClean="0"/>
          </a:p>
          <a:p>
            <a:pPr lvl="1"/>
            <a:r>
              <a:rPr lang="en-US" sz="2400" dirty="0" smtClean="0"/>
              <a:t>from </a:t>
            </a:r>
            <a:r>
              <a:rPr lang="en-US" sz="2400" dirty="0"/>
              <a:t>a normal distribution with a mean of 5 million and a standard deviation of 1.2 million, </a:t>
            </a:r>
            <a:endParaRPr lang="en-US" sz="2400" dirty="0" smtClean="0"/>
          </a:p>
          <a:p>
            <a:pPr lvl="1"/>
            <a:r>
              <a:rPr lang="en-US" sz="2400" dirty="0" smtClean="0"/>
              <a:t>subject </a:t>
            </a:r>
            <a:r>
              <a:rPr lang="en-US" sz="2400" dirty="0"/>
              <a:t>to the constraint that </a:t>
            </a:r>
            <a:r>
              <a:rPr lang="en-US" sz="2400" i="1" dirty="0"/>
              <a:t>x</a:t>
            </a:r>
            <a:r>
              <a:rPr lang="en-US" sz="2400" dirty="0"/>
              <a:t> ≥0 and rounding to the nearest integer.  </a:t>
            </a:r>
            <a:endParaRPr lang="en-US" sz="2400" dirty="0" smtClean="0"/>
          </a:p>
          <a:p>
            <a:r>
              <a:rPr lang="en-US" sz="2900" dirty="0" smtClean="0"/>
              <a:t>Then </a:t>
            </a:r>
            <a:r>
              <a:rPr lang="en-US" sz="2900" dirty="0"/>
              <a:t>the number of such ballots ranking </a:t>
            </a:r>
            <a:r>
              <a:rPr lang="en-US" sz="2900" i="1" dirty="0"/>
              <a:t>Y</a:t>
            </a:r>
            <a:r>
              <a:rPr lang="en-US" sz="2900" dirty="0"/>
              <a:t> second was </a:t>
            </a:r>
            <a:r>
              <a:rPr lang="en-US" sz="2900" dirty="0" smtClean="0"/>
              <a:t>drawn</a:t>
            </a:r>
          </a:p>
          <a:p>
            <a:pPr lvl="1"/>
            <a:r>
              <a:rPr lang="en-US" dirty="0" smtClean="0"/>
              <a:t>from </a:t>
            </a:r>
            <a:r>
              <a:rPr lang="en-US" dirty="0"/>
              <a:t>a normal distribution with a mean of </a:t>
            </a:r>
            <a:r>
              <a:rPr lang="en-US" i="1" dirty="0"/>
              <a:t>x</a:t>
            </a:r>
            <a:r>
              <a:rPr lang="en-US" dirty="0"/>
              <a:t>/2 and a standard deviation of </a:t>
            </a:r>
            <a:r>
              <a:rPr lang="en-US" i="1" dirty="0"/>
              <a:t>x</a:t>
            </a:r>
            <a:r>
              <a:rPr lang="en-US" dirty="0"/>
              <a:t>/6, </a:t>
            </a:r>
            <a:endParaRPr lang="en-US" dirty="0" smtClean="0"/>
          </a:p>
          <a:p>
            <a:pPr lvl="1"/>
            <a:r>
              <a:rPr lang="en-US" dirty="0" smtClean="0"/>
              <a:t>subject </a:t>
            </a:r>
            <a:r>
              <a:rPr lang="en-US" dirty="0"/>
              <a:t>to the constraint that 0 ≤</a:t>
            </a:r>
            <a:r>
              <a:rPr lang="en-US" i="1" dirty="0"/>
              <a:t> </a:t>
            </a:r>
            <a:r>
              <a:rPr lang="en-US" i="1" dirty="0" err="1"/>
              <a:t>x</a:t>
            </a:r>
            <a:r>
              <a:rPr lang="en-US" i="1" baseline="-25000" dirty="0" err="1"/>
              <a:t>y</a:t>
            </a:r>
            <a:r>
              <a:rPr lang="en-US" dirty="0"/>
              <a:t> ≤ </a:t>
            </a:r>
            <a:r>
              <a:rPr lang="en-US" i="1" dirty="0"/>
              <a:t>x</a:t>
            </a:r>
            <a:r>
              <a:rPr lang="en-US" dirty="0"/>
              <a:t>, with </a:t>
            </a:r>
            <a:r>
              <a:rPr lang="en-US" i="1" dirty="0"/>
              <a:t>Z</a:t>
            </a:r>
            <a:r>
              <a:rPr lang="en-US" dirty="0"/>
              <a:t> ranked second in the remaining </a:t>
            </a:r>
            <a:r>
              <a:rPr lang="en-US" i="1" dirty="0" err="1"/>
              <a:t>x</a:t>
            </a:r>
            <a:r>
              <a:rPr lang="en-US" i="1" baseline="-25000" dirty="0" err="1"/>
              <a:t>z</a:t>
            </a:r>
            <a:r>
              <a:rPr lang="en-US" dirty="0"/>
              <a:t> =</a:t>
            </a:r>
            <a:r>
              <a:rPr lang="en-US" i="1" dirty="0"/>
              <a:t> x</a:t>
            </a:r>
            <a:r>
              <a:rPr lang="en-US" dirty="0"/>
              <a:t> −</a:t>
            </a:r>
            <a:r>
              <a:rPr lang="en-US" i="1" dirty="0"/>
              <a:t> </a:t>
            </a:r>
            <a:r>
              <a:rPr lang="en-US" i="1" dirty="0" err="1"/>
              <a:t>x</a:t>
            </a:r>
            <a:r>
              <a:rPr lang="en-US" i="1" baseline="-25000" dirty="0" err="1"/>
              <a:t>y</a:t>
            </a:r>
            <a:r>
              <a:rPr lang="en-US" dirty="0"/>
              <a:t> ballots.  </a:t>
            </a:r>
            <a:endParaRPr lang="en-US" dirty="0" smtClean="0"/>
          </a:p>
          <a:p>
            <a:r>
              <a:rPr lang="en-US" sz="2900" dirty="0" smtClean="0"/>
              <a:t>The </a:t>
            </a:r>
            <a:r>
              <a:rPr lang="en-US" sz="2900" dirty="0"/>
              <a:t>numbers for the other rankings were determined in like manner.</a:t>
            </a:r>
          </a:p>
          <a:p>
            <a:endParaRPr lang="en-US" sz="2600" dirty="0"/>
          </a:p>
        </p:txBody>
      </p:sp>
    </p:spTree>
    <p:extLst>
      <p:ext uri="{BB962C8B-B14F-4D97-AF65-F5344CB8AC3E}">
        <p14:creationId xmlns:p14="http://schemas.microsoft.com/office/powerpoint/2010/main" val="215176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200" dirty="0">
                <a:solidFill>
                  <a:prstClr val="black"/>
                </a:solidFill>
              </a:rPr>
              <a:t>Monotonicity Failure in Random Ballot </a:t>
            </a:r>
            <a:r>
              <a:rPr lang="en-US" sz="3200" dirty="0" smtClean="0">
                <a:solidFill>
                  <a:prstClr val="black"/>
                </a:solidFill>
              </a:rPr>
              <a:t>Profiles (cont.)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8763000" cy="5257800"/>
          </a:xfrm>
        </p:spPr>
      </p:pic>
    </p:spTree>
    <p:extLst>
      <p:ext uri="{BB962C8B-B14F-4D97-AF65-F5344CB8AC3E}">
        <p14:creationId xmlns:p14="http://schemas.microsoft.com/office/powerpoint/2010/main" val="170783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An Upsetting Recount</a:t>
            </a:r>
            <a:endParaRPr lang="en-US" dirty="0"/>
          </a:p>
        </p:txBody>
      </p:sp>
      <p:sp>
        <p:nvSpPr>
          <p:cNvPr id="3" name="Content Placeholder 2"/>
          <p:cNvSpPr>
            <a:spLocks noGrp="1"/>
          </p:cNvSpPr>
          <p:nvPr>
            <p:ph idx="1"/>
          </p:nvPr>
        </p:nvSpPr>
        <p:spPr>
          <a:xfrm>
            <a:off x="304800" y="1066800"/>
            <a:ext cx="8382000" cy="5334000"/>
          </a:xfrm>
        </p:spPr>
        <p:txBody>
          <a:bodyPr>
            <a:normAutofit lnSpcReduction="10000"/>
          </a:bodyPr>
          <a:lstStyle/>
          <a:p>
            <a:r>
              <a:rPr lang="en-US" sz="2400" dirty="0" smtClean="0"/>
              <a:t>Suppose we have a closely contested election among three candidates X, </a:t>
            </a:r>
            <a:r>
              <a:rPr lang="en-US" sz="2400" dirty="0"/>
              <a:t>Y</a:t>
            </a:r>
            <a:r>
              <a:rPr lang="en-US" sz="2400" dirty="0" smtClean="0"/>
              <a:t>, and Z.</a:t>
            </a:r>
          </a:p>
          <a:p>
            <a:pPr lvl="1"/>
            <a:r>
              <a:rPr lang="en-US" sz="2000" dirty="0" smtClean="0"/>
              <a:t>Candidate X is initially declared to have won the election.</a:t>
            </a:r>
          </a:p>
          <a:p>
            <a:pPr lvl="1"/>
            <a:r>
              <a:rPr lang="en-US" sz="2000" dirty="0" smtClean="0"/>
              <a:t>However, since the election is very close, there is a recount.</a:t>
            </a:r>
          </a:p>
          <a:p>
            <a:pPr lvl="2"/>
            <a:r>
              <a:rPr lang="en-US" sz="2000" dirty="0" smtClean="0"/>
              <a:t>As a result of the recount is announced that </a:t>
            </a:r>
          </a:p>
          <a:p>
            <a:pPr lvl="3"/>
            <a:r>
              <a:rPr lang="en-US" dirty="0" smtClean="0"/>
              <a:t>there had been one (and only one) an error in the count, specifically </a:t>
            </a:r>
          </a:p>
          <a:p>
            <a:pPr lvl="3"/>
            <a:r>
              <a:rPr lang="en-US" dirty="0" smtClean="0"/>
              <a:t>Candidate Y was incorrectly credited with 100 votes that were actually cast for X; and</a:t>
            </a:r>
          </a:p>
          <a:p>
            <a:pPr lvl="2"/>
            <a:r>
              <a:rPr lang="en-US" sz="2000" dirty="0"/>
              <a:t>t</a:t>
            </a:r>
            <a:r>
              <a:rPr lang="en-US" sz="2000" dirty="0" smtClean="0"/>
              <a:t>he initial winner X, after being credited with 100 additional votes, is now declared to have lost the election (and Z is </a:t>
            </a:r>
            <a:r>
              <a:rPr lang="en-US" sz="2000" dirty="0"/>
              <a:t>d</a:t>
            </a:r>
            <a:r>
              <a:rPr lang="en-US" sz="2000" dirty="0" smtClean="0"/>
              <a:t>eclared to be the  winner).</a:t>
            </a:r>
          </a:p>
          <a:p>
            <a:r>
              <a:rPr lang="en-US" sz="2600" b="0" i="0" u="none" strike="noStrike" baseline="0" dirty="0" smtClean="0"/>
              <a:t>This announcement would produce considerable confusion and consternation, </a:t>
            </a:r>
          </a:p>
          <a:p>
            <a:pPr lvl="1"/>
            <a:r>
              <a:rPr lang="en-US" sz="2000" b="0" i="0" u="none" strike="noStrike" baseline="0" dirty="0" smtClean="0"/>
              <a:t>perhaps coupled with demands for a change in the voting system.</a:t>
            </a:r>
            <a:endParaRPr lang="en-US" sz="2000" dirty="0" smtClean="0"/>
          </a:p>
          <a:p>
            <a:pPr lvl="1"/>
            <a:endParaRPr lang="en-US" dirty="0"/>
          </a:p>
          <a:p>
            <a:pPr lvl="1"/>
            <a:endParaRPr lang="en-US" dirty="0"/>
          </a:p>
        </p:txBody>
      </p:sp>
    </p:spTree>
    <p:extLst>
      <p:ext uri="{BB962C8B-B14F-4D97-AF65-F5344CB8AC3E}">
        <p14:creationId xmlns:p14="http://schemas.microsoft.com/office/powerpoint/2010/main" val="367917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2900" dirty="0">
                <a:solidFill>
                  <a:prstClr val="black"/>
                </a:solidFill>
              </a:rPr>
              <a:t>Monotonicity Failure in Random Ballot Profiles (cont.)</a:t>
            </a:r>
            <a:endParaRPr lang="en-US" dirty="0"/>
          </a:p>
        </p:txBody>
      </p:sp>
      <p:sp>
        <p:nvSpPr>
          <p:cNvPr id="3" name="Content Placeholder 2"/>
          <p:cNvSpPr>
            <a:spLocks noGrp="1"/>
          </p:cNvSpPr>
          <p:nvPr>
            <p:ph idx="1"/>
          </p:nvPr>
        </p:nvSpPr>
        <p:spPr>
          <a:xfrm>
            <a:off x="457200" y="1066800"/>
            <a:ext cx="8229600" cy="5486400"/>
          </a:xfrm>
        </p:spPr>
        <p:txBody>
          <a:bodyPr>
            <a:normAutofit fontScale="70000" lnSpcReduction="20000"/>
          </a:bodyPr>
          <a:lstStyle/>
          <a:p>
            <a:r>
              <a:rPr lang="en-US" dirty="0" smtClean="0"/>
              <a:t>The preceding table may </a:t>
            </a:r>
            <a:r>
              <a:rPr lang="en-US" dirty="0"/>
              <a:t>seem to lack an evident theme. </a:t>
            </a:r>
            <a:endParaRPr lang="en-US" dirty="0" smtClean="0"/>
          </a:p>
          <a:p>
            <a:r>
              <a:rPr lang="en-US" dirty="0" smtClean="0"/>
              <a:t>The following table presents </a:t>
            </a:r>
            <a:r>
              <a:rPr lang="en-US" dirty="0"/>
              <a:t>the same data in a different way and reveals that the factor fundamentally at work in this data is </a:t>
            </a:r>
            <a:r>
              <a:rPr lang="en-US" i="1" dirty="0"/>
              <a:t>election </a:t>
            </a:r>
            <a:r>
              <a:rPr lang="en-US" i="1" dirty="0" smtClean="0"/>
              <a:t>closeness</a:t>
            </a:r>
            <a:r>
              <a:rPr lang="en-US" dirty="0" smtClean="0"/>
              <a:t>, </a:t>
            </a:r>
          </a:p>
          <a:p>
            <a:pPr lvl="1"/>
            <a:r>
              <a:rPr lang="en-US" sz="2900" dirty="0" smtClean="0"/>
              <a:t>measured </a:t>
            </a:r>
            <a:r>
              <a:rPr lang="en-US" sz="2900" dirty="0"/>
              <a:t>by the percent of the first preferences received by the Plurality </a:t>
            </a:r>
            <a:r>
              <a:rPr lang="en-US" sz="2900" dirty="0" smtClean="0"/>
              <a:t>Loser.</a:t>
            </a:r>
          </a:p>
          <a:p>
            <a:r>
              <a:rPr lang="en-US" dirty="0" smtClean="0"/>
              <a:t>With </a:t>
            </a:r>
            <a:r>
              <a:rPr lang="en-US" dirty="0"/>
              <a:t>the apparent exception of </a:t>
            </a:r>
            <a:r>
              <a:rPr lang="en-US" dirty="0" err="1"/>
              <a:t>cyclicity</a:t>
            </a:r>
            <a:r>
              <a:rPr lang="en-US" dirty="0"/>
              <a:t> (plus a few inversions evidently reflecting sampling error), each condition holds more frequently as election closeness increases and, in particular, the vulnerability to (Total) Monotonicity Failure rate hits or exceeds 50% in the closest elections.  </a:t>
            </a:r>
            <a:endParaRPr lang="en-US" dirty="0" smtClean="0"/>
          </a:p>
          <a:p>
            <a:r>
              <a:rPr lang="en-US" dirty="0" smtClean="0"/>
              <a:t>Moreover</a:t>
            </a:r>
            <a:r>
              <a:rPr lang="en-US" dirty="0"/>
              <a:t>, with the exception of vulnerability to Upward Monotonicity (and therefore also Total Monotonicity Failure), which (due to the nature of Condition of 1U) jumps from 0% to 10% at Election Closeness = 25%, these increases occur in a more or less steady incremental </a:t>
            </a:r>
            <a:r>
              <a:rPr lang="en-US" dirty="0" smtClean="0"/>
              <a:t>fashion</a:t>
            </a:r>
            <a:endParaRPr lang="en-US" dirty="0"/>
          </a:p>
        </p:txBody>
      </p:sp>
    </p:spTree>
    <p:extLst>
      <p:ext uri="{BB962C8B-B14F-4D97-AF65-F5344CB8AC3E}">
        <p14:creationId xmlns:p14="http://schemas.microsoft.com/office/powerpoint/2010/main" val="194274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2900" dirty="0">
                <a:solidFill>
                  <a:prstClr val="black"/>
                </a:solidFill>
              </a:rPr>
              <a:t>Monotonicity Failure in Random Ballot Profiles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09600"/>
            <a:ext cx="8458200" cy="6096000"/>
          </a:xfrm>
        </p:spPr>
      </p:pic>
    </p:spTree>
    <p:extLst>
      <p:ext uri="{BB962C8B-B14F-4D97-AF65-F5344CB8AC3E}">
        <p14:creationId xmlns:p14="http://schemas.microsoft.com/office/powerpoint/2010/main" val="301740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Monotonicity Failure in an Impartial Culture</a:t>
            </a:r>
            <a:endParaRPr lang="en-US" sz="3200" dirty="0"/>
          </a:p>
        </p:txBody>
      </p:sp>
      <p:sp>
        <p:nvSpPr>
          <p:cNvPr id="3" name="Content Placeholder 2"/>
          <p:cNvSpPr>
            <a:spLocks noGrp="1"/>
          </p:cNvSpPr>
          <p:nvPr>
            <p:ph idx="1"/>
          </p:nvPr>
        </p:nvSpPr>
        <p:spPr>
          <a:xfrm>
            <a:off x="457200" y="990600"/>
            <a:ext cx="8229600" cy="5486400"/>
          </a:xfrm>
        </p:spPr>
        <p:txBody>
          <a:bodyPr>
            <a:normAutofit fontScale="92500" lnSpcReduction="20000"/>
          </a:bodyPr>
          <a:lstStyle/>
          <a:p>
            <a:r>
              <a:rPr lang="en-US" sz="2400" dirty="0"/>
              <a:t>Many social choice analyses assume that ballot profiles are drawn from an </a:t>
            </a:r>
            <a:r>
              <a:rPr lang="en-US" sz="2400" i="1" dirty="0"/>
              <a:t>impartial culture</a:t>
            </a:r>
            <a:r>
              <a:rPr lang="en-US" sz="2400" dirty="0"/>
              <a:t>, </a:t>
            </a:r>
            <a:endParaRPr lang="en-US" sz="2400" dirty="0" smtClean="0"/>
          </a:p>
          <a:p>
            <a:pPr lvl="1"/>
            <a:r>
              <a:rPr lang="en-US" sz="2000" dirty="0" smtClean="0"/>
              <a:t>in </a:t>
            </a:r>
            <a:r>
              <a:rPr lang="en-US" sz="2000" dirty="0"/>
              <a:t>which voters cast</a:t>
            </a:r>
            <a:r>
              <a:rPr lang="en-US" sz="2000" i="1" dirty="0"/>
              <a:t> independent</a:t>
            </a:r>
            <a:r>
              <a:rPr lang="en-US" sz="2000" dirty="0"/>
              <a:t> random </a:t>
            </a:r>
            <a:r>
              <a:rPr lang="en-US" sz="2000" dirty="0" smtClean="0"/>
              <a:t>ballots,</a:t>
            </a:r>
          </a:p>
          <a:p>
            <a:pPr lvl="1"/>
            <a:r>
              <a:rPr lang="en-US" sz="2000" dirty="0" smtClean="0"/>
              <a:t>that </a:t>
            </a:r>
            <a:r>
              <a:rPr lang="en-US" sz="2000" dirty="0"/>
              <a:t>is, each voter in each election is equally likely to cast a ballot ranking the three candidates in each of the six possible ways.  </a:t>
            </a:r>
            <a:endParaRPr lang="en-US" sz="2000" dirty="0" smtClean="0"/>
          </a:p>
          <a:p>
            <a:r>
              <a:rPr lang="en-US" sz="2400" dirty="0" smtClean="0"/>
              <a:t>Thus</a:t>
            </a:r>
            <a:r>
              <a:rPr lang="en-US" sz="2400" dirty="0"/>
              <a:t>, if the number of voters is large, </a:t>
            </a:r>
            <a:r>
              <a:rPr lang="en-US" sz="2400" i="1" dirty="0" err="1"/>
              <a:t>x</a:t>
            </a:r>
            <a:r>
              <a:rPr lang="en-US" sz="2400" baseline="-25000" dirty="0" err="1"/>
              <a:t>y</a:t>
            </a:r>
            <a:r>
              <a:rPr lang="en-US" sz="2400" dirty="0"/>
              <a:t> ≈ </a:t>
            </a:r>
            <a:r>
              <a:rPr lang="en-US" sz="2400" i="1" dirty="0" err="1"/>
              <a:t>x</a:t>
            </a:r>
            <a:r>
              <a:rPr lang="en-US" sz="2400" baseline="-25000" dirty="0" err="1"/>
              <a:t>z</a:t>
            </a:r>
            <a:r>
              <a:rPr lang="en-US" sz="2400" dirty="0"/>
              <a:t> </a:t>
            </a:r>
            <a:r>
              <a:rPr lang="en-US" sz="2400" dirty="0" smtClean="0"/>
              <a:t>≈ </a:t>
            </a:r>
            <a:r>
              <a:rPr lang="en-US" sz="2400" i="1" dirty="0" err="1" smtClean="0"/>
              <a:t>y</a:t>
            </a:r>
            <a:r>
              <a:rPr lang="en-US" sz="2400" i="1" baseline="-25000" dirty="0" err="1" smtClean="0"/>
              <a:t>x</a:t>
            </a:r>
            <a:r>
              <a:rPr lang="en-US" sz="2400" i="1" dirty="0" smtClean="0"/>
              <a:t> </a:t>
            </a:r>
            <a:r>
              <a:rPr lang="en-US" sz="2400" dirty="0"/>
              <a:t>≈ . . . </a:t>
            </a:r>
            <a:r>
              <a:rPr lang="en-US" sz="2400" i="1" dirty="0"/>
              <a:t> </a:t>
            </a:r>
            <a:r>
              <a:rPr lang="en-US" sz="2400" i="1" dirty="0" err="1"/>
              <a:t>z</a:t>
            </a:r>
            <a:r>
              <a:rPr lang="en-US" sz="2400" i="1" baseline="-25000" dirty="0" err="1"/>
              <a:t>y</a:t>
            </a:r>
            <a:r>
              <a:rPr lang="en-US" sz="2400" i="1" dirty="0"/>
              <a:t> </a:t>
            </a:r>
            <a:r>
              <a:rPr lang="en-US" sz="2400" dirty="0"/>
              <a:t>≈</a:t>
            </a:r>
            <a:r>
              <a:rPr lang="en-US" sz="2400" i="1" dirty="0"/>
              <a:t> n</a:t>
            </a:r>
            <a:r>
              <a:rPr lang="en-US" sz="2400" dirty="0"/>
              <a:t>/6 and </a:t>
            </a:r>
            <a:r>
              <a:rPr lang="en-US" sz="2400" dirty="0" smtClean="0"/>
              <a:t> </a:t>
            </a:r>
            <a:r>
              <a:rPr lang="en-US" sz="2400" i="1" dirty="0" smtClean="0"/>
              <a:t>x</a:t>
            </a:r>
            <a:r>
              <a:rPr lang="en-US" sz="2400" dirty="0" smtClean="0"/>
              <a:t> </a:t>
            </a:r>
            <a:r>
              <a:rPr lang="en-US" sz="2400" dirty="0"/>
              <a:t>≈</a:t>
            </a:r>
            <a:r>
              <a:rPr lang="en-US" sz="2400" i="1" dirty="0"/>
              <a:t> y</a:t>
            </a:r>
            <a:r>
              <a:rPr lang="en-US" sz="2400" dirty="0"/>
              <a:t> ≈ </a:t>
            </a:r>
            <a:r>
              <a:rPr lang="en-US" sz="2400" i="1" dirty="0"/>
              <a:t>z</a:t>
            </a:r>
            <a:r>
              <a:rPr lang="en-US" sz="2400" dirty="0"/>
              <a:t> ≈ </a:t>
            </a:r>
            <a:r>
              <a:rPr lang="en-US" sz="2400" i="1" dirty="0"/>
              <a:t>n</a:t>
            </a:r>
            <a:r>
              <a:rPr lang="en-US" sz="2400" dirty="0"/>
              <a:t>/3 in almost every ballot profile. </a:t>
            </a:r>
            <a:endParaRPr lang="en-US" sz="2400" dirty="0" smtClean="0"/>
          </a:p>
          <a:p>
            <a:r>
              <a:rPr lang="en-US" sz="2400" dirty="0" smtClean="0"/>
              <a:t>This </a:t>
            </a:r>
            <a:r>
              <a:rPr lang="en-US" sz="2400" dirty="0"/>
              <a:t>assumption </a:t>
            </a:r>
            <a:r>
              <a:rPr lang="en-US" sz="2400" dirty="0" smtClean="0"/>
              <a:t>implies </a:t>
            </a:r>
            <a:r>
              <a:rPr lang="en-US" sz="2400" dirty="0"/>
              <a:t>that almost all elections with many voters are extraordinarily close. </a:t>
            </a:r>
            <a:endParaRPr lang="en-US" sz="2400" dirty="0" smtClean="0"/>
          </a:p>
          <a:p>
            <a:r>
              <a:rPr lang="en-US" sz="2400" dirty="0" smtClean="0"/>
              <a:t>I </a:t>
            </a:r>
            <a:r>
              <a:rPr lang="en-US" sz="2400" dirty="0"/>
              <a:t>simulated 128,000 three-candidate IRV elections with ballot profiles drawn from an Impartial Culture with 30 million </a:t>
            </a:r>
            <a:r>
              <a:rPr lang="en-US" sz="2400" dirty="0" smtClean="0"/>
              <a:t>voters.</a:t>
            </a:r>
          </a:p>
          <a:p>
            <a:pPr lvl="1"/>
            <a:r>
              <a:rPr lang="en-US" sz="2000" dirty="0" smtClean="0"/>
              <a:t>The number of each of the </a:t>
            </a:r>
            <a:r>
              <a:rPr lang="en-US" sz="2000" dirty="0"/>
              <a:t>six ballot rankings was drawn from a normal distribution with a mean of 5 million and a standard deviation equal to the square root of 1.25 million or 1118, i.e., the normal approximation of the binomial distribution with </a:t>
            </a:r>
            <a:r>
              <a:rPr lang="en-US" sz="2000" i="1" dirty="0"/>
              <a:t>p</a:t>
            </a:r>
            <a:r>
              <a:rPr lang="en-US" sz="2000" dirty="0"/>
              <a:t> = 0.5.  </a:t>
            </a:r>
            <a:endParaRPr lang="en-US" sz="2000" dirty="0" smtClean="0"/>
          </a:p>
          <a:p>
            <a:pPr lvl="1"/>
            <a:r>
              <a:rPr lang="en-US" sz="2000" dirty="0" smtClean="0"/>
              <a:t>While </a:t>
            </a:r>
            <a:r>
              <a:rPr lang="en-US" sz="2000" dirty="0"/>
              <a:t>this simulation procedure does not precisely implement the impartial culture concept (we might instead call it a “quasi-impartial culture”), </a:t>
            </a:r>
            <a:r>
              <a:rPr lang="en-US" sz="2000" dirty="0" smtClean="0"/>
              <a:t>there is evidence (closely matching certain results with Smith, 2010) that </a:t>
            </a:r>
            <a:r>
              <a:rPr lang="en-US" sz="2000" dirty="0"/>
              <a:t>it comes acceptably close.</a:t>
            </a:r>
          </a:p>
          <a:p>
            <a:endParaRPr lang="en-US" dirty="0"/>
          </a:p>
        </p:txBody>
      </p:sp>
    </p:spTree>
    <p:extLst>
      <p:ext uri="{BB962C8B-B14F-4D97-AF65-F5344CB8AC3E}">
        <p14:creationId xmlns:p14="http://schemas.microsoft.com/office/powerpoint/2010/main" val="103805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686800" cy="609600"/>
          </a:xfrm>
        </p:spPr>
        <p:txBody>
          <a:bodyPr/>
          <a:lstStyle/>
          <a:p>
            <a:r>
              <a:rPr lang="en-US" sz="3200" dirty="0">
                <a:solidFill>
                  <a:prstClr val="black"/>
                </a:solidFill>
              </a:rPr>
              <a:t>Monotonicity Failure in an Impartial </a:t>
            </a:r>
            <a:r>
              <a:rPr lang="en-US" sz="3200" dirty="0" smtClean="0">
                <a:solidFill>
                  <a:prstClr val="black"/>
                </a:solidFill>
              </a:rPr>
              <a:t>Culture (cont.)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066800"/>
            <a:ext cx="8610600" cy="3657600"/>
          </a:xfrm>
        </p:spPr>
      </p:pic>
      <p:sp>
        <p:nvSpPr>
          <p:cNvPr id="6" name="Content Placeholder 5"/>
          <p:cNvSpPr>
            <a:spLocks noGrp="1"/>
          </p:cNvSpPr>
          <p:nvPr>
            <p:ph sz="half" idx="2"/>
          </p:nvPr>
        </p:nvSpPr>
        <p:spPr>
          <a:xfrm>
            <a:off x="457200" y="5029200"/>
            <a:ext cx="8229600" cy="1447800"/>
          </a:xfrm>
        </p:spPr>
        <p:txBody>
          <a:bodyPr>
            <a:normAutofit/>
          </a:bodyPr>
          <a:lstStyle/>
          <a:p>
            <a:r>
              <a:rPr lang="en-US" sz="2400" dirty="0" smtClean="0"/>
              <a:t>Given that all elections in an impartial culture are incredibly close, why aren’t a much larger percent of them (~50%) vulnerable to monotonicity failure? </a:t>
            </a:r>
            <a:endParaRPr lang="en-US" sz="2400" dirty="0"/>
          </a:p>
        </p:txBody>
      </p:sp>
    </p:spTree>
    <p:extLst>
      <p:ext uri="{BB962C8B-B14F-4D97-AF65-F5344CB8AC3E}">
        <p14:creationId xmlns:p14="http://schemas.microsoft.com/office/powerpoint/2010/main" val="60815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lstStyle/>
          <a:p>
            <a:r>
              <a:rPr lang="en-US" sz="3200" dirty="0">
                <a:solidFill>
                  <a:prstClr val="black"/>
                </a:solidFill>
              </a:rPr>
              <a:t>Monotonicity Failure in an Impartial Culture (cont.)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219200"/>
            <a:ext cx="5410200" cy="4724400"/>
          </a:xfrm>
        </p:spPr>
      </p:pic>
      <p:sp>
        <p:nvSpPr>
          <p:cNvPr id="5" name="Content Placeholder 4"/>
          <p:cNvSpPr>
            <a:spLocks noGrp="1"/>
          </p:cNvSpPr>
          <p:nvPr>
            <p:ph sz="half" idx="2"/>
          </p:nvPr>
        </p:nvSpPr>
        <p:spPr>
          <a:xfrm>
            <a:off x="6019800" y="990600"/>
            <a:ext cx="2895600" cy="5638800"/>
          </a:xfrm>
        </p:spPr>
        <p:txBody>
          <a:bodyPr>
            <a:normAutofit fontScale="62500" lnSpcReduction="20000"/>
          </a:bodyPr>
          <a:lstStyle/>
          <a:p>
            <a:r>
              <a:rPr lang="en-US" sz="2900" dirty="0"/>
              <a:t>Given random profiles, the various conditions “on average” fall considerably short of the thresholds required for monotonicity failure, </a:t>
            </a:r>
            <a:endParaRPr lang="en-US" sz="2900" dirty="0" smtClean="0"/>
          </a:p>
          <a:p>
            <a:pPr lvl="1"/>
            <a:r>
              <a:rPr lang="en-US" sz="2900" dirty="0" smtClean="0"/>
              <a:t>but </a:t>
            </a:r>
            <a:r>
              <a:rPr lang="en-US" sz="2900" dirty="0"/>
              <a:t>there </a:t>
            </a:r>
            <a:r>
              <a:rPr lang="en-US" sz="2900" dirty="0" smtClean="0"/>
              <a:t>also is </a:t>
            </a:r>
            <a:r>
              <a:rPr lang="en-US" sz="2900" dirty="0"/>
              <a:t>considerable dispersion about these averages, </a:t>
            </a:r>
            <a:endParaRPr lang="en-US" sz="2900" dirty="0" smtClean="0"/>
          </a:p>
          <a:p>
            <a:pPr lvl="1"/>
            <a:r>
              <a:rPr lang="en-US" sz="2900" dirty="0" smtClean="0"/>
              <a:t>so </a:t>
            </a:r>
            <a:r>
              <a:rPr lang="en-US" sz="2900" dirty="0"/>
              <a:t>the required thresholds are quite often met.  </a:t>
            </a:r>
            <a:endParaRPr lang="en-US" sz="2900" dirty="0" smtClean="0"/>
          </a:p>
          <a:p>
            <a:r>
              <a:rPr lang="en-US" sz="2900" dirty="0" smtClean="0"/>
              <a:t>Given </a:t>
            </a:r>
            <a:r>
              <a:rPr lang="en-US" sz="2900" dirty="0"/>
              <a:t>impartial culture profiles, conditions “on average” fall just below the thresholds required for monotonicity failure, </a:t>
            </a:r>
            <a:endParaRPr lang="en-US" sz="2900" dirty="0" smtClean="0"/>
          </a:p>
          <a:p>
            <a:pPr lvl="1"/>
            <a:r>
              <a:rPr lang="en-US" sz="2900" dirty="0" smtClean="0"/>
              <a:t>but </a:t>
            </a:r>
            <a:r>
              <a:rPr lang="en-US" sz="2900" dirty="0"/>
              <a:t>there is almost no dispersion about these averages, </a:t>
            </a:r>
            <a:endParaRPr lang="en-US" sz="2900" dirty="0" smtClean="0"/>
          </a:p>
          <a:p>
            <a:pPr lvl="1"/>
            <a:r>
              <a:rPr lang="en-US" sz="2900" dirty="0" smtClean="0"/>
              <a:t>so </a:t>
            </a:r>
            <a:r>
              <a:rPr lang="en-US" sz="2900" dirty="0"/>
              <a:t>the required thresholds are met no more frequently.</a:t>
            </a:r>
          </a:p>
          <a:p>
            <a:endParaRPr lang="en-US" dirty="0"/>
          </a:p>
        </p:txBody>
      </p:sp>
    </p:spTree>
    <p:extLst>
      <p:ext uri="{BB962C8B-B14F-4D97-AF65-F5344CB8AC3E}">
        <p14:creationId xmlns:p14="http://schemas.microsoft.com/office/powerpoint/2010/main" val="133948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Autofit/>
          </a:bodyPr>
          <a:lstStyle/>
          <a:p>
            <a:r>
              <a:rPr lang="en-US" sz="3600" dirty="0" smtClean="0"/>
              <a:t>Monotonicity Failure with Single-Peaked Preferences</a:t>
            </a:r>
            <a:endParaRPr lang="en-US" sz="3600" dirty="0"/>
          </a:p>
        </p:txBody>
      </p:sp>
      <p:sp>
        <p:nvSpPr>
          <p:cNvPr id="3" name="Content Placeholder 2"/>
          <p:cNvSpPr>
            <a:spLocks noGrp="1"/>
          </p:cNvSpPr>
          <p:nvPr>
            <p:ph idx="1"/>
          </p:nvPr>
        </p:nvSpPr>
        <p:spPr>
          <a:xfrm>
            <a:off x="304800" y="1371600"/>
            <a:ext cx="8458200" cy="5181600"/>
          </a:xfrm>
        </p:spPr>
        <p:txBody>
          <a:bodyPr>
            <a:normAutofit fontScale="92500" lnSpcReduction="10000"/>
          </a:bodyPr>
          <a:lstStyle/>
          <a:p>
            <a:r>
              <a:rPr lang="en-US" sz="2400" dirty="0" smtClean="0"/>
              <a:t>Given </a:t>
            </a:r>
            <a:r>
              <a:rPr lang="en-US" sz="2400" dirty="0"/>
              <a:t>single-peaked preferences, there is one </a:t>
            </a:r>
            <a:r>
              <a:rPr lang="en-US" sz="2400" dirty="0" smtClean="0"/>
              <a:t>(“centrist”) candidate </a:t>
            </a:r>
            <a:r>
              <a:rPr lang="en-US" sz="2400" dirty="0"/>
              <a:t>who is never ranked </a:t>
            </a:r>
            <a:r>
              <a:rPr lang="en-US" sz="2400" dirty="0" smtClean="0"/>
              <a:t>last.</a:t>
            </a:r>
          </a:p>
          <a:p>
            <a:pPr lvl="1"/>
            <a:r>
              <a:rPr lang="en-US" sz="2000" dirty="0" smtClean="0"/>
              <a:t>Accordingly</a:t>
            </a:r>
            <a:r>
              <a:rPr lang="en-US" sz="2000" dirty="0"/>
              <a:t>, they may also be characterized as </a:t>
            </a:r>
            <a:r>
              <a:rPr lang="en-US" sz="2000" i="1" dirty="0"/>
              <a:t>bottom-restricted</a:t>
            </a:r>
            <a:r>
              <a:rPr lang="en-US" sz="2000" dirty="0"/>
              <a:t> preferences.  </a:t>
            </a:r>
            <a:endParaRPr lang="en-US" sz="2000" dirty="0" smtClean="0"/>
          </a:p>
          <a:p>
            <a:pPr marL="0" indent="0">
              <a:buNone/>
            </a:pPr>
            <a:r>
              <a:rPr lang="en-US" sz="2400" b="1" dirty="0" smtClean="0"/>
              <a:t>LEMMA 3</a:t>
            </a:r>
            <a:r>
              <a:rPr lang="en-US" sz="2400" b="1" dirty="0"/>
              <a:t>.</a:t>
            </a:r>
            <a:r>
              <a:rPr lang="en-US" sz="2400" dirty="0"/>
              <a:t>  If voter preferences expressed on a ballot profile are single-peaked:</a:t>
            </a:r>
          </a:p>
          <a:p>
            <a:pPr marL="0" indent="0">
              <a:buNone/>
            </a:pPr>
            <a:r>
              <a:rPr lang="en-US" sz="2400" dirty="0"/>
              <a:t>   (</a:t>
            </a:r>
            <a:r>
              <a:rPr lang="en-US" sz="2400" dirty="0" smtClean="0"/>
              <a:t>a)  a </a:t>
            </a:r>
            <a:r>
              <a:rPr lang="en-US" sz="2400" dirty="0"/>
              <a:t>Condorcet cycle cannot occur;</a:t>
            </a:r>
          </a:p>
          <a:p>
            <a:pPr marL="0" indent="0">
              <a:buNone/>
            </a:pPr>
            <a:r>
              <a:rPr lang="en-US" sz="2400" dirty="0"/>
              <a:t>   (</a:t>
            </a:r>
            <a:r>
              <a:rPr lang="en-US" sz="2400" dirty="0" smtClean="0"/>
              <a:t>b)  an </a:t>
            </a:r>
            <a:r>
              <a:rPr lang="en-US" sz="2400" dirty="0"/>
              <a:t>extreme candidate is a Condorcet Winner if and only if he is a </a:t>
            </a:r>
            <a:r>
              <a:rPr lang="en-US" sz="2400" dirty="0" smtClean="0"/>
              <a:t>   	Majority </a:t>
            </a:r>
            <a:r>
              <a:rPr lang="en-US" sz="2400" dirty="0"/>
              <a:t>Winner, and</a:t>
            </a:r>
          </a:p>
          <a:p>
            <a:pPr marL="0" indent="0">
              <a:buNone/>
            </a:pPr>
            <a:r>
              <a:rPr lang="en-US" sz="2400" dirty="0"/>
              <a:t>   (</a:t>
            </a:r>
            <a:r>
              <a:rPr lang="en-US" sz="2400" dirty="0" smtClean="0"/>
              <a:t>c)   otherwise </a:t>
            </a:r>
            <a:r>
              <a:rPr lang="en-US" sz="2400" dirty="0"/>
              <a:t>the centrist candidate is a Condorcet winner; </a:t>
            </a:r>
          </a:p>
          <a:p>
            <a:pPr marL="0" indent="0">
              <a:buNone/>
            </a:pPr>
            <a:r>
              <a:rPr lang="en-US" sz="2400" dirty="0"/>
              <a:t>   (</a:t>
            </a:r>
            <a:r>
              <a:rPr lang="en-US" sz="2400" dirty="0" smtClean="0"/>
              <a:t>d)   the </a:t>
            </a:r>
            <a:r>
              <a:rPr lang="en-US" sz="2400" dirty="0"/>
              <a:t>centrist candidate in never the Condorcet Loser;</a:t>
            </a:r>
          </a:p>
          <a:p>
            <a:pPr marL="0" indent="0">
              <a:buNone/>
            </a:pPr>
            <a:r>
              <a:rPr lang="en-US" sz="2400" dirty="0"/>
              <a:t>   (</a:t>
            </a:r>
            <a:r>
              <a:rPr lang="en-US" sz="2400" dirty="0" smtClean="0"/>
              <a:t>e)   the </a:t>
            </a:r>
            <a:r>
              <a:rPr lang="en-US" sz="2400" dirty="0"/>
              <a:t>IRV winner is the Condorcet Winner unless the Condorcet </a:t>
            </a:r>
            <a:r>
              <a:rPr lang="en-US" sz="2400" dirty="0" smtClean="0"/>
              <a:t>	Winner (necessarily </a:t>
            </a:r>
            <a:r>
              <a:rPr lang="en-US" sz="2400" dirty="0"/>
              <a:t>the centrist candidate</a:t>
            </a:r>
            <a:r>
              <a:rPr lang="en-US" sz="2400" dirty="0" smtClean="0"/>
              <a:t>) </a:t>
            </a:r>
            <a:r>
              <a:rPr lang="en-US" sz="2400" dirty="0">
                <a:solidFill>
                  <a:prstClr val="black"/>
                </a:solidFill>
              </a:rPr>
              <a:t>is the Plurality </a:t>
            </a:r>
            <a:r>
              <a:rPr lang="en-US" sz="2400" dirty="0" smtClean="0">
                <a:solidFill>
                  <a:prstClr val="black"/>
                </a:solidFill>
              </a:rPr>
              <a:t>Loser</a:t>
            </a:r>
            <a:r>
              <a:rPr lang="en-US" sz="2400" dirty="0" smtClean="0"/>
              <a:t>, </a:t>
            </a:r>
            <a:endParaRPr lang="en-US" sz="2400" dirty="0"/>
          </a:p>
          <a:p>
            <a:pPr marL="0" indent="0">
              <a:buNone/>
            </a:pPr>
            <a:r>
              <a:rPr lang="en-US" sz="2400" dirty="0"/>
              <a:t>   (</a:t>
            </a:r>
            <a:r>
              <a:rPr lang="en-US" sz="2400" dirty="0" smtClean="0"/>
              <a:t>f)    in </a:t>
            </a:r>
            <a:r>
              <a:rPr lang="en-US" sz="2400" dirty="0"/>
              <a:t>which case the IRV winner is the extreme candidate that beats </a:t>
            </a:r>
            <a:r>
              <a:rPr lang="en-US" sz="2400" dirty="0" smtClean="0"/>
              <a:t>	the </a:t>
            </a:r>
            <a:r>
              <a:rPr lang="en-US" sz="2400" dirty="0"/>
              <a:t>other extreme candidate.</a:t>
            </a:r>
            <a:endParaRPr lang="en-US" sz="2400" dirty="0" smtClean="0"/>
          </a:p>
        </p:txBody>
      </p:sp>
    </p:spTree>
    <p:extLst>
      <p:ext uri="{BB962C8B-B14F-4D97-AF65-F5344CB8AC3E}">
        <p14:creationId xmlns:p14="http://schemas.microsoft.com/office/powerpoint/2010/main" val="3849032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3600" dirty="0">
                <a:solidFill>
                  <a:prstClr val="black"/>
                </a:solidFill>
              </a:rPr>
              <a:t>Monotonicity Failure with Single-Peaked </a:t>
            </a:r>
            <a:r>
              <a:rPr lang="en-US" sz="3600" dirty="0" smtClean="0">
                <a:solidFill>
                  <a:prstClr val="black"/>
                </a:solidFill>
              </a:rPr>
              <a:t>Preferences (cont.)</a:t>
            </a:r>
            <a:endParaRPr lang="en-US" dirty="0"/>
          </a:p>
        </p:txBody>
      </p:sp>
      <p:sp>
        <p:nvSpPr>
          <p:cNvPr id="3" name="Content Placeholder 2"/>
          <p:cNvSpPr>
            <a:spLocks noGrp="1"/>
          </p:cNvSpPr>
          <p:nvPr>
            <p:ph idx="1"/>
          </p:nvPr>
        </p:nvSpPr>
        <p:spPr>
          <a:xfrm>
            <a:off x="457200" y="1219200"/>
            <a:ext cx="8229600" cy="5486400"/>
          </a:xfrm>
        </p:spPr>
        <p:txBody>
          <a:bodyPr>
            <a:normAutofit fontScale="92500" lnSpcReduction="10000"/>
          </a:bodyPr>
          <a:lstStyle/>
          <a:p>
            <a:pPr marL="0" indent="0">
              <a:buNone/>
            </a:pPr>
            <a:r>
              <a:rPr lang="en-US" sz="2400" b="1" dirty="0" smtClean="0"/>
              <a:t>PROPOSITION </a:t>
            </a:r>
            <a:r>
              <a:rPr lang="en-US" sz="2400" b="1" dirty="0"/>
              <a:t>4</a:t>
            </a:r>
            <a:r>
              <a:rPr lang="en-US" sz="2400" dirty="0"/>
              <a:t>.  If voter preferences expressed on ballot profile </a:t>
            </a:r>
            <a:r>
              <a:rPr lang="en-US" sz="2400" i="1" dirty="0"/>
              <a:t>B</a:t>
            </a:r>
            <a:r>
              <a:rPr lang="en-US" sz="2400" dirty="0"/>
              <a:t> are single-peaked, </a:t>
            </a:r>
            <a:r>
              <a:rPr lang="en-US" sz="2400" i="1" dirty="0"/>
              <a:t>B</a:t>
            </a:r>
            <a:r>
              <a:rPr lang="en-US" sz="2400" dirty="0"/>
              <a:t> is vulnerable to Upward Monotonicity Failure if and only if:  </a:t>
            </a:r>
          </a:p>
          <a:p>
            <a:pPr marL="0" indent="0">
              <a:buNone/>
            </a:pPr>
            <a:r>
              <a:rPr lang="en-US" sz="2400" dirty="0"/>
              <a:t>   (a)	</a:t>
            </a:r>
            <a:r>
              <a:rPr lang="en-US" sz="2400" i="1" dirty="0"/>
              <a:t>n</a:t>
            </a:r>
            <a:r>
              <a:rPr lang="en-US" sz="2400" dirty="0"/>
              <a:t>(PL) &gt; </a:t>
            </a:r>
            <a:r>
              <a:rPr lang="en-US" sz="2400" i="1" dirty="0"/>
              <a:t>n</a:t>
            </a:r>
            <a:r>
              <a:rPr lang="en-US" sz="2400" dirty="0"/>
              <a:t>/4, and </a:t>
            </a:r>
          </a:p>
          <a:p>
            <a:pPr marL="0" indent="0">
              <a:buNone/>
            </a:pPr>
            <a:r>
              <a:rPr lang="en-US" sz="2400" dirty="0"/>
              <a:t> </a:t>
            </a:r>
            <a:r>
              <a:rPr lang="en-US" sz="2400" dirty="0" smtClean="0"/>
              <a:t>  </a:t>
            </a:r>
            <a:r>
              <a:rPr lang="en-US" sz="2400" dirty="0"/>
              <a:t>(b) 	the Condorcet Winner is the Plurality Loser. </a:t>
            </a:r>
            <a:endParaRPr lang="en-US" sz="2400" dirty="0" smtClean="0"/>
          </a:p>
          <a:p>
            <a:pPr marL="0" indent="0">
              <a:buNone/>
            </a:pPr>
            <a:r>
              <a:rPr lang="en-US" sz="2400" b="1" dirty="0" smtClean="0"/>
              <a:t>PPROPOSITION </a:t>
            </a:r>
            <a:r>
              <a:rPr lang="en-US" sz="2400" b="1" dirty="0"/>
              <a:t>5</a:t>
            </a:r>
            <a:r>
              <a:rPr lang="en-US" sz="2400" dirty="0"/>
              <a:t>.  If voter preferences expressed on ballot profile </a:t>
            </a:r>
            <a:r>
              <a:rPr lang="en-US" sz="2400" i="1" dirty="0"/>
              <a:t>B</a:t>
            </a:r>
            <a:r>
              <a:rPr lang="en-US" sz="2400" dirty="0"/>
              <a:t> are single-peaked, </a:t>
            </a:r>
            <a:r>
              <a:rPr lang="en-US" sz="2400" i="1" dirty="0"/>
              <a:t>B</a:t>
            </a:r>
            <a:r>
              <a:rPr lang="en-US" sz="2400" dirty="0"/>
              <a:t> is not vulnerable to Downward (or Double) Monotonicity Failure</a:t>
            </a:r>
            <a:r>
              <a:rPr lang="en-US" sz="2400" dirty="0" smtClean="0"/>
              <a:t>.</a:t>
            </a:r>
          </a:p>
          <a:p>
            <a:pPr marL="0" indent="0">
              <a:buNone/>
            </a:pPr>
            <a:endParaRPr lang="en-US" sz="2400" dirty="0" smtClean="0"/>
          </a:p>
          <a:p>
            <a:r>
              <a:rPr lang="en-US" sz="2400" dirty="0"/>
              <a:t>I generated </a:t>
            </a:r>
            <a:r>
              <a:rPr lang="en-US" sz="2400" dirty="0" smtClean="0"/>
              <a:t>two </a:t>
            </a:r>
            <a:r>
              <a:rPr lang="en-US" sz="2400" dirty="0"/>
              <a:t>sets of 128,000 simulated single-peaked profiles. </a:t>
            </a:r>
            <a:endParaRPr lang="en-US" sz="2400" dirty="0" smtClean="0"/>
          </a:p>
          <a:p>
            <a:pPr lvl="1"/>
            <a:r>
              <a:rPr lang="en-US" sz="2000" dirty="0" smtClean="0"/>
              <a:t>Each </a:t>
            </a:r>
            <a:r>
              <a:rPr lang="en-US" sz="2000" dirty="0"/>
              <a:t>was generated in the same manner as the random profiles, except that all ballots with L or R ranked first were assigned C as the second preference.  </a:t>
            </a:r>
            <a:endParaRPr lang="en-US" sz="2000" dirty="0" smtClean="0"/>
          </a:p>
          <a:p>
            <a:pPr lvl="1"/>
            <a:r>
              <a:rPr lang="en-US" sz="2000" dirty="0" smtClean="0"/>
              <a:t>In </a:t>
            </a:r>
            <a:r>
              <a:rPr lang="en-US" sz="2000" dirty="0"/>
              <a:t>the first set (balanced </a:t>
            </a:r>
            <a:r>
              <a:rPr lang="en-US" sz="2000" dirty="0" smtClean="0"/>
              <a:t>single-</a:t>
            </a:r>
            <a:r>
              <a:rPr lang="en-US" sz="2000" dirty="0" err="1" smtClean="0"/>
              <a:t>peakeded</a:t>
            </a:r>
            <a:r>
              <a:rPr lang="en-US" sz="2000" dirty="0" smtClean="0"/>
              <a:t>), </a:t>
            </a:r>
            <a:r>
              <a:rPr lang="en-US" sz="2000" dirty="0"/>
              <a:t>all three candidates have the same number of first preferences on average.  </a:t>
            </a:r>
            <a:endParaRPr lang="en-US" sz="2000" dirty="0" smtClean="0"/>
          </a:p>
          <a:p>
            <a:pPr lvl="1"/>
            <a:r>
              <a:rPr lang="en-US" sz="2000" dirty="0" smtClean="0"/>
              <a:t>In </a:t>
            </a:r>
            <a:r>
              <a:rPr lang="en-US" sz="2000" dirty="0"/>
              <a:t>the </a:t>
            </a:r>
            <a:r>
              <a:rPr lang="en-US" sz="2000" dirty="0" smtClean="0"/>
              <a:t>second set, the “centrist” candidate had an average of </a:t>
            </a:r>
            <a:r>
              <a:rPr lang="en-US" sz="2000" dirty="0"/>
              <a:t>3 million first preferences while the </a:t>
            </a:r>
            <a:r>
              <a:rPr lang="en-US" sz="2000" dirty="0" smtClean="0"/>
              <a:t>two “extremists” averaged </a:t>
            </a:r>
            <a:r>
              <a:rPr lang="en-US" sz="2000" dirty="0"/>
              <a:t>6 million.  </a:t>
            </a:r>
            <a:endParaRPr lang="en-US" sz="2000" dirty="0" smtClean="0"/>
          </a:p>
          <a:p>
            <a:pPr marL="0" indent="0">
              <a:buNone/>
            </a:pPr>
            <a:endParaRPr lang="en-US" sz="2400" dirty="0"/>
          </a:p>
        </p:txBody>
      </p:sp>
    </p:spTree>
    <p:extLst>
      <p:ext uri="{BB962C8B-B14F-4D97-AF65-F5344CB8AC3E}">
        <p14:creationId xmlns:p14="http://schemas.microsoft.com/office/powerpoint/2010/main" val="413662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1066800"/>
          </a:xfrm>
        </p:spPr>
        <p:txBody>
          <a:bodyPr/>
          <a:lstStyle/>
          <a:p>
            <a:r>
              <a:rPr lang="en-US" sz="3200" dirty="0">
                <a:solidFill>
                  <a:prstClr val="black"/>
                </a:solidFill>
              </a:rPr>
              <a:t>Monotonicity Failure with </a:t>
            </a:r>
            <a:r>
              <a:rPr lang="en-US" sz="3200" dirty="0" smtClean="0">
                <a:solidFill>
                  <a:prstClr val="black"/>
                </a:solidFill>
              </a:rPr>
              <a:t>S-P </a:t>
            </a:r>
            <a:r>
              <a:rPr lang="en-US" sz="3200" dirty="0">
                <a:solidFill>
                  <a:prstClr val="black"/>
                </a:solidFill>
              </a:rPr>
              <a:t>Preferences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752600"/>
            <a:ext cx="8763000" cy="4114800"/>
          </a:xfrm>
        </p:spPr>
      </p:pic>
    </p:spTree>
    <p:extLst>
      <p:ext uri="{BB962C8B-B14F-4D97-AF65-F5344CB8AC3E}">
        <p14:creationId xmlns:p14="http://schemas.microsoft.com/office/powerpoint/2010/main" val="115219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200" dirty="0">
                <a:solidFill>
                  <a:prstClr val="black"/>
                </a:solidFill>
              </a:rPr>
              <a:t>Monotonicity Failure with S-P Preferences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86800" cy="4105435"/>
          </a:xfrm>
        </p:spPr>
      </p:pic>
    </p:spTree>
    <p:extLst>
      <p:ext uri="{BB962C8B-B14F-4D97-AF65-F5344CB8AC3E}">
        <p14:creationId xmlns:p14="http://schemas.microsoft.com/office/powerpoint/2010/main" val="136941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62000"/>
          </a:xfrm>
        </p:spPr>
        <p:txBody>
          <a:bodyPr>
            <a:normAutofit/>
          </a:bodyPr>
          <a:lstStyle/>
          <a:p>
            <a:r>
              <a:rPr lang="en-US" sz="3200" dirty="0">
                <a:solidFill>
                  <a:prstClr val="black"/>
                </a:solidFill>
              </a:rPr>
              <a:t>Monotonicity Failure with S-P Preferences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14400"/>
            <a:ext cx="7543799" cy="5715000"/>
          </a:xfrm>
        </p:spPr>
      </p:pic>
    </p:spTree>
    <p:extLst>
      <p:ext uri="{BB962C8B-B14F-4D97-AF65-F5344CB8AC3E}">
        <p14:creationId xmlns:p14="http://schemas.microsoft.com/office/powerpoint/2010/main" val="291856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Monotonicity Failure in Voting</a:t>
            </a:r>
            <a:endParaRPr lang="en-US" dirty="0"/>
          </a:p>
        </p:txBody>
      </p:sp>
      <p:sp>
        <p:nvSpPr>
          <p:cNvPr id="3" name="Content Placeholder 2"/>
          <p:cNvSpPr>
            <a:spLocks noGrp="1"/>
          </p:cNvSpPr>
          <p:nvPr>
            <p:ph idx="1"/>
          </p:nvPr>
        </p:nvSpPr>
        <p:spPr/>
        <p:txBody>
          <a:bodyPr>
            <a:normAutofit fontScale="77500" lnSpcReduction="20000"/>
          </a:bodyPr>
          <a:lstStyle/>
          <a:p>
            <a:r>
              <a:rPr lang="en-US" b="0" i="0" u="none" strike="noStrike" baseline="0" dirty="0" smtClean="0"/>
              <a:t>Such an upsetting recount might in fact occur under Instant Runoff Voting (IRV; </a:t>
            </a:r>
            <a:r>
              <a:rPr lang="en-US" dirty="0">
                <a:solidFill>
                  <a:prstClr val="black"/>
                </a:solidFill>
              </a:rPr>
              <a:t>known in the U.K. as the Alternative Vote</a:t>
            </a:r>
            <a:r>
              <a:rPr lang="en-US" dirty="0" smtClean="0">
                <a:solidFill>
                  <a:prstClr val="black"/>
                </a:solidFill>
              </a:rPr>
              <a:t>)</a:t>
            </a:r>
            <a:r>
              <a:rPr lang="en-US" b="0" i="0" u="none" strike="noStrike" baseline="0" dirty="0" smtClean="0"/>
              <a:t>.</a:t>
            </a:r>
          </a:p>
          <a:p>
            <a:r>
              <a:rPr lang="en-US" b="0" i="0" u="none" strike="noStrike" baseline="0" dirty="0" smtClean="0"/>
              <a:t>A disconcerting feature of IRV is that </a:t>
            </a:r>
          </a:p>
          <a:p>
            <a:pPr lvl="1"/>
            <a:r>
              <a:rPr lang="en-US" b="0" i="0" u="none" strike="noStrike" baseline="0" dirty="0" smtClean="0"/>
              <a:t>getting more (first preference) votes can cause a candidate to lose an election and</a:t>
            </a:r>
          </a:p>
          <a:p>
            <a:pPr lvl="1"/>
            <a:r>
              <a:rPr lang="en-US" b="0" i="0" u="none" strike="noStrike" baseline="0" dirty="0" smtClean="0"/>
              <a:t>getting fewer votes can cause a candidate to win.  </a:t>
            </a:r>
          </a:p>
          <a:p>
            <a:r>
              <a:rPr lang="en-US" b="0" i="0" u="none" strike="noStrike" baseline="0" dirty="0" smtClean="0"/>
              <a:t>Voting systems that never exhibit this anomaly are said to be </a:t>
            </a:r>
            <a:r>
              <a:rPr lang="en-US" b="0" i="1" u="none" strike="noStrike" baseline="0" dirty="0" smtClean="0"/>
              <a:t>monotonic</a:t>
            </a:r>
            <a:r>
              <a:rPr lang="en-US" b="0" i="0" u="none" strike="noStrike" baseline="0" dirty="0" smtClean="0"/>
              <a:t>.  </a:t>
            </a:r>
          </a:p>
          <a:p>
            <a:r>
              <a:rPr lang="en-US" b="0" i="0" u="none" strike="noStrike" baseline="0" dirty="0" smtClean="0"/>
              <a:t>Most voting systems, including Plurality Voting (First-Past-The-Post) are monotonic, but those that incorporate (actual or ‘instant’) runoffs are </a:t>
            </a:r>
            <a:r>
              <a:rPr lang="en-US" b="0" i="1" u="none" strike="noStrike" baseline="0" dirty="0" smtClean="0"/>
              <a:t>non-monotonic </a:t>
            </a:r>
            <a:r>
              <a:rPr lang="en-US" b="0" u="none" strike="noStrike" baseline="0" dirty="0" smtClean="0"/>
              <a:t>and</a:t>
            </a:r>
            <a:r>
              <a:rPr lang="en-US" b="0" i="0" u="none" strike="noStrike" baseline="0" dirty="0" smtClean="0"/>
              <a:t> they are subject to </a:t>
            </a:r>
            <a:r>
              <a:rPr lang="en-US" b="0" i="1" u="none" strike="noStrike" baseline="0" dirty="0" smtClean="0"/>
              <a:t>monotonicity failure</a:t>
            </a:r>
            <a:r>
              <a:rPr lang="en-US" b="0" i="0" u="none" strike="noStrike" baseline="0" dirty="0" smtClean="0"/>
              <a:t>.</a:t>
            </a:r>
          </a:p>
          <a:p>
            <a:endParaRPr lang="en-US" dirty="0"/>
          </a:p>
        </p:txBody>
      </p:sp>
    </p:spTree>
    <p:extLst>
      <p:ext uri="{BB962C8B-B14F-4D97-AF65-F5344CB8AC3E}">
        <p14:creationId xmlns:p14="http://schemas.microsoft.com/office/powerpoint/2010/main" val="35208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563562"/>
          </a:xfrm>
        </p:spPr>
        <p:txBody>
          <a:bodyPr>
            <a:noAutofit/>
          </a:bodyPr>
          <a:lstStyle/>
          <a:p>
            <a:r>
              <a:rPr lang="en-US" sz="3200" dirty="0" smtClean="0"/>
              <a:t>Monotonicity Failure with Clone Candidates</a:t>
            </a:r>
            <a:endParaRPr lang="en-US" sz="3200" dirty="0"/>
          </a:p>
        </p:txBody>
      </p:sp>
      <p:sp>
        <p:nvSpPr>
          <p:cNvPr id="3" name="Content Placeholder 2"/>
          <p:cNvSpPr>
            <a:spLocks noGrp="1"/>
          </p:cNvSpPr>
          <p:nvPr>
            <p:ph idx="1"/>
          </p:nvPr>
        </p:nvSpPr>
        <p:spPr>
          <a:xfrm>
            <a:off x="457200" y="914400"/>
            <a:ext cx="8229600" cy="5715000"/>
          </a:xfrm>
        </p:spPr>
        <p:txBody>
          <a:bodyPr>
            <a:normAutofit fontScale="92500"/>
          </a:bodyPr>
          <a:lstStyle/>
          <a:p>
            <a:r>
              <a:rPr lang="en-US" sz="2600" dirty="0" smtClean="0"/>
              <a:t>Consider </a:t>
            </a:r>
            <a:r>
              <a:rPr lang="en-US" sz="2600" dirty="0"/>
              <a:t>a three-candidate election in which two candidates</a:t>
            </a:r>
            <a:r>
              <a:rPr lang="en-US" sz="2600" i="1" dirty="0"/>
              <a:t> C</a:t>
            </a:r>
            <a:r>
              <a:rPr lang="en-US" sz="2600" baseline="-25000" dirty="0"/>
              <a:t>1</a:t>
            </a:r>
            <a:r>
              <a:rPr lang="en-US" sz="2600" dirty="0"/>
              <a:t> and </a:t>
            </a:r>
            <a:r>
              <a:rPr lang="en-US" sz="2600" i="1" dirty="0"/>
              <a:t>C</a:t>
            </a:r>
            <a:r>
              <a:rPr lang="en-US" sz="2600" baseline="-25000" dirty="0"/>
              <a:t>2</a:t>
            </a:r>
            <a:r>
              <a:rPr lang="en-US" sz="2600" dirty="0"/>
              <a:t> have similar policy positions or otherwise appeal to same group of voters, while a third candidate </a:t>
            </a:r>
            <a:r>
              <a:rPr lang="en-US" sz="2600" i="1" dirty="0"/>
              <a:t>X</a:t>
            </a:r>
            <a:r>
              <a:rPr lang="en-US" sz="2600" dirty="0"/>
              <a:t> has a distinctive policy position or otherwise appeals to a different group of voters.  </a:t>
            </a:r>
            <a:endParaRPr lang="en-US" sz="2600" dirty="0" smtClean="0"/>
          </a:p>
          <a:p>
            <a:pPr lvl="1"/>
            <a:r>
              <a:rPr lang="en-US" sz="2200" dirty="0" smtClean="0"/>
              <a:t>There </a:t>
            </a:r>
            <a:r>
              <a:rPr lang="en-US" sz="2200" dirty="0"/>
              <a:t>are two </a:t>
            </a:r>
            <a:r>
              <a:rPr lang="en-US" sz="2200" dirty="0" smtClean="0"/>
              <a:t>sets </a:t>
            </a:r>
            <a:r>
              <a:rPr lang="en-US" sz="2200" dirty="0"/>
              <a:t>of voters with substantially opposed preferences: </a:t>
            </a:r>
            <a:endParaRPr lang="en-US" sz="2000" dirty="0" smtClean="0"/>
          </a:p>
          <a:p>
            <a:pPr lvl="2"/>
            <a:r>
              <a:rPr lang="en-US" sz="1900" dirty="0" smtClean="0"/>
              <a:t>those </a:t>
            </a:r>
            <a:r>
              <a:rPr lang="en-US" sz="1900" dirty="0"/>
              <a:t>who prefer both </a:t>
            </a:r>
            <a:r>
              <a:rPr lang="en-US" sz="1900" i="1" dirty="0"/>
              <a:t>C</a:t>
            </a:r>
            <a:r>
              <a:rPr lang="en-US" sz="1900" baseline="-25000" dirty="0"/>
              <a:t>1</a:t>
            </a:r>
            <a:r>
              <a:rPr lang="en-US" sz="1900" dirty="0"/>
              <a:t> and </a:t>
            </a:r>
            <a:r>
              <a:rPr lang="en-US" sz="1900" i="1" dirty="0"/>
              <a:t>C</a:t>
            </a:r>
            <a:r>
              <a:rPr lang="en-US" sz="1900" baseline="-25000" dirty="0"/>
              <a:t>2</a:t>
            </a:r>
            <a:r>
              <a:rPr lang="en-US" sz="1900" dirty="0"/>
              <a:t> to </a:t>
            </a:r>
            <a:r>
              <a:rPr lang="en-US" sz="1900" i="1" dirty="0" smtClean="0"/>
              <a:t>X,</a:t>
            </a:r>
            <a:r>
              <a:rPr lang="en-US" sz="1900" dirty="0" smtClean="0"/>
              <a:t> </a:t>
            </a:r>
            <a:r>
              <a:rPr lang="en-US" sz="1900" dirty="0"/>
              <a:t>and </a:t>
            </a:r>
            <a:endParaRPr lang="en-US" sz="1900" dirty="0" smtClean="0"/>
          </a:p>
          <a:p>
            <a:pPr lvl="2"/>
            <a:r>
              <a:rPr lang="en-US" sz="1900" dirty="0" smtClean="0"/>
              <a:t>those </a:t>
            </a:r>
            <a:r>
              <a:rPr lang="en-US" sz="1900" dirty="0"/>
              <a:t>who prefer </a:t>
            </a:r>
            <a:r>
              <a:rPr lang="en-US" sz="1900" i="1" dirty="0"/>
              <a:t>X</a:t>
            </a:r>
            <a:r>
              <a:rPr lang="en-US" sz="1900" dirty="0"/>
              <a:t> to both </a:t>
            </a:r>
            <a:r>
              <a:rPr lang="en-US" sz="1900" i="1" dirty="0"/>
              <a:t>C</a:t>
            </a:r>
            <a:r>
              <a:rPr lang="en-US" sz="1900" baseline="-25000" dirty="0"/>
              <a:t>1</a:t>
            </a:r>
            <a:r>
              <a:rPr lang="en-US" sz="1900" dirty="0"/>
              <a:t> and </a:t>
            </a:r>
            <a:r>
              <a:rPr lang="en-US" sz="1900" i="1" dirty="0"/>
              <a:t>C</a:t>
            </a:r>
            <a:r>
              <a:rPr lang="en-US" sz="1900" baseline="-25000" dirty="0"/>
              <a:t>2</a:t>
            </a:r>
            <a:r>
              <a:rPr lang="en-US" sz="1900" dirty="0"/>
              <a:t>.  </a:t>
            </a:r>
            <a:endParaRPr lang="en-US" sz="1900" dirty="0" smtClean="0"/>
          </a:p>
          <a:p>
            <a:pPr lvl="2"/>
            <a:r>
              <a:rPr lang="en-US" sz="1900" dirty="0" smtClean="0"/>
              <a:t>Voters </a:t>
            </a:r>
            <a:r>
              <a:rPr lang="en-US" sz="1900" dirty="0"/>
              <a:t>in both groups may have either preference between </a:t>
            </a:r>
            <a:r>
              <a:rPr lang="en-US" sz="1900" i="1" dirty="0"/>
              <a:t>C</a:t>
            </a:r>
            <a:r>
              <a:rPr lang="en-US" sz="1900" baseline="-25000" dirty="0"/>
              <a:t>1</a:t>
            </a:r>
            <a:r>
              <a:rPr lang="en-US" sz="1900" dirty="0"/>
              <a:t> and </a:t>
            </a:r>
            <a:r>
              <a:rPr lang="en-US" sz="1900" i="1" dirty="0" smtClean="0"/>
              <a:t>C</a:t>
            </a:r>
            <a:r>
              <a:rPr lang="en-US" sz="1900" baseline="-25000" dirty="0" smtClean="0"/>
              <a:t>2</a:t>
            </a:r>
            <a:r>
              <a:rPr lang="en-US" sz="1900" dirty="0" smtClean="0"/>
              <a:t>.</a:t>
            </a:r>
            <a:endParaRPr lang="en-US" sz="1900" dirty="0"/>
          </a:p>
          <a:p>
            <a:r>
              <a:rPr lang="en-US" sz="2600" dirty="0" smtClean="0"/>
              <a:t>This </a:t>
            </a:r>
            <a:r>
              <a:rPr lang="en-US" sz="2600" dirty="0"/>
              <a:t>situation can be characterized in several ways.  </a:t>
            </a:r>
            <a:endParaRPr lang="en-US" sz="2600" dirty="0" smtClean="0"/>
          </a:p>
          <a:p>
            <a:pPr lvl="1"/>
            <a:r>
              <a:rPr lang="en-US" sz="2200" dirty="0" smtClean="0"/>
              <a:t>First</a:t>
            </a:r>
            <a:r>
              <a:rPr lang="en-US" sz="2200" dirty="0"/>
              <a:t>, </a:t>
            </a:r>
            <a:r>
              <a:rPr lang="en-US" sz="2200" i="1" dirty="0"/>
              <a:t>C</a:t>
            </a:r>
            <a:r>
              <a:rPr lang="en-US" sz="2200" baseline="-25000" dirty="0"/>
              <a:t>1</a:t>
            </a:r>
            <a:r>
              <a:rPr lang="en-US" sz="2200" dirty="0"/>
              <a:t> and </a:t>
            </a:r>
            <a:r>
              <a:rPr lang="en-US" sz="2200" i="1" dirty="0"/>
              <a:t>C</a:t>
            </a:r>
            <a:r>
              <a:rPr lang="en-US" sz="2200" baseline="-25000" dirty="0"/>
              <a:t>2</a:t>
            </a:r>
            <a:r>
              <a:rPr lang="en-US" sz="2200" dirty="0"/>
              <a:t> may be called (near)</a:t>
            </a:r>
            <a:r>
              <a:rPr lang="en-US" sz="2200" i="1" dirty="0"/>
              <a:t> clone</a:t>
            </a:r>
            <a:r>
              <a:rPr lang="en-US" sz="2200" dirty="0"/>
              <a:t> candidates and </a:t>
            </a:r>
            <a:r>
              <a:rPr lang="en-US" sz="2200" i="1" dirty="0"/>
              <a:t>X</a:t>
            </a:r>
            <a:r>
              <a:rPr lang="en-US" sz="2200" dirty="0"/>
              <a:t> may then be called </a:t>
            </a:r>
            <a:r>
              <a:rPr lang="en-US" sz="2200" i="1" dirty="0"/>
              <a:t>exceptional</a:t>
            </a:r>
            <a:r>
              <a:rPr lang="en-US" sz="2200" dirty="0"/>
              <a:t> or </a:t>
            </a:r>
            <a:r>
              <a:rPr lang="en-US" sz="2200" i="1" dirty="0"/>
              <a:t>extreme</a:t>
            </a:r>
            <a:r>
              <a:rPr lang="en-US" sz="2200" dirty="0"/>
              <a:t> (or non-clone) </a:t>
            </a:r>
            <a:r>
              <a:rPr lang="en-US" sz="2200" dirty="0" smtClean="0"/>
              <a:t>candidate.</a:t>
            </a:r>
            <a:endParaRPr lang="en-US" sz="2200" baseline="30000" dirty="0"/>
          </a:p>
          <a:p>
            <a:pPr lvl="1"/>
            <a:r>
              <a:rPr lang="en-US" sz="2200" dirty="0" smtClean="0"/>
              <a:t>Second</a:t>
            </a:r>
            <a:r>
              <a:rPr lang="en-US" sz="2200" dirty="0"/>
              <a:t>, </a:t>
            </a:r>
            <a:r>
              <a:rPr lang="en-US" sz="2200" dirty="0" smtClean="0"/>
              <a:t>there </a:t>
            </a:r>
            <a:r>
              <a:rPr lang="en-US" sz="2200" dirty="0"/>
              <a:t>is one candidate, namely </a:t>
            </a:r>
            <a:r>
              <a:rPr lang="en-US" sz="2200" i="1" dirty="0"/>
              <a:t>E</a:t>
            </a:r>
            <a:r>
              <a:rPr lang="en-US" sz="2200" dirty="0"/>
              <a:t>, whom no one ranks in the middle.  Therefore, </a:t>
            </a:r>
            <a:r>
              <a:rPr lang="en-US" sz="2200" dirty="0" smtClean="0"/>
              <a:t>these </a:t>
            </a:r>
            <a:r>
              <a:rPr lang="en-US" sz="2200" dirty="0"/>
              <a:t>preferences are </a:t>
            </a:r>
            <a:r>
              <a:rPr lang="en-US" sz="2200" i="1" dirty="0"/>
              <a:t>middle-restricted</a:t>
            </a:r>
            <a:r>
              <a:rPr lang="en-US" sz="2200" dirty="0" smtClean="0"/>
              <a:t>.</a:t>
            </a:r>
          </a:p>
          <a:p>
            <a:pPr lvl="1"/>
            <a:endParaRPr lang="en-US" sz="2200" dirty="0"/>
          </a:p>
          <a:p>
            <a:pPr marL="0" indent="0">
              <a:buNone/>
            </a:pPr>
            <a:r>
              <a:rPr lang="en-US" sz="1200" b="1" dirty="0" err="1" smtClean="0"/>
              <a:t>Nicolaus</a:t>
            </a:r>
            <a:r>
              <a:rPr lang="en-US" sz="1200" b="1" dirty="0" smtClean="0"/>
              <a:t> </a:t>
            </a:r>
            <a:r>
              <a:rPr lang="en-US" sz="1200" b="1" dirty="0" err="1" smtClean="0"/>
              <a:t>Tideman</a:t>
            </a:r>
            <a:r>
              <a:rPr lang="en-US" sz="1200" b="1" dirty="0"/>
              <a:t>, </a:t>
            </a:r>
            <a:r>
              <a:rPr lang="en-US" sz="1200" b="1" dirty="0" smtClean="0"/>
              <a:t>“</a:t>
            </a:r>
            <a:r>
              <a:rPr lang="en-US" sz="1200" b="1" dirty="0"/>
              <a:t>Independence of Clones as a Criterion for Voting Rules,” </a:t>
            </a:r>
            <a:r>
              <a:rPr lang="en-US" sz="1200" b="1" i="1" dirty="0"/>
              <a:t>Social Choice and Welfare</a:t>
            </a:r>
            <a:r>
              <a:rPr lang="en-US" sz="1200" b="1" dirty="0"/>
              <a:t>, </a:t>
            </a:r>
            <a:r>
              <a:rPr lang="en-US" sz="1200" b="1" dirty="0" smtClean="0"/>
              <a:t>1987 </a:t>
            </a:r>
            <a:endParaRPr lang="en-US" sz="1200" b="1" dirty="0"/>
          </a:p>
        </p:txBody>
      </p:sp>
    </p:spTree>
    <p:extLst>
      <p:ext uri="{BB962C8B-B14F-4D97-AF65-F5344CB8AC3E}">
        <p14:creationId xmlns:p14="http://schemas.microsoft.com/office/powerpoint/2010/main" val="29891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txBody>
          <a:bodyPr>
            <a:normAutofit/>
          </a:bodyPr>
          <a:lstStyle/>
          <a:p>
            <a:r>
              <a:rPr lang="en-US" sz="3200" dirty="0">
                <a:solidFill>
                  <a:prstClr val="black"/>
                </a:solidFill>
              </a:rPr>
              <a:t>Monotonicity Failure with Clone </a:t>
            </a:r>
            <a:r>
              <a:rPr lang="en-US" sz="3200" dirty="0" smtClean="0">
                <a:solidFill>
                  <a:prstClr val="black"/>
                </a:solidFill>
              </a:rPr>
              <a:t>Candidates (cont.)</a:t>
            </a:r>
            <a:endParaRPr lang="en-US" dirty="0"/>
          </a:p>
        </p:txBody>
      </p:sp>
      <p:sp>
        <p:nvSpPr>
          <p:cNvPr id="3" name="Content Placeholder 2"/>
          <p:cNvSpPr>
            <a:spLocks noGrp="1"/>
          </p:cNvSpPr>
          <p:nvPr>
            <p:ph idx="1"/>
          </p:nvPr>
        </p:nvSpPr>
        <p:spPr>
          <a:xfrm>
            <a:off x="457200" y="1066800"/>
            <a:ext cx="8229600" cy="5486400"/>
          </a:xfrm>
        </p:spPr>
        <p:txBody>
          <a:bodyPr>
            <a:normAutofit fontScale="70000" lnSpcReduction="20000"/>
          </a:bodyPr>
          <a:lstStyle/>
          <a:p>
            <a:r>
              <a:rPr lang="en-US" dirty="0" smtClean="0"/>
              <a:t>The </a:t>
            </a:r>
            <a:r>
              <a:rPr lang="en-US" dirty="0"/>
              <a:t>case in which </a:t>
            </a:r>
            <a:r>
              <a:rPr lang="en-US" i="1" dirty="0"/>
              <a:t>X</a:t>
            </a:r>
            <a:r>
              <a:rPr lang="en-US" dirty="0"/>
              <a:t> supporters are a large minority, and specifically when  </a:t>
            </a:r>
            <a:r>
              <a:rPr lang="en-US" i="1" dirty="0"/>
              <a:t>n</a:t>
            </a:r>
            <a:r>
              <a:rPr lang="en-US" dirty="0"/>
              <a:t>/3 &lt;</a:t>
            </a:r>
            <a:r>
              <a:rPr lang="en-US" i="1" dirty="0"/>
              <a:t> x</a:t>
            </a:r>
            <a:r>
              <a:rPr lang="en-US" dirty="0"/>
              <a:t> &lt;</a:t>
            </a:r>
            <a:r>
              <a:rPr lang="en-US" i="1" dirty="0"/>
              <a:t> n</a:t>
            </a:r>
            <a:r>
              <a:rPr lang="en-US" dirty="0"/>
              <a:t>/2, is of special interest.  </a:t>
            </a:r>
            <a:endParaRPr lang="en-US" dirty="0" smtClean="0"/>
          </a:p>
          <a:p>
            <a:r>
              <a:rPr lang="en-US" dirty="0" smtClean="0"/>
              <a:t>If </a:t>
            </a:r>
            <a:r>
              <a:rPr lang="en-US" dirty="0"/>
              <a:t>the </a:t>
            </a:r>
            <a:r>
              <a:rPr lang="en-US" i="1" dirty="0"/>
              <a:t>C</a:t>
            </a:r>
            <a:r>
              <a:rPr lang="en-US" dirty="0"/>
              <a:t> supporters are sufficiently equally divided between the two clones with respect to their first preferences, </a:t>
            </a:r>
            <a:r>
              <a:rPr lang="en-US" dirty="0" smtClean="0"/>
              <a:t>then</a:t>
            </a:r>
          </a:p>
          <a:p>
            <a:pPr lvl="1"/>
            <a:r>
              <a:rPr lang="en-US" dirty="0" smtClean="0"/>
              <a:t>candidate </a:t>
            </a:r>
            <a:r>
              <a:rPr lang="en-US" i="1" dirty="0"/>
              <a:t>X</a:t>
            </a:r>
            <a:r>
              <a:rPr lang="en-US" dirty="0"/>
              <a:t> </a:t>
            </a:r>
            <a:r>
              <a:rPr lang="en-US" dirty="0" smtClean="0"/>
              <a:t>becomes the </a:t>
            </a:r>
            <a:r>
              <a:rPr lang="en-US" dirty="0"/>
              <a:t>Plurality Winner (and would be elected under Plurality Voting</a:t>
            </a:r>
            <a:r>
              <a:rPr lang="en-US" dirty="0" smtClean="0"/>
              <a:t>),</a:t>
            </a:r>
          </a:p>
          <a:p>
            <a:pPr lvl="1"/>
            <a:r>
              <a:rPr lang="en-US" dirty="0" smtClean="0"/>
              <a:t>even </a:t>
            </a:r>
            <a:r>
              <a:rPr lang="en-US" dirty="0"/>
              <a:t>though </a:t>
            </a:r>
            <a:r>
              <a:rPr lang="en-US" i="1" dirty="0"/>
              <a:t>X</a:t>
            </a:r>
            <a:r>
              <a:rPr lang="en-US" dirty="0"/>
              <a:t> is also the Condorcet Loser.  </a:t>
            </a:r>
            <a:endParaRPr lang="en-US" dirty="0" smtClean="0"/>
          </a:p>
          <a:p>
            <a:r>
              <a:rPr lang="en-US" dirty="0" smtClean="0"/>
              <a:t>In </a:t>
            </a:r>
            <a:r>
              <a:rPr lang="en-US" dirty="0"/>
              <a:t>this case, the </a:t>
            </a:r>
            <a:r>
              <a:rPr lang="en-US" i="1" dirty="0"/>
              <a:t>C</a:t>
            </a:r>
            <a:r>
              <a:rPr lang="en-US" dirty="0"/>
              <a:t> supporters constitute a majority vulnerable to </a:t>
            </a:r>
            <a:r>
              <a:rPr lang="en-US" i="1" dirty="0"/>
              <a:t>vote splitting</a:t>
            </a:r>
            <a:r>
              <a:rPr lang="en-US" dirty="0"/>
              <a:t>, </a:t>
            </a:r>
            <a:endParaRPr lang="en-US" dirty="0" smtClean="0"/>
          </a:p>
          <a:p>
            <a:pPr lvl="1"/>
            <a:r>
              <a:rPr lang="en-US" dirty="0" smtClean="0"/>
              <a:t>since </a:t>
            </a:r>
            <a:r>
              <a:rPr lang="en-US" dirty="0"/>
              <a:t>either can win if the other is not a candidate </a:t>
            </a:r>
            <a:endParaRPr lang="en-US" dirty="0" smtClean="0"/>
          </a:p>
          <a:p>
            <a:pPr lvl="1"/>
            <a:r>
              <a:rPr lang="en-US" dirty="0" smtClean="0"/>
              <a:t>but</a:t>
            </a:r>
            <a:r>
              <a:rPr lang="en-US" dirty="0"/>
              <a:t>, if both are candidates, each “spoils” the other’s chance of election.  </a:t>
            </a:r>
            <a:endParaRPr lang="en-US" dirty="0" smtClean="0"/>
          </a:p>
          <a:p>
            <a:r>
              <a:rPr lang="en-US" dirty="0" smtClean="0"/>
              <a:t>One </a:t>
            </a:r>
            <a:r>
              <a:rPr lang="en-US" dirty="0"/>
              <a:t>appeal of  IRV is that it resolves this “spoiler” problem to the advantage of the majority of voters favoring the clone candidates, because at least one clone must get into the instant runoff, where it defeats </a:t>
            </a:r>
            <a:r>
              <a:rPr lang="en-US" i="1" dirty="0"/>
              <a:t>X</a:t>
            </a:r>
            <a:r>
              <a:rPr lang="en-US" dirty="0"/>
              <a:t> and thereby becomes the IRV winner</a:t>
            </a:r>
            <a:r>
              <a:rPr lang="en-US" dirty="0" smtClean="0"/>
              <a:t>.</a:t>
            </a:r>
          </a:p>
          <a:p>
            <a:r>
              <a:rPr lang="en-US" dirty="0" smtClean="0"/>
              <a:t>But what price is paid in terms of vulnerability to monotonicity failure?</a:t>
            </a:r>
            <a:endParaRPr lang="en-US" dirty="0"/>
          </a:p>
        </p:txBody>
      </p:sp>
    </p:spTree>
    <p:extLst>
      <p:ext uri="{BB962C8B-B14F-4D97-AF65-F5344CB8AC3E}">
        <p14:creationId xmlns:p14="http://schemas.microsoft.com/office/powerpoint/2010/main" val="297819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lstStyle/>
          <a:p>
            <a:r>
              <a:rPr lang="en-US" sz="3200" dirty="0">
                <a:solidFill>
                  <a:prstClr val="black"/>
                </a:solidFill>
              </a:rPr>
              <a:t>Monotonicity Failure with Clone Candidates (cont.)</a:t>
            </a:r>
            <a:endParaRPr lang="en-US" dirty="0"/>
          </a:p>
        </p:txBody>
      </p:sp>
      <p:sp>
        <p:nvSpPr>
          <p:cNvPr id="3" name="Content Placeholder 2"/>
          <p:cNvSpPr>
            <a:spLocks noGrp="1"/>
          </p:cNvSpPr>
          <p:nvPr>
            <p:ph idx="1"/>
          </p:nvPr>
        </p:nvSpPr>
        <p:spPr>
          <a:xfrm>
            <a:off x="457200" y="990600"/>
            <a:ext cx="8229600" cy="5562600"/>
          </a:xfrm>
        </p:spPr>
        <p:txBody>
          <a:bodyPr>
            <a:normAutofit fontScale="92500" lnSpcReduction="10000"/>
          </a:bodyPr>
          <a:lstStyle/>
          <a:p>
            <a:pPr marL="0" indent="0">
              <a:buNone/>
            </a:pPr>
            <a:r>
              <a:rPr lang="en-US" sz="2200" b="1" dirty="0" smtClean="0"/>
              <a:t>LEMMA </a:t>
            </a:r>
            <a:r>
              <a:rPr lang="en-US" sz="2200" b="1" dirty="0"/>
              <a:t>4.</a:t>
            </a:r>
            <a:r>
              <a:rPr lang="en-US" sz="2200" dirty="0"/>
              <a:t>  Given a ballot profile expressing middle-restricted preference, </a:t>
            </a:r>
            <a:endParaRPr lang="en-US" sz="2000" dirty="0"/>
          </a:p>
          <a:p>
            <a:pPr marL="0" indent="0">
              <a:buNone/>
            </a:pPr>
            <a:r>
              <a:rPr lang="en-US" sz="2000" dirty="0"/>
              <a:t>   (</a:t>
            </a:r>
            <a:r>
              <a:rPr lang="en-US" sz="2000" dirty="0" smtClean="0"/>
              <a:t>a)   there </a:t>
            </a:r>
            <a:r>
              <a:rPr lang="en-US" sz="2000" dirty="0"/>
              <a:t>is no Condorcet cycle;</a:t>
            </a:r>
          </a:p>
          <a:p>
            <a:pPr marL="0" indent="0">
              <a:buNone/>
            </a:pPr>
            <a:r>
              <a:rPr lang="en-US" sz="2000" dirty="0" smtClean="0"/>
              <a:t>   </a:t>
            </a:r>
            <a:r>
              <a:rPr lang="en-US" sz="2000" dirty="0"/>
              <a:t>(</a:t>
            </a:r>
            <a:r>
              <a:rPr lang="en-US" sz="2000" dirty="0" smtClean="0"/>
              <a:t>b)   the </a:t>
            </a:r>
            <a:r>
              <a:rPr lang="en-US" sz="2000" dirty="0"/>
              <a:t>IRV winner is the extreme candidate </a:t>
            </a:r>
            <a:r>
              <a:rPr lang="en-US" sz="2000" i="1" dirty="0"/>
              <a:t>X </a:t>
            </a:r>
            <a:r>
              <a:rPr lang="en-US" sz="2000" dirty="0"/>
              <a:t>if and only if </a:t>
            </a:r>
            <a:r>
              <a:rPr lang="en-US" sz="2000" i="1" dirty="0"/>
              <a:t>X</a:t>
            </a:r>
            <a:r>
              <a:rPr lang="en-US" sz="2000" dirty="0"/>
              <a:t> is the Majority </a:t>
            </a:r>
            <a:r>
              <a:rPr lang="en-US" sz="2000" dirty="0" smtClean="0"/>
              <a:t>	Winner</a:t>
            </a:r>
            <a:r>
              <a:rPr lang="en-US" sz="2000" dirty="0"/>
              <a:t>;</a:t>
            </a:r>
          </a:p>
          <a:p>
            <a:pPr marL="0" indent="0">
              <a:buNone/>
            </a:pPr>
            <a:r>
              <a:rPr lang="en-US" sz="2000" dirty="0"/>
              <a:t>   </a:t>
            </a:r>
            <a:r>
              <a:rPr lang="en-US" sz="2000" dirty="0" smtClean="0"/>
              <a:t>(c)    if </a:t>
            </a:r>
            <a:r>
              <a:rPr lang="en-US" sz="2000" i="1" dirty="0"/>
              <a:t>X</a:t>
            </a:r>
            <a:r>
              <a:rPr lang="en-US" sz="2000" dirty="0"/>
              <a:t> is not a Majority Winner, it is the Condorcet Loser; in which case </a:t>
            </a:r>
          </a:p>
          <a:p>
            <a:pPr marL="0" indent="0">
              <a:buNone/>
            </a:pPr>
            <a:r>
              <a:rPr lang="en-US" sz="2000" dirty="0"/>
              <a:t>   </a:t>
            </a:r>
            <a:r>
              <a:rPr lang="en-US" sz="2000" dirty="0" smtClean="0"/>
              <a:t>(d)    the </a:t>
            </a:r>
            <a:r>
              <a:rPr lang="en-US" sz="2000" dirty="0"/>
              <a:t>IRV winner is the Condorcet Winner, namely the clone candidate </a:t>
            </a:r>
            <a:r>
              <a:rPr lang="en-US" sz="2000" dirty="0" smtClean="0"/>
              <a:t>	that </a:t>
            </a:r>
            <a:r>
              <a:rPr lang="en-US" sz="2000" dirty="0"/>
              <a:t>beats the other clone candidate</a:t>
            </a:r>
            <a:r>
              <a:rPr lang="en-US" sz="2000" dirty="0" smtClean="0"/>
              <a:t>.</a:t>
            </a:r>
          </a:p>
          <a:p>
            <a:pPr marL="0" indent="0">
              <a:buNone/>
            </a:pPr>
            <a:endParaRPr lang="en-US" sz="2000" dirty="0" smtClean="0"/>
          </a:p>
          <a:p>
            <a:pPr marL="0" indent="0">
              <a:buNone/>
            </a:pPr>
            <a:r>
              <a:rPr lang="en-US" sz="2200" b="1" dirty="0" smtClean="0"/>
              <a:t>PROPOSITION 6</a:t>
            </a:r>
            <a:r>
              <a:rPr lang="en-US" sz="2200" dirty="0" smtClean="0"/>
              <a:t>.  </a:t>
            </a:r>
            <a:r>
              <a:rPr lang="en-US" sz="2200" dirty="0"/>
              <a:t>A middle-restricted ballot profile </a:t>
            </a:r>
            <a:r>
              <a:rPr lang="en-US" sz="2200" i="1" dirty="0"/>
              <a:t>B</a:t>
            </a:r>
            <a:r>
              <a:rPr lang="en-US" sz="2200" dirty="0"/>
              <a:t> is vulnerable to Upward Monotonicity Failure if and only if</a:t>
            </a:r>
          </a:p>
          <a:p>
            <a:pPr marL="0" indent="0">
              <a:buNone/>
            </a:pPr>
            <a:r>
              <a:rPr lang="en-US" sz="2000" dirty="0"/>
              <a:t>   (</a:t>
            </a:r>
            <a:r>
              <a:rPr lang="en-US" sz="2000" dirty="0" smtClean="0"/>
              <a:t>a)    the </a:t>
            </a:r>
            <a:r>
              <a:rPr lang="en-US" sz="2000" dirty="0"/>
              <a:t>Plurality Loser is a clone candidate </a:t>
            </a:r>
            <a:r>
              <a:rPr lang="en-US" sz="2000" i="1" dirty="0"/>
              <a:t>C</a:t>
            </a:r>
            <a:r>
              <a:rPr lang="en-US" sz="2000" dirty="0"/>
              <a:t>; </a:t>
            </a:r>
          </a:p>
          <a:p>
            <a:pPr marL="0" indent="0">
              <a:buNone/>
            </a:pPr>
            <a:r>
              <a:rPr lang="en-US" sz="2000" dirty="0"/>
              <a:t>   (</a:t>
            </a:r>
            <a:r>
              <a:rPr lang="en-US" sz="2000" dirty="0" smtClean="0"/>
              <a:t>b)    </a:t>
            </a:r>
            <a:r>
              <a:rPr lang="en-US" sz="2000" i="1" dirty="0" smtClean="0"/>
              <a:t>c</a:t>
            </a:r>
            <a:r>
              <a:rPr lang="en-US" sz="2000" dirty="0" smtClean="0"/>
              <a:t> </a:t>
            </a:r>
            <a:r>
              <a:rPr lang="en-US" sz="2000" dirty="0"/>
              <a:t>&gt;</a:t>
            </a:r>
            <a:r>
              <a:rPr lang="en-US" sz="2000" i="1" dirty="0"/>
              <a:t> n</a:t>
            </a:r>
            <a:r>
              <a:rPr lang="en-US" sz="2000" dirty="0"/>
              <a:t>/4; and </a:t>
            </a:r>
          </a:p>
          <a:p>
            <a:pPr marL="0" indent="0">
              <a:buNone/>
            </a:pPr>
            <a:r>
              <a:rPr lang="en-US" sz="2000" dirty="0"/>
              <a:t>   (</a:t>
            </a:r>
            <a:r>
              <a:rPr lang="en-US" sz="2000" dirty="0" smtClean="0"/>
              <a:t>c)    </a:t>
            </a:r>
            <a:r>
              <a:rPr lang="en-US" sz="2000" i="1" dirty="0" smtClean="0"/>
              <a:t>C</a:t>
            </a:r>
            <a:r>
              <a:rPr lang="en-US" sz="2000" dirty="0" smtClean="0"/>
              <a:t> </a:t>
            </a:r>
            <a:r>
              <a:rPr lang="en-US" sz="2000" dirty="0"/>
              <a:t>beats the other clone candidate. </a:t>
            </a:r>
            <a:endParaRPr lang="en-US" sz="2000" dirty="0" smtClean="0"/>
          </a:p>
          <a:p>
            <a:pPr marL="0" indent="0">
              <a:buNone/>
            </a:pPr>
            <a:endParaRPr lang="en-US" sz="2000" dirty="0" smtClean="0"/>
          </a:p>
          <a:p>
            <a:pPr marL="0" indent="0">
              <a:buNone/>
            </a:pPr>
            <a:r>
              <a:rPr lang="en-US" sz="2200" b="1" dirty="0" smtClean="0"/>
              <a:t>PROPOSITION </a:t>
            </a:r>
            <a:r>
              <a:rPr lang="en-US" sz="2200" b="1" dirty="0"/>
              <a:t>7</a:t>
            </a:r>
            <a:r>
              <a:rPr lang="en-US" sz="2200" dirty="0"/>
              <a:t>.  If the voter preferences expressed on ballot profile </a:t>
            </a:r>
            <a:r>
              <a:rPr lang="en-US" sz="2200" i="1" dirty="0"/>
              <a:t>B</a:t>
            </a:r>
            <a:r>
              <a:rPr lang="en-US" sz="2200" dirty="0"/>
              <a:t> are middle-restricted, </a:t>
            </a:r>
            <a:r>
              <a:rPr lang="en-US" sz="2200" i="1" dirty="0"/>
              <a:t>B</a:t>
            </a:r>
            <a:r>
              <a:rPr lang="en-US" sz="2200" dirty="0"/>
              <a:t> cannot be vulnerable to Downward (or Double) Monotonicity Failure</a:t>
            </a:r>
            <a:r>
              <a:rPr lang="en-US" sz="2200" dirty="0" smtClean="0"/>
              <a:t>.</a:t>
            </a:r>
            <a:endParaRPr lang="en-US" sz="2200" dirty="0"/>
          </a:p>
        </p:txBody>
      </p:sp>
    </p:spTree>
    <p:extLst>
      <p:ext uri="{BB962C8B-B14F-4D97-AF65-F5344CB8AC3E}">
        <p14:creationId xmlns:p14="http://schemas.microsoft.com/office/powerpoint/2010/main" val="152851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p:spPr>
        <p:txBody>
          <a:bodyPr/>
          <a:lstStyle/>
          <a:p>
            <a:r>
              <a:rPr lang="en-US" sz="3200" dirty="0">
                <a:solidFill>
                  <a:prstClr val="black"/>
                </a:solidFill>
              </a:rPr>
              <a:t>Monotonicity Failure with Clone Candidates (cont.)</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981200"/>
            <a:ext cx="8686800" cy="4572000"/>
          </a:xfrm>
        </p:spPr>
      </p:pic>
      <p:sp>
        <p:nvSpPr>
          <p:cNvPr id="3" name="Content Placeholder 2"/>
          <p:cNvSpPr>
            <a:spLocks noGrp="1"/>
          </p:cNvSpPr>
          <p:nvPr>
            <p:ph sz="half" idx="2"/>
          </p:nvPr>
        </p:nvSpPr>
        <p:spPr>
          <a:xfrm>
            <a:off x="381000" y="914401"/>
            <a:ext cx="8305800" cy="1066800"/>
          </a:xfrm>
        </p:spPr>
        <p:txBody>
          <a:bodyPr>
            <a:normAutofit/>
          </a:bodyPr>
          <a:lstStyle/>
          <a:p>
            <a:r>
              <a:rPr lang="en-US" sz="2000" dirty="0" smtClean="0"/>
              <a:t>I </a:t>
            </a:r>
            <a:r>
              <a:rPr lang="en-US" sz="2000" dirty="0"/>
              <a:t>generated another 128,000 simulated profiles with clone candidates in the same manner as the random profiles, except that all ballots with a clone ranked first were assigned the other clone  as a second preference.</a:t>
            </a:r>
          </a:p>
        </p:txBody>
      </p:sp>
    </p:spTree>
    <p:extLst>
      <p:ext uri="{BB962C8B-B14F-4D97-AF65-F5344CB8AC3E}">
        <p14:creationId xmlns:p14="http://schemas.microsoft.com/office/powerpoint/2010/main" val="91855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838200"/>
          </a:xfrm>
        </p:spPr>
        <p:txBody>
          <a:bodyPr/>
          <a:lstStyle/>
          <a:p>
            <a:r>
              <a:rPr lang="en-US" sz="3200" dirty="0">
                <a:solidFill>
                  <a:prstClr val="black"/>
                </a:solidFill>
              </a:rPr>
              <a:t>Monotonicity Failure with Clone Candidates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990600"/>
            <a:ext cx="3581400" cy="5486400"/>
          </a:xfrm>
        </p:spPr>
      </p:pic>
    </p:spTree>
    <p:extLst>
      <p:ext uri="{BB962C8B-B14F-4D97-AF65-F5344CB8AC3E}">
        <p14:creationId xmlns:p14="http://schemas.microsoft.com/office/powerpoint/2010/main" val="414316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715962"/>
          </a:xfrm>
        </p:spPr>
        <p:txBody>
          <a:bodyPr>
            <a:normAutofit fontScale="90000"/>
          </a:bodyPr>
          <a:lstStyle/>
          <a:p>
            <a:r>
              <a:rPr lang="en-US" sz="3200" dirty="0">
                <a:solidFill>
                  <a:prstClr val="black"/>
                </a:solidFill>
              </a:rPr>
              <a:t>Monotonicity Failure with </a:t>
            </a:r>
            <a:r>
              <a:rPr lang="en-US" sz="3200" dirty="0" smtClean="0">
                <a:solidFill>
                  <a:prstClr val="black"/>
                </a:solidFill>
              </a:rPr>
              <a:t>Top-Restricted Preferences (cont</a:t>
            </a:r>
            <a:r>
              <a:rPr lang="en-US" sz="3200" dirty="0">
                <a:solidFill>
                  <a:prstClr val="black"/>
                </a:solidFill>
              </a:rPr>
              <a:t>.)</a:t>
            </a: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sz="2400" dirty="0" smtClean="0"/>
              <a:t>Single-peaked </a:t>
            </a:r>
            <a:r>
              <a:rPr lang="en-US" sz="2400" dirty="0"/>
              <a:t>(bottom-restricted) and middle-restricted preferences are examples of </a:t>
            </a:r>
            <a:r>
              <a:rPr lang="en-US" sz="2400" dirty="0" err="1" smtClean="0"/>
              <a:t>Sen’s</a:t>
            </a:r>
            <a:r>
              <a:rPr lang="en-US" sz="2400" dirty="0" smtClean="0"/>
              <a:t> </a:t>
            </a:r>
            <a:r>
              <a:rPr lang="en-US" sz="2400" i="1" dirty="0" smtClean="0"/>
              <a:t>value-restricted</a:t>
            </a:r>
            <a:r>
              <a:rPr lang="en-US" sz="2400" dirty="0" smtClean="0"/>
              <a:t> preferences.  </a:t>
            </a:r>
          </a:p>
          <a:p>
            <a:r>
              <a:rPr lang="en-US" sz="2400" dirty="0" smtClean="0"/>
              <a:t>There </a:t>
            </a:r>
            <a:r>
              <a:rPr lang="en-US" sz="2400" dirty="0"/>
              <a:t>is a third </a:t>
            </a:r>
            <a:r>
              <a:rPr lang="en-US" sz="2400" dirty="0" smtClean="0"/>
              <a:t>category, </a:t>
            </a:r>
            <a:r>
              <a:rPr lang="en-US" sz="2400" dirty="0"/>
              <a:t>namely top-restricted (or ‘single-caved’) preferences, </a:t>
            </a:r>
            <a:endParaRPr lang="en-US" sz="2400" dirty="0" smtClean="0"/>
          </a:p>
          <a:p>
            <a:pPr lvl="1"/>
            <a:r>
              <a:rPr lang="en-US" sz="2000" dirty="0"/>
              <a:t>s</a:t>
            </a:r>
            <a:r>
              <a:rPr lang="en-US" sz="2000" dirty="0" smtClean="0"/>
              <a:t>uch that there is a </a:t>
            </a:r>
            <a:r>
              <a:rPr lang="en-US" sz="2000" dirty="0"/>
              <a:t>candidate that no one ranks first. </a:t>
            </a:r>
            <a:endParaRPr lang="en-US" sz="2000" dirty="0" smtClean="0"/>
          </a:p>
          <a:p>
            <a:r>
              <a:rPr lang="en-US" sz="2400" dirty="0" smtClean="0"/>
              <a:t>But </a:t>
            </a:r>
            <a:r>
              <a:rPr lang="en-US" sz="2400" dirty="0"/>
              <a:t>if only two candidates are ranked first, one or the other is a Majority Winner, so we have the following:</a:t>
            </a:r>
          </a:p>
          <a:p>
            <a:r>
              <a:rPr lang="en-US" sz="2400" b="1" dirty="0" smtClean="0"/>
              <a:t>PROPOSITION </a:t>
            </a:r>
            <a:r>
              <a:rPr lang="en-US" sz="2400" b="1" dirty="0"/>
              <a:t>8</a:t>
            </a:r>
            <a:r>
              <a:rPr lang="en-US" sz="2400" dirty="0"/>
              <a:t>.  If the voter preferences expressed on ballot profile </a:t>
            </a:r>
            <a:r>
              <a:rPr lang="en-US" sz="2400" i="1" dirty="0"/>
              <a:t>B</a:t>
            </a:r>
            <a:r>
              <a:rPr lang="en-US" sz="2400" dirty="0"/>
              <a:t> are top-restricted, </a:t>
            </a:r>
            <a:r>
              <a:rPr lang="en-US" sz="2400" i="1" dirty="0"/>
              <a:t>B</a:t>
            </a:r>
            <a:r>
              <a:rPr lang="en-US" sz="2400" dirty="0"/>
              <a:t> is not  vulnerable to either Upward or Downward Monotonicity Failure</a:t>
            </a:r>
            <a:r>
              <a:rPr lang="en-US" sz="2400" dirty="0" smtClean="0"/>
              <a:t>.</a:t>
            </a:r>
          </a:p>
          <a:p>
            <a:endParaRPr lang="en-US" sz="2400" dirty="0"/>
          </a:p>
          <a:p>
            <a:pPr marL="0" indent="0">
              <a:buNone/>
            </a:pPr>
            <a:r>
              <a:rPr lang="en-US" sz="1400" b="1" dirty="0" err="1" smtClean="0"/>
              <a:t>Amartya</a:t>
            </a:r>
            <a:r>
              <a:rPr lang="en-US" sz="1400" b="1" dirty="0" smtClean="0"/>
              <a:t> </a:t>
            </a:r>
            <a:r>
              <a:rPr lang="en-US" sz="1400" b="1" dirty="0"/>
              <a:t>K. </a:t>
            </a:r>
            <a:r>
              <a:rPr lang="en-US" sz="1400" b="1" dirty="0" err="1" smtClean="0"/>
              <a:t>Sen</a:t>
            </a:r>
            <a:r>
              <a:rPr lang="en-US" sz="1400" b="1" dirty="0" smtClean="0"/>
              <a:t>, </a:t>
            </a:r>
            <a:r>
              <a:rPr lang="en-US" sz="1400" b="1" dirty="0"/>
              <a:t>“A Possibility Theorem on Majority Decisions,” </a:t>
            </a:r>
            <a:r>
              <a:rPr lang="en-US" sz="1400" b="1" i="1" dirty="0" err="1"/>
              <a:t>Econometrica</a:t>
            </a:r>
            <a:r>
              <a:rPr lang="en-US" sz="1400" b="1" dirty="0"/>
              <a:t>, </a:t>
            </a:r>
            <a:r>
              <a:rPr lang="en-US" sz="1400" b="1" dirty="0" smtClean="0"/>
              <a:t>1966. </a:t>
            </a:r>
            <a:endParaRPr lang="en-US" sz="1400" b="1" dirty="0"/>
          </a:p>
        </p:txBody>
      </p:sp>
    </p:spTree>
    <p:extLst>
      <p:ext uri="{BB962C8B-B14F-4D97-AF65-F5344CB8AC3E}">
        <p14:creationId xmlns:p14="http://schemas.microsoft.com/office/powerpoint/2010/main" val="1940500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Monotonicity Failure in English Elections</a:t>
            </a:r>
            <a:endParaRPr lang="en-US" sz="3600" dirty="0"/>
          </a:p>
        </p:txBody>
      </p:sp>
      <p:sp>
        <p:nvSpPr>
          <p:cNvPr id="3" name="Content Placeholder 2"/>
          <p:cNvSpPr>
            <a:spLocks noGrp="1"/>
          </p:cNvSpPr>
          <p:nvPr>
            <p:ph idx="1"/>
          </p:nvPr>
        </p:nvSpPr>
        <p:spPr>
          <a:xfrm>
            <a:off x="457200" y="1219200"/>
            <a:ext cx="8229600" cy="5334000"/>
          </a:xfrm>
        </p:spPr>
        <p:txBody>
          <a:bodyPr>
            <a:normAutofit/>
          </a:bodyPr>
          <a:lstStyle/>
          <a:p>
            <a:r>
              <a:rPr lang="en-US" sz="2400" dirty="0"/>
              <a:t>Finally, we examine constituency-level data from the five U.K. general </a:t>
            </a:r>
            <a:r>
              <a:rPr lang="en-US" sz="2400" dirty="0" smtClean="0"/>
              <a:t>elections </a:t>
            </a:r>
            <a:r>
              <a:rPr lang="en-US" sz="2400" dirty="0"/>
              <a:t>from 1992 through </a:t>
            </a:r>
            <a:r>
              <a:rPr lang="en-US" sz="2400" dirty="0" smtClean="0"/>
              <a:t>2010.</a:t>
            </a:r>
          </a:p>
          <a:p>
            <a:pPr lvl="0"/>
            <a:r>
              <a:rPr lang="en-US" sz="2400" dirty="0">
                <a:solidFill>
                  <a:prstClr val="black"/>
                </a:solidFill>
              </a:rPr>
              <a:t>However, I use data from English constituencies only, </a:t>
            </a:r>
          </a:p>
          <a:p>
            <a:pPr lvl="1"/>
            <a:r>
              <a:rPr lang="en-US" sz="1900" dirty="0">
                <a:solidFill>
                  <a:prstClr val="black"/>
                </a:solidFill>
              </a:rPr>
              <a:t>because virtually all constituency elections in England are essentially three-party (</a:t>
            </a:r>
            <a:r>
              <a:rPr lang="en-US" sz="1900" dirty="0" err="1">
                <a:solidFill>
                  <a:prstClr val="black"/>
                </a:solidFill>
              </a:rPr>
              <a:t>Labour</a:t>
            </a:r>
            <a:r>
              <a:rPr lang="en-US" sz="1900" dirty="0">
                <a:solidFill>
                  <a:prstClr val="black"/>
                </a:solidFill>
              </a:rPr>
              <a:t>, Liberal Democrat, and Conservative) affairs, </a:t>
            </a:r>
          </a:p>
          <a:p>
            <a:pPr lvl="1"/>
            <a:r>
              <a:rPr lang="en-US" sz="1900" dirty="0">
                <a:solidFill>
                  <a:prstClr val="black"/>
                </a:solidFill>
              </a:rPr>
              <a:t>while those in Wales, Scotland, and Northern Ireland almost always include strong (and often winning) candidates of ‘nationalist’ parties as well.</a:t>
            </a:r>
          </a:p>
          <a:p>
            <a:pPr lvl="1"/>
            <a:r>
              <a:rPr lang="en-US" sz="1900" dirty="0">
                <a:solidFill>
                  <a:prstClr val="black"/>
                </a:solidFill>
              </a:rPr>
              <a:t>A handful of English constituencies that do not fit the three-party pattern are also excluded.  </a:t>
            </a:r>
          </a:p>
          <a:p>
            <a:pPr lvl="0"/>
            <a:r>
              <a:rPr lang="en-US" sz="2400" dirty="0">
                <a:solidFill>
                  <a:prstClr val="black"/>
                </a:solidFill>
              </a:rPr>
              <a:t>Over the five general elections, this gives us a sample of 2642 three-candidate elections (527 to 531 per year).</a:t>
            </a:r>
          </a:p>
          <a:p>
            <a:pPr lvl="1"/>
            <a:endParaRPr lang="en-US" sz="1900" dirty="0">
              <a:solidFill>
                <a:prstClr val="black"/>
              </a:solidFill>
            </a:endParaRPr>
          </a:p>
          <a:p>
            <a:pPr marL="0" lvl="0" indent="0">
              <a:buNone/>
            </a:pPr>
            <a:r>
              <a:rPr lang="en-US" sz="1400" b="1" dirty="0">
                <a:solidFill>
                  <a:prstClr val="black"/>
                </a:solidFill>
              </a:rPr>
              <a:t>This data comes from </a:t>
            </a:r>
            <a:r>
              <a:rPr lang="en-US" sz="1400" b="1" dirty="0" err="1">
                <a:solidFill>
                  <a:prstClr val="black"/>
                </a:solidFill>
              </a:rPr>
              <a:t>Pippa</a:t>
            </a:r>
            <a:r>
              <a:rPr lang="en-US" sz="1400" b="1" dirty="0">
                <a:solidFill>
                  <a:prstClr val="black"/>
                </a:solidFill>
              </a:rPr>
              <a:t> Norris’s Shared Datasets website (http://www.hks.harvard.edu/fs/pnorris/ Data/Data.htm).  I am extremely grateful to Professor Norris for making this valuable data readily available.</a:t>
            </a:r>
          </a:p>
          <a:p>
            <a:endParaRPr lang="en-US" sz="2400" dirty="0"/>
          </a:p>
        </p:txBody>
      </p:sp>
    </p:spTree>
    <p:extLst>
      <p:ext uri="{BB962C8B-B14F-4D97-AF65-F5344CB8AC3E}">
        <p14:creationId xmlns:p14="http://schemas.microsoft.com/office/powerpoint/2010/main" val="3347738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smtClean="0"/>
              <a:t>The Problem of Second Preferences</a:t>
            </a:r>
            <a:endParaRPr lang="en-US" sz="3600" dirty="0"/>
          </a:p>
        </p:txBody>
      </p:sp>
      <p:sp>
        <p:nvSpPr>
          <p:cNvPr id="3" name="Content Placeholder 2"/>
          <p:cNvSpPr>
            <a:spLocks noGrp="1"/>
          </p:cNvSpPr>
          <p:nvPr>
            <p:ph idx="1"/>
          </p:nvPr>
        </p:nvSpPr>
        <p:spPr>
          <a:xfrm>
            <a:off x="457200" y="914400"/>
            <a:ext cx="8229600" cy="5486400"/>
          </a:xfrm>
        </p:spPr>
        <p:txBody>
          <a:bodyPr>
            <a:normAutofit fontScale="62500" lnSpcReduction="20000"/>
          </a:bodyPr>
          <a:lstStyle/>
          <a:p>
            <a:r>
              <a:rPr lang="en-US" dirty="0"/>
              <a:t>An obvious problem is that these elections were conducted under FPTP and therefore the  election data provides us only (what we take to be) the first-preferences of voters, </a:t>
            </a:r>
            <a:endParaRPr lang="en-US" dirty="0" smtClean="0"/>
          </a:p>
          <a:p>
            <a:pPr lvl="1"/>
            <a:r>
              <a:rPr lang="en-US" dirty="0" smtClean="0"/>
              <a:t>while </a:t>
            </a:r>
            <a:r>
              <a:rPr lang="en-US" dirty="0"/>
              <a:t>analysis of </a:t>
            </a:r>
            <a:r>
              <a:rPr lang="en-US" dirty="0" smtClean="0"/>
              <a:t>IRV elections </a:t>
            </a:r>
            <a:r>
              <a:rPr lang="en-US" dirty="0"/>
              <a:t>requires voters’ </a:t>
            </a:r>
            <a:r>
              <a:rPr lang="en-US" dirty="0" smtClean="0"/>
              <a:t>full preference rankings </a:t>
            </a:r>
            <a:r>
              <a:rPr lang="en-US" dirty="0"/>
              <a:t>of the three major-party candidates.  </a:t>
            </a:r>
            <a:endParaRPr lang="en-US" dirty="0" smtClean="0"/>
          </a:p>
          <a:p>
            <a:r>
              <a:rPr lang="en-US" dirty="0" smtClean="0"/>
              <a:t>I </a:t>
            </a:r>
            <a:r>
              <a:rPr lang="en-US" dirty="0"/>
              <a:t>have addressed this problem in a way that </a:t>
            </a:r>
            <a:r>
              <a:rPr lang="en-US" dirty="0" smtClean="0"/>
              <a:t>is </a:t>
            </a:r>
            <a:r>
              <a:rPr lang="en-US" dirty="0"/>
              <a:t>fairly standard among those </a:t>
            </a:r>
            <a:r>
              <a:rPr lang="en-US" dirty="0" smtClean="0"/>
              <a:t>British </a:t>
            </a:r>
            <a:r>
              <a:rPr lang="en-US" dirty="0" err="1" smtClean="0"/>
              <a:t>psephologists</a:t>
            </a:r>
            <a:r>
              <a:rPr lang="en-US" dirty="0" smtClean="0"/>
              <a:t>, </a:t>
            </a:r>
            <a:r>
              <a:rPr lang="en-US" dirty="0"/>
              <a:t>which </a:t>
            </a:r>
            <a:r>
              <a:rPr lang="en-US" dirty="0" smtClean="0"/>
              <a:t>is to </a:t>
            </a:r>
            <a:r>
              <a:rPr lang="en-US" dirty="0"/>
              <a:t>allocate second preferences (and </a:t>
            </a:r>
            <a:r>
              <a:rPr lang="en-US" dirty="0" smtClean="0"/>
              <a:t>by </a:t>
            </a:r>
            <a:r>
              <a:rPr lang="en-US" dirty="0"/>
              <a:t>default third preferences) in each district in proportion to second preferences nationwide, as determined by surveys that produce individual level data about second </a:t>
            </a:r>
            <a:r>
              <a:rPr lang="en-US" dirty="0" smtClean="0"/>
              <a:t>preferences.  </a:t>
            </a:r>
          </a:p>
          <a:p>
            <a:pPr lvl="1"/>
            <a:r>
              <a:rPr lang="en-US" sz="2600" dirty="0" smtClean="0"/>
              <a:t>Data </a:t>
            </a:r>
            <a:r>
              <a:rPr lang="en-US" sz="2600" dirty="0"/>
              <a:t>for 1992 through 2005 comes from </a:t>
            </a:r>
            <a:r>
              <a:rPr lang="en-US" sz="2600" dirty="0" err="1"/>
              <a:t>Curtice</a:t>
            </a:r>
            <a:r>
              <a:rPr lang="en-US" sz="2600" dirty="0"/>
              <a:t> (2009), which in turn comes from the British Election Study (post-election) for 1992 and 1997 and from ICM/BBC (pre-election) for 2001 and 2005.  Data for 2010 comes from Ritchie and </a:t>
            </a:r>
            <a:r>
              <a:rPr lang="en-US" sz="2600" dirty="0" err="1"/>
              <a:t>Gardini</a:t>
            </a:r>
            <a:r>
              <a:rPr lang="en-US" sz="2600" dirty="0"/>
              <a:t> (2012), which in turn was taken a  (pre-election) poll conducted for ITV News and The Independent newspaper. </a:t>
            </a:r>
            <a:endParaRPr lang="en-US" sz="2600" dirty="0" smtClean="0"/>
          </a:p>
          <a:p>
            <a:r>
              <a:rPr lang="en-US" sz="2900" dirty="0" smtClean="0">
                <a:solidFill>
                  <a:prstClr val="black"/>
                </a:solidFill>
              </a:rPr>
              <a:t>Survey </a:t>
            </a:r>
            <a:r>
              <a:rPr lang="en-US" sz="2900" dirty="0">
                <a:solidFill>
                  <a:prstClr val="black"/>
                </a:solidFill>
              </a:rPr>
              <a:t>respondents who gave a ‘nationalist’ or other fourth-party second preference, or who did not give a second-preference were excluded in these calculations, and proportions were calculated on the basis of </a:t>
            </a:r>
            <a:r>
              <a:rPr lang="en-US" sz="2900" dirty="0" err="1">
                <a:solidFill>
                  <a:prstClr val="black"/>
                </a:solidFill>
              </a:rPr>
              <a:t>Labour</a:t>
            </a:r>
            <a:r>
              <a:rPr lang="en-US" sz="2900" dirty="0">
                <a:solidFill>
                  <a:prstClr val="black"/>
                </a:solidFill>
              </a:rPr>
              <a:t> plus Liberal plus Conservative second preferences only.  </a:t>
            </a:r>
            <a:endParaRPr lang="en-US" sz="2900" dirty="0" smtClean="0">
              <a:solidFill>
                <a:prstClr val="black"/>
              </a:solidFill>
            </a:endParaRPr>
          </a:p>
          <a:p>
            <a:endParaRPr lang="en-US" sz="2900" dirty="0" smtClean="0">
              <a:solidFill>
                <a:prstClr val="black"/>
              </a:solidFill>
            </a:endParaRPr>
          </a:p>
          <a:p>
            <a:pPr marL="0" indent="0">
              <a:buNone/>
            </a:pPr>
            <a:r>
              <a:rPr lang="en-US" sz="1800" b="1" dirty="0" smtClean="0"/>
              <a:t>John </a:t>
            </a:r>
            <a:r>
              <a:rPr lang="en-US" sz="1800" b="1" dirty="0" err="1" smtClean="0"/>
              <a:t>Curtice</a:t>
            </a:r>
            <a:r>
              <a:rPr lang="en-US" sz="1800" b="1" dirty="0"/>
              <a:t>, </a:t>
            </a:r>
            <a:r>
              <a:rPr lang="en-US" sz="1800" b="1" dirty="0" smtClean="0"/>
              <a:t>“</a:t>
            </a:r>
            <a:r>
              <a:rPr lang="en-US" sz="1800" b="1" dirty="0"/>
              <a:t>Recent History of Second Preferences” (http://news.bbc.co.uk/ </a:t>
            </a:r>
            <a:r>
              <a:rPr lang="en-US" sz="1800" b="1" dirty="0" err="1"/>
              <a:t>nol</a:t>
            </a:r>
            <a:r>
              <a:rPr lang="en-US" sz="1800" b="1" dirty="0"/>
              <a:t>/shared/ </a:t>
            </a:r>
            <a:r>
              <a:rPr lang="en-US" sz="1800" b="1" dirty="0" err="1" smtClean="0"/>
              <a:t>spl</a:t>
            </a:r>
            <a:r>
              <a:rPr lang="en-US" sz="1800" b="1" dirty="0" smtClean="0"/>
              <a:t>/hi/</a:t>
            </a:r>
            <a:r>
              <a:rPr lang="en-US" sz="1800" b="1" dirty="0" err="1" smtClean="0"/>
              <a:t>uk_politics</a:t>
            </a:r>
            <a:r>
              <a:rPr lang="en-US" sz="1800" b="1" dirty="0" smtClean="0"/>
              <a:t>/10/ alternative </a:t>
            </a:r>
            <a:r>
              <a:rPr lang="en-US" sz="1800" b="1" dirty="0"/>
              <a:t>_vote/alternative_vote_june_09_notes.pdf</a:t>
            </a:r>
            <a:r>
              <a:rPr lang="en-US" sz="1800" b="1" dirty="0" smtClean="0"/>
              <a:t>)</a:t>
            </a:r>
          </a:p>
          <a:p>
            <a:pPr marL="0" indent="0">
              <a:buNone/>
            </a:pPr>
            <a:r>
              <a:rPr lang="en-US" sz="1800" b="1" dirty="0" smtClean="0"/>
              <a:t>Ken Ritchie  </a:t>
            </a:r>
            <a:r>
              <a:rPr lang="en-US" sz="1800" b="1" dirty="0"/>
              <a:t>and Alessandro </a:t>
            </a:r>
            <a:r>
              <a:rPr lang="en-US" sz="1800" b="1" dirty="0" err="1"/>
              <a:t>Gardini</a:t>
            </a:r>
            <a:r>
              <a:rPr lang="en-US" sz="1800" b="1" dirty="0"/>
              <a:t>, “Putting Paradoxes into Perspective — In </a:t>
            </a:r>
            <a:r>
              <a:rPr lang="en-US" sz="1800" b="1" dirty="0" err="1"/>
              <a:t>Defence</a:t>
            </a:r>
            <a:r>
              <a:rPr lang="en-US" sz="1800" b="1" dirty="0"/>
              <a:t> of the Alternative Vote</a:t>
            </a:r>
            <a:r>
              <a:rPr lang="en-US" sz="1800" b="1" dirty="0" smtClean="0"/>
              <a:t>,” </a:t>
            </a:r>
            <a:r>
              <a:rPr lang="en-US" sz="1800" b="1" dirty="0"/>
              <a:t>in Dan S. </a:t>
            </a:r>
            <a:r>
              <a:rPr lang="en-US" sz="1800" b="1" dirty="0" err="1"/>
              <a:t>Felsenthal</a:t>
            </a:r>
            <a:r>
              <a:rPr lang="en-US" sz="1800" b="1" dirty="0"/>
              <a:t> and </a:t>
            </a:r>
            <a:r>
              <a:rPr lang="en-US" sz="1800" b="1" dirty="0" err="1"/>
              <a:t>Moshé</a:t>
            </a:r>
            <a:r>
              <a:rPr lang="en-US" sz="1800" b="1" dirty="0"/>
              <a:t> </a:t>
            </a:r>
            <a:r>
              <a:rPr lang="en-US" sz="1800" b="1" dirty="0" err="1"/>
              <a:t>Machover</a:t>
            </a:r>
            <a:r>
              <a:rPr lang="en-US" sz="1800" b="1" dirty="0"/>
              <a:t>, eds., </a:t>
            </a:r>
            <a:r>
              <a:rPr lang="en-US" sz="1800" b="1" i="1" dirty="0"/>
              <a:t>Electoral Systems: Paradoxes, Assumptions, and Procedures</a:t>
            </a:r>
            <a:r>
              <a:rPr lang="en-US" sz="1800" b="1" dirty="0"/>
              <a:t>, </a:t>
            </a:r>
            <a:r>
              <a:rPr lang="en-US" sz="1800" b="1" dirty="0" smtClean="0"/>
              <a:t>2012 </a:t>
            </a:r>
            <a:endParaRPr lang="en-US" sz="1800" b="1" dirty="0"/>
          </a:p>
        </p:txBody>
      </p:sp>
    </p:spTree>
    <p:extLst>
      <p:ext uri="{BB962C8B-B14F-4D97-AF65-F5344CB8AC3E}">
        <p14:creationId xmlns:p14="http://schemas.microsoft.com/office/powerpoint/2010/main" val="1003963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dirty="0" smtClean="0"/>
              <a:t>Survey-Based Second Preferences</a:t>
            </a:r>
            <a:endParaRPr lang="en-US" sz="3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1066800"/>
            <a:ext cx="8229600" cy="3124200"/>
          </a:xfrm>
        </p:spPr>
      </p:pic>
      <p:sp>
        <p:nvSpPr>
          <p:cNvPr id="4" name="Content Placeholder 3"/>
          <p:cNvSpPr>
            <a:spLocks noGrp="1"/>
          </p:cNvSpPr>
          <p:nvPr>
            <p:ph sz="half" idx="2"/>
          </p:nvPr>
        </p:nvSpPr>
        <p:spPr>
          <a:xfrm>
            <a:off x="609600" y="4267200"/>
            <a:ext cx="8305800" cy="2286000"/>
          </a:xfrm>
        </p:spPr>
        <p:txBody>
          <a:bodyPr>
            <a:normAutofit fontScale="70000" lnSpcReduction="20000"/>
          </a:bodyPr>
          <a:lstStyle/>
          <a:p>
            <a:r>
              <a:rPr lang="en-US" dirty="0" smtClean="0"/>
              <a:t>As </a:t>
            </a:r>
            <a:r>
              <a:rPr lang="en-US" dirty="0"/>
              <a:t>we would </a:t>
            </a:r>
            <a:r>
              <a:rPr lang="en-US" dirty="0" smtClean="0"/>
              <a:t>expect</a:t>
            </a:r>
            <a:r>
              <a:rPr lang="en-US" dirty="0"/>
              <a:t>, that British voter preferences are “partially </a:t>
            </a:r>
            <a:r>
              <a:rPr lang="en-US" dirty="0" smtClean="0"/>
              <a:t>single-peaked,”</a:t>
            </a:r>
          </a:p>
          <a:p>
            <a:pPr lvl="1"/>
            <a:r>
              <a:rPr lang="en-US" dirty="0" smtClean="0"/>
              <a:t>that </a:t>
            </a:r>
            <a:r>
              <a:rPr lang="en-US" dirty="0"/>
              <a:t>is, most but not all </a:t>
            </a:r>
            <a:r>
              <a:rPr lang="en-US" dirty="0" err="1"/>
              <a:t>Labour</a:t>
            </a:r>
            <a:r>
              <a:rPr lang="en-US" dirty="0"/>
              <a:t> </a:t>
            </a:r>
            <a:r>
              <a:rPr lang="en-US" dirty="0" smtClean="0"/>
              <a:t>(presumptively ‘left-of-center</a:t>
            </a:r>
            <a:r>
              <a:rPr lang="en-US" dirty="0"/>
              <a:t>’) voters have the Liberals (the </a:t>
            </a:r>
            <a:r>
              <a:rPr lang="en-US" dirty="0" smtClean="0"/>
              <a:t>presumptively ‘centrist</a:t>
            </a:r>
            <a:r>
              <a:rPr lang="en-US" dirty="0"/>
              <a:t>’ party) as their second </a:t>
            </a:r>
            <a:r>
              <a:rPr lang="en-US" dirty="0" smtClean="0"/>
              <a:t>preference, </a:t>
            </a:r>
            <a:r>
              <a:rPr lang="en-US" dirty="0"/>
              <a:t>and </a:t>
            </a:r>
            <a:endParaRPr lang="en-US" dirty="0" smtClean="0"/>
          </a:p>
          <a:p>
            <a:pPr lvl="1"/>
            <a:r>
              <a:rPr lang="en-US" dirty="0" smtClean="0"/>
              <a:t>most </a:t>
            </a:r>
            <a:r>
              <a:rPr lang="en-US" dirty="0"/>
              <a:t>but not all Conservative </a:t>
            </a:r>
            <a:r>
              <a:rPr lang="en-US" dirty="0" smtClean="0"/>
              <a:t>(presumptively ‘right-of-center</a:t>
            </a:r>
            <a:r>
              <a:rPr lang="en-US" dirty="0"/>
              <a:t>’) voters likewise have the Liberal as their second preference, while </a:t>
            </a:r>
            <a:endParaRPr lang="en-US" dirty="0" smtClean="0"/>
          </a:p>
          <a:p>
            <a:pPr lvl="1"/>
            <a:r>
              <a:rPr lang="en-US" dirty="0" smtClean="0"/>
              <a:t>Liberal </a:t>
            </a:r>
            <a:r>
              <a:rPr lang="en-US" dirty="0"/>
              <a:t>voters have second preference more equally divided between the two other parties (though generally leaning in the </a:t>
            </a:r>
            <a:r>
              <a:rPr lang="en-US" dirty="0" err="1"/>
              <a:t>Labour</a:t>
            </a:r>
            <a:r>
              <a:rPr lang="en-US" dirty="0"/>
              <a:t> direction but with the proportion varying considerably from election to election).</a:t>
            </a:r>
          </a:p>
          <a:p>
            <a:endParaRPr lang="en-US" dirty="0"/>
          </a:p>
        </p:txBody>
      </p:sp>
    </p:spTree>
    <p:extLst>
      <p:ext uri="{BB962C8B-B14F-4D97-AF65-F5344CB8AC3E}">
        <p14:creationId xmlns:p14="http://schemas.microsoft.com/office/powerpoint/2010/main" val="645812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3600" dirty="0">
                <a:solidFill>
                  <a:prstClr val="black"/>
                </a:solidFill>
              </a:rPr>
              <a:t>Monotonicity Failure in English </a:t>
            </a:r>
            <a:r>
              <a:rPr lang="en-US" sz="3600" dirty="0" smtClean="0">
                <a:solidFill>
                  <a:prstClr val="black"/>
                </a:solidFill>
              </a:rPr>
              <a:t>Elections (cont.)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8534400" cy="5105400"/>
          </a:xfrm>
        </p:spPr>
      </p:pic>
    </p:spTree>
    <p:extLst>
      <p:ext uri="{BB962C8B-B14F-4D97-AF65-F5344CB8AC3E}">
        <p14:creationId xmlns:p14="http://schemas.microsoft.com/office/powerpoint/2010/main" val="296762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Instant Runoff Voting</a:t>
            </a:r>
            <a:endParaRPr lang="en-US" dirty="0"/>
          </a:p>
        </p:txBody>
      </p:sp>
      <p:sp>
        <p:nvSpPr>
          <p:cNvPr id="3" name="Content Placeholder 2"/>
          <p:cNvSpPr>
            <a:spLocks noGrp="1"/>
          </p:cNvSpPr>
          <p:nvPr>
            <p:ph idx="1"/>
          </p:nvPr>
        </p:nvSpPr>
        <p:spPr>
          <a:xfrm>
            <a:off x="457200" y="990600"/>
            <a:ext cx="8229600" cy="5638800"/>
          </a:xfrm>
        </p:spPr>
        <p:txBody>
          <a:bodyPr>
            <a:normAutofit fontScale="92500" lnSpcReduction="20000"/>
          </a:bodyPr>
          <a:lstStyle/>
          <a:p>
            <a:r>
              <a:rPr lang="en-US" sz="2400" b="0" i="0" u="none" strike="noStrike" baseline="0" dirty="0" smtClean="0"/>
              <a:t>On an IRV ballot:</a:t>
            </a:r>
          </a:p>
          <a:p>
            <a:pPr lvl="1"/>
            <a:r>
              <a:rPr lang="en-US" sz="2000" b="0" i="0" u="none" strike="noStrike" baseline="0" dirty="0" smtClean="0"/>
              <a:t>voters rank the candidates in order of preference.  </a:t>
            </a:r>
          </a:p>
          <a:p>
            <a:pPr lvl="1"/>
            <a:r>
              <a:rPr lang="en-US" sz="2000" b="0" i="0" u="none" strike="noStrike" baseline="0" dirty="0" smtClean="0"/>
              <a:t>If one candidate has a majority of first preferences, that candidate is elected.  </a:t>
            </a:r>
          </a:p>
          <a:p>
            <a:pPr lvl="1"/>
            <a:r>
              <a:rPr lang="en-US" sz="2000" b="0" i="0" u="none" strike="noStrike" baseline="0" dirty="0" smtClean="0"/>
              <a:t>Otherwise, the candidate with the fewest first preferences is eliminated and his or her ballots are transferred to other candidates on the basis of second preferences.  </a:t>
            </a:r>
          </a:p>
          <a:p>
            <a:pPr lvl="1"/>
            <a:r>
              <a:rPr lang="en-US" sz="2000" b="0" i="0" u="none" strike="noStrike" baseline="0" dirty="0" smtClean="0"/>
              <a:t>This process is repeated until one candidate is supported by a majority of ballots and is elected.  </a:t>
            </a:r>
          </a:p>
          <a:p>
            <a:r>
              <a:rPr lang="en-US" sz="2400" b="0" i="0" u="none" strike="noStrike" baseline="0" dirty="0" smtClean="0"/>
              <a:t>Here we consider only three-candidate contests, </a:t>
            </a:r>
          </a:p>
          <a:p>
            <a:pPr lvl="1"/>
            <a:r>
              <a:rPr lang="en-US" sz="2000" b="0" i="0" u="none" strike="noStrike" baseline="0" dirty="0" smtClean="0"/>
              <a:t>so IRV is limited to a single ‘instant runoff’ in the event none of three candidates is supported by a majority of first preferences,</a:t>
            </a:r>
          </a:p>
          <a:p>
            <a:pPr lvl="1"/>
            <a:r>
              <a:rPr lang="en-US" sz="2000" dirty="0"/>
              <a:t>a</a:t>
            </a:r>
            <a:r>
              <a:rPr lang="en-US" sz="2000" b="0" i="0" u="none" strike="noStrike" baseline="0" dirty="0" smtClean="0"/>
              <a:t>nd we assume that all voters rank all three candidates.</a:t>
            </a:r>
          </a:p>
          <a:p>
            <a:r>
              <a:rPr lang="en-US" sz="2400" dirty="0" smtClean="0"/>
              <a:t>The perverse recount might occur because</a:t>
            </a:r>
          </a:p>
          <a:p>
            <a:pPr lvl="1"/>
            <a:r>
              <a:rPr lang="en-US" sz="2000" dirty="0" smtClean="0"/>
              <a:t>X i</a:t>
            </a:r>
            <a:r>
              <a:rPr lang="en-US" sz="2000" b="0" i="0" u="none" strike="noStrike" baseline="0" dirty="0" smtClean="0"/>
              <a:t>nitially won</a:t>
            </a:r>
            <a:r>
              <a:rPr lang="en-US" sz="2000" b="0" i="0" u="none" strike="noStrike" dirty="0" smtClean="0"/>
              <a:t> the runoff against Y (Z getting the fewest first preference votes), but</a:t>
            </a:r>
          </a:p>
          <a:p>
            <a:pPr lvl="1"/>
            <a:r>
              <a:rPr lang="en-US" sz="2000" dirty="0"/>
              <a:t>a</a:t>
            </a:r>
            <a:r>
              <a:rPr lang="en-US" sz="2000" baseline="0" dirty="0" smtClean="0"/>
              <a:t>fter X gains and Y loses 100 votes, Y has fewer first preference votes than Z,</a:t>
            </a:r>
          </a:p>
          <a:p>
            <a:pPr lvl="1"/>
            <a:r>
              <a:rPr lang="en-US" sz="2000" dirty="0"/>
              <a:t>s</a:t>
            </a:r>
            <a:r>
              <a:rPr lang="en-US" sz="2000" b="0" i="0" u="none" strike="noStrike" dirty="0" smtClean="0"/>
              <a:t>o X goes into a runoff with Z, which Z rather than X wins.</a:t>
            </a:r>
            <a:endParaRPr lang="en-US" sz="2000" b="0" i="0" u="none" strike="noStrike" baseline="0" dirty="0" smtClean="0"/>
          </a:p>
          <a:p>
            <a:endParaRPr lang="en-US" dirty="0"/>
          </a:p>
        </p:txBody>
      </p:sp>
    </p:spTree>
    <p:extLst>
      <p:ext uri="{BB962C8B-B14F-4D97-AF65-F5344CB8AC3E}">
        <p14:creationId xmlns:p14="http://schemas.microsoft.com/office/powerpoint/2010/main" val="1108100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normAutofit fontScale="90000"/>
          </a:bodyPr>
          <a:lstStyle/>
          <a:p>
            <a:r>
              <a:rPr lang="en-US" sz="3200" dirty="0">
                <a:solidFill>
                  <a:prstClr val="black"/>
                </a:solidFill>
              </a:rPr>
              <a:t>Monotonicity Failure in English </a:t>
            </a:r>
            <a:r>
              <a:rPr lang="en-US" sz="3200" dirty="0" smtClean="0">
                <a:solidFill>
                  <a:prstClr val="black"/>
                </a:solidFill>
              </a:rPr>
              <a:t>Elections vs. Random Profiles and Single-Peaked Profiles with Weak Center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00201"/>
            <a:ext cx="8534400" cy="4082422"/>
          </a:xfrm>
        </p:spPr>
      </p:pic>
    </p:spTree>
    <p:extLst>
      <p:ext uri="{BB962C8B-B14F-4D97-AF65-F5344CB8AC3E}">
        <p14:creationId xmlns:p14="http://schemas.microsoft.com/office/powerpoint/2010/main" val="2493474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685800"/>
          </a:xfrm>
        </p:spPr>
        <p:txBody>
          <a:bodyPr>
            <a:noAutofit/>
          </a:bodyPr>
          <a:lstStyle/>
          <a:p>
            <a:r>
              <a:rPr lang="en-US" sz="3600" dirty="0" smtClean="0"/>
              <a:t>Contrast Between English and Random Data</a:t>
            </a:r>
            <a:endParaRPr lang="en-US" sz="3600" dirty="0"/>
          </a:p>
        </p:txBody>
      </p:sp>
      <p:sp>
        <p:nvSpPr>
          <p:cNvPr id="3" name="Content Placeholder 2"/>
          <p:cNvSpPr>
            <a:spLocks noGrp="1"/>
          </p:cNvSpPr>
          <p:nvPr>
            <p:ph idx="1"/>
          </p:nvPr>
        </p:nvSpPr>
        <p:spPr>
          <a:xfrm>
            <a:off x="457200" y="914400"/>
            <a:ext cx="8229600" cy="5638800"/>
          </a:xfrm>
        </p:spPr>
        <p:txBody>
          <a:bodyPr>
            <a:normAutofit fontScale="92500" lnSpcReduction="20000"/>
          </a:bodyPr>
          <a:lstStyle/>
          <a:p>
            <a:r>
              <a:rPr lang="en-US" sz="2200" dirty="0"/>
              <a:t>The </a:t>
            </a:r>
            <a:r>
              <a:rPr lang="en-US" sz="2200" dirty="0" smtClean="0"/>
              <a:t>English </a:t>
            </a:r>
            <a:r>
              <a:rPr lang="en-US" sz="2200" dirty="0"/>
              <a:t>data </a:t>
            </a:r>
            <a:r>
              <a:rPr lang="en-US" sz="2200" dirty="0" smtClean="0"/>
              <a:t>contains </a:t>
            </a:r>
            <a:r>
              <a:rPr lang="en-US" sz="2200" dirty="0"/>
              <a:t>considerably fewer profiles </a:t>
            </a:r>
            <a:r>
              <a:rPr lang="en-US" sz="2200" dirty="0" smtClean="0"/>
              <a:t>vulnerable </a:t>
            </a:r>
            <a:r>
              <a:rPr lang="en-US" sz="2200" dirty="0"/>
              <a:t>to monotonicity failure (</a:t>
            </a:r>
            <a:r>
              <a:rPr lang="en-US" sz="2200" dirty="0" smtClean="0"/>
              <a:t>1.7%) </a:t>
            </a:r>
            <a:r>
              <a:rPr lang="en-US" sz="2200" dirty="0"/>
              <a:t>than </a:t>
            </a:r>
            <a:r>
              <a:rPr lang="en-US" sz="2200" dirty="0" smtClean="0"/>
              <a:t>the random data (14.1%) or of the simulated single-peaked data with a weak center candidate (10.7%)</a:t>
            </a:r>
          </a:p>
          <a:p>
            <a:r>
              <a:rPr lang="en-US" sz="2200" dirty="0" smtClean="0"/>
              <a:t>This </a:t>
            </a:r>
            <a:r>
              <a:rPr lang="en-US" sz="2200" dirty="0"/>
              <a:t>might suggest that </a:t>
            </a:r>
            <a:r>
              <a:rPr lang="en-US" sz="2200" dirty="0" smtClean="0"/>
              <a:t>simulated </a:t>
            </a:r>
            <a:r>
              <a:rPr lang="en-US" sz="2200" dirty="0"/>
              <a:t>data </a:t>
            </a:r>
            <a:r>
              <a:rPr lang="en-US" sz="2200" dirty="0" smtClean="0"/>
              <a:t>is </a:t>
            </a:r>
            <a:r>
              <a:rPr lang="en-US" sz="2200" dirty="0"/>
              <a:t>irrelevant and </a:t>
            </a:r>
            <a:r>
              <a:rPr lang="en-US" sz="2200" dirty="0" smtClean="0"/>
              <a:t>misleading: </a:t>
            </a:r>
            <a:r>
              <a:rPr lang="en-US" sz="2200" dirty="0"/>
              <a:t>once we look at </a:t>
            </a:r>
            <a:r>
              <a:rPr lang="en-US" sz="2200" dirty="0" smtClean="0"/>
              <a:t>“</a:t>
            </a:r>
            <a:r>
              <a:rPr lang="en-US" sz="2200" dirty="0"/>
              <a:t>real” electoral data, the problem of monotonicity failure under </a:t>
            </a:r>
            <a:r>
              <a:rPr lang="en-US" sz="2200" dirty="0" smtClean="0"/>
              <a:t>AV largely disappears.</a:t>
            </a:r>
          </a:p>
          <a:p>
            <a:r>
              <a:rPr lang="en-US" sz="2200" dirty="0" smtClean="0"/>
              <a:t>However</a:t>
            </a:r>
            <a:r>
              <a:rPr lang="en-US" sz="2200" dirty="0"/>
              <a:t>, this low incidence reflects  particular features of the English election data, and does not demonstrate that IRV’s </a:t>
            </a:r>
            <a:r>
              <a:rPr lang="en-US" sz="2200" dirty="0" smtClean="0"/>
              <a:t>non-monotonicity </a:t>
            </a:r>
            <a:r>
              <a:rPr lang="en-US" sz="2200" dirty="0"/>
              <a:t>problem is practically </a:t>
            </a:r>
            <a:r>
              <a:rPr lang="en-US" sz="2200" dirty="0" smtClean="0"/>
              <a:t>irrelevant</a:t>
            </a:r>
            <a:r>
              <a:rPr lang="en-US" sz="2200" dirty="0"/>
              <a:t> </a:t>
            </a:r>
            <a:r>
              <a:rPr lang="en-US" sz="2200" dirty="0" smtClean="0"/>
              <a:t>in practice.</a:t>
            </a:r>
            <a:endParaRPr lang="en-US" sz="2200" dirty="0"/>
          </a:p>
          <a:p>
            <a:r>
              <a:rPr lang="en-US" sz="2200" dirty="0" smtClean="0"/>
              <a:t>The </a:t>
            </a:r>
            <a:r>
              <a:rPr lang="en-US" sz="2200" dirty="0"/>
              <a:t>primary determinant of vulnerability to monotonicity failure is election closeness</a:t>
            </a:r>
            <a:r>
              <a:rPr lang="en-US" sz="2200" dirty="0" smtClean="0"/>
              <a:t>, but </a:t>
            </a:r>
            <a:r>
              <a:rPr lang="en-US" sz="2200" dirty="0"/>
              <a:t>very few of these English elections represented closely contested three-candidate contests (in </a:t>
            </a:r>
            <a:r>
              <a:rPr lang="en-US" sz="2200" dirty="0" smtClean="0"/>
              <a:t>part </a:t>
            </a:r>
            <a:r>
              <a:rPr lang="en-US" sz="2200" dirty="0"/>
              <a:t>because they were actually conducted under </a:t>
            </a:r>
            <a:r>
              <a:rPr lang="en-US" sz="2200" dirty="0" smtClean="0"/>
              <a:t>FPTP, not AV).</a:t>
            </a:r>
          </a:p>
          <a:p>
            <a:pPr lvl="1"/>
            <a:r>
              <a:rPr lang="en-US" sz="1900" dirty="0" smtClean="0"/>
              <a:t>In </a:t>
            </a:r>
            <a:r>
              <a:rPr lang="en-US" sz="1900" dirty="0"/>
              <a:t>all English ballot </a:t>
            </a:r>
            <a:r>
              <a:rPr lang="en-US" sz="1900" dirty="0" smtClean="0"/>
              <a:t>profiles:</a:t>
            </a:r>
          </a:p>
          <a:p>
            <a:pPr lvl="2"/>
            <a:r>
              <a:rPr lang="en-US" sz="1900" dirty="0" smtClean="0"/>
              <a:t>60% </a:t>
            </a:r>
            <a:r>
              <a:rPr lang="en-US" sz="1900" dirty="0"/>
              <a:t>had a Majority </a:t>
            </a:r>
            <a:r>
              <a:rPr lang="en-US" sz="1900" dirty="0" smtClean="0"/>
              <a:t>Winner, and</a:t>
            </a:r>
          </a:p>
          <a:p>
            <a:pPr lvl="2"/>
            <a:r>
              <a:rPr lang="en-US" sz="1900" dirty="0"/>
              <a:t>i</a:t>
            </a:r>
            <a:r>
              <a:rPr lang="en-US" sz="1900" dirty="0" smtClean="0"/>
              <a:t>n only 4.2% did </a:t>
            </a:r>
            <a:r>
              <a:rPr lang="en-US" sz="1900" dirty="0"/>
              <a:t>the Plurality Loser get as much as 25% of first-preference </a:t>
            </a:r>
            <a:r>
              <a:rPr lang="en-US" sz="1900" dirty="0" smtClean="0"/>
              <a:t>support (and 39.2% of these profile were vulnerable to Monotonicity Failure).</a:t>
            </a:r>
          </a:p>
          <a:p>
            <a:r>
              <a:rPr lang="en-US" sz="2200" dirty="0" smtClean="0"/>
              <a:t>Controlling for elections closeness, vulnerability to Monotonicity Failure looks very similar in the three data sets.</a:t>
            </a:r>
            <a:endParaRPr lang="en-US" sz="2400" dirty="0"/>
          </a:p>
        </p:txBody>
      </p:sp>
    </p:spTree>
    <p:extLst>
      <p:ext uri="{BB962C8B-B14F-4D97-AF65-F5344CB8AC3E}">
        <p14:creationId xmlns:p14="http://schemas.microsoft.com/office/powerpoint/2010/main" val="2651634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Monotonicity Failure in English Elections </a:t>
            </a:r>
            <a:r>
              <a:rPr lang="en-US" sz="3200" dirty="0" smtClean="0">
                <a:solidFill>
                  <a:prstClr val="black"/>
                </a:solidFill>
              </a:rPr>
              <a:t>by Election Closeness (PL%)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8534400" cy="4876800"/>
          </a:xfrm>
        </p:spPr>
      </p:pic>
    </p:spTree>
    <p:extLst>
      <p:ext uri="{BB962C8B-B14F-4D97-AF65-F5344CB8AC3E}">
        <p14:creationId xmlns:p14="http://schemas.microsoft.com/office/powerpoint/2010/main" val="133816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Monotonicity Failure by Election Closeness in English, Random, and SPWC Data</a:t>
            </a:r>
            <a:endParaRPr lang="en-US"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600200"/>
            <a:ext cx="6934200" cy="5029200"/>
          </a:xfrm>
        </p:spPr>
      </p:pic>
    </p:spTree>
    <p:extLst>
      <p:ext uri="{BB962C8B-B14F-4D97-AF65-F5344CB8AC3E}">
        <p14:creationId xmlns:p14="http://schemas.microsoft.com/office/powerpoint/2010/main" val="2126777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smtClean="0"/>
              <a:t>Summary</a:t>
            </a:r>
            <a:endParaRPr lang="en-US" sz="4000"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r>
              <a:rPr lang="en-US" dirty="0" smtClean="0"/>
              <a:t>This </a:t>
            </a:r>
            <a:r>
              <a:rPr lang="en-US" dirty="0"/>
              <a:t>paper has provided the precise conditions under which vulnerability to monotonicity failure  arises in three-candidate IRV elections, and it has applied these conditions to large sets of simulated and actual IRV election results in order to get a sense of the severity of IRV’s monotonicity problems in varying circumstances. </a:t>
            </a:r>
            <a:endParaRPr lang="en-US" dirty="0" smtClean="0"/>
          </a:p>
          <a:p>
            <a:r>
              <a:rPr lang="en-US" dirty="0" smtClean="0"/>
              <a:t>With </a:t>
            </a:r>
            <a:r>
              <a:rPr lang="en-US" dirty="0"/>
              <a:t>respect to this specific goal, the results of the paper are, I believe, substantially complete and definitive and support the conclusion that vulnerability to </a:t>
            </a:r>
            <a:r>
              <a:rPr lang="en-US" dirty="0" smtClean="0"/>
              <a:t>monotonicity </a:t>
            </a:r>
            <a:r>
              <a:rPr lang="en-US" dirty="0"/>
              <a:t>failure should not be dismissed as a rare phenomenon, especially in closely contested IRV elections.  </a:t>
            </a:r>
            <a:endParaRPr lang="en-US" dirty="0" smtClean="0"/>
          </a:p>
          <a:p>
            <a:pPr lvl="1"/>
            <a:r>
              <a:rPr lang="en-US" dirty="0" smtClean="0"/>
              <a:t>Upwards </a:t>
            </a:r>
            <a:r>
              <a:rPr lang="en-US" dirty="0"/>
              <a:t>of 50% of all closely contested IRV ballot profiles may be vulnerable. </a:t>
            </a:r>
            <a:endParaRPr lang="en-US" dirty="0" smtClean="0"/>
          </a:p>
          <a:p>
            <a:pPr lvl="1"/>
            <a:r>
              <a:rPr lang="en-US" dirty="0" smtClean="0"/>
              <a:t>Moreover</a:t>
            </a:r>
            <a:r>
              <a:rPr lang="en-US" dirty="0"/>
              <a:t>, one of the (probably correct) arguments in favor of IRV is that it mitigates the “wasted vote” psychology that handicaps third (and additional) candidates under ordinary Plurality Voting — that is to say, IRV is intended to produce, and probably does produce, more  closely contested multi-candidate elections.  </a:t>
            </a:r>
          </a:p>
          <a:p>
            <a:endParaRPr lang="en-US" dirty="0"/>
          </a:p>
        </p:txBody>
      </p:sp>
    </p:spTree>
    <p:extLst>
      <p:ext uri="{BB962C8B-B14F-4D97-AF65-F5344CB8AC3E}">
        <p14:creationId xmlns:p14="http://schemas.microsoft.com/office/powerpoint/2010/main" val="3581429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0" y="274638"/>
            <a:ext cx="3733800" cy="1143000"/>
          </a:xfrm>
        </p:spPr>
        <p:txBody>
          <a:bodyPr>
            <a:normAutofit fontScale="90000"/>
          </a:bodyPr>
          <a:lstStyle/>
          <a:p>
            <a:r>
              <a:rPr lang="en-US" dirty="0" smtClean="0"/>
              <a:t>Comparison of Estimates</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304800"/>
            <a:ext cx="4267199" cy="6096000"/>
          </a:xfrm>
        </p:spPr>
      </p:pic>
      <p:sp>
        <p:nvSpPr>
          <p:cNvPr id="6" name="Content Placeholder 5"/>
          <p:cNvSpPr>
            <a:spLocks noGrp="1"/>
          </p:cNvSpPr>
          <p:nvPr>
            <p:ph sz="half" idx="2"/>
          </p:nvPr>
        </p:nvSpPr>
        <p:spPr>
          <a:xfrm>
            <a:off x="4800600" y="1600200"/>
            <a:ext cx="4038600" cy="4953000"/>
          </a:xfrm>
        </p:spPr>
        <p:txBody>
          <a:bodyPr>
            <a:normAutofit/>
          </a:bodyPr>
          <a:lstStyle/>
          <a:p>
            <a:pPr marL="0" indent="0">
              <a:buNone/>
            </a:pPr>
            <a:r>
              <a:rPr lang="en-US" sz="1600" dirty="0" smtClean="0"/>
              <a:t>Ornstein </a:t>
            </a:r>
            <a:r>
              <a:rPr lang="en-US" sz="1600" dirty="0"/>
              <a:t>simulated thousands of elections in a manner inspired by Merrill’s (1988) work on multicandidate elections.  In each election, three candidates and 1,001 voters were assigned locations in a two-dimensional space.  Ornstein conducted 25,000 simulations for each of six types of voter distributions and three types of candidate positioning rules.  Overall, anywhere from 2% to 25% of all profiles were vulnerable to monotonicity failure, depending on candidate and voter positioning rules. But these rates varied considerably according to the </a:t>
            </a:r>
            <a:r>
              <a:rPr lang="en-US" sz="1600" i="1" dirty="0"/>
              <a:t>competitive ratio n</a:t>
            </a:r>
            <a:r>
              <a:rPr lang="en-US" sz="1600" dirty="0"/>
              <a:t>(PW)/</a:t>
            </a:r>
            <a:r>
              <a:rPr lang="en-US" sz="1600" i="1" dirty="0"/>
              <a:t>n</a:t>
            </a:r>
            <a:r>
              <a:rPr lang="en-US" sz="1600" dirty="0"/>
              <a:t>(PL), ranging from almost 50% for the most competitive elections to almost 0% for the least.  Ornstein did not report separate rates for Upward and Downward Monotonicity Failure or for conditions such as those examined here.</a:t>
            </a:r>
          </a:p>
        </p:txBody>
      </p:sp>
    </p:spTree>
    <p:extLst>
      <p:ext uri="{BB962C8B-B14F-4D97-AF65-F5344CB8AC3E}">
        <p14:creationId xmlns:p14="http://schemas.microsoft.com/office/powerpoint/2010/main" val="1347581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14400"/>
          </a:xfrm>
        </p:spPr>
        <p:txBody>
          <a:bodyPr>
            <a:noAutofit/>
          </a:bodyPr>
          <a:lstStyle/>
          <a:p>
            <a:r>
              <a:rPr lang="en-US" sz="2400" dirty="0" err="1" smtClean="0"/>
              <a:t>Ka</a:t>
            </a:r>
            <a:r>
              <a:rPr lang="en-US" sz="2400" dirty="0" smtClean="0"/>
              <a:t>-Ping Yee, Voting </a:t>
            </a:r>
            <a:r>
              <a:rPr lang="en-US" sz="2400" dirty="0"/>
              <a:t>Simulation </a:t>
            </a:r>
            <a:r>
              <a:rPr lang="en-US" sz="2400" dirty="0" smtClean="0"/>
              <a:t>Visualizations</a:t>
            </a:r>
            <a:br>
              <a:rPr lang="en-US" sz="2400" dirty="0" smtClean="0"/>
            </a:br>
            <a:r>
              <a:rPr lang="en-US" sz="2400" dirty="0" smtClean="0"/>
              <a:t>(h</a:t>
            </a:r>
            <a:r>
              <a:rPr lang="en-US" sz="2400" i="1" dirty="0" smtClean="0"/>
              <a:t>ttp</a:t>
            </a:r>
            <a:r>
              <a:rPr lang="en-US" sz="2400" i="1" dirty="0"/>
              <a:t>://zesty. </a:t>
            </a:r>
            <a:r>
              <a:rPr lang="en-US" sz="2400" i="1" dirty="0" err="1"/>
              <a:t>ca</a:t>
            </a:r>
            <a:r>
              <a:rPr lang="en-US" sz="2400" i="1" dirty="0"/>
              <a:t>/voting/</a:t>
            </a:r>
            <a:r>
              <a:rPr lang="en-US" sz="2400" i="1" dirty="0" err="1"/>
              <a:t>sim</a:t>
            </a:r>
            <a:r>
              <a:rPr lang="en-US" sz="2400" i="1" dirty="0"/>
              <a:t>/</a:t>
            </a:r>
            <a:r>
              <a:rPr lang="en-US" sz="2400"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19200"/>
            <a:ext cx="7543800" cy="5410200"/>
          </a:xfrm>
        </p:spPr>
      </p:pic>
    </p:spTree>
    <p:extLst>
      <p:ext uri="{BB962C8B-B14F-4D97-AF65-F5344CB8AC3E}">
        <p14:creationId xmlns:p14="http://schemas.microsoft.com/office/powerpoint/2010/main" val="470594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400" dirty="0" err="1">
                <a:solidFill>
                  <a:prstClr val="black"/>
                </a:solidFill>
              </a:rPr>
              <a:t>Ka</a:t>
            </a:r>
            <a:r>
              <a:rPr lang="en-US" sz="2400" dirty="0">
                <a:solidFill>
                  <a:prstClr val="black"/>
                </a:solidFill>
              </a:rPr>
              <a:t>-Ping Yee, Voting Simulation Visualizations</a:t>
            </a:r>
            <a:br>
              <a:rPr lang="en-US" sz="2400" dirty="0">
                <a:solidFill>
                  <a:prstClr val="black"/>
                </a:solidFill>
              </a:rPr>
            </a:br>
            <a:r>
              <a:rPr lang="en-US" sz="2400" dirty="0">
                <a:solidFill>
                  <a:prstClr val="black"/>
                </a:solidFill>
              </a:rPr>
              <a:t>(h</a:t>
            </a:r>
            <a:r>
              <a:rPr lang="en-US" sz="2400" i="1" dirty="0">
                <a:solidFill>
                  <a:prstClr val="black"/>
                </a:solidFill>
              </a:rPr>
              <a:t>ttp://zesty. </a:t>
            </a:r>
            <a:r>
              <a:rPr lang="en-US" sz="2400" i="1" dirty="0" err="1">
                <a:solidFill>
                  <a:prstClr val="black"/>
                </a:solidFill>
              </a:rPr>
              <a:t>ca</a:t>
            </a:r>
            <a:r>
              <a:rPr lang="en-US" sz="2400" i="1" dirty="0">
                <a:solidFill>
                  <a:prstClr val="black"/>
                </a:solidFill>
              </a:rPr>
              <a:t>/voting/</a:t>
            </a:r>
            <a:r>
              <a:rPr lang="en-US" sz="2400" i="1" dirty="0" err="1">
                <a:solidFill>
                  <a:prstClr val="black"/>
                </a:solidFill>
              </a:rPr>
              <a:t>sim</a:t>
            </a:r>
            <a:r>
              <a:rPr lang="en-US" sz="2400" i="1" dirty="0">
                <a:solidFill>
                  <a:prstClr val="black"/>
                </a:solidFill>
              </a:rPr>
              <a:t>/</a:t>
            </a:r>
            <a:r>
              <a:rPr lang="en-US" sz="2400" dirty="0">
                <a:solidFill>
                  <a:prstClr val="black"/>
                </a:solidFill>
              </a:rPr>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295400"/>
            <a:ext cx="7696200" cy="5257800"/>
          </a:xfrm>
        </p:spPr>
      </p:pic>
    </p:spTree>
    <p:extLst>
      <p:ext uri="{BB962C8B-B14F-4D97-AF65-F5344CB8AC3E}">
        <p14:creationId xmlns:p14="http://schemas.microsoft.com/office/powerpoint/2010/main" val="51421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Monotonicity Failure under IRV</a:t>
            </a:r>
            <a:endParaRPr lang="en-US" dirty="0"/>
          </a:p>
        </p:txBody>
      </p:sp>
      <p:sp>
        <p:nvSpPr>
          <p:cNvPr id="3" name="Content Placeholder 2"/>
          <p:cNvSpPr>
            <a:spLocks noGrp="1"/>
          </p:cNvSpPr>
          <p:nvPr>
            <p:ph idx="1"/>
          </p:nvPr>
        </p:nvSpPr>
        <p:spPr>
          <a:xfrm>
            <a:off x="381000" y="838200"/>
            <a:ext cx="8534400" cy="5791200"/>
          </a:xfrm>
        </p:spPr>
        <p:txBody>
          <a:bodyPr>
            <a:noAutofit/>
          </a:bodyPr>
          <a:lstStyle/>
          <a:p>
            <a:r>
              <a:rPr lang="en-US" sz="1800" b="0" i="0" u="none" strike="noStrike" baseline="0" dirty="0" smtClean="0"/>
              <a:t>More generally, suppose we have three candidates </a:t>
            </a:r>
            <a:r>
              <a:rPr lang="en-US" sz="1800" b="0" i="1" u="none" strike="noStrike" baseline="0" dirty="0" smtClean="0"/>
              <a:t>X</a:t>
            </a:r>
            <a:r>
              <a:rPr lang="en-US" sz="1800" b="0" i="0" u="none" strike="noStrike" baseline="0" dirty="0" smtClean="0"/>
              <a:t>, </a:t>
            </a:r>
            <a:r>
              <a:rPr lang="en-US" sz="1800" b="0" i="1" u="none" strike="noStrike" baseline="0" dirty="0" smtClean="0"/>
              <a:t>Y</a:t>
            </a:r>
            <a:r>
              <a:rPr lang="en-US" sz="1800" b="0" i="0" u="none" strike="noStrike" baseline="0" dirty="0" smtClean="0"/>
              <a:t>, and </a:t>
            </a:r>
            <a:r>
              <a:rPr lang="en-US" sz="1800" b="0" i="1" u="none" strike="noStrike" baseline="0" dirty="0" smtClean="0"/>
              <a:t>Z</a:t>
            </a:r>
            <a:r>
              <a:rPr lang="en-US" sz="1800" b="0" i="0" u="none" strike="noStrike" baseline="0" dirty="0" smtClean="0"/>
              <a:t>, one of whom is to be elected under IRV</a:t>
            </a:r>
            <a:r>
              <a:rPr lang="en-US" sz="1800" b="0" i="0" u="none" strike="noStrike" dirty="0" smtClean="0"/>
              <a:t> and </a:t>
            </a:r>
            <a:r>
              <a:rPr lang="en-US" sz="1800" b="0" i="1" u="none" strike="noStrike" baseline="0" dirty="0" smtClean="0"/>
              <a:t>X</a:t>
            </a:r>
            <a:r>
              <a:rPr lang="en-US" sz="1800" dirty="0"/>
              <a:t> </a:t>
            </a:r>
            <a:r>
              <a:rPr lang="en-US" sz="1800" b="0" i="0" u="none" strike="noStrike" baseline="0" dirty="0" smtClean="0"/>
              <a:t>is the IRV winner;</a:t>
            </a:r>
          </a:p>
          <a:p>
            <a:pPr lvl="1"/>
            <a:r>
              <a:rPr lang="en-US" sz="1600" b="0" i="0" u="none" strike="noStrike" baseline="0" dirty="0" smtClean="0"/>
              <a:t>more specifically, </a:t>
            </a:r>
            <a:r>
              <a:rPr lang="en-US" sz="1600" b="0" i="1" u="none" strike="noStrike" baseline="0" dirty="0" smtClean="0"/>
              <a:t>X</a:t>
            </a:r>
            <a:r>
              <a:rPr lang="en-US" sz="1600" b="0" i="0" u="none" strike="noStrike" baseline="0" dirty="0" smtClean="0"/>
              <a:t> achieves this victory by getting into the runoff with </a:t>
            </a:r>
            <a:r>
              <a:rPr lang="en-US" sz="1600" b="0" i="1" u="none" strike="noStrike" baseline="0" dirty="0" smtClean="0"/>
              <a:t>Y</a:t>
            </a:r>
            <a:r>
              <a:rPr lang="en-US" sz="1600" b="0" i="0" u="none" strike="noStrike" baseline="0" dirty="0" smtClean="0"/>
              <a:t>, </a:t>
            </a:r>
          </a:p>
          <a:p>
            <a:pPr lvl="1"/>
            <a:r>
              <a:rPr lang="en-US" sz="1600" b="0" i="0" u="none" strike="noStrike" baseline="0" dirty="0" smtClean="0"/>
              <a:t>which </a:t>
            </a:r>
            <a:r>
              <a:rPr lang="en-US" sz="1600" b="0" i="1" u="none" strike="noStrike" baseline="0" dirty="0" smtClean="0"/>
              <a:t>X</a:t>
            </a:r>
            <a:r>
              <a:rPr lang="en-US" sz="1600" b="0" i="0" u="none" strike="noStrike" baseline="0" dirty="0" smtClean="0"/>
              <a:t> wins because </a:t>
            </a:r>
            <a:r>
              <a:rPr lang="en-US" sz="1600" b="0" i="1" u="none" strike="noStrike" baseline="0" dirty="0" smtClean="0"/>
              <a:t>X</a:t>
            </a:r>
            <a:r>
              <a:rPr lang="en-US" sz="1600" b="0" i="0" u="none" strike="noStrike" baseline="0" dirty="0" smtClean="0"/>
              <a:t> has sufficient second preference support from the remaining ballots that rank </a:t>
            </a:r>
            <a:r>
              <a:rPr lang="en-US" sz="1600" b="0" i="1" u="none" strike="noStrike" baseline="0" dirty="0" smtClean="0"/>
              <a:t>Z</a:t>
            </a:r>
            <a:r>
              <a:rPr lang="en-US" sz="1600" b="0" i="0" u="none" strike="noStrike" baseline="0" dirty="0" smtClean="0"/>
              <a:t> first.</a:t>
            </a:r>
          </a:p>
          <a:p>
            <a:r>
              <a:rPr lang="en-US" sz="1800" b="0" i="0" u="none" strike="noStrike" baseline="0" dirty="0" smtClean="0"/>
              <a:t>Now suppose some voters change their ballots by ranking </a:t>
            </a:r>
            <a:r>
              <a:rPr lang="en-US" sz="1800" b="0" i="1" u="none" strike="noStrike" baseline="0" dirty="0" smtClean="0"/>
              <a:t>X</a:t>
            </a:r>
            <a:r>
              <a:rPr lang="en-US" sz="1800" b="0" i="0" u="none" strike="noStrike" baseline="0" dirty="0" smtClean="0"/>
              <a:t> higher than they did before,</a:t>
            </a:r>
          </a:p>
          <a:p>
            <a:pPr lvl="1"/>
            <a:r>
              <a:rPr lang="en-US" sz="1600" b="0" i="0" u="none" strike="noStrike" baseline="0" dirty="0" smtClean="0"/>
              <a:t>but that no voters change their ballots in any other way.</a:t>
            </a:r>
            <a:endParaRPr lang="en-US" sz="1600" baseline="30000" dirty="0"/>
          </a:p>
          <a:p>
            <a:pPr lvl="1"/>
            <a:r>
              <a:rPr lang="en-US" sz="1600" b="0" i="1" u="none" strike="noStrike" baseline="0" dirty="0" smtClean="0"/>
              <a:t>X</a:t>
            </a:r>
            <a:r>
              <a:rPr lang="en-US" sz="1600" b="0" i="0" u="none" strike="noStrike" baseline="0" dirty="0" smtClean="0"/>
              <a:t> thereby gains first preference ballots but not enough to win without a runoff.  </a:t>
            </a:r>
          </a:p>
          <a:p>
            <a:r>
              <a:rPr lang="en-US" sz="1800" b="0" i="0" u="none" strike="noStrike" baseline="0" dirty="0" smtClean="0"/>
              <a:t>These additional ballots must come at the expense of one or both other candidates.  </a:t>
            </a:r>
          </a:p>
          <a:p>
            <a:pPr lvl="1"/>
            <a:r>
              <a:rPr lang="en-US" sz="1600" b="0" i="0" u="none" strike="noStrike" baseline="0" dirty="0" smtClean="0"/>
              <a:t>In fact they come at the expense of </a:t>
            </a:r>
            <a:r>
              <a:rPr lang="en-US" sz="1600" b="0" i="1" u="none" strike="noStrike" baseline="0" dirty="0" smtClean="0"/>
              <a:t>Y</a:t>
            </a:r>
            <a:r>
              <a:rPr lang="en-US" sz="1600" b="0" i="0" u="none" strike="noStrike" baseline="0" dirty="0" smtClean="0"/>
              <a:t>, with the result that </a:t>
            </a:r>
            <a:r>
              <a:rPr lang="en-US" sz="1600" b="0" i="1" u="none" strike="noStrike" baseline="0" dirty="0" smtClean="0"/>
              <a:t>Y</a:t>
            </a:r>
            <a:r>
              <a:rPr lang="en-US" sz="1600" b="0" i="0" u="none" strike="noStrike" baseline="0" dirty="0" smtClean="0"/>
              <a:t> now has fewer first preference ballots than </a:t>
            </a:r>
            <a:r>
              <a:rPr lang="en-US" sz="1600" b="0" i="1" u="none" strike="noStrike" baseline="0" dirty="0" smtClean="0"/>
              <a:t>Z</a:t>
            </a:r>
            <a:r>
              <a:rPr lang="en-US" sz="1600" dirty="0" smtClean="0"/>
              <a:t>, so t</a:t>
            </a:r>
            <a:r>
              <a:rPr lang="en-US" sz="1600" b="0" i="0" u="none" strike="noStrike" baseline="0" dirty="0" smtClean="0"/>
              <a:t>he runoff is now between </a:t>
            </a:r>
            <a:r>
              <a:rPr lang="en-US" sz="1600" b="0" i="1" u="none" strike="noStrike" baseline="0" dirty="0" smtClean="0"/>
              <a:t>X</a:t>
            </a:r>
            <a:r>
              <a:rPr lang="en-US" sz="1600" b="0" i="0" u="none" strike="noStrike" baseline="0" dirty="0" smtClean="0"/>
              <a:t> and </a:t>
            </a:r>
            <a:r>
              <a:rPr lang="en-US" sz="1600" b="0" i="1" u="none" strike="noStrike" baseline="0" dirty="0" smtClean="0"/>
              <a:t>Z</a:t>
            </a:r>
            <a:r>
              <a:rPr lang="en-US" sz="1600" b="0" i="0" u="none" strike="noStrike" baseline="0" dirty="0" smtClean="0"/>
              <a:t>, rather than between </a:t>
            </a:r>
            <a:r>
              <a:rPr lang="en-US" sz="1600" b="0" i="1" u="none" strike="noStrike" baseline="0" dirty="0" smtClean="0"/>
              <a:t>X</a:t>
            </a:r>
            <a:r>
              <a:rPr lang="en-US" sz="1600" b="0" i="0" u="none" strike="noStrike" baseline="0" dirty="0" smtClean="0"/>
              <a:t> and </a:t>
            </a:r>
            <a:r>
              <a:rPr lang="en-US" sz="1600" b="0" i="1" u="none" strike="noStrike" baseline="0" dirty="0" smtClean="0"/>
              <a:t>Y</a:t>
            </a:r>
            <a:r>
              <a:rPr lang="en-US" sz="1600" b="0" i="0" u="none" strike="noStrike" baseline="0" dirty="0" smtClean="0"/>
              <a:t>.  </a:t>
            </a:r>
          </a:p>
          <a:p>
            <a:r>
              <a:rPr lang="en-US" sz="1800" b="0" i="0" u="none" strike="noStrike" baseline="0" dirty="0" smtClean="0"/>
              <a:t>Finally suppose that </a:t>
            </a:r>
            <a:r>
              <a:rPr lang="en-US" sz="1800" b="0" i="1" u="none" strike="noStrike" baseline="0" dirty="0" smtClean="0"/>
              <a:t>Z</a:t>
            </a:r>
            <a:r>
              <a:rPr lang="en-US" sz="1800" b="0" i="0" u="none" strike="noStrike" baseline="0" dirty="0" smtClean="0"/>
              <a:t> wins the runoff with </a:t>
            </a:r>
            <a:r>
              <a:rPr lang="en-US" sz="1800" b="0" i="1" u="none" strike="noStrike" baseline="0" dirty="0" smtClean="0"/>
              <a:t>X</a:t>
            </a:r>
            <a:r>
              <a:rPr lang="en-US" sz="1800" b="0" i="0" u="none" strike="noStrike" baseline="0" dirty="0" smtClean="0"/>
              <a:t>, because </a:t>
            </a:r>
            <a:r>
              <a:rPr lang="en-US" sz="1800" b="0" i="1" u="none" strike="noStrike" baseline="0" dirty="0" smtClean="0"/>
              <a:t>Z</a:t>
            </a:r>
            <a:r>
              <a:rPr lang="en-US" sz="1800" b="0" i="0" u="none" strike="noStrike" baseline="0" dirty="0" smtClean="0"/>
              <a:t> has sufficiently disproportionate second preference support on the remaining ballots that rank </a:t>
            </a:r>
            <a:r>
              <a:rPr lang="en-US" sz="1800" b="0" i="1" u="none" strike="noStrike" baseline="0" dirty="0" smtClean="0"/>
              <a:t>Y</a:t>
            </a:r>
            <a:r>
              <a:rPr lang="en-US" sz="1800" b="0" i="0" u="none" strike="noStrike" baseline="0" dirty="0" smtClean="0"/>
              <a:t> first.  </a:t>
            </a:r>
          </a:p>
          <a:p>
            <a:pPr lvl="1"/>
            <a:r>
              <a:rPr lang="en-US" sz="1600" b="0" i="0" u="none" strike="noStrike" baseline="0" dirty="0" smtClean="0"/>
              <a:t>Clearly,</a:t>
            </a:r>
            <a:r>
              <a:rPr lang="en-US" sz="1600" b="0" i="1" u="none" strike="noStrike" baseline="0" dirty="0" smtClean="0"/>
              <a:t> Z</a:t>
            </a:r>
            <a:r>
              <a:rPr lang="en-US" sz="1600" b="0" i="0" u="none" strike="noStrike" baseline="0" dirty="0" smtClean="0"/>
              <a:t> would also have beaten </a:t>
            </a:r>
            <a:r>
              <a:rPr lang="en-US" sz="1600" b="0" i="1" u="none" strike="noStrike" baseline="0" dirty="0" smtClean="0"/>
              <a:t>X</a:t>
            </a:r>
            <a:r>
              <a:rPr lang="en-US" sz="1600" b="0" i="0" u="none" strike="noStrike" baseline="0" dirty="0" smtClean="0"/>
              <a:t> in a runoff given the original ballots but, lacking enough first preference votes, </a:t>
            </a:r>
            <a:r>
              <a:rPr lang="en-US" sz="1600" b="0" i="1" u="none" strike="noStrike" baseline="0" dirty="0" smtClean="0"/>
              <a:t>Z</a:t>
            </a:r>
            <a:r>
              <a:rPr lang="en-US" sz="1600" b="0" i="0" u="none" strike="noStrike" baseline="0" dirty="0" smtClean="0"/>
              <a:t> did not have the opportunity to do so.  </a:t>
            </a:r>
          </a:p>
          <a:p>
            <a:r>
              <a:rPr lang="en-US" sz="1800" b="0" i="0" u="none" strike="noStrike" baseline="0" dirty="0" smtClean="0"/>
              <a:t>We thereby have an instance of </a:t>
            </a:r>
            <a:r>
              <a:rPr lang="en-US" sz="1800" i="1" dirty="0"/>
              <a:t>m</a:t>
            </a:r>
            <a:r>
              <a:rPr lang="en-US" sz="1800" b="0" i="1" u="none" strike="noStrike" baseline="0" dirty="0" smtClean="0"/>
              <a:t>onotonicity </a:t>
            </a:r>
            <a:r>
              <a:rPr lang="en-US" sz="1800" i="1" dirty="0"/>
              <a:t>f</a:t>
            </a:r>
            <a:r>
              <a:rPr lang="en-US" sz="1800" b="0" i="1" u="none" strike="noStrike" baseline="0" dirty="0" smtClean="0"/>
              <a:t>ailure</a:t>
            </a:r>
            <a:r>
              <a:rPr lang="en-US" sz="1800" b="0" i="0" u="none" strike="noStrike" baseline="0" dirty="0" smtClean="0"/>
              <a:t>.  </a:t>
            </a:r>
          </a:p>
          <a:p>
            <a:r>
              <a:rPr lang="en-US" sz="1800" dirty="0" smtClean="0">
                <a:solidFill>
                  <a:prstClr val="black"/>
                </a:solidFill>
              </a:rPr>
              <a:t>Likewise</a:t>
            </a:r>
            <a:r>
              <a:rPr lang="en-US" sz="1800" dirty="0">
                <a:solidFill>
                  <a:prstClr val="black"/>
                </a:solidFill>
              </a:rPr>
              <a:t>, if </a:t>
            </a:r>
            <a:r>
              <a:rPr lang="en-US" sz="1800" i="1" dirty="0">
                <a:solidFill>
                  <a:prstClr val="black"/>
                </a:solidFill>
              </a:rPr>
              <a:t>X</a:t>
            </a:r>
            <a:r>
              <a:rPr lang="en-US" sz="1800" dirty="0">
                <a:solidFill>
                  <a:prstClr val="black"/>
                </a:solidFill>
              </a:rPr>
              <a:t> is </a:t>
            </a:r>
            <a:r>
              <a:rPr lang="en-US" sz="1800" i="1" dirty="0">
                <a:solidFill>
                  <a:prstClr val="black"/>
                </a:solidFill>
              </a:rPr>
              <a:t>not</a:t>
            </a:r>
            <a:r>
              <a:rPr lang="en-US" sz="1800" dirty="0">
                <a:solidFill>
                  <a:prstClr val="black"/>
                </a:solidFill>
              </a:rPr>
              <a:t> the IRV winner but would be if some voters change their ballots by ranking </a:t>
            </a:r>
            <a:r>
              <a:rPr lang="en-US" sz="1800" i="1" dirty="0">
                <a:solidFill>
                  <a:prstClr val="black"/>
                </a:solidFill>
              </a:rPr>
              <a:t>X</a:t>
            </a:r>
            <a:r>
              <a:rPr lang="en-US" sz="1800" dirty="0">
                <a:solidFill>
                  <a:prstClr val="black"/>
                </a:solidFill>
              </a:rPr>
              <a:t> lower than they did </a:t>
            </a:r>
            <a:r>
              <a:rPr lang="en-US" sz="1800" dirty="0" smtClean="0">
                <a:solidFill>
                  <a:prstClr val="black"/>
                </a:solidFill>
              </a:rPr>
              <a:t>before, </a:t>
            </a:r>
            <a:r>
              <a:rPr lang="en-US" sz="1800" dirty="0">
                <a:solidFill>
                  <a:prstClr val="black"/>
                </a:solidFill>
              </a:rPr>
              <a:t>while </a:t>
            </a:r>
            <a:r>
              <a:rPr lang="en-US" sz="1800" dirty="0" smtClean="0">
                <a:solidFill>
                  <a:prstClr val="black"/>
                </a:solidFill>
              </a:rPr>
              <a:t>no </a:t>
            </a:r>
            <a:r>
              <a:rPr lang="en-US" sz="1800" dirty="0">
                <a:solidFill>
                  <a:prstClr val="black"/>
                </a:solidFill>
              </a:rPr>
              <a:t>ballots change in any other </a:t>
            </a:r>
            <a:r>
              <a:rPr lang="en-US" sz="1800" dirty="0" smtClean="0">
                <a:solidFill>
                  <a:prstClr val="black"/>
                </a:solidFill>
              </a:rPr>
              <a:t>way.</a:t>
            </a:r>
            <a:endParaRPr lang="en-US" sz="1800" dirty="0">
              <a:solidFill>
                <a:prstClr val="black"/>
              </a:solidFill>
            </a:endParaRPr>
          </a:p>
          <a:p>
            <a:endParaRPr lang="en-US" sz="1600" dirty="0"/>
          </a:p>
        </p:txBody>
      </p:sp>
    </p:spTree>
    <p:extLst>
      <p:ext uri="{BB962C8B-B14F-4D97-AF65-F5344CB8AC3E}">
        <p14:creationId xmlns:p14="http://schemas.microsoft.com/office/powerpoint/2010/main" val="110637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dirty="0">
                <a:solidFill>
                  <a:prstClr val="black"/>
                </a:solidFill>
              </a:rPr>
              <a:t>Monotonicity Failure under </a:t>
            </a:r>
            <a:r>
              <a:rPr lang="en-US" sz="3600" dirty="0" smtClean="0">
                <a:solidFill>
                  <a:prstClr val="black"/>
                </a:solidFill>
              </a:rPr>
              <a:t>IRV (cont.)</a:t>
            </a:r>
            <a:endParaRPr lang="en-US" sz="4000" dirty="0"/>
          </a:p>
        </p:txBody>
      </p:sp>
      <p:sp>
        <p:nvSpPr>
          <p:cNvPr id="3" name="Content Placeholder 2"/>
          <p:cNvSpPr>
            <a:spLocks noGrp="1"/>
          </p:cNvSpPr>
          <p:nvPr>
            <p:ph idx="1"/>
          </p:nvPr>
        </p:nvSpPr>
        <p:spPr>
          <a:xfrm>
            <a:off x="304800" y="838200"/>
            <a:ext cx="8534400" cy="5867400"/>
          </a:xfrm>
        </p:spPr>
        <p:txBody>
          <a:bodyPr>
            <a:normAutofit fontScale="92500" lnSpcReduction="20000"/>
          </a:bodyPr>
          <a:lstStyle/>
          <a:p>
            <a:r>
              <a:rPr lang="en-US" sz="2200" b="0" i="0" u="none" strike="noStrike" baseline="0" dirty="0" smtClean="0"/>
              <a:t>Proponents of IRV (and others) have argued that monotonicity failure under IRV, while a mathematical possibility, is highly unlikely to occur in practice.</a:t>
            </a:r>
          </a:p>
          <a:p>
            <a:r>
              <a:rPr lang="en-US" sz="2200" dirty="0" smtClean="0"/>
              <a:t>This paper </a:t>
            </a:r>
            <a:r>
              <a:rPr lang="en-US" sz="2200" b="0" i="0" u="none" strike="noStrike" baseline="0" dirty="0" smtClean="0"/>
              <a:t>specifies the precise conditions  under which this phenomenon arises in the case of three candidates.</a:t>
            </a:r>
          </a:p>
          <a:p>
            <a:pPr lvl="1"/>
            <a:r>
              <a:rPr lang="en-US" sz="1900" b="0" i="0" u="none" strike="noStrike" baseline="0" dirty="0" smtClean="0"/>
              <a:t>These conditions are straightforward and have previously been stated by </a:t>
            </a:r>
            <a:r>
              <a:rPr lang="en-US" sz="1900" b="0" i="0" u="none" strike="noStrike" baseline="0" dirty="0" err="1" smtClean="0"/>
              <a:t>Lepelley</a:t>
            </a:r>
            <a:r>
              <a:rPr lang="en-US" sz="1900" b="0" i="0" u="none" strike="noStrike" baseline="0" dirty="0" smtClean="0"/>
              <a:t> et al. (1996).  </a:t>
            </a:r>
          </a:p>
          <a:p>
            <a:r>
              <a:rPr lang="en-US" sz="2200" b="0" i="0" u="none" strike="noStrike" baseline="0" dirty="0" smtClean="0"/>
              <a:t>In order to get a sense of the likelihood of monotonicity problems in varying circumstances, the paper further applies these conditions to:</a:t>
            </a:r>
          </a:p>
          <a:p>
            <a:pPr lvl="1"/>
            <a:r>
              <a:rPr lang="en-US" sz="1900" dirty="0" smtClean="0"/>
              <a:t>s</a:t>
            </a:r>
            <a:r>
              <a:rPr lang="en-US" sz="1900" b="0" i="0" u="none" strike="noStrike" baseline="0" dirty="0" smtClean="0"/>
              <a:t>imulated “random</a:t>
            </a:r>
            <a:r>
              <a:rPr lang="en-US" sz="1900" dirty="0" smtClean="0"/>
              <a:t>”</a:t>
            </a:r>
            <a:r>
              <a:rPr lang="en-US" sz="1900" b="0" i="0" u="none" strike="noStrike" baseline="0" dirty="0" smtClean="0"/>
              <a:t> IRV elections;</a:t>
            </a:r>
          </a:p>
          <a:p>
            <a:pPr lvl="1"/>
            <a:r>
              <a:rPr lang="en-US" sz="1900" dirty="0"/>
              <a:t>s</a:t>
            </a:r>
            <a:r>
              <a:rPr lang="en-US" sz="1900" dirty="0" smtClean="0"/>
              <a:t>imulated “impartial culture” elections;</a:t>
            </a:r>
          </a:p>
          <a:p>
            <a:pPr lvl="1"/>
            <a:r>
              <a:rPr lang="en-US" sz="1900" b="0" i="0" u="none" strike="noStrike" baseline="0" dirty="0" smtClean="0"/>
              <a:t>simulated elections with single-peaked preferences;</a:t>
            </a:r>
          </a:p>
          <a:p>
            <a:pPr lvl="1"/>
            <a:r>
              <a:rPr lang="en-US" sz="1900" dirty="0"/>
              <a:t>s</a:t>
            </a:r>
            <a:r>
              <a:rPr lang="en-US" sz="1900" dirty="0" smtClean="0"/>
              <a:t>imulated elections with “clone candidates”; and</a:t>
            </a:r>
          </a:p>
          <a:p>
            <a:pPr lvl="1"/>
            <a:r>
              <a:rPr lang="en-US" sz="1900" dirty="0"/>
              <a:t>a</a:t>
            </a:r>
            <a:r>
              <a:rPr lang="en-US" sz="1900" b="0" i="0" u="none" strike="noStrike" baseline="0" dirty="0" smtClean="0"/>
              <a:t>ll English general election constituency elections since 1992.</a:t>
            </a:r>
          </a:p>
          <a:p>
            <a:r>
              <a:rPr lang="en-US" sz="2200" b="0" i="0" u="none" strike="noStrike" baseline="0" dirty="0" smtClean="0"/>
              <a:t>This paper supplements recent unpublished work by Norman, Ornstein, Smith, and Yee.</a:t>
            </a:r>
          </a:p>
          <a:p>
            <a:endParaRPr lang="en-US" sz="1800" dirty="0"/>
          </a:p>
          <a:p>
            <a:pPr marL="0" indent="0">
              <a:buNone/>
            </a:pPr>
            <a:r>
              <a:rPr lang="en-US" sz="1300" b="1" i="0" u="none" strike="noStrike" baseline="0" dirty="0" smtClean="0"/>
              <a:t>Dominique</a:t>
            </a:r>
            <a:r>
              <a:rPr lang="en-US" sz="1300" b="1" dirty="0"/>
              <a:t> </a:t>
            </a:r>
            <a:r>
              <a:rPr lang="en-US" sz="1300" b="1" dirty="0" err="1" smtClean="0"/>
              <a:t>Lepelley</a:t>
            </a:r>
            <a:r>
              <a:rPr lang="en-US" sz="1300" b="1" dirty="0" smtClean="0"/>
              <a:t> et al., </a:t>
            </a:r>
            <a:r>
              <a:rPr lang="en-US" sz="1300" b="1" i="0" u="none" strike="noStrike" baseline="0" dirty="0" smtClean="0"/>
              <a:t>“The Likelihood of Monotonicity Paradoxes in Run-Off Elections,” </a:t>
            </a:r>
            <a:r>
              <a:rPr lang="en-US" sz="1300" b="1" i="1" u="none" strike="noStrike" baseline="0" dirty="0" smtClean="0"/>
              <a:t>Mathematical Social Sciences</a:t>
            </a:r>
            <a:r>
              <a:rPr lang="en-US" sz="1300" b="1" i="0" u="none" strike="noStrike" baseline="0" dirty="0" smtClean="0"/>
              <a:t>, 1996</a:t>
            </a:r>
          </a:p>
          <a:p>
            <a:pPr marL="0" indent="0">
              <a:buNone/>
            </a:pPr>
            <a:r>
              <a:rPr lang="en-US" sz="1300" b="1" i="0" u="none" strike="noStrike" baseline="0" dirty="0" smtClean="0"/>
              <a:t>Robert Z. </a:t>
            </a:r>
            <a:r>
              <a:rPr lang="en-US" sz="1300" b="1" i="0" u="none" strike="noStrike" baseline="0" dirty="0" err="1" smtClean="0"/>
              <a:t>Norman,“The</a:t>
            </a:r>
            <a:r>
              <a:rPr lang="en-US" sz="1300" b="1" i="0" u="none" strike="noStrike" baseline="0" dirty="0" smtClean="0"/>
              <a:t> Relationship Between Monotonicity Failure and the No-Show Paradox,” PCS, 2010.</a:t>
            </a:r>
          </a:p>
          <a:p>
            <a:pPr marL="0" indent="0">
              <a:buNone/>
            </a:pPr>
            <a:r>
              <a:rPr lang="en-US" sz="1300" b="1" i="0" u="none" strike="noStrike" baseline="0" dirty="0" smtClean="0"/>
              <a:t>Robert Z. Norman, “Frequency and Severity of Some STV Paradoxes,” PCS, 2012.</a:t>
            </a:r>
          </a:p>
          <a:p>
            <a:pPr marL="0" indent="0">
              <a:buNone/>
            </a:pPr>
            <a:r>
              <a:rPr lang="en-US" sz="1300" b="1" i="0" u="none" strike="noStrike" baseline="0" dirty="0" smtClean="0"/>
              <a:t>Joseph Ornstein, “High Prevalence of </a:t>
            </a:r>
            <a:r>
              <a:rPr lang="en-US" sz="1300" b="1" i="0" u="none" strike="noStrike" baseline="0" dirty="0" err="1" smtClean="0"/>
              <a:t>Nonmontonic</a:t>
            </a:r>
            <a:r>
              <a:rPr lang="en-US" sz="1300" b="1" i="0" u="none" strike="noStrike" baseline="0" dirty="0" smtClean="0"/>
              <a:t> Behavior in Simulated 3-Candidate STV Elections,” PCS, 2010</a:t>
            </a:r>
          </a:p>
          <a:p>
            <a:pPr marL="0" indent="0">
              <a:buNone/>
            </a:pPr>
            <a:r>
              <a:rPr lang="en-US" sz="1300" b="1" dirty="0"/>
              <a:t>Warren Smith, “Three-candidate Instant Runoff Voting: Master List of Paradoxes and Their Probabilities,” Center For Range Voting, 2010 (</a:t>
            </a:r>
            <a:r>
              <a:rPr lang="en-US" sz="1300" b="1" i="1" dirty="0"/>
              <a:t>http://rangevoting.org/IrvParadoxProbabilities. html</a:t>
            </a:r>
            <a:r>
              <a:rPr lang="en-US" sz="1300" b="1" dirty="0"/>
              <a:t>)</a:t>
            </a:r>
            <a:endParaRPr lang="en-US" sz="1300" b="1" i="0" u="none" strike="noStrike" baseline="0" dirty="0" smtClean="0"/>
          </a:p>
          <a:p>
            <a:pPr marL="0" indent="0">
              <a:buNone/>
            </a:pPr>
            <a:r>
              <a:rPr lang="en-US" sz="1300" b="1" i="0" u="none" strike="noStrike" baseline="0" dirty="0" err="1" smtClean="0"/>
              <a:t>Ka</a:t>
            </a:r>
            <a:r>
              <a:rPr lang="en-US" sz="1300" b="1" i="0" u="none" strike="noStrike" baseline="0" dirty="0" smtClean="0"/>
              <a:t>-Ping Yee, “Voting Simulation Visualizations,” PCS, 2010 (see: </a:t>
            </a:r>
            <a:r>
              <a:rPr lang="en-US" sz="1300" b="1" i="1" u="none" strike="noStrike" baseline="0" dirty="0" smtClean="0"/>
              <a:t>http://zesty. </a:t>
            </a:r>
            <a:r>
              <a:rPr lang="en-US" sz="1300" b="1" i="1" u="none" strike="noStrike" baseline="0" dirty="0" err="1" smtClean="0"/>
              <a:t>ca</a:t>
            </a:r>
            <a:r>
              <a:rPr lang="en-US" sz="1300" b="1" i="1" u="none" strike="noStrike" baseline="0" dirty="0" smtClean="0"/>
              <a:t>/voting/</a:t>
            </a:r>
            <a:r>
              <a:rPr lang="en-US" sz="1300" b="1" i="1" u="none" strike="noStrike" baseline="0" dirty="0" err="1" smtClean="0"/>
              <a:t>sim</a:t>
            </a:r>
            <a:r>
              <a:rPr lang="en-US" sz="1300" b="1" i="1" u="none" strike="noStrike" baseline="0" dirty="0" smtClean="0"/>
              <a:t>/</a:t>
            </a:r>
            <a:r>
              <a:rPr lang="en-US" sz="1300" b="1" i="0" u="none" strike="noStrike" baseline="0" dirty="0" smtClean="0"/>
              <a:t>)</a:t>
            </a:r>
            <a:endParaRPr lang="en-US" sz="1300" b="1" dirty="0"/>
          </a:p>
        </p:txBody>
      </p:sp>
    </p:spTree>
    <p:extLst>
      <p:ext uri="{BB962C8B-B14F-4D97-AF65-F5344CB8AC3E}">
        <p14:creationId xmlns:p14="http://schemas.microsoft.com/office/powerpoint/2010/main" val="63366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t>IRV Ballot Profiles and Plurality Status</a:t>
            </a:r>
            <a:endParaRPr lang="en-US" sz="3600" dirty="0"/>
          </a:p>
        </p:txBody>
      </p:sp>
      <p:sp>
        <p:nvSpPr>
          <p:cNvPr id="3" name="Content Placeholder 2"/>
          <p:cNvSpPr>
            <a:spLocks noGrp="1"/>
          </p:cNvSpPr>
          <p:nvPr>
            <p:ph idx="1"/>
          </p:nvPr>
        </p:nvSpPr>
        <p:spPr>
          <a:xfrm>
            <a:off x="457200" y="990600"/>
            <a:ext cx="8229600" cy="5486400"/>
          </a:xfrm>
        </p:spPr>
        <p:txBody>
          <a:bodyPr>
            <a:normAutofit fontScale="55000" lnSpcReduction="20000"/>
          </a:bodyPr>
          <a:lstStyle/>
          <a:p>
            <a:pPr lvl="0"/>
            <a:r>
              <a:rPr lang="en-US" sz="4400" dirty="0" smtClean="0">
                <a:solidFill>
                  <a:prstClr val="black"/>
                </a:solidFill>
              </a:rPr>
              <a:t>An IRV </a:t>
            </a:r>
            <a:r>
              <a:rPr lang="en-US" sz="4400" i="1" dirty="0">
                <a:solidFill>
                  <a:prstClr val="black"/>
                </a:solidFill>
              </a:rPr>
              <a:t>ballot profile</a:t>
            </a:r>
            <a:r>
              <a:rPr lang="en-US" sz="4400" dirty="0">
                <a:solidFill>
                  <a:prstClr val="black"/>
                </a:solidFill>
              </a:rPr>
              <a:t> is a set of </a:t>
            </a:r>
            <a:r>
              <a:rPr lang="en-US" sz="4400" i="1" dirty="0">
                <a:solidFill>
                  <a:prstClr val="black"/>
                </a:solidFill>
              </a:rPr>
              <a:t>n</a:t>
            </a:r>
            <a:r>
              <a:rPr lang="en-US" sz="4400" dirty="0">
                <a:solidFill>
                  <a:prstClr val="black"/>
                </a:solidFill>
              </a:rPr>
              <a:t> rankings of three candidates </a:t>
            </a:r>
            <a:r>
              <a:rPr lang="en-US" sz="4400" i="1" dirty="0">
                <a:solidFill>
                  <a:prstClr val="black"/>
                </a:solidFill>
              </a:rPr>
              <a:t>X</a:t>
            </a:r>
            <a:r>
              <a:rPr lang="en-US" sz="4400" dirty="0">
                <a:solidFill>
                  <a:prstClr val="black"/>
                </a:solidFill>
              </a:rPr>
              <a:t>, </a:t>
            </a:r>
            <a:r>
              <a:rPr lang="en-US" sz="4400" i="1" dirty="0">
                <a:solidFill>
                  <a:prstClr val="black"/>
                </a:solidFill>
              </a:rPr>
              <a:t>Y</a:t>
            </a:r>
            <a:r>
              <a:rPr lang="en-US" sz="4400" dirty="0">
                <a:solidFill>
                  <a:prstClr val="black"/>
                </a:solidFill>
              </a:rPr>
              <a:t>, and </a:t>
            </a:r>
            <a:r>
              <a:rPr lang="en-US" sz="4400" i="1" dirty="0">
                <a:solidFill>
                  <a:prstClr val="black"/>
                </a:solidFill>
              </a:rPr>
              <a:t>Z</a:t>
            </a:r>
            <a:r>
              <a:rPr lang="en-US" sz="4400" dirty="0">
                <a:solidFill>
                  <a:prstClr val="black"/>
                </a:solidFill>
              </a:rPr>
              <a:t>, where </a:t>
            </a:r>
            <a:r>
              <a:rPr lang="en-US" sz="4400" i="1" dirty="0">
                <a:solidFill>
                  <a:prstClr val="black"/>
                </a:solidFill>
              </a:rPr>
              <a:t>n</a:t>
            </a:r>
            <a:r>
              <a:rPr lang="en-US" sz="4400" dirty="0">
                <a:solidFill>
                  <a:prstClr val="black"/>
                </a:solidFill>
              </a:rPr>
              <a:t> is the number of voters.  </a:t>
            </a:r>
          </a:p>
          <a:p>
            <a:r>
              <a:rPr lang="en-US" sz="4400" dirty="0" smtClean="0"/>
              <a:t>Given </a:t>
            </a:r>
            <a:r>
              <a:rPr lang="en-US" sz="4400" dirty="0"/>
              <a:t>a particular </a:t>
            </a:r>
            <a:r>
              <a:rPr lang="en-US" sz="4400" dirty="0" smtClean="0"/>
              <a:t>ballot profile</a:t>
            </a:r>
            <a:r>
              <a:rPr lang="en-US" sz="4400" i="1" dirty="0" smtClean="0"/>
              <a:t> B</a:t>
            </a:r>
            <a:r>
              <a:rPr lang="en-US" sz="4400" dirty="0"/>
              <a:t>:</a:t>
            </a:r>
            <a:r>
              <a:rPr lang="en-US" sz="4400" dirty="0" smtClean="0"/>
              <a:t> </a:t>
            </a:r>
          </a:p>
          <a:p>
            <a:pPr lvl="1"/>
            <a:r>
              <a:rPr lang="en-US" sz="3600" dirty="0" smtClean="0"/>
              <a:t>the </a:t>
            </a:r>
            <a:r>
              <a:rPr lang="en-US" sz="3600" dirty="0"/>
              <a:t>candidate with the most first preferences is the </a:t>
            </a:r>
            <a:r>
              <a:rPr lang="en-US" sz="3600" i="1" dirty="0"/>
              <a:t>Plurality Winner</a:t>
            </a:r>
            <a:r>
              <a:rPr lang="en-US" sz="3600" dirty="0"/>
              <a:t>, </a:t>
            </a:r>
            <a:endParaRPr lang="en-US" sz="3600" dirty="0" smtClean="0"/>
          </a:p>
          <a:p>
            <a:pPr lvl="1"/>
            <a:r>
              <a:rPr lang="en-US" sz="3600" dirty="0" smtClean="0"/>
              <a:t>the </a:t>
            </a:r>
            <a:r>
              <a:rPr lang="en-US" sz="3600" dirty="0"/>
              <a:t>candidate with the second most first preferences is the </a:t>
            </a:r>
            <a:r>
              <a:rPr lang="en-US" sz="3600" i="1" dirty="0"/>
              <a:t>Plurality Runner-Up</a:t>
            </a:r>
            <a:r>
              <a:rPr lang="en-US" sz="3600" dirty="0"/>
              <a:t>, and </a:t>
            </a:r>
            <a:endParaRPr lang="en-US" sz="3600" dirty="0" smtClean="0"/>
          </a:p>
          <a:p>
            <a:pPr lvl="1"/>
            <a:r>
              <a:rPr lang="en-US" sz="3600" dirty="0" smtClean="0"/>
              <a:t>the </a:t>
            </a:r>
            <a:r>
              <a:rPr lang="en-US" sz="3600" dirty="0"/>
              <a:t>candidate with the fewest first preferences is the </a:t>
            </a:r>
            <a:r>
              <a:rPr lang="en-US" sz="3600" i="1" dirty="0"/>
              <a:t>Plurality Loser</a:t>
            </a:r>
            <a:r>
              <a:rPr lang="en-US" sz="3600" dirty="0"/>
              <a:t>.  </a:t>
            </a:r>
            <a:endParaRPr lang="en-US" sz="3600" dirty="0" smtClean="0"/>
          </a:p>
          <a:p>
            <a:r>
              <a:rPr lang="en-US" sz="4000" dirty="0" smtClean="0"/>
              <a:t>Let </a:t>
            </a:r>
            <a:r>
              <a:rPr lang="en-US" sz="4000" i="1" dirty="0"/>
              <a:t>n</a:t>
            </a:r>
            <a:r>
              <a:rPr lang="en-US" sz="4000" dirty="0"/>
              <a:t>(PW), </a:t>
            </a:r>
            <a:r>
              <a:rPr lang="en-US" sz="4000" i="1" dirty="0"/>
              <a:t>n</a:t>
            </a:r>
            <a:r>
              <a:rPr lang="en-US" sz="4000" dirty="0"/>
              <a:t>(P2), and </a:t>
            </a:r>
            <a:r>
              <a:rPr lang="en-US" sz="4000" i="1" dirty="0"/>
              <a:t>n</a:t>
            </a:r>
            <a:r>
              <a:rPr lang="en-US" sz="4000" dirty="0"/>
              <a:t>(PL) be the number of ballots that rank the Plurality Winner, the Plurality Runner-Up, and Plurality Loser first</a:t>
            </a:r>
            <a:r>
              <a:rPr lang="en-US" sz="4000" dirty="0" smtClean="0"/>
              <a:t>. </a:t>
            </a:r>
          </a:p>
          <a:p>
            <a:pPr lvl="1"/>
            <a:r>
              <a:rPr lang="en-US" sz="3600" dirty="0" smtClean="0"/>
              <a:t>Given </a:t>
            </a:r>
            <a:r>
              <a:rPr lang="en-US" sz="3600" dirty="0"/>
              <a:t>three candidates, </a:t>
            </a:r>
            <a:r>
              <a:rPr lang="en-US" sz="3600" i="1" dirty="0" smtClean="0"/>
              <a:t>n</a:t>
            </a:r>
            <a:r>
              <a:rPr lang="en-US" sz="3600" dirty="0" smtClean="0"/>
              <a:t>(PW</a:t>
            </a:r>
            <a:r>
              <a:rPr lang="en-US" sz="3600" dirty="0"/>
              <a:t>) &gt; </a:t>
            </a:r>
            <a:r>
              <a:rPr lang="en-US" sz="3600" i="1" dirty="0"/>
              <a:t>n</a:t>
            </a:r>
            <a:r>
              <a:rPr lang="en-US" sz="3600" dirty="0"/>
              <a:t>/3 &gt; </a:t>
            </a:r>
            <a:r>
              <a:rPr lang="en-US" sz="3600" i="1" dirty="0"/>
              <a:t>n</a:t>
            </a:r>
            <a:r>
              <a:rPr lang="en-US" sz="3600" dirty="0"/>
              <a:t>(PL).  </a:t>
            </a:r>
            <a:endParaRPr lang="en-US" sz="3600" dirty="0" smtClean="0"/>
          </a:p>
          <a:p>
            <a:pPr lvl="1"/>
            <a:r>
              <a:rPr lang="en-US" sz="3600" dirty="0" smtClean="0"/>
              <a:t>If </a:t>
            </a:r>
            <a:r>
              <a:rPr lang="en-US" sz="3600" i="1" dirty="0"/>
              <a:t>n</a:t>
            </a:r>
            <a:r>
              <a:rPr lang="en-US" sz="3600" dirty="0"/>
              <a:t>(PW) &gt; </a:t>
            </a:r>
            <a:r>
              <a:rPr lang="en-US" sz="3600" i="1" dirty="0"/>
              <a:t>n</a:t>
            </a:r>
            <a:r>
              <a:rPr lang="en-US" sz="3600" dirty="0"/>
              <a:t>/2, </a:t>
            </a:r>
            <a:r>
              <a:rPr lang="en-US" sz="3600" dirty="0" smtClean="0"/>
              <a:t>the </a:t>
            </a:r>
            <a:r>
              <a:rPr lang="en-US" sz="3600" dirty="0"/>
              <a:t>Plurality Winner is also a </a:t>
            </a:r>
            <a:r>
              <a:rPr lang="en-US" sz="3600" i="1" dirty="0"/>
              <a:t>Majority Winner</a:t>
            </a:r>
            <a:r>
              <a:rPr lang="en-US" sz="3600" dirty="0"/>
              <a:t>.  </a:t>
            </a:r>
            <a:endParaRPr lang="en-US" sz="3600" dirty="0" smtClean="0"/>
          </a:p>
          <a:p>
            <a:r>
              <a:rPr lang="en-US" sz="4000" dirty="0" smtClean="0"/>
              <a:t>The </a:t>
            </a:r>
            <a:r>
              <a:rPr lang="en-US" sz="4000" dirty="0"/>
              <a:t>AV </a:t>
            </a:r>
            <a:r>
              <a:rPr lang="en-US" sz="4000" dirty="0" smtClean="0"/>
              <a:t>winner is </a:t>
            </a:r>
          </a:p>
          <a:p>
            <a:pPr lvl="1"/>
            <a:r>
              <a:rPr lang="en-US" sz="3600" dirty="0" smtClean="0"/>
              <a:t>the </a:t>
            </a:r>
            <a:r>
              <a:rPr lang="en-US" sz="3600" dirty="0"/>
              <a:t>Majority Winner if one exists and </a:t>
            </a:r>
            <a:endParaRPr lang="en-US" sz="3600" dirty="0" smtClean="0"/>
          </a:p>
          <a:p>
            <a:pPr lvl="1"/>
            <a:r>
              <a:rPr lang="en-US" sz="3600" dirty="0" smtClean="0"/>
              <a:t>otherwise either </a:t>
            </a:r>
            <a:r>
              <a:rPr lang="en-US" sz="3600" dirty="0"/>
              <a:t>the Plurality Winner or the Plurality Runner-Up, depending on the outcome of the instant runoff between </a:t>
            </a:r>
            <a:r>
              <a:rPr lang="en-US" sz="3600" dirty="0" smtClean="0"/>
              <a:t>them.</a:t>
            </a:r>
          </a:p>
          <a:p>
            <a:r>
              <a:rPr lang="en-US" sz="4400" dirty="0" smtClean="0"/>
              <a:t>Note </a:t>
            </a:r>
            <a:r>
              <a:rPr lang="en-US" sz="4400" dirty="0"/>
              <a:t>that all these definitions </a:t>
            </a:r>
            <a:r>
              <a:rPr lang="en-US" sz="4400" dirty="0" smtClean="0"/>
              <a:t>depend </a:t>
            </a:r>
            <a:r>
              <a:rPr lang="en-US" sz="4400" dirty="0"/>
              <a:t>on the distribution of first preferences only.</a:t>
            </a:r>
            <a:endParaRPr lang="en-US" dirty="0"/>
          </a:p>
          <a:p>
            <a:endParaRPr lang="en-US" sz="2900" dirty="0"/>
          </a:p>
        </p:txBody>
      </p:sp>
    </p:spTree>
    <p:extLst>
      <p:ext uri="{BB962C8B-B14F-4D97-AF65-F5344CB8AC3E}">
        <p14:creationId xmlns:p14="http://schemas.microsoft.com/office/powerpoint/2010/main" val="167947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Condorcet Relationships</a:t>
            </a:r>
            <a:endParaRPr lang="en-US" dirty="0"/>
          </a:p>
        </p:txBody>
      </p:sp>
      <p:sp>
        <p:nvSpPr>
          <p:cNvPr id="3" name="Content Placeholder 2"/>
          <p:cNvSpPr>
            <a:spLocks noGrp="1"/>
          </p:cNvSpPr>
          <p:nvPr>
            <p:ph idx="1"/>
          </p:nvPr>
        </p:nvSpPr>
        <p:spPr>
          <a:xfrm>
            <a:off x="457200" y="838200"/>
            <a:ext cx="8229600" cy="5715000"/>
          </a:xfrm>
        </p:spPr>
        <p:txBody>
          <a:bodyPr>
            <a:normAutofit fontScale="92500" lnSpcReduction="20000"/>
          </a:bodyPr>
          <a:lstStyle/>
          <a:p>
            <a:r>
              <a:rPr lang="en-US" sz="2600" dirty="0" smtClean="0"/>
              <a:t>Condorcet relationships take account of second (and lower) preferences.</a:t>
            </a:r>
          </a:p>
          <a:p>
            <a:r>
              <a:rPr lang="en-US" sz="2600" dirty="0" smtClean="0"/>
              <a:t>Given an IRV ballot </a:t>
            </a:r>
            <a:r>
              <a:rPr lang="en-US" sz="2600" dirty="0"/>
              <a:t>profile</a:t>
            </a:r>
            <a:r>
              <a:rPr lang="en-US" sz="2600" i="1" dirty="0"/>
              <a:t> B</a:t>
            </a:r>
            <a:r>
              <a:rPr lang="en-US" sz="2600" dirty="0"/>
              <a:t>, </a:t>
            </a:r>
            <a:endParaRPr lang="en-US" sz="2600" dirty="0" smtClean="0"/>
          </a:p>
          <a:p>
            <a:pPr lvl="1"/>
            <a:r>
              <a:rPr lang="en-US" sz="2200" dirty="0" smtClean="0"/>
              <a:t>candidates X, Y, and Z have </a:t>
            </a:r>
            <a:r>
              <a:rPr lang="en-US" sz="2200" i="1" dirty="0"/>
              <a:t>x</a:t>
            </a:r>
            <a:r>
              <a:rPr lang="en-US" sz="2200" dirty="0"/>
              <a:t>, </a:t>
            </a:r>
            <a:r>
              <a:rPr lang="en-US" sz="2200" i="1" dirty="0"/>
              <a:t>y</a:t>
            </a:r>
            <a:r>
              <a:rPr lang="en-US" sz="2200" dirty="0"/>
              <a:t>, and </a:t>
            </a:r>
            <a:r>
              <a:rPr lang="en-US" sz="2200" i="1" dirty="0"/>
              <a:t>z</a:t>
            </a:r>
            <a:r>
              <a:rPr lang="en-US" sz="2200" dirty="0"/>
              <a:t> first preferences respectively, where</a:t>
            </a:r>
            <a:r>
              <a:rPr lang="en-US" sz="2200" i="1" dirty="0"/>
              <a:t> x + y + z = n</a:t>
            </a:r>
            <a:r>
              <a:rPr lang="en-US" sz="2200" dirty="0"/>
              <a:t>. </a:t>
            </a:r>
            <a:endParaRPr lang="en-US" sz="2200" dirty="0" smtClean="0"/>
          </a:p>
          <a:p>
            <a:pPr lvl="1"/>
            <a:r>
              <a:rPr lang="en-US" sz="2200" dirty="0" smtClean="0"/>
              <a:t>Likewise </a:t>
            </a:r>
            <a:r>
              <a:rPr lang="en-US" sz="2200" i="1" dirty="0" err="1"/>
              <a:t>x</a:t>
            </a:r>
            <a:r>
              <a:rPr lang="en-US" sz="2200" i="1" baseline="-25000" dirty="0" err="1"/>
              <a:t>y</a:t>
            </a:r>
            <a:r>
              <a:rPr lang="en-US" sz="2200" i="1" dirty="0"/>
              <a:t> </a:t>
            </a:r>
            <a:r>
              <a:rPr lang="en-US" sz="2200" dirty="0"/>
              <a:t>is the number of voters who have a first preference for </a:t>
            </a:r>
            <a:r>
              <a:rPr lang="en-US" sz="2200" i="1" dirty="0"/>
              <a:t>X</a:t>
            </a:r>
            <a:r>
              <a:rPr lang="en-US" sz="2200" dirty="0"/>
              <a:t> and second preference for </a:t>
            </a:r>
            <a:r>
              <a:rPr lang="en-US" sz="2200" i="1" dirty="0"/>
              <a:t>Y </a:t>
            </a:r>
            <a:r>
              <a:rPr lang="en-US" sz="2200" dirty="0"/>
              <a:t>(and therefore a third preference for </a:t>
            </a:r>
            <a:r>
              <a:rPr lang="en-US" sz="2200" i="1" dirty="0"/>
              <a:t>Z</a:t>
            </a:r>
            <a:r>
              <a:rPr lang="en-US" sz="2200" dirty="0"/>
              <a:t>),</a:t>
            </a:r>
            <a:r>
              <a:rPr lang="en-US" sz="2200" i="1" dirty="0"/>
              <a:t> </a:t>
            </a:r>
            <a:r>
              <a:rPr lang="en-US" sz="2200" i="1" dirty="0" err="1"/>
              <a:t>x</a:t>
            </a:r>
            <a:r>
              <a:rPr lang="en-US" sz="2200" i="1" baseline="-25000" dirty="0" err="1"/>
              <a:t>z</a:t>
            </a:r>
            <a:r>
              <a:rPr lang="en-US" sz="2200" dirty="0"/>
              <a:t> is the number who have a first preference  for </a:t>
            </a:r>
            <a:r>
              <a:rPr lang="en-US" sz="2200" i="1" dirty="0"/>
              <a:t>X</a:t>
            </a:r>
            <a:r>
              <a:rPr lang="en-US" sz="2200" dirty="0"/>
              <a:t> and a second preference for </a:t>
            </a:r>
            <a:r>
              <a:rPr lang="en-US" sz="2200" i="1" dirty="0"/>
              <a:t>Z</a:t>
            </a:r>
            <a:r>
              <a:rPr lang="en-US" sz="2200" dirty="0"/>
              <a:t>, so </a:t>
            </a:r>
            <a:r>
              <a:rPr lang="en-US" sz="2200" i="1" dirty="0" err="1"/>
              <a:t>x</a:t>
            </a:r>
            <a:r>
              <a:rPr lang="en-US" sz="2200" i="1" baseline="-25000" dirty="0" err="1"/>
              <a:t>y</a:t>
            </a:r>
            <a:r>
              <a:rPr lang="en-US" sz="2200" dirty="0"/>
              <a:t> + </a:t>
            </a:r>
            <a:r>
              <a:rPr lang="en-US" sz="2200" i="1" dirty="0"/>
              <a:t> </a:t>
            </a:r>
            <a:r>
              <a:rPr lang="en-US" sz="2200" i="1" dirty="0" err="1"/>
              <a:t>x</a:t>
            </a:r>
            <a:r>
              <a:rPr lang="en-US" sz="2200" i="1" baseline="-25000" dirty="0" err="1"/>
              <a:t>z</a:t>
            </a:r>
            <a:r>
              <a:rPr lang="en-US" sz="2200" dirty="0"/>
              <a:t> = </a:t>
            </a:r>
            <a:r>
              <a:rPr lang="en-US" sz="2200" i="1" dirty="0"/>
              <a:t>x</a:t>
            </a:r>
            <a:r>
              <a:rPr lang="en-US" sz="2200" dirty="0"/>
              <a:t>; and likewise for other candidates.  </a:t>
            </a:r>
            <a:endParaRPr lang="en-US" sz="2200" dirty="0" smtClean="0"/>
          </a:p>
          <a:p>
            <a:r>
              <a:rPr lang="en-US" sz="2600" dirty="0" smtClean="0"/>
              <a:t>If </a:t>
            </a:r>
            <a:r>
              <a:rPr lang="en-US" sz="2600" dirty="0"/>
              <a:t>under election profile </a:t>
            </a:r>
            <a:r>
              <a:rPr lang="en-US" sz="2600" i="1" dirty="0"/>
              <a:t>B</a:t>
            </a:r>
            <a:r>
              <a:rPr lang="en-US" sz="2600" dirty="0"/>
              <a:t> a majority of voters rank </a:t>
            </a:r>
            <a:r>
              <a:rPr lang="en-US" sz="2600" i="1" dirty="0"/>
              <a:t>X</a:t>
            </a:r>
            <a:r>
              <a:rPr lang="en-US" sz="2600" dirty="0"/>
              <a:t> over </a:t>
            </a:r>
            <a:r>
              <a:rPr lang="en-US" sz="2600" i="1" dirty="0"/>
              <a:t>Y</a:t>
            </a:r>
            <a:r>
              <a:rPr lang="en-US" sz="2600" dirty="0"/>
              <a:t>, i.e</a:t>
            </a:r>
            <a:r>
              <a:rPr lang="en-US" sz="2600" dirty="0" smtClean="0"/>
              <a:t>., if </a:t>
            </a:r>
            <a:r>
              <a:rPr lang="en-US" sz="2600" i="1" dirty="0" smtClean="0"/>
              <a:t> </a:t>
            </a:r>
            <a:r>
              <a:rPr lang="en-US" sz="2600" i="1" dirty="0"/>
              <a:t>x + </a:t>
            </a:r>
            <a:r>
              <a:rPr lang="en-US" sz="2600" i="1" dirty="0" err="1"/>
              <a:t>z</a:t>
            </a:r>
            <a:r>
              <a:rPr lang="en-US" sz="2600" i="1" baseline="-25000" dirty="0" err="1"/>
              <a:t>x</a:t>
            </a:r>
            <a:r>
              <a:rPr lang="en-US" sz="2600" i="1" dirty="0"/>
              <a:t> &gt; y + </a:t>
            </a:r>
            <a:r>
              <a:rPr lang="en-US" sz="2600" i="1" dirty="0" err="1"/>
              <a:t>z</a:t>
            </a:r>
            <a:r>
              <a:rPr lang="en-US" sz="2600" i="1" baseline="-25000" dirty="0" err="1"/>
              <a:t>y</a:t>
            </a:r>
            <a:r>
              <a:rPr lang="en-US" sz="2600" dirty="0"/>
              <a:t>, we say that ‘</a:t>
            </a:r>
            <a:r>
              <a:rPr lang="en-US" sz="2600" i="1" dirty="0"/>
              <a:t>X</a:t>
            </a:r>
            <a:r>
              <a:rPr lang="en-US" sz="2600" dirty="0"/>
              <a:t> beats </a:t>
            </a:r>
            <a:r>
              <a:rPr lang="en-US" sz="2600" i="1" dirty="0"/>
              <a:t>Y</a:t>
            </a:r>
            <a:r>
              <a:rPr lang="en-US" sz="2600" dirty="0"/>
              <a:t>’ in a “straight </a:t>
            </a:r>
            <a:r>
              <a:rPr lang="en-US" sz="2600" dirty="0" smtClean="0"/>
              <a:t>fight.”</a:t>
            </a:r>
          </a:p>
          <a:p>
            <a:r>
              <a:rPr lang="en-US" sz="2600" dirty="0" smtClean="0"/>
              <a:t>Given a particular ballot profile </a:t>
            </a:r>
          </a:p>
          <a:p>
            <a:pPr lvl="1"/>
            <a:r>
              <a:rPr lang="en-US" sz="2200" dirty="0">
                <a:solidFill>
                  <a:prstClr val="black"/>
                </a:solidFill>
              </a:rPr>
              <a:t>a </a:t>
            </a:r>
            <a:r>
              <a:rPr lang="en-US" sz="2200" i="1" dirty="0">
                <a:solidFill>
                  <a:prstClr val="black"/>
                </a:solidFill>
              </a:rPr>
              <a:t>Condorcet Winner </a:t>
            </a:r>
            <a:r>
              <a:rPr lang="en-US" sz="2200" dirty="0">
                <a:solidFill>
                  <a:prstClr val="black"/>
                </a:solidFill>
              </a:rPr>
              <a:t>is a candidate who beats both other candidates.</a:t>
            </a:r>
          </a:p>
          <a:p>
            <a:pPr lvl="1"/>
            <a:r>
              <a:rPr lang="en-US" sz="2200" dirty="0">
                <a:solidFill>
                  <a:prstClr val="black"/>
                </a:solidFill>
              </a:rPr>
              <a:t>a </a:t>
            </a:r>
            <a:r>
              <a:rPr lang="en-US" sz="2200" i="1" dirty="0">
                <a:solidFill>
                  <a:prstClr val="black"/>
                </a:solidFill>
              </a:rPr>
              <a:t>Condorcet Loser </a:t>
            </a:r>
            <a:r>
              <a:rPr lang="en-US" sz="2200" dirty="0">
                <a:solidFill>
                  <a:prstClr val="black"/>
                </a:solidFill>
              </a:rPr>
              <a:t>is a candidate who is beaten by both other candidates; and </a:t>
            </a:r>
          </a:p>
          <a:p>
            <a:pPr lvl="1"/>
            <a:r>
              <a:rPr lang="en-US" sz="2200" dirty="0" smtClean="0">
                <a:solidFill>
                  <a:prstClr val="black"/>
                </a:solidFill>
              </a:rPr>
              <a:t>If </a:t>
            </a:r>
            <a:r>
              <a:rPr lang="en-US" sz="2200" i="1" dirty="0">
                <a:solidFill>
                  <a:prstClr val="black"/>
                </a:solidFill>
              </a:rPr>
              <a:t>X</a:t>
            </a:r>
            <a:r>
              <a:rPr lang="en-US" sz="2200" dirty="0">
                <a:solidFill>
                  <a:prstClr val="black"/>
                </a:solidFill>
              </a:rPr>
              <a:t> beats </a:t>
            </a:r>
            <a:r>
              <a:rPr lang="en-US" sz="2200" i="1" dirty="0">
                <a:solidFill>
                  <a:prstClr val="black"/>
                </a:solidFill>
              </a:rPr>
              <a:t>Y</a:t>
            </a:r>
            <a:r>
              <a:rPr lang="en-US" sz="2200" dirty="0">
                <a:solidFill>
                  <a:prstClr val="black"/>
                </a:solidFill>
              </a:rPr>
              <a:t>, </a:t>
            </a:r>
            <a:r>
              <a:rPr lang="en-US" sz="2200" i="1" dirty="0">
                <a:solidFill>
                  <a:prstClr val="black"/>
                </a:solidFill>
              </a:rPr>
              <a:t>Y</a:t>
            </a:r>
            <a:r>
              <a:rPr lang="en-US" sz="2200" dirty="0">
                <a:solidFill>
                  <a:prstClr val="black"/>
                </a:solidFill>
              </a:rPr>
              <a:t> beats </a:t>
            </a:r>
            <a:r>
              <a:rPr lang="en-US" sz="2200" i="1" dirty="0">
                <a:solidFill>
                  <a:prstClr val="black"/>
                </a:solidFill>
              </a:rPr>
              <a:t>Z</a:t>
            </a:r>
            <a:r>
              <a:rPr lang="en-US" sz="2200" dirty="0">
                <a:solidFill>
                  <a:prstClr val="black"/>
                </a:solidFill>
              </a:rPr>
              <a:t>, and </a:t>
            </a:r>
            <a:r>
              <a:rPr lang="en-US" sz="2200" i="1" dirty="0">
                <a:solidFill>
                  <a:prstClr val="black"/>
                </a:solidFill>
              </a:rPr>
              <a:t>Z</a:t>
            </a:r>
            <a:r>
              <a:rPr lang="en-US" sz="2200" dirty="0">
                <a:solidFill>
                  <a:prstClr val="black"/>
                </a:solidFill>
              </a:rPr>
              <a:t> beats </a:t>
            </a:r>
            <a:r>
              <a:rPr lang="en-US" sz="2200" i="1" dirty="0">
                <a:solidFill>
                  <a:prstClr val="black"/>
                </a:solidFill>
              </a:rPr>
              <a:t>X</a:t>
            </a:r>
            <a:r>
              <a:rPr lang="en-US" sz="2200" dirty="0">
                <a:solidFill>
                  <a:prstClr val="black"/>
                </a:solidFill>
              </a:rPr>
              <a:t> or if </a:t>
            </a:r>
            <a:r>
              <a:rPr lang="en-US" sz="2200" i="1" dirty="0">
                <a:solidFill>
                  <a:prstClr val="black"/>
                </a:solidFill>
              </a:rPr>
              <a:t>Y</a:t>
            </a:r>
            <a:r>
              <a:rPr lang="en-US" sz="2200" dirty="0">
                <a:solidFill>
                  <a:prstClr val="black"/>
                </a:solidFill>
              </a:rPr>
              <a:t> beats </a:t>
            </a:r>
            <a:r>
              <a:rPr lang="en-US" sz="2200" i="1" dirty="0">
                <a:solidFill>
                  <a:prstClr val="black"/>
                </a:solidFill>
              </a:rPr>
              <a:t>X</a:t>
            </a:r>
            <a:r>
              <a:rPr lang="en-US" sz="2200" dirty="0">
                <a:solidFill>
                  <a:prstClr val="black"/>
                </a:solidFill>
              </a:rPr>
              <a:t>, </a:t>
            </a:r>
            <a:r>
              <a:rPr lang="en-US" sz="2200" i="1" dirty="0">
                <a:solidFill>
                  <a:prstClr val="black"/>
                </a:solidFill>
              </a:rPr>
              <a:t>X</a:t>
            </a:r>
            <a:r>
              <a:rPr lang="en-US" sz="2200" dirty="0">
                <a:solidFill>
                  <a:prstClr val="black"/>
                </a:solidFill>
              </a:rPr>
              <a:t> beats </a:t>
            </a:r>
            <a:r>
              <a:rPr lang="en-US" sz="2200" i="1" dirty="0">
                <a:solidFill>
                  <a:prstClr val="black"/>
                </a:solidFill>
              </a:rPr>
              <a:t>Z</a:t>
            </a:r>
            <a:r>
              <a:rPr lang="en-US" sz="2200" dirty="0">
                <a:solidFill>
                  <a:prstClr val="black"/>
                </a:solidFill>
              </a:rPr>
              <a:t>, and </a:t>
            </a:r>
            <a:r>
              <a:rPr lang="en-US" sz="2200" i="1" dirty="0">
                <a:solidFill>
                  <a:prstClr val="black"/>
                </a:solidFill>
              </a:rPr>
              <a:t>Z</a:t>
            </a:r>
            <a:r>
              <a:rPr lang="en-US" sz="2200" dirty="0">
                <a:solidFill>
                  <a:prstClr val="black"/>
                </a:solidFill>
              </a:rPr>
              <a:t> beats </a:t>
            </a:r>
            <a:r>
              <a:rPr lang="en-US" sz="2200" i="1" dirty="0">
                <a:solidFill>
                  <a:prstClr val="black"/>
                </a:solidFill>
              </a:rPr>
              <a:t>Y</a:t>
            </a:r>
            <a:r>
              <a:rPr lang="en-US" sz="2200" dirty="0">
                <a:solidFill>
                  <a:prstClr val="black"/>
                </a:solidFill>
              </a:rPr>
              <a:t>, </a:t>
            </a:r>
            <a:r>
              <a:rPr lang="en-US" sz="2200" dirty="0" smtClean="0">
                <a:solidFill>
                  <a:prstClr val="black"/>
                </a:solidFill>
              </a:rPr>
              <a:t>there </a:t>
            </a:r>
            <a:r>
              <a:rPr lang="en-US" sz="2200" dirty="0">
                <a:solidFill>
                  <a:prstClr val="black"/>
                </a:solidFill>
              </a:rPr>
              <a:t>is a </a:t>
            </a:r>
            <a:r>
              <a:rPr lang="en-US" sz="2200" i="1" dirty="0">
                <a:solidFill>
                  <a:prstClr val="black"/>
                </a:solidFill>
              </a:rPr>
              <a:t>Condorcet </a:t>
            </a:r>
            <a:r>
              <a:rPr lang="en-US" sz="2200" i="1" dirty="0" smtClean="0">
                <a:solidFill>
                  <a:prstClr val="black"/>
                </a:solidFill>
              </a:rPr>
              <a:t>cycle</a:t>
            </a:r>
            <a:r>
              <a:rPr lang="en-US" sz="2200" dirty="0">
                <a:solidFill>
                  <a:prstClr val="black"/>
                </a:solidFill>
              </a:rPr>
              <a:t>.</a:t>
            </a:r>
          </a:p>
        </p:txBody>
      </p:sp>
    </p:spTree>
    <p:extLst>
      <p:ext uri="{BB962C8B-B14F-4D97-AF65-F5344CB8AC3E}">
        <p14:creationId xmlns:p14="http://schemas.microsoft.com/office/powerpoint/2010/main" val="60848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685800"/>
          </a:xfrm>
        </p:spPr>
        <p:txBody>
          <a:bodyPr>
            <a:noAutofit/>
          </a:bodyPr>
          <a:lstStyle/>
          <a:p>
            <a:r>
              <a:rPr lang="en-US" sz="3600" dirty="0" smtClean="0"/>
              <a:t>Upward vs. Downward Monotonicity Failure</a:t>
            </a:r>
            <a:endParaRPr lang="en-US" sz="3600" dirty="0"/>
          </a:p>
        </p:txBody>
      </p:sp>
      <p:sp>
        <p:nvSpPr>
          <p:cNvPr id="3" name="Content Placeholder 2"/>
          <p:cNvSpPr>
            <a:spLocks noGrp="1"/>
          </p:cNvSpPr>
          <p:nvPr>
            <p:ph idx="1"/>
          </p:nvPr>
        </p:nvSpPr>
        <p:spPr>
          <a:xfrm>
            <a:off x="381000" y="990600"/>
            <a:ext cx="8458200" cy="5638800"/>
          </a:xfrm>
        </p:spPr>
        <p:txBody>
          <a:bodyPr>
            <a:normAutofit/>
          </a:bodyPr>
          <a:lstStyle/>
          <a:p>
            <a:r>
              <a:rPr lang="en-US" sz="2400" dirty="0" smtClean="0"/>
              <a:t>Our </a:t>
            </a:r>
            <a:r>
              <a:rPr lang="en-US" sz="2400" dirty="0"/>
              <a:t>aim is to specify conditions under which an IRV ballot profile </a:t>
            </a:r>
            <a:r>
              <a:rPr lang="en-US" sz="2400" i="1" dirty="0"/>
              <a:t>B</a:t>
            </a:r>
            <a:r>
              <a:rPr lang="en-US" sz="2400" dirty="0"/>
              <a:t> is </a:t>
            </a:r>
            <a:r>
              <a:rPr lang="en-US" sz="2400" i="1" dirty="0"/>
              <a:t>vulnerable to monotonicity failure</a:t>
            </a:r>
            <a:r>
              <a:rPr lang="en-US" sz="2400" dirty="0"/>
              <a:t>, that is: </a:t>
            </a:r>
          </a:p>
          <a:p>
            <a:pPr lvl="1"/>
            <a:r>
              <a:rPr lang="en-US" sz="2000" dirty="0" smtClean="0"/>
              <a:t>the </a:t>
            </a:r>
            <a:r>
              <a:rPr lang="en-US" sz="2000" dirty="0"/>
              <a:t>IRV winner is </a:t>
            </a:r>
            <a:r>
              <a:rPr lang="en-US" sz="2000" i="1" dirty="0"/>
              <a:t>X</a:t>
            </a:r>
            <a:r>
              <a:rPr lang="en-US" sz="2000" dirty="0"/>
              <a:t> but </a:t>
            </a:r>
            <a:r>
              <a:rPr lang="en-US" sz="2000" i="1" dirty="0"/>
              <a:t>X</a:t>
            </a:r>
            <a:r>
              <a:rPr lang="en-US" sz="2000" dirty="0"/>
              <a:t> would lose under some other ballot profile </a:t>
            </a:r>
            <a:r>
              <a:rPr lang="en-US" sz="2000" i="1" dirty="0"/>
              <a:t>B</a:t>
            </a:r>
            <a:r>
              <a:rPr lang="en-US" sz="2000" dirty="0"/>
              <a:t>ʹ that differs from </a:t>
            </a:r>
            <a:r>
              <a:rPr lang="en-US" sz="2000" i="1" dirty="0"/>
              <a:t>B</a:t>
            </a:r>
            <a:r>
              <a:rPr lang="en-US" sz="2000" dirty="0"/>
              <a:t> only in that some voters rank </a:t>
            </a:r>
            <a:r>
              <a:rPr lang="en-US" sz="2000" i="1" dirty="0"/>
              <a:t>X</a:t>
            </a:r>
            <a:r>
              <a:rPr lang="en-US" sz="2000" dirty="0"/>
              <a:t> higher in </a:t>
            </a:r>
            <a:r>
              <a:rPr lang="en-US" sz="2000" i="1" dirty="0"/>
              <a:t>B</a:t>
            </a:r>
            <a:r>
              <a:rPr lang="en-US" sz="2000" dirty="0"/>
              <a:t>ʹ than in </a:t>
            </a:r>
            <a:r>
              <a:rPr lang="en-US" sz="2000" i="1" dirty="0"/>
              <a:t>B </a:t>
            </a:r>
            <a:r>
              <a:rPr lang="en-US" sz="2000" dirty="0"/>
              <a:t>(</a:t>
            </a:r>
            <a:r>
              <a:rPr lang="en-US" sz="2000" i="1" dirty="0"/>
              <a:t>Upward Monotonicity Failure</a:t>
            </a:r>
            <a:r>
              <a:rPr lang="en-US" sz="2000" dirty="0"/>
              <a:t> or the </a:t>
            </a:r>
            <a:r>
              <a:rPr lang="en-US" sz="2000" i="1" dirty="0"/>
              <a:t>More-Is-Less Paradox</a:t>
            </a:r>
            <a:r>
              <a:rPr lang="en-US" sz="2000" dirty="0"/>
              <a:t>), </a:t>
            </a:r>
            <a:r>
              <a:rPr lang="en-US" sz="2000" dirty="0" smtClean="0"/>
              <a:t>or</a:t>
            </a:r>
          </a:p>
          <a:p>
            <a:pPr lvl="1"/>
            <a:r>
              <a:rPr lang="en-US" sz="2000" dirty="0"/>
              <a:t>X</a:t>
            </a:r>
            <a:r>
              <a:rPr lang="en-US" sz="2000" dirty="0" smtClean="0"/>
              <a:t> </a:t>
            </a:r>
            <a:r>
              <a:rPr lang="en-US" sz="2000" dirty="0"/>
              <a:t>loses under IRV but </a:t>
            </a:r>
            <a:r>
              <a:rPr lang="en-US" sz="2000" i="1" dirty="0"/>
              <a:t>X </a:t>
            </a:r>
            <a:r>
              <a:rPr lang="en-US" sz="2000" dirty="0"/>
              <a:t>would win under some other ballot profile </a:t>
            </a:r>
            <a:r>
              <a:rPr lang="en-US" sz="2000" i="1" dirty="0"/>
              <a:t>B</a:t>
            </a:r>
            <a:r>
              <a:rPr lang="en-US" sz="2000" dirty="0"/>
              <a:t>ʹ that differs from </a:t>
            </a:r>
            <a:r>
              <a:rPr lang="en-US" sz="2000" i="1" dirty="0"/>
              <a:t>B</a:t>
            </a:r>
            <a:r>
              <a:rPr lang="en-US" sz="2000" dirty="0"/>
              <a:t> only in that some voters rank </a:t>
            </a:r>
            <a:r>
              <a:rPr lang="en-US" sz="2000" i="1" dirty="0"/>
              <a:t>X</a:t>
            </a:r>
            <a:r>
              <a:rPr lang="en-US" sz="2000" dirty="0"/>
              <a:t> lower in </a:t>
            </a:r>
            <a:r>
              <a:rPr lang="en-US" sz="2000" i="1" dirty="0"/>
              <a:t>B</a:t>
            </a:r>
            <a:r>
              <a:rPr lang="en-US" sz="2000" dirty="0"/>
              <a:t>ʹ than in </a:t>
            </a:r>
            <a:r>
              <a:rPr lang="en-US" sz="2000" i="1" dirty="0"/>
              <a:t>B</a:t>
            </a:r>
            <a:r>
              <a:rPr lang="en-US" sz="2000" dirty="0"/>
              <a:t> (</a:t>
            </a:r>
            <a:r>
              <a:rPr lang="en-US" sz="2000" i="1" dirty="0"/>
              <a:t>Downward Monotonicity Failure</a:t>
            </a:r>
            <a:r>
              <a:rPr lang="en-US" sz="2000" dirty="0"/>
              <a:t> or the </a:t>
            </a:r>
            <a:r>
              <a:rPr lang="en-US" sz="2000" i="1" dirty="0"/>
              <a:t>Less-Is-More Paradox</a:t>
            </a:r>
            <a:r>
              <a:rPr lang="en-US" sz="2000" dirty="0"/>
              <a:t>).</a:t>
            </a:r>
          </a:p>
          <a:p>
            <a:pPr lvl="1"/>
            <a:r>
              <a:rPr lang="en-US" sz="2000" dirty="0"/>
              <a:t>In either event, every voter ranks </a:t>
            </a:r>
            <a:r>
              <a:rPr lang="en-US" sz="2000" i="1" dirty="0"/>
              <a:t>Y</a:t>
            </a:r>
            <a:r>
              <a:rPr lang="en-US" sz="2000" dirty="0"/>
              <a:t> and </a:t>
            </a:r>
            <a:r>
              <a:rPr lang="en-US" sz="2000" i="1" dirty="0"/>
              <a:t>Z</a:t>
            </a:r>
            <a:r>
              <a:rPr lang="en-US" sz="2000" dirty="0"/>
              <a:t> the same way under both </a:t>
            </a:r>
            <a:r>
              <a:rPr lang="en-US" sz="2000" i="1" dirty="0"/>
              <a:t>B </a:t>
            </a:r>
            <a:r>
              <a:rPr lang="en-US" sz="2000" dirty="0"/>
              <a:t>and </a:t>
            </a:r>
            <a:r>
              <a:rPr lang="en-US" sz="2000" i="1" dirty="0"/>
              <a:t>B</a:t>
            </a:r>
            <a:r>
              <a:rPr lang="en-US" sz="2000" dirty="0"/>
              <a:t>ʹ.  </a:t>
            </a:r>
            <a:endParaRPr lang="en-US" sz="2000" dirty="0" smtClean="0"/>
          </a:p>
          <a:p>
            <a:pPr lvl="1"/>
            <a:r>
              <a:rPr lang="en-US" sz="2000" dirty="0" smtClean="0"/>
              <a:t>Following Norman, </a:t>
            </a:r>
            <a:r>
              <a:rPr lang="en-US" sz="2000" dirty="0"/>
              <a:t>we refer to </a:t>
            </a:r>
            <a:r>
              <a:rPr lang="en-US" sz="2000" i="1" dirty="0"/>
              <a:t>B</a:t>
            </a:r>
            <a:r>
              <a:rPr lang="en-US" sz="2000" dirty="0"/>
              <a:t> and </a:t>
            </a:r>
            <a:r>
              <a:rPr lang="en-US" sz="2000" i="1" dirty="0"/>
              <a:t>B</a:t>
            </a:r>
            <a:r>
              <a:rPr lang="en-US" sz="2000" dirty="0"/>
              <a:t>ʹ as </a:t>
            </a:r>
            <a:r>
              <a:rPr lang="en-US" sz="2000" i="1" dirty="0"/>
              <a:t>companion</a:t>
            </a:r>
            <a:r>
              <a:rPr lang="en-US" sz="2000" dirty="0"/>
              <a:t> </a:t>
            </a:r>
            <a:r>
              <a:rPr lang="en-US" sz="2000" dirty="0" smtClean="0"/>
              <a:t>ballot profiles</a:t>
            </a:r>
            <a:r>
              <a:rPr lang="en-US" sz="2000" dirty="0"/>
              <a:t>.</a:t>
            </a:r>
          </a:p>
          <a:p>
            <a:r>
              <a:rPr lang="en-US" sz="2400" dirty="0" smtClean="0"/>
              <a:t>Non-monotonicity </a:t>
            </a:r>
            <a:r>
              <a:rPr lang="en-US" sz="2400" dirty="0"/>
              <a:t>is a property of a voting </a:t>
            </a:r>
            <a:r>
              <a:rPr lang="en-US" sz="2400" dirty="0" smtClean="0"/>
              <a:t>rule, </a:t>
            </a:r>
            <a:r>
              <a:rPr lang="en-US" sz="2400" dirty="0"/>
              <a:t>not of a particular ballot profile (or election) held under that voting </a:t>
            </a:r>
            <a:r>
              <a:rPr lang="en-US" sz="2400" dirty="0" smtClean="0"/>
              <a:t>rule </a:t>
            </a:r>
          </a:p>
          <a:p>
            <a:pPr lvl="1"/>
            <a:r>
              <a:rPr lang="en-US" sz="2000" dirty="0" smtClean="0"/>
              <a:t>I use the </a:t>
            </a:r>
            <a:r>
              <a:rPr lang="en-US" sz="2000" dirty="0"/>
              <a:t>rather convoluted language </a:t>
            </a:r>
            <a:r>
              <a:rPr lang="en-US" sz="2000" dirty="0" smtClean="0"/>
              <a:t>that a </a:t>
            </a:r>
            <a:r>
              <a:rPr lang="en-US" sz="2000" dirty="0"/>
              <a:t>IRV ballot profiles </a:t>
            </a:r>
            <a:r>
              <a:rPr lang="en-US" sz="2000" dirty="0" smtClean="0"/>
              <a:t>is “vulnerable </a:t>
            </a:r>
            <a:r>
              <a:rPr lang="en-US" sz="2000" dirty="0"/>
              <a:t>to monotonicity failure” </a:t>
            </a:r>
            <a:r>
              <a:rPr lang="en-US" sz="2000" dirty="0" smtClean="0"/>
              <a:t>(with </a:t>
            </a:r>
            <a:r>
              <a:rPr lang="en-US" sz="2000" dirty="0"/>
              <a:t>respect to some companion </a:t>
            </a:r>
            <a:r>
              <a:rPr lang="en-US" sz="2000" dirty="0" smtClean="0"/>
              <a:t>profile) as a </a:t>
            </a:r>
            <a:r>
              <a:rPr lang="en-US" sz="2000" dirty="0"/>
              <a:t>regular reminder of this point.</a:t>
            </a:r>
          </a:p>
          <a:p>
            <a:endParaRPr lang="en-US" dirty="0"/>
          </a:p>
        </p:txBody>
      </p:sp>
    </p:spTree>
    <p:extLst>
      <p:ext uri="{BB962C8B-B14F-4D97-AF65-F5344CB8AC3E}">
        <p14:creationId xmlns:p14="http://schemas.microsoft.com/office/powerpoint/2010/main" val="688514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5194</Words>
  <Application>Microsoft Office PowerPoint</Application>
  <PresentationFormat>On-screen Show (4:3)</PresentationFormat>
  <Paragraphs>337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MONOTONICITY FAILURE IN IRV ELECTIONS WITH THREE ANDIDATES </vt:lpstr>
      <vt:lpstr>An Upsetting Recount</vt:lpstr>
      <vt:lpstr>Monotonicity Failure in Voting</vt:lpstr>
      <vt:lpstr>Instant Runoff Voting</vt:lpstr>
      <vt:lpstr>Monotonicity Failure under IRV</vt:lpstr>
      <vt:lpstr>Monotonicity Failure under IRV (cont.)</vt:lpstr>
      <vt:lpstr>IRV Ballot Profiles and Plurality Status</vt:lpstr>
      <vt:lpstr>Condorcet Relationships</vt:lpstr>
      <vt:lpstr>Upward vs. Downward Monotonicity Failure</vt:lpstr>
      <vt:lpstr>Two Obvious and Useful Lemmas</vt:lpstr>
      <vt:lpstr>Conditions for Monotonicity Failure under AV</vt:lpstr>
      <vt:lpstr>Upward Monotonicity Failure under AV</vt:lpstr>
      <vt:lpstr>Upward Monotonicity Failure under AV (cont.)</vt:lpstr>
      <vt:lpstr>Downward Monotonicity Failure under AV</vt:lpstr>
      <vt:lpstr>Downward Monotonicity Failure under AV (cont.)</vt:lpstr>
      <vt:lpstr>Companion Profiles</vt:lpstr>
      <vt:lpstr>Double Monotonicity Failure</vt:lpstr>
      <vt:lpstr>Monotonicity Failure in Random Ballot Profiles</vt:lpstr>
      <vt:lpstr>Monotonicity Failure in Random Ballot Profiles (cont.)</vt:lpstr>
      <vt:lpstr>Monotonicity Failure in Random Ballot Profiles (cont.)</vt:lpstr>
      <vt:lpstr>Monotonicity Failure in Random Ballot Profiles (cont.)</vt:lpstr>
      <vt:lpstr>Monotonicity Failure in an Impartial Culture</vt:lpstr>
      <vt:lpstr>Monotonicity Failure in an Impartial Culture (cont.)</vt:lpstr>
      <vt:lpstr>Monotonicity Failure in an Impartial Culture (cont.)</vt:lpstr>
      <vt:lpstr>Monotonicity Failure with Single-Peaked Preferences</vt:lpstr>
      <vt:lpstr>Monotonicity Failure with Single-Peaked Preferences (cont.)</vt:lpstr>
      <vt:lpstr>Monotonicity Failure with S-P Preferences (cont.)</vt:lpstr>
      <vt:lpstr>Monotonicity Failure with S-P Preferences (cont.)</vt:lpstr>
      <vt:lpstr>Monotonicity Failure with S-P Preferences (cont.)</vt:lpstr>
      <vt:lpstr>Monotonicity Failure with Clone Candidates</vt:lpstr>
      <vt:lpstr>Monotonicity Failure with Clone Candidates (cont.)</vt:lpstr>
      <vt:lpstr>Monotonicity Failure with Clone Candidates (cont.)</vt:lpstr>
      <vt:lpstr>Monotonicity Failure with Clone Candidates (cont.)</vt:lpstr>
      <vt:lpstr>Monotonicity Failure with Clone Candidates (cont.)</vt:lpstr>
      <vt:lpstr>Monotonicity Failure with Top-Restricted Preferences (cont.)</vt:lpstr>
      <vt:lpstr>Monotonicity Failure in English Elections</vt:lpstr>
      <vt:lpstr>The Problem of Second Preferences</vt:lpstr>
      <vt:lpstr>Survey-Based Second Preferences</vt:lpstr>
      <vt:lpstr>Monotonicity Failure in English Elections (cont.)</vt:lpstr>
      <vt:lpstr>Monotonicity Failure in English Elections vs. Random Profiles and Single-Peaked Profiles with Weak Center</vt:lpstr>
      <vt:lpstr>Contrast Between English and Random Data</vt:lpstr>
      <vt:lpstr>Monotonicity Failure in English Elections by Election Closeness (PL%)</vt:lpstr>
      <vt:lpstr>Monotonicity Failure by Election Closeness in English, Random, and SPWC Data</vt:lpstr>
      <vt:lpstr>Summary</vt:lpstr>
      <vt:lpstr>Comparison of Estimates</vt:lpstr>
      <vt:lpstr>Ka-Ping Yee, Voting Simulation Visualizations (http://zesty. ca/voting/sim/).</vt:lpstr>
      <vt:lpstr>Ka-Ping Yee, Voting Simulation Visualizations (http://zesty. ca/voting/sim/).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MONOTONICITY FAILURE IN IRV ELECTIONS WITH THREE ANDIDATES</dc:title>
  <dc:creator>Nicholas</dc:creator>
  <cp:lastModifiedBy>Windows User</cp:lastModifiedBy>
  <cp:revision>54</cp:revision>
  <dcterms:created xsi:type="dcterms:W3CDTF">2012-03-04T21:51:26Z</dcterms:created>
  <dcterms:modified xsi:type="dcterms:W3CDTF">2012-05-16T22:14:43Z</dcterms:modified>
</cp:coreProperties>
</file>