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9" r:id="rId12"/>
    <p:sldId id="267" r:id="rId13"/>
    <p:sldId id="268" r:id="rId14"/>
    <p:sldId id="269" r:id="rId15"/>
    <p:sldId id="277" r:id="rId16"/>
    <p:sldId id="278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3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5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0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0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40F9-C786-4714-83FE-80F0369EEED3}" type="datetimeFigureOut">
              <a:rPr lang="en-US" smtClean="0"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7837-058E-4272-87C1-AB694FF1B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686800" cy="2613025"/>
          </a:xfrm>
        </p:spPr>
        <p:txBody>
          <a:bodyPr>
            <a:normAutofit/>
          </a:bodyPr>
          <a:lstStyle/>
          <a:p>
            <a:r>
              <a:rPr lang="en-US" dirty="0" smtClean="0"/>
              <a:t>ELECTION INVERSIONS</a:t>
            </a:r>
            <a:br>
              <a:rPr lang="en-US" dirty="0" smtClean="0"/>
            </a:br>
            <a:r>
              <a:rPr lang="en-US" dirty="0" smtClean="0"/>
              <a:t>UNDER PROPORTIONAL REPRESENTATION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Nicholas R. Miller</a:t>
            </a:r>
          </a:p>
          <a:p>
            <a:r>
              <a:rPr lang="en-US" sz="2800" dirty="0" smtClean="0"/>
              <a:t>Public Choice Society Meeting</a:t>
            </a:r>
          </a:p>
          <a:p>
            <a:r>
              <a:rPr lang="en-US" sz="2800" dirty="0" smtClean="0"/>
              <a:t>March 8-10, 2013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845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Election Inversions under Pure PR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But neither </a:t>
            </a:r>
            <a:r>
              <a:rPr lang="en-US" sz="2400" dirty="0"/>
              <a:t>federal </a:t>
            </a:r>
            <a:r>
              <a:rPr lang="en-US" sz="2400" dirty="0" smtClean="0"/>
              <a:t>nor </a:t>
            </a:r>
            <a:r>
              <a:rPr lang="en-US" sz="2400" dirty="0"/>
              <a:t>threshold effects are necessary for election inversions under </a:t>
            </a:r>
            <a:r>
              <a:rPr lang="en-US" sz="2400" dirty="0" smtClean="0"/>
              <a:t>PR.  </a:t>
            </a:r>
          </a:p>
          <a:p>
            <a:r>
              <a:rPr lang="en-US" sz="2400" dirty="0" smtClean="0"/>
              <a:t>Nor is it necessary for any vote-winning parties to be denied seats.</a:t>
            </a:r>
          </a:p>
          <a:p>
            <a:r>
              <a:rPr lang="en-US" sz="2400" i="1" dirty="0" smtClean="0"/>
              <a:t>Provided </a:t>
            </a:r>
            <a:r>
              <a:rPr lang="en-US" sz="2400" i="1" dirty="0"/>
              <a:t>that there are three or more parties, </a:t>
            </a:r>
            <a:r>
              <a:rPr lang="en-US" sz="2400" i="1" dirty="0" err="1"/>
              <a:t>coalitionwise</a:t>
            </a:r>
            <a:r>
              <a:rPr lang="en-US" sz="2400" i="1" dirty="0"/>
              <a:t> election inversions can occur under even the purest types of proportional representation, i.e., those with a single nationwide district, no threshold requirement, and a highly proportional </a:t>
            </a:r>
            <a:r>
              <a:rPr lang="en-US" sz="2400" i="1" dirty="0" smtClean="0"/>
              <a:t>electoral </a:t>
            </a:r>
            <a:r>
              <a:rPr lang="en-US" sz="2400" i="1" dirty="0"/>
              <a:t>formula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and even if all (vote-winning) parties win seats, or</a:t>
            </a:r>
          </a:p>
          <a:p>
            <a:pPr lvl="1"/>
            <a:r>
              <a:rPr lang="en-US" sz="2400" dirty="0" smtClean="0"/>
              <a:t>vote percentages are based on seat-winning parties only.</a:t>
            </a:r>
          </a:p>
          <a:p>
            <a:r>
              <a:rPr lang="en-US" sz="2400" dirty="0" smtClean="0"/>
              <a:t>A </a:t>
            </a:r>
            <a:r>
              <a:rPr lang="en-US" sz="2400" i="1" dirty="0" smtClean="0"/>
              <a:t>partial inversion</a:t>
            </a:r>
            <a:r>
              <a:rPr lang="en-US" sz="2400" dirty="0" smtClean="0"/>
              <a:t>: </a:t>
            </a:r>
            <a:r>
              <a:rPr lang="en-US" sz="2400" dirty="0"/>
              <a:t>two (or more) parties </a:t>
            </a:r>
            <a:r>
              <a:rPr lang="en-US" sz="2400" dirty="0" smtClean="0"/>
              <a:t>win </a:t>
            </a:r>
            <a:r>
              <a:rPr lang="en-US" sz="2400" dirty="0"/>
              <a:t>equal numbers of seats, even though almost certainly one wins more votes.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9900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Election Inversions under Pure </a:t>
            </a:r>
            <a:r>
              <a:rPr lang="en-US" sz="3600" dirty="0" smtClean="0"/>
              <a:t>PR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/>
              <a:t>An </a:t>
            </a:r>
            <a:r>
              <a:rPr lang="en-US" sz="2400" i="1" dirty="0" err="1"/>
              <a:t>undistricted</a:t>
            </a:r>
            <a:r>
              <a:rPr lang="en-US" sz="2400" dirty="0"/>
              <a:t> proportional representation system, </a:t>
            </a:r>
            <a:r>
              <a:rPr lang="en-US" sz="2400" dirty="0" smtClean="0"/>
              <a:t> </a:t>
            </a:r>
            <a:r>
              <a:rPr lang="en-US" sz="2400" dirty="0"/>
              <a:t>cannot produce a (full as opposed to partial) </a:t>
            </a:r>
            <a:r>
              <a:rPr lang="en-US" sz="2400" dirty="0" err="1"/>
              <a:t>partywise</a:t>
            </a:r>
            <a:r>
              <a:rPr lang="en-US" sz="2400" dirty="0"/>
              <a:t> inversion, </a:t>
            </a:r>
            <a:endParaRPr lang="en-US" sz="2400" dirty="0" smtClean="0"/>
          </a:p>
          <a:p>
            <a:pPr lvl="1"/>
            <a:r>
              <a:rPr lang="en-US" sz="2400" dirty="0" smtClean="0"/>
              <a:t>because </a:t>
            </a:r>
            <a:r>
              <a:rPr lang="en-US" sz="2400" dirty="0"/>
              <a:t>every PR  formula awards party A at least as many seats as party B if A wins more votes than B. </a:t>
            </a:r>
            <a:endParaRPr lang="en-US" sz="2400" dirty="0" smtClean="0"/>
          </a:p>
          <a:p>
            <a:r>
              <a:rPr lang="en-US" sz="2400" dirty="0" smtClean="0"/>
              <a:t>The most proportional PR formulas are</a:t>
            </a:r>
          </a:p>
          <a:p>
            <a:pPr lvl="2"/>
            <a:r>
              <a:rPr lang="en-US" dirty="0" smtClean="0"/>
              <a:t>Largest Remainder-Hare (LR-H), and</a:t>
            </a:r>
          </a:p>
          <a:p>
            <a:pPr lvl="2"/>
            <a:r>
              <a:rPr lang="en-US" dirty="0" smtClean="0"/>
              <a:t>(unmodified) Sainte-</a:t>
            </a:r>
            <a:r>
              <a:rPr lang="en-US" dirty="0" err="1" smtClean="0"/>
              <a:t>Laguë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which allocate seats almost the same way</a:t>
            </a:r>
          </a:p>
          <a:p>
            <a:r>
              <a:rPr lang="en-US" sz="2400" dirty="0" smtClean="0"/>
              <a:t>Since </a:t>
            </a:r>
            <a:r>
              <a:rPr lang="en-US" sz="2400" dirty="0"/>
              <a:t>the claim is only that such inversions are possible, it is sufficient to provide a hypothetical example.  </a:t>
            </a:r>
          </a:p>
          <a:p>
            <a:r>
              <a:rPr lang="en-US" sz="2400" dirty="0"/>
              <a:t>The table on the following slide provides two closely related examples, </a:t>
            </a:r>
          </a:p>
          <a:p>
            <a:pPr lvl="1"/>
            <a:r>
              <a:rPr lang="en-US" sz="2400" dirty="0"/>
              <a:t>both involving just three parties and 35 seats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481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Hypothetical </a:t>
            </a:r>
            <a:r>
              <a:rPr lang="en-US" sz="3600" dirty="0" err="1" smtClean="0"/>
              <a:t>Coalitionwise</a:t>
            </a:r>
            <a:r>
              <a:rPr lang="en-US" sz="3600" dirty="0" smtClean="0"/>
              <a:t> Inversions under Pure PR (LR-H or Sainte-</a:t>
            </a:r>
            <a:r>
              <a:rPr lang="en-US" sz="3600" dirty="0" err="1" smtClean="0"/>
              <a:t>Laguë</a:t>
            </a:r>
            <a:r>
              <a:rPr lang="en-US" sz="3600" dirty="0" smtClean="0"/>
              <a:t>) with 35 Seats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781799" cy="4800600"/>
          </a:xfrm>
        </p:spPr>
      </p:pic>
    </p:spTree>
    <p:extLst>
      <p:ext uri="{BB962C8B-B14F-4D97-AF65-F5344CB8AC3E}">
        <p14:creationId xmlns:p14="http://schemas.microsoft.com/office/powerpoint/2010/main" val="50315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Note on “Coalitions”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The </a:t>
            </a:r>
            <a:r>
              <a:rPr lang="en-US" sz="2600" dirty="0"/>
              <a:t>word “coalition” </a:t>
            </a:r>
            <a:r>
              <a:rPr lang="en-US" sz="2600" dirty="0" smtClean="0"/>
              <a:t>is used </a:t>
            </a:r>
            <a:r>
              <a:rPr lang="en-US" sz="2600" dirty="0"/>
              <a:t>in two distinct ways in formal political theory. </a:t>
            </a:r>
            <a:endParaRPr lang="en-US" sz="2600" dirty="0" smtClean="0"/>
          </a:p>
          <a:p>
            <a:pPr lvl="1"/>
            <a:r>
              <a:rPr lang="en-US" sz="2200" dirty="0" smtClean="0"/>
              <a:t>In </a:t>
            </a:r>
            <a:r>
              <a:rPr lang="en-US" sz="2200" dirty="0"/>
              <a:t>the more general sense, a </a:t>
            </a:r>
            <a:r>
              <a:rPr lang="en-US" sz="2200" i="1" dirty="0"/>
              <a:t>coalition</a:t>
            </a:r>
            <a:r>
              <a:rPr lang="en-US" sz="2200" dirty="0"/>
              <a:t> refers merely to any set of players (e.g., voters or parties</a:t>
            </a:r>
            <a:r>
              <a:rPr lang="en-US" sz="2200" dirty="0" smtClean="0"/>
              <a:t>). </a:t>
            </a:r>
          </a:p>
          <a:p>
            <a:pPr lvl="2"/>
            <a:r>
              <a:rPr lang="en-US" sz="2100" dirty="0" smtClean="0"/>
              <a:t>This </a:t>
            </a:r>
            <a:r>
              <a:rPr lang="en-US" sz="2100" dirty="0"/>
              <a:t>is </a:t>
            </a:r>
            <a:r>
              <a:rPr lang="en-US" sz="2100" dirty="0" smtClean="0"/>
              <a:t>standard </a:t>
            </a:r>
            <a:r>
              <a:rPr lang="en-US" sz="2100" dirty="0"/>
              <a:t>terminology in the theory of simple games </a:t>
            </a:r>
            <a:r>
              <a:rPr lang="en-US" sz="2100" dirty="0" smtClean="0"/>
              <a:t> </a:t>
            </a:r>
            <a:r>
              <a:rPr lang="en-US" sz="2100" dirty="0"/>
              <a:t>and in voting power </a:t>
            </a:r>
            <a:r>
              <a:rPr lang="en-US" sz="2100" dirty="0" smtClean="0"/>
              <a:t>theory.</a:t>
            </a:r>
          </a:p>
          <a:p>
            <a:pPr lvl="1"/>
            <a:r>
              <a:rPr lang="en-US" sz="2200" dirty="0" smtClean="0"/>
              <a:t>In </a:t>
            </a:r>
            <a:r>
              <a:rPr lang="en-US" sz="2200" dirty="0"/>
              <a:t>the narrower sense, a </a:t>
            </a:r>
            <a:r>
              <a:rPr lang="en-US" sz="2200" i="1" dirty="0"/>
              <a:t>coalition</a:t>
            </a:r>
            <a:r>
              <a:rPr lang="en-US" sz="2200" dirty="0"/>
              <a:t> is a particular set of players who enter into an agreement, e.g., a “governing coalition.”  </a:t>
            </a:r>
            <a:endParaRPr lang="en-US" sz="2200" dirty="0" smtClean="0"/>
          </a:p>
          <a:p>
            <a:r>
              <a:rPr lang="en-US" sz="2600" dirty="0" smtClean="0"/>
              <a:t>We </a:t>
            </a:r>
            <a:r>
              <a:rPr lang="en-US" sz="2600" dirty="0"/>
              <a:t>use the term here in the more general </a:t>
            </a:r>
            <a:r>
              <a:rPr lang="en-US" sz="2600" dirty="0" smtClean="0"/>
              <a:t>sense.</a:t>
            </a:r>
          </a:p>
          <a:p>
            <a:pPr lvl="1"/>
            <a:r>
              <a:rPr lang="en-US" sz="2200" dirty="0" smtClean="0"/>
              <a:t>However, </a:t>
            </a:r>
            <a:r>
              <a:rPr lang="en-US" sz="2200" dirty="0" err="1"/>
              <a:t>Kurrild-Klitgaard’s</a:t>
            </a:r>
            <a:r>
              <a:rPr lang="en-US" sz="2200" dirty="0"/>
              <a:t> examples of </a:t>
            </a:r>
            <a:r>
              <a:rPr lang="en-US" sz="2200" dirty="0" err="1"/>
              <a:t>coalitionwise</a:t>
            </a:r>
            <a:r>
              <a:rPr lang="en-US" sz="2200" dirty="0"/>
              <a:t> inversions in Danish politics pertain to sets of ideologically compatible parties that became (governing) </a:t>
            </a:r>
            <a:r>
              <a:rPr lang="en-US" sz="2200" dirty="0" smtClean="0"/>
              <a:t>coalitions. </a:t>
            </a:r>
          </a:p>
          <a:p>
            <a:pPr lvl="1"/>
            <a:r>
              <a:rPr lang="en-US" sz="2200" dirty="0" smtClean="0"/>
              <a:t>Likewise the other introductory examples pertained to actual or plausible governing coalitions.</a:t>
            </a:r>
          </a:p>
          <a:p>
            <a:r>
              <a:rPr lang="en-US" sz="2600" dirty="0" smtClean="0"/>
              <a:t>We are examining the properties of PR, which deals only with the numbers of votes and seats,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ot ideological/policy position of parties or actual coalition 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1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“Coalitions” vs. “Fusions” of Parties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r>
              <a:rPr lang="en-US" sz="2400" dirty="0"/>
              <a:t>PR formulas treat “coalitions” of parties and “fusions” of parties differently, and therefore permit </a:t>
            </a:r>
            <a:r>
              <a:rPr lang="en-US" sz="2400" dirty="0" err="1"/>
              <a:t>coalitionwise</a:t>
            </a:r>
            <a:r>
              <a:rPr lang="en-US" sz="2400" dirty="0"/>
              <a:t> inversions but not </a:t>
            </a:r>
            <a:r>
              <a:rPr lang="en-US" sz="2400" dirty="0" err="1"/>
              <a:t>partywise</a:t>
            </a:r>
            <a:r>
              <a:rPr lang="en-US" sz="2400" dirty="0"/>
              <a:t> inversions. </a:t>
            </a:r>
          </a:p>
          <a:p>
            <a:pPr lvl="1"/>
            <a:r>
              <a:rPr lang="en-US" sz="2000" dirty="0"/>
              <a:t>If parties B and C in the preceding table were fused into a single party, no inversions would occur.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vote profiles in </a:t>
            </a:r>
            <a:r>
              <a:rPr lang="en-US" sz="2400" dirty="0" smtClean="0"/>
              <a:t>the preceding table </a:t>
            </a:r>
            <a:r>
              <a:rPr lang="en-US" sz="2400" dirty="0"/>
              <a:t>2 were carefully devised, </a:t>
            </a:r>
            <a:endParaRPr lang="en-US" sz="2400" dirty="0" smtClean="0"/>
          </a:p>
          <a:p>
            <a:pPr lvl="1"/>
            <a:r>
              <a:rPr lang="en-US" sz="2000" dirty="0" smtClean="0"/>
              <a:t>by </a:t>
            </a:r>
            <a:r>
              <a:rPr lang="en-US" sz="2000" dirty="0"/>
              <a:t>giving party A either slightly more or slightly less than half of the </a:t>
            </a:r>
            <a:r>
              <a:rPr lang="en-US" sz="2000" dirty="0" smtClean="0"/>
              <a:t>vote, </a:t>
            </a:r>
            <a:r>
              <a:rPr lang="en-US" sz="2000" dirty="0"/>
              <a:t>and </a:t>
            </a:r>
            <a:r>
              <a:rPr lang="en-US" sz="2000" dirty="0" smtClean="0"/>
              <a:t>then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y “tuning</a:t>
            </a:r>
            <a:r>
              <a:rPr lang="en-US" sz="2000" dirty="0"/>
              <a:t>” the division of the residual vote between parties B and C in relation to the total number of seats. </a:t>
            </a:r>
            <a:endParaRPr lang="en-US" sz="20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there are relatively many parties with varying levels of vote support, inversion possibilities </a:t>
            </a:r>
            <a:r>
              <a:rPr lang="en-US" sz="2400" dirty="0" smtClean="0"/>
              <a:t>likely </a:t>
            </a:r>
            <a:r>
              <a:rPr lang="en-US" sz="2400" dirty="0"/>
              <a:t>become more </a:t>
            </a:r>
            <a:r>
              <a:rPr lang="en-US" sz="2400" dirty="0" smtClean="0"/>
              <a:t>frequent — indeed perhaps typical.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508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Finding Inversion Possibilities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A party’s </a:t>
            </a:r>
            <a:r>
              <a:rPr lang="en-US" sz="3400" i="1" dirty="0" smtClean="0"/>
              <a:t>seat differential</a:t>
            </a:r>
            <a:r>
              <a:rPr lang="en-US" sz="3400" dirty="0" smtClean="0"/>
              <a:t>: 	seats won – quota.</a:t>
            </a:r>
          </a:p>
          <a:p>
            <a:r>
              <a:rPr lang="en-US" sz="3400" dirty="0" smtClean="0"/>
              <a:t>Look </a:t>
            </a:r>
            <a:r>
              <a:rPr lang="en-US" sz="3400" dirty="0"/>
              <a:t>for coalitions that </a:t>
            </a:r>
            <a:endParaRPr lang="en-US" sz="3400" dirty="0" smtClean="0"/>
          </a:p>
          <a:p>
            <a:pPr lvl="1"/>
            <a:r>
              <a:rPr lang="en-US" sz="3400" dirty="0" smtClean="0"/>
              <a:t>control </a:t>
            </a:r>
            <a:r>
              <a:rPr lang="en-US" sz="3400" dirty="0"/>
              <a:t>a small majority of seats  and </a:t>
            </a:r>
            <a:endParaRPr lang="en-US" sz="3400" dirty="0" smtClean="0"/>
          </a:p>
          <a:p>
            <a:pPr lvl="1"/>
            <a:r>
              <a:rPr lang="en-US" sz="3400" dirty="0" smtClean="0"/>
              <a:t>are </a:t>
            </a:r>
            <a:r>
              <a:rPr lang="en-US" sz="3400" dirty="0"/>
              <a:t>composed of parties all or most of which have positive seat differentials, </a:t>
            </a:r>
            <a:endParaRPr lang="en-US" sz="3400" dirty="0" smtClean="0"/>
          </a:p>
          <a:p>
            <a:pPr lvl="2"/>
            <a:r>
              <a:rPr lang="en-US" sz="2900" dirty="0" smtClean="0"/>
              <a:t>and </a:t>
            </a:r>
            <a:r>
              <a:rPr lang="en-US" sz="2900" dirty="0"/>
              <a:t>which therefore are likely to have the support of less than a majority of voters. </a:t>
            </a:r>
            <a:endParaRPr lang="en-US" sz="2900" dirty="0" smtClean="0"/>
          </a:p>
          <a:p>
            <a:r>
              <a:rPr lang="en-US" sz="3400" dirty="0" smtClean="0"/>
              <a:t>There </a:t>
            </a:r>
            <a:r>
              <a:rPr lang="en-US" sz="3400" dirty="0"/>
              <a:t>is one easy way to construct hypothetical examples of inversion </a:t>
            </a:r>
            <a:r>
              <a:rPr lang="en-US" sz="3400" dirty="0" smtClean="0"/>
              <a:t>possibilities: 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 </a:t>
            </a:r>
            <a:r>
              <a:rPr lang="en-US" dirty="0"/>
              <a:t>the number of small non-seat-winning parties to </a:t>
            </a:r>
            <a:r>
              <a:rPr lang="en-US" dirty="0" smtClean="0"/>
              <a:t>proliferate.</a:t>
            </a:r>
          </a:p>
          <a:p>
            <a:pPr lvl="2"/>
            <a:r>
              <a:rPr lang="en-US" dirty="0" smtClean="0"/>
              <a:t>Even without an explicit threshold, parties that are small enough fail to win seats by the normal operation of the PR formula.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then will be easy to find coalitions of seat-winning parties that control a majority of seats with less than a majority of the total  vote.  </a:t>
            </a:r>
            <a:endParaRPr lang="en-US" dirty="0" smtClean="0"/>
          </a:p>
          <a:p>
            <a:r>
              <a:rPr lang="en-US" sz="3400" dirty="0" smtClean="0"/>
              <a:t>Therefore</a:t>
            </a:r>
            <a:r>
              <a:rPr lang="en-US" sz="3400" dirty="0"/>
              <a:t>, we further inquire whether we can find empirical examples of election inversions under PR </a:t>
            </a:r>
            <a:r>
              <a:rPr lang="en-US" sz="3400" dirty="0" smtClean="0"/>
              <a:t>when </a:t>
            </a:r>
            <a:r>
              <a:rPr lang="en-US" sz="3400" dirty="0"/>
              <a:t>the analysis is restricted to seat-winning parties and the votes cast for them.</a:t>
            </a:r>
          </a:p>
        </p:txBody>
      </p:sp>
    </p:spTree>
    <p:extLst>
      <p:ext uri="{BB962C8B-B14F-4D97-AF65-F5344CB8AC3E}">
        <p14:creationId xmlns:p14="http://schemas.microsoft.com/office/powerpoint/2010/main" val="232772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Israel and Netherlands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Israel and the Netherlands are generally regarded as having the “purest” PR systems.</a:t>
            </a:r>
          </a:p>
          <a:p>
            <a:r>
              <a:rPr lang="en-US" sz="2800" dirty="0" smtClean="0"/>
              <a:t>Both PR systems use:</a:t>
            </a:r>
          </a:p>
          <a:p>
            <a:pPr lvl="1"/>
            <a:r>
              <a:rPr lang="en-US" dirty="0"/>
              <a:t>a single nationwide </a:t>
            </a:r>
            <a:r>
              <a:rPr lang="en-US" dirty="0" smtClean="0"/>
              <a:t>constituency</a:t>
            </a:r>
          </a:p>
          <a:p>
            <a:pPr lvl="2"/>
            <a:r>
              <a:rPr lang="en-US" dirty="0"/>
              <a:t>Netherlands has districts, but they do not affect the overall allocation of seats to </a:t>
            </a:r>
            <a:r>
              <a:rPr lang="en-US" dirty="0" smtClean="0"/>
              <a:t>parties.</a:t>
            </a:r>
          </a:p>
          <a:p>
            <a:pPr lvl="1"/>
            <a:r>
              <a:rPr lang="en-US" dirty="0" smtClean="0"/>
              <a:t>relatively </a:t>
            </a:r>
            <a:r>
              <a:rPr lang="en-US" dirty="0"/>
              <a:t>low </a:t>
            </a:r>
            <a:r>
              <a:rPr lang="en-US" dirty="0" smtClean="0"/>
              <a:t>thresholds </a:t>
            </a:r>
          </a:p>
          <a:p>
            <a:pPr lvl="2"/>
            <a:r>
              <a:rPr lang="en-US" dirty="0" smtClean="0"/>
              <a:t>Netherlands: 0.67%</a:t>
            </a:r>
          </a:p>
          <a:p>
            <a:pPr lvl="2"/>
            <a:r>
              <a:rPr lang="en-US" dirty="0" smtClean="0"/>
              <a:t>Israel: once 1%, then 1.5%, now 2%), </a:t>
            </a:r>
          </a:p>
          <a:p>
            <a:pPr lvl="1"/>
            <a:r>
              <a:rPr lang="en-US" dirty="0" smtClean="0"/>
              <a:t>but the </a:t>
            </a:r>
            <a:r>
              <a:rPr lang="en-US" dirty="0" err="1" smtClean="0"/>
              <a:t>D’Hondt</a:t>
            </a:r>
            <a:r>
              <a:rPr lang="en-US" dirty="0" smtClean="0"/>
              <a:t> formula (less </a:t>
            </a:r>
            <a:r>
              <a:rPr lang="en-US" dirty="0" err="1" smtClean="0"/>
              <a:t>propotional,favoring</a:t>
            </a:r>
            <a:r>
              <a:rPr lang="en-US" dirty="0" smtClean="0"/>
              <a:t> large parties).</a:t>
            </a:r>
          </a:p>
          <a:p>
            <a:r>
              <a:rPr lang="en-US" sz="2800" dirty="0" smtClean="0"/>
              <a:t>So we also “purify” their seat allocations </a:t>
            </a:r>
          </a:p>
          <a:p>
            <a:pPr lvl="1"/>
            <a:r>
              <a:rPr lang="en-US" dirty="0" smtClean="0"/>
              <a:t>by removing any explicit threshold, and</a:t>
            </a:r>
          </a:p>
          <a:p>
            <a:pPr lvl="1"/>
            <a:r>
              <a:rPr lang="en-US" dirty="0" smtClean="0"/>
              <a:t>replacing </a:t>
            </a:r>
            <a:r>
              <a:rPr lang="en-US" dirty="0" err="1" smtClean="0"/>
              <a:t>D’Hondt</a:t>
            </a:r>
            <a:r>
              <a:rPr lang="en-US" dirty="0" smtClean="0"/>
              <a:t> with Sainte-</a:t>
            </a:r>
            <a:r>
              <a:rPr lang="en-US" dirty="0" err="1" smtClean="0"/>
              <a:t>Laguë</a:t>
            </a:r>
            <a:r>
              <a:rPr lang="en-US" dirty="0" smtClean="0"/>
              <a:t> and/or Largest Remainder-Hare.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56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600" cy="6248400"/>
          </a:xfrm>
        </p:spPr>
      </p:pic>
    </p:spTree>
    <p:extLst>
      <p:ext uri="{BB962C8B-B14F-4D97-AF65-F5344CB8AC3E}">
        <p14:creationId xmlns:p14="http://schemas.microsoft.com/office/powerpoint/2010/main" val="13139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05800" cy="6019800"/>
          </a:xfrm>
        </p:spPr>
      </p:pic>
    </p:spTree>
    <p:extLst>
      <p:ext uri="{BB962C8B-B14F-4D97-AF65-F5344CB8AC3E}">
        <p14:creationId xmlns:p14="http://schemas.microsoft.com/office/powerpoint/2010/main" val="3449995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6019800"/>
          </a:xfrm>
        </p:spPr>
      </p:pic>
    </p:spTree>
    <p:extLst>
      <p:ext uri="{BB962C8B-B14F-4D97-AF65-F5344CB8AC3E}">
        <p14:creationId xmlns:p14="http://schemas.microsoft.com/office/powerpoint/2010/main" val="273408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Election Inversions under Plurality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257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100"/>
              </a:lnSpc>
              <a:buNone/>
            </a:pPr>
            <a:r>
              <a:rPr lang="en-US" sz="2000" u="sng" dirty="0" smtClean="0"/>
              <a:t>Election			  Candidates/Parties	    Votes*	                Seats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US Presidential 2000	    George W. Bush	    	    49.73%       	 271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		    Albert Gore, Jr.	  	    50.27%       	 267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US Congressional 2012  	    Republican		  ~49.4%       	 234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		    Democratic		  ~50.6%       	 201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UK General 1951	  	    Conservative (+Nat Lib)	    49.58%       	 321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 smtClean="0"/>
              <a:t>   		  	    </a:t>
            </a:r>
            <a:r>
              <a:rPr lang="en-US" sz="2000" u="sng" dirty="0" err="1" smtClean="0"/>
              <a:t>Labour</a:t>
            </a:r>
            <a:r>
              <a:rPr lang="en-US" sz="2000" u="sng" dirty="0" smtClean="0"/>
              <a:t>		    	    50.42%     	 295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smtClean="0"/>
              <a:t>Canada General 1979   	    Conservative		    47.22%       	 136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		    Liberal		  	    52.78%       	 114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smtClean="0"/>
              <a:t>US Presidential 1860	    Abraham Lincoln (R)	    39.7%		 180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		    Stephen A. Douglas (ND)	    29.5%		   12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smtClean="0"/>
              <a:t>			    John Breckinridge (SD)	    18.2%		   72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		    John Bell (CU)		    12.6%		   39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smtClean="0"/>
              <a:t>US Presidential 1860	    Abraham Lincoln	    39.7%		 169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u="sng" dirty="0" smtClean="0"/>
              <a:t>[Hypothetical Straight Fight]    Anti-Lincoln		    60.3%</a:t>
            </a:r>
            <a:r>
              <a:rPr lang="en-US" sz="2000" u="sng" dirty="0"/>
              <a:t>	</a:t>
            </a:r>
            <a:r>
              <a:rPr lang="en-US" sz="2000" u="sng" dirty="0" smtClean="0"/>
              <a:t>	 134  </a:t>
            </a:r>
          </a:p>
          <a:p>
            <a:pPr marL="0" indent="0">
              <a:lnSpc>
                <a:spcPts val="2100"/>
              </a:lnSpc>
              <a:buNone/>
            </a:pPr>
            <a:endParaRPr lang="en-US" sz="2000" u="sng" dirty="0"/>
          </a:p>
          <a:p>
            <a:pPr marL="0" indent="0">
              <a:lnSpc>
                <a:spcPts val="2100"/>
              </a:lnSpc>
              <a:buNone/>
            </a:pPr>
            <a:r>
              <a:rPr lang="en-US" sz="1500" dirty="0" smtClean="0"/>
              <a:t>* Vote percentages based on parties shown only.</a:t>
            </a:r>
          </a:p>
        </p:txBody>
      </p:sp>
    </p:spTree>
    <p:extLst>
      <p:ext uri="{BB962C8B-B14F-4D97-AF65-F5344CB8AC3E}">
        <p14:creationId xmlns:p14="http://schemas.microsoft.com/office/powerpoint/2010/main" val="4187050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696200" cy="6248400"/>
          </a:xfrm>
        </p:spPr>
      </p:pic>
    </p:spTree>
    <p:extLst>
      <p:ext uri="{BB962C8B-B14F-4D97-AF65-F5344CB8AC3E}">
        <p14:creationId xmlns:p14="http://schemas.microsoft.com/office/powerpoint/2010/main" val="3878050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1"/>
            <a:ext cx="8077200" cy="5181600"/>
          </a:xfrm>
        </p:spPr>
      </p:pic>
    </p:spTree>
    <p:extLst>
      <p:ext uri="{BB962C8B-B14F-4D97-AF65-F5344CB8AC3E}">
        <p14:creationId xmlns:p14="http://schemas.microsoft.com/office/powerpoint/2010/main" val="811354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772400" cy="5105400"/>
          </a:xfrm>
        </p:spPr>
      </p:pic>
    </p:spTree>
    <p:extLst>
      <p:ext uri="{BB962C8B-B14F-4D97-AF65-F5344CB8AC3E}">
        <p14:creationId xmlns:p14="http://schemas.microsoft.com/office/powerpoint/2010/main" val="325710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U.S. House Seats (based on 2010 Census)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990601"/>
            <a:ext cx="853440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Hill-Huntington formula (~St-L or LR-H)</a:t>
            </a:r>
          </a:p>
          <a:p>
            <a:r>
              <a:rPr lang="en-US" sz="2400" dirty="0" smtClean="0"/>
              <a:t>“floor” vs. “threshold” but no present effect</a:t>
            </a:r>
          </a:p>
          <a:p>
            <a:r>
              <a:rPr lang="en-US" sz="2400" dirty="0" smtClean="0"/>
              <a:t>more seats and many more “parties” (all “seat-winning”)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tate “coalition” possibilities are extraordinarily numerous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ank state in order or seat differentials are then adjust at margin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7543800" cy="3200399"/>
          </a:xfrm>
        </p:spPr>
      </p:pic>
    </p:spTree>
    <p:extLst>
      <p:ext uri="{BB962C8B-B14F-4D97-AF65-F5344CB8AC3E}">
        <p14:creationId xmlns:p14="http://schemas.microsoft.com/office/powerpoint/2010/main" val="108041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More Surprising: Election Inversions under PR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PR characteristically produces multiparty systems in which no party wins a majority of seats and governments are based on coalitions.</a:t>
            </a:r>
          </a:p>
          <a:p>
            <a:r>
              <a:rPr lang="en-US" sz="2200" dirty="0" smtClean="0"/>
              <a:t>Thus potential inversions pertain primarily to coalitions, not individual parties.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000" u="sng" dirty="0" smtClean="0"/>
              <a:t>Election			 Party Coalitions		Votes		Seats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smtClean="0"/>
              <a:t>Netherlands 2010	 	 PVD + PVV + CDU		49.55%		76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		 All other parties		50.55%		74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smtClean="0"/>
              <a:t>Israel 1981		 Likud + small parties	48.2%		61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		 All other parties		51.8%		59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smtClean="0"/>
              <a:t>Denmark 1990		 Rightwing coalition	49.7%		91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		 Leftwing coalition		50.3%		84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smtClean="0"/>
              <a:t>Israel 2013*		 Likud + JH + </a:t>
            </a:r>
            <a:r>
              <a:rPr lang="en-US" sz="2000" dirty="0" err="1" smtClean="0"/>
              <a:t>Shas</a:t>
            </a:r>
            <a:r>
              <a:rPr lang="en-US" sz="2000" dirty="0" smtClean="0"/>
              <a:t> + UTJ	46.4%		61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		 All other parties		53.6%		59 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dirty="0" smtClean="0"/>
              <a:t>Israel 2013*		 Likud + </a:t>
            </a:r>
            <a:r>
              <a:rPr lang="en-US" sz="2000" dirty="0" err="1" smtClean="0"/>
              <a:t>Yesh</a:t>
            </a:r>
            <a:r>
              <a:rPr lang="en-US" sz="2000" dirty="0" smtClean="0"/>
              <a:t> </a:t>
            </a:r>
            <a:r>
              <a:rPr lang="en-US" sz="2000" dirty="0" err="1" smtClean="0"/>
              <a:t>Atid</a:t>
            </a:r>
            <a:r>
              <a:rPr lang="en-US" sz="2000" dirty="0" smtClean="0"/>
              <a:t> + </a:t>
            </a:r>
            <a:r>
              <a:rPr lang="en-US" sz="2000" dirty="0" err="1" smtClean="0"/>
              <a:t>Shas</a:t>
            </a:r>
            <a:r>
              <a:rPr lang="en-US" sz="2000" dirty="0" smtClean="0"/>
              <a:t>	46.4%		61</a:t>
            </a:r>
          </a:p>
          <a:p>
            <a:pPr marL="0" indent="0">
              <a:lnSpc>
                <a:spcPts val="1800"/>
              </a:lnSpc>
              <a:buNone/>
            </a:pPr>
            <a:r>
              <a:rPr lang="en-US" sz="2000" u="sng" dirty="0"/>
              <a:t>	</a:t>
            </a:r>
            <a:r>
              <a:rPr lang="en-US" sz="2000" u="sng" dirty="0" smtClean="0"/>
              <a:t>		 All other parties		53.6%		59 </a:t>
            </a:r>
          </a:p>
          <a:p>
            <a:pPr marL="0" indent="0">
              <a:lnSpc>
                <a:spcPts val="1800"/>
              </a:lnSpc>
              <a:buNone/>
            </a:pPr>
            <a:endParaRPr lang="en-US" sz="2000" u="sng" dirty="0"/>
          </a:p>
          <a:p>
            <a:pPr marL="0" indent="0">
              <a:lnSpc>
                <a:spcPts val="1800"/>
              </a:lnSpc>
              <a:buNone/>
            </a:pPr>
            <a:r>
              <a:rPr lang="en-US" sz="1400" dirty="0" smtClean="0"/>
              <a:t>*These are both somewhat plausible governing coalitions; the actual government has not yet been formed.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900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PK-K on Election Inversions in Denmark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possibility of [</a:t>
            </a:r>
            <a:r>
              <a:rPr lang="en-US" sz="2400" dirty="0" err="1" smtClean="0"/>
              <a:t>coalitionwise</a:t>
            </a:r>
            <a:r>
              <a:rPr lang="en-US" sz="2400" dirty="0" smtClean="0"/>
              <a:t>] election inversions under [Danish] PR was first pointed out by Peter </a:t>
            </a:r>
            <a:r>
              <a:rPr lang="en-US" sz="2400" dirty="0" err="1" smtClean="0"/>
              <a:t>Kurrild-Klitgaard</a:t>
            </a:r>
            <a:r>
              <a:rPr lang="en-US" sz="2400" dirty="0" smtClean="0"/>
              <a:t> in a paper presented at the World Congress of Public Choice Societies last year.</a:t>
            </a:r>
          </a:p>
          <a:p>
            <a:r>
              <a:rPr lang="en-US" sz="2400" dirty="0" smtClean="0"/>
              <a:t>My </a:t>
            </a:r>
            <a:r>
              <a:rPr lang="en-US" sz="2400" dirty="0"/>
              <a:t>paper originated as discussant commentary on PK-K’s paper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However,  </a:t>
            </a:r>
            <a:r>
              <a:rPr lang="en-US" sz="2400" dirty="0" smtClean="0"/>
              <a:t>his </a:t>
            </a:r>
            <a:r>
              <a:rPr lang="en-US" sz="2400" dirty="0"/>
              <a:t>examples result from</a:t>
            </a:r>
            <a:r>
              <a:rPr lang="en-US" sz="2400" i="1" dirty="0"/>
              <a:t> avoidable </a:t>
            </a:r>
            <a:r>
              <a:rPr lang="en-US" sz="2400" dirty="0"/>
              <a:t>imperfections</a:t>
            </a:r>
            <a:r>
              <a:rPr lang="en-US" sz="2400" i="1" dirty="0"/>
              <a:t> </a:t>
            </a:r>
            <a:r>
              <a:rPr lang="en-US" sz="2400" dirty="0"/>
              <a:t>in the Danish (and most other) proportional representation systems,</a:t>
            </a:r>
          </a:p>
          <a:p>
            <a:pPr lvl="1"/>
            <a:r>
              <a:rPr lang="en-US" sz="2400" dirty="0"/>
              <a:t>that are deliberately introduced to serve goals other than proportionality, e.g., </a:t>
            </a:r>
          </a:p>
          <a:p>
            <a:pPr lvl="2"/>
            <a:r>
              <a:rPr lang="en-US" sz="2000" dirty="0"/>
              <a:t>t</a:t>
            </a:r>
            <a:r>
              <a:rPr lang="en-US" sz="2000" dirty="0" smtClean="0"/>
              <a:t>o provide </a:t>
            </a:r>
            <a:r>
              <a:rPr lang="en-US" sz="2000" dirty="0"/>
              <a:t>local </a:t>
            </a:r>
            <a:r>
              <a:rPr lang="en-US" sz="2000" dirty="0" smtClean="0"/>
              <a:t>representation</a:t>
            </a:r>
            <a:r>
              <a:rPr lang="en-US" sz="2000" dirty="0"/>
              <a:t> </a:t>
            </a:r>
            <a:r>
              <a:rPr lang="en-US" sz="2000" dirty="0" smtClean="0"/>
              <a:t>by using regional districts;</a:t>
            </a:r>
            <a:endParaRPr lang="en-US" sz="2000" dirty="0"/>
          </a:p>
          <a:p>
            <a:pPr lvl="2"/>
            <a:r>
              <a:rPr lang="en-US" sz="2000" dirty="0"/>
              <a:t>t</a:t>
            </a:r>
            <a:r>
              <a:rPr lang="en-US" sz="2000" dirty="0" smtClean="0"/>
              <a:t>o deter </a:t>
            </a:r>
            <a:r>
              <a:rPr lang="en-US" sz="2000" dirty="0"/>
              <a:t>excessive party </a:t>
            </a:r>
            <a:r>
              <a:rPr lang="en-US" sz="2000" dirty="0" smtClean="0"/>
              <a:t>proliferation by setting a minimum vote threshold a party must meet in order to win seats.</a:t>
            </a:r>
            <a:endParaRPr lang="en-US" sz="2000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Peter </a:t>
            </a:r>
            <a:r>
              <a:rPr lang="en-US" sz="1600" b="1" dirty="0" err="1" smtClean="0"/>
              <a:t>Kurrild-Klitgaard</a:t>
            </a:r>
            <a:r>
              <a:rPr lang="en-US" sz="1600" b="1" dirty="0" smtClean="0"/>
              <a:t>.  </a:t>
            </a:r>
            <a:r>
              <a:rPr lang="en-US" sz="1600" b="1" dirty="0"/>
              <a:t>“Election Inversions, Coalitions and Proportional Representation: Examples of Voting Paradoxes in Danish Government Formations.” </a:t>
            </a:r>
            <a:r>
              <a:rPr lang="en-US" sz="1600" b="1" i="1" dirty="0"/>
              <a:t>Scandinavian Political Studies</a:t>
            </a:r>
            <a:r>
              <a:rPr lang="en-US" sz="1600" b="1" dirty="0"/>
              <a:t>, </a:t>
            </a:r>
            <a:r>
              <a:rPr lang="en-US" sz="1600" b="1" dirty="0" smtClean="0"/>
              <a:t>2013, forthcoming</a:t>
            </a:r>
            <a:r>
              <a:rPr 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54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Unavoidable Imperfection in PR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Here I carry PK-K’s analysis a step further by showing that election inversions can and do occur under even the purest types of proportional representation —namely, ones that </a:t>
            </a:r>
            <a:endParaRPr lang="en-US" sz="2400" dirty="0"/>
          </a:p>
          <a:p>
            <a:pPr lvl="1"/>
            <a:r>
              <a:rPr lang="en-US" sz="2400" dirty="0"/>
              <a:t>use a single national constituency </a:t>
            </a:r>
            <a:r>
              <a:rPr lang="en-US" sz="2400" dirty="0" smtClean="0"/>
              <a:t>(without </a:t>
            </a:r>
            <a:r>
              <a:rPr lang="en-US" sz="2400" dirty="0"/>
              <a:t>districts), </a:t>
            </a:r>
          </a:p>
          <a:p>
            <a:pPr lvl="1"/>
            <a:r>
              <a:rPr lang="en-US" sz="2400" dirty="0"/>
              <a:t>impose no explicit vote threshold to win a seat, and </a:t>
            </a:r>
          </a:p>
          <a:p>
            <a:pPr lvl="1"/>
            <a:r>
              <a:rPr lang="en-US" sz="2400" dirty="0"/>
              <a:t>employ a highly proportional electoral formula. </a:t>
            </a:r>
          </a:p>
          <a:p>
            <a:r>
              <a:rPr lang="en-US" sz="2600" dirty="0" smtClean="0"/>
              <a:t>Even </a:t>
            </a:r>
            <a:r>
              <a:rPr lang="en-US" sz="2600" dirty="0"/>
              <a:t>the purest proportional representation systems have </a:t>
            </a:r>
            <a:r>
              <a:rPr lang="en-US" sz="2600" i="1" dirty="0"/>
              <a:t>unavoidable </a:t>
            </a:r>
            <a:r>
              <a:rPr lang="en-US" sz="2600" dirty="0"/>
              <a:t>imperfections that result from the “whole number </a:t>
            </a:r>
            <a:r>
              <a:rPr lang="en-US" sz="2600" dirty="0" smtClean="0"/>
              <a:t>problem,” i.e.,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fact parties must be awarded seats in terms of relatively small whole numbers, </a:t>
            </a:r>
            <a:endParaRPr lang="en-US" sz="2400" dirty="0" smtClean="0"/>
          </a:p>
          <a:p>
            <a:pPr lvl="1"/>
            <a:r>
              <a:rPr lang="en-US" sz="2400" dirty="0" smtClean="0"/>
              <a:t>while </a:t>
            </a:r>
            <a:r>
              <a:rPr lang="en-US" sz="2400" dirty="0"/>
              <a:t>their vote support comes in terms of far larger </a:t>
            </a:r>
            <a:r>
              <a:rPr lang="en-US" sz="2400" dirty="0" smtClean="0"/>
              <a:t>numbers</a:t>
            </a:r>
            <a:r>
              <a:rPr lang="en-US" sz="2400" dirty="0"/>
              <a:t>, </a:t>
            </a:r>
            <a:endParaRPr lang="en-US" sz="2400" dirty="0" smtClean="0"/>
          </a:p>
          <a:p>
            <a:pPr lvl="2"/>
            <a:r>
              <a:rPr lang="en-US" dirty="0" smtClean="0"/>
              <a:t>making </a:t>
            </a:r>
            <a:r>
              <a:rPr lang="en-US" dirty="0"/>
              <a:t>party vote shares essentially continuous quantities. </a:t>
            </a:r>
          </a:p>
        </p:txBody>
      </p:sp>
    </p:spTree>
    <p:extLst>
      <p:ext uri="{BB962C8B-B14F-4D97-AF65-F5344CB8AC3E}">
        <p14:creationId xmlns:p14="http://schemas.microsoft.com/office/powerpoint/2010/main" val="56304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Danish Electoral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The </a:t>
            </a:r>
            <a:r>
              <a:rPr lang="en-US" sz="3100" dirty="0"/>
              <a:t>Danish electoral </a:t>
            </a:r>
            <a:r>
              <a:rPr lang="en-US" sz="3100" dirty="0" smtClean="0"/>
              <a:t>system is based on</a:t>
            </a:r>
          </a:p>
          <a:p>
            <a:pPr lvl="1"/>
            <a:r>
              <a:rPr lang="en-US" sz="2600" dirty="0" smtClean="0"/>
              <a:t>135 </a:t>
            </a:r>
            <a:r>
              <a:rPr lang="en-US" sz="2600" dirty="0"/>
              <a:t>seats apportioned on the basis of population among about a dozen multi-member districts of varying magnitudes, </a:t>
            </a:r>
            <a:endParaRPr lang="en-US" sz="2600" dirty="0" smtClean="0"/>
          </a:p>
          <a:p>
            <a:pPr lvl="1"/>
            <a:r>
              <a:rPr lang="en-US" sz="2600" dirty="0" smtClean="0"/>
              <a:t>40 </a:t>
            </a:r>
            <a:r>
              <a:rPr lang="en-US" sz="2600" dirty="0"/>
              <a:t>national adjustment seats, and </a:t>
            </a:r>
            <a:endParaRPr lang="en-US" sz="2600" dirty="0" smtClean="0"/>
          </a:p>
          <a:p>
            <a:pPr lvl="1"/>
            <a:r>
              <a:rPr lang="en-US" sz="2600" dirty="0" smtClean="0"/>
              <a:t>two </a:t>
            </a:r>
            <a:r>
              <a:rPr lang="en-US" sz="2600" dirty="0"/>
              <a:t>seats for each of two autonomous overseas territories (Greenland and the Faroe Islands).  </a:t>
            </a:r>
            <a:endParaRPr lang="en-US" sz="2600" dirty="0" smtClean="0"/>
          </a:p>
          <a:p>
            <a:r>
              <a:rPr lang="en-US" sz="2800" dirty="0" smtClean="0"/>
              <a:t>The latter </a:t>
            </a:r>
            <a:r>
              <a:rPr lang="en-US" sz="2800" dirty="0"/>
              <a:t>four seats are guaranteed regardless of </a:t>
            </a:r>
            <a:r>
              <a:rPr lang="en-US" sz="2800" dirty="0" smtClean="0"/>
              <a:t>population</a:t>
            </a:r>
            <a:r>
              <a:rPr lang="en-US" sz="2800" dirty="0"/>
              <a:t>,</a:t>
            </a:r>
            <a:endParaRPr lang="en-US" sz="2800" dirty="0" smtClean="0"/>
          </a:p>
          <a:p>
            <a:pPr lvl="1"/>
            <a:r>
              <a:rPr lang="en-US" sz="2400" dirty="0" smtClean="0"/>
              <a:t>And in fact give </a:t>
            </a:r>
            <a:r>
              <a:rPr lang="en-US" sz="2400" dirty="0"/>
              <a:t>the overseas territories disproportionate representation.   </a:t>
            </a:r>
            <a:endParaRPr lang="en-US" sz="24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40 national adjustment seats effectively create a single “continental” constituency with 175 seats </a:t>
            </a:r>
            <a:endParaRPr lang="en-US" sz="2800" dirty="0" smtClean="0"/>
          </a:p>
          <a:p>
            <a:pPr lvl="1"/>
            <a:r>
              <a:rPr lang="en-US" sz="2400" dirty="0" smtClean="0"/>
              <a:t>allocated </a:t>
            </a:r>
            <a:r>
              <a:rPr lang="en-US" sz="2400" dirty="0"/>
              <a:t>among political parties on the basis of the </a:t>
            </a:r>
            <a:r>
              <a:rPr lang="en-US" sz="2400" dirty="0" smtClean="0"/>
              <a:t>(quite proportional) modified </a:t>
            </a:r>
            <a:r>
              <a:rPr lang="en-US" sz="2400" dirty="0"/>
              <a:t>Sainte-</a:t>
            </a:r>
            <a:r>
              <a:rPr lang="en-US" sz="2400" dirty="0" err="1"/>
              <a:t>Laguë</a:t>
            </a:r>
            <a:r>
              <a:rPr lang="en-US" sz="2400" dirty="0"/>
              <a:t> formula </a:t>
            </a:r>
            <a:endParaRPr lang="en-US" sz="2400" dirty="0" smtClean="0"/>
          </a:p>
          <a:p>
            <a:pPr lvl="1"/>
            <a:r>
              <a:rPr lang="en-US" sz="2400" dirty="0" smtClean="0"/>
              <a:t>with </a:t>
            </a:r>
            <a:r>
              <a:rPr lang="en-US" sz="2400" dirty="0"/>
              <a:t>a 2% </a:t>
            </a:r>
            <a:r>
              <a:rPr lang="en-US" sz="2400" dirty="0" smtClean="0"/>
              <a:t>national threshold.</a:t>
            </a:r>
          </a:p>
          <a:p>
            <a:r>
              <a:rPr lang="en-US" dirty="0" smtClean="0"/>
              <a:t>Thus the </a:t>
            </a:r>
            <a:r>
              <a:rPr lang="en-US" dirty="0"/>
              <a:t>Danish system departs from pure PR in primarily in two respects: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“federal” status </a:t>
            </a:r>
            <a:r>
              <a:rPr lang="en-US" dirty="0" smtClean="0"/>
              <a:t>the territories,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2% threshold. </a:t>
            </a:r>
            <a:endParaRPr lang="en-US" dirty="0" smtClean="0"/>
          </a:p>
          <a:p>
            <a:r>
              <a:rPr lang="en-US" dirty="0" smtClean="0"/>
              <a:t>The inversions </a:t>
            </a:r>
            <a:r>
              <a:rPr lang="en-US" dirty="0"/>
              <a:t>that </a:t>
            </a:r>
            <a:r>
              <a:rPr lang="en-US" dirty="0" smtClean="0"/>
              <a:t>PK-K </a:t>
            </a:r>
            <a:r>
              <a:rPr lang="en-US" dirty="0"/>
              <a:t>identifies are due to what he calls “federal effects” and “threshold effects,” which result from these two </a:t>
            </a:r>
            <a:r>
              <a:rPr lang="en-US" dirty="0" smtClean="0"/>
              <a:t>avoidable imperfections </a:t>
            </a:r>
            <a:r>
              <a:rPr lang="en-US" dirty="0"/>
              <a:t>in the Danish PR system.</a:t>
            </a:r>
          </a:p>
        </p:txBody>
      </p:sp>
    </p:spTree>
    <p:extLst>
      <p:ext uri="{BB962C8B-B14F-4D97-AF65-F5344CB8AC3E}">
        <p14:creationId xmlns:p14="http://schemas.microsoft.com/office/powerpoint/2010/main" val="184970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“Federal Effects”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“Federal effects” are a special case of </a:t>
            </a:r>
            <a:r>
              <a:rPr lang="en-US" sz="2400" i="1" dirty="0" smtClean="0"/>
              <a:t>apportionment </a:t>
            </a:r>
            <a:r>
              <a:rPr lang="en-US" sz="2400" i="1" dirty="0"/>
              <a:t>effects</a:t>
            </a:r>
            <a:r>
              <a:rPr lang="en-US" sz="2400" dirty="0"/>
              <a:t> </a:t>
            </a:r>
            <a:r>
              <a:rPr lang="en-US" sz="2400" dirty="0" smtClean="0"/>
              <a:t>(Miller, 2012) in </a:t>
            </a:r>
            <a:r>
              <a:rPr lang="en-US" sz="2400" dirty="0"/>
              <a:t>an electoral system based on states, regions, or other geographically defined </a:t>
            </a:r>
            <a:r>
              <a:rPr lang="en-US" sz="2400" dirty="0" smtClean="0"/>
              <a:t>districts</a:t>
            </a:r>
            <a:r>
              <a:rPr lang="en-US" sz="2400" dirty="0"/>
              <a:t>;</a:t>
            </a:r>
            <a:endParaRPr lang="en-US" sz="2400" dirty="0" smtClean="0"/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hey </a:t>
            </a:r>
            <a:r>
              <a:rPr lang="en-US" sz="2000" dirty="0"/>
              <a:t>cannot occur in </a:t>
            </a:r>
            <a:r>
              <a:rPr lang="en-US" sz="2000" dirty="0" err="1"/>
              <a:t>undistricted</a:t>
            </a:r>
            <a:r>
              <a:rPr lang="en-US" sz="2000" dirty="0"/>
              <a:t> systems. </a:t>
            </a:r>
            <a:endParaRPr lang="en-US" sz="20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1971, the coalition of all center-right parties gained a bare majority of both votes and seats in “continental” Denmark.  </a:t>
            </a:r>
            <a:endParaRPr lang="en-US" sz="2400" dirty="0" smtClean="0"/>
          </a:p>
          <a:p>
            <a:r>
              <a:rPr lang="en-US" sz="2400" dirty="0" smtClean="0"/>
              <a:t>But </a:t>
            </a:r>
            <a:r>
              <a:rPr lang="en-US" sz="2400" dirty="0"/>
              <a:t>a left-of-center coalition secured the support of the three of the four overseas representatives, thereby securing a bare majority seats in parliament without also securing a majority of the vote </a:t>
            </a:r>
            <a:r>
              <a:rPr lang="en-US" sz="2400" dirty="0" smtClean="0"/>
              <a:t>nationwide (because of the over-representation of the territories).  </a:t>
            </a:r>
          </a:p>
          <a:p>
            <a:r>
              <a:rPr lang="en-US" sz="2400" dirty="0" smtClean="0"/>
              <a:t>However</a:t>
            </a:r>
            <a:r>
              <a:rPr lang="en-US" sz="2400" dirty="0"/>
              <a:t>, due to peculiarities in the party systems in the two territories, there may be some ambiguity as to whether this represented a true </a:t>
            </a:r>
            <a:r>
              <a:rPr lang="en-US" sz="2400" dirty="0" err="1"/>
              <a:t>coalitionwise</a:t>
            </a:r>
            <a:r>
              <a:rPr lang="en-US" sz="2400" dirty="0"/>
              <a:t> inversion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sz="1500" b="1" dirty="0" smtClean="0"/>
              <a:t>N. R. Miller</a:t>
            </a:r>
            <a:r>
              <a:rPr lang="en-US" sz="1500" b="1" dirty="0"/>
              <a:t>, </a:t>
            </a:r>
            <a:r>
              <a:rPr lang="en-US" sz="1500" b="1" dirty="0" smtClean="0"/>
              <a:t>“</a:t>
            </a:r>
            <a:r>
              <a:rPr lang="en-US" sz="1500" b="1" dirty="0"/>
              <a:t>Election Inversions by the U.S. Electoral </a:t>
            </a:r>
            <a:r>
              <a:rPr lang="en-US" sz="1500" b="1" dirty="0" smtClean="0"/>
              <a:t>College,” in D. S</a:t>
            </a:r>
            <a:r>
              <a:rPr lang="en-US" sz="1500" b="1" dirty="0"/>
              <a:t>. </a:t>
            </a:r>
            <a:r>
              <a:rPr lang="en-US" sz="1500" b="1" dirty="0" err="1"/>
              <a:t>Felsenthal</a:t>
            </a:r>
            <a:r>
              <a:rPr lang="en-US" sz="1500" b="1" dirty="0"/>
              <a:t> and </a:t>
            </a:r>
            <a:r>
              <a:rPr lang="en-US" sz="1500" b="1" dirty="0" smtClean="0"/>
              <a:t>M. </a:t>
            </a:r>
            <a:r>
              <a:rPr lang="en-US" sz="1500" b="1" dirty="0" err="1" smtClean="0"/>
              <a:t>Machover</a:t>
            </a:r>
            <a:r>
              <a:rPr lang="en-US" sz="1500" b="1" dirty="0"/>
              <a:t>, eds., </a:t>
            </a:r>
            <a:r>
              <a:rPr lang="en-US" sz="1500" b="1" i="1" dirty="0"/>
              <a:t>Electoral Systems: Paradoxes, Assumptions, and Procedures</a:t>
            </a:r>
            <a:r>
              <a:rPr lang="en-US" sz="1500" b="1" dirty="0"/>
              <a:t>, Berlin: </a:t>
            </a:r>
            <a:r>
              <a:rPr lang="en-US" sz="1500" b="1" dirty="0" smtClean="0"/>
              <a:t>Springer, 2012</a:t>
            </a:r>
            <a:endParaRPr lang="en-US" sz="15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1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“Threshold Effects”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1"/>
            <a:ext cx="8305800" cy="2971800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“Threshold effects” are a </a:t>
            </a:r>
            <a:r>
              <a:rPr lang="en-US" sz="2000" dirty="0"/>
              <a:t>special case of </a:t>
            </a:r>
            <a:r>
              <a:rPr lang="en-US" sz="2000" dirty="0" smtClean="0"/>
              <a:t>what Miller calls </a:t>
            </a:r>
            <a:r>
              <a:rPr lang="en-US" sz="2000" i="1" dirty="0"/>
              <a:t>distribution effects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In non-PR systems, distribution effects result when one party’s vote is more “efficiently” distributed over districts than another’s. </a:t>
            </a:r>
            <a:endParaRPr lang="en-US" sz="2000" dirty="0" smtClean="0"/>
          </a:p>
          <a:p>
            <a:pPr lvl="1"/>
            <a:r>
              <a:rPr lang="en-US" sz="2000" dirty="0"/>
              <a:t>Under </a:t>
            </a:r>
            <a:r>
              <a:rPr lang="en-US" sz="2000" dirty="0" smtClean="0"/>
              <a:t>PR, </a:t>
            </a:r>
            <a:r>
              <a:rPr lang="en-US" sz="2000" dirty="0"/>
              <a:t>the </a:t>
            </a:r>
            <a:r>
              <a:rPr lang="en-US" sz="2000" dirty="0" smtClean="0"/>
              <a:t>most obvious </a:t>
            </a:r>
            <a:r>
              <a:rPr lang="en-US" sz="2000" dirty="0"/>
              <a:t>source of “inefficiently” distributed votes occurs when several small parties fail to win any seats, </a:t>
            </a:r>
            <a:endParaRPr lang="en-US" sz="2000" dirty="0" smtClean="0"/>
          </a:p>
          <a:p>
            <a:pPr lvl="2"/>
            <a:r>
              <a:rPr lang="en-US" sz="1800" dirty="0" smtClean="0"/>
              <a:t>whereas </a:t>
            </a:r>
            <a:r>
              <a:rPr lang="en-US" sz="1800" dirty="0"/>
              <a:t>a single larger party with the same total vote would win one or more seats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A (thus far) hypothetical example of an inversion under PR due to “threshold effects”: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33800"/>
            <a:ext cx="5867400" cy="2819400"/>
          </a:xfrm>
        </p:spPr>
      </p:pic>
    </p:spTree>
    <p:extLst>
      <p:ext uri="{BB962C8B-B14F-4D97-AF65-F5344CB8AC3E}">
        <p14:creationId xmlns:p14="http://schemas.microsoft.com/office/powerpoint/2010/main" val="234719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 dirty="0"/>
              <a:t>“Threshold Effects</a:t>
            </a:r>
            <a:r>
              <a:rPr lang="en-US" sz="3600" dirty="0" smtClean="0"/>
              <a:t>”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In the </a:t>
            </a:r>
            <a:r>
              <a:rPr lang="en-US" sz="3100" dirty="0"/>
              <a:t>1990 </a:t>
            </a:r>
            <a:r>
              <a:rPr lang="en-US" sz="3100" dirty="0" smtClean="0"/>
              <a:t>election [previously displayed], 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respect to “continental” Denmark only, the parties of the left collectively won a bare majority of the </a:t>
            </a:r>
            <a:r>
              <a:rPr lang="en-US" dirty="0" smtClean="0"/>
              <a:t>votes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the parties of the center-right won a decisive majority of the seats, </a:t>
            </a:r>
            <a:endParaRPr lang="en-US" dirty="0" smtClean="0"/>
          </a:p>
          <a:p>
            <a:pPr lvl="2"/>
            <a:r>
              <a:rPr lang="en-US" dirty="0" smtClean="0"/>
              <a:t>while </a:t>
            </a:r>
            <a:r>
              <a:rPr lang="en-US" dirty="0"/>
              <a:t>no plausible accounting for votes in the overseas territories could give the center-right party an overall majority of the vote.  </a:t>
            </a:r>
            <a:endParaRPr lang="en-US" dirty="0" smtClean="0"/>
          </a:p>
          <a:p>
            <a:r>
              <a:rPr lang="en-US" sz="3100" dirty="0" smtClean="0"/>
              <a:t>The </a:t>
            </a:r>
            <a:r>
              <a:rPr lang="en-US" sz="3100" dirty="0"/>
              <a:t>inversion resulted because a number of small leftist parties (but only one rightist one) each fell below the 2% threshold and failed to win any seats, </a:t>
            </a:r>
            <a:endParaRPr lang="en-US" sz="3100" dirty="0" smtClean="0"/>
          </a:p>
          <a:p>
            <a:pPr lvl="1"/>
            <a:r>
              <a:rPr lang="en-US" dirty="0" smtClean="0"/>
              <a:t>despite </a:t>
            </a:r>
            <a:r>
              <a:rPr lang="en-US" dirty="0"/>
              <a:t>collectively winning 4.4% of the total vote.  </a:t>
            </a:r>
            <a:endParaRPr lang="en-US" dirty="0" smtClean="0"/>
          </a:p>
          <a:p>
            <a:r>
              <a:rPr lang="en-US" sz="3100" dirty="0" smtClean="0"/>
              <a:t>Like </a:t>
            </a:r>
            <a:r>
              <a:rPr lang="en-US" sz="3100" dirty="0"/>
              <a:t>supporters of minor parties under </a:t>
            </a:r>
            <a:r>
              <a:rPr lang="en-US" sz="3100" dirty="0" smtClean="0"/>
              <a:t>plurality voting, </a:t>
            </a:r>
            <a:r>
              <a:rPr lang="en-US" sz="3100" dirty="0"/>
              <a:t>supporters of these parties “wasted” their </a:t>
            </a:r>
            <a:r>
              <a:rPr lang="en-US" sz="3100" dirty="0" smtClean="0"/>
              <a:t>votes.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they had voted “tactically,” they could have concentrated their votes on a single leftist party that would have met the 2% threshold and won an (approximately) proportional share of the seats and given the left coalition a parliamentary majority.</a:t>
            </a:r>
          </a:p>
        </p:txBody>
      </p:sp>
    </p:spTree>
    <p:extLst>
      <p:ext uri="{BB962C8B-B14F-4D97-AF65-F5344CB8AC3E}">
        <p14:creationId xmlns:p14="http://schemas.microsoft.com/office/powerpoint/2010/main" val="11617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1667</Words>
  <Application>Microsoft Office PowerPoint</Application>
  <PresentationFormat>On-screen Show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ELECTION INVERSIONS UNDER PROPORTIONAL REPRESENTATION</vt:lpstr>
      <vt:lpstr>Election Inversions under Plurality</vt:lpstr>
      <vt:lpstr>More Surprising: Election Inversions under PR</vt:lpstr>
      <vt:lpstr>PK-K on Election Inversions in Denmark</vt:lpstr>
      <vt:lpstr>The Unavoidable Imperfection in PR</vt:lpstr>
      <vt:lpstr>The Danish Electoral System</vt:lpstr>
      <vt:lpstr>“Federal Effects”</vt:lpstr>
      <vt:lpstr>“Threshold Effects”</vt:lpstr>
      <vt:lpstr>“Threshold Effects” (cont.)</vt:lpstr>
      <vt:lpstr>Election Inversions under Pure PR</vt:lpstr>
      <vt:lpstr>Election Inversions under Pure PR (cont.)</vt:lpstr>
      <vt:lpstr>Hypothetical Coalitionwise Inversions under Pure PR (LR-H or Sainte-Laguë) with 35 Seats</vt:lpstr>
      <vt:lpstr>A Note on “Coalitions”</vt:lpstr>
      <vt:lpstr>“Coalitions” vs. “Fusions” of Parties</vt:lpstr>
      <vt:lpstr>Finding Inversion Possibilities</vt:lpstr>
      <vt:lpstr>Israel and Netherlands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U.S. House Seats (based on 2010 Census)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INVERSIONS UNDER PROPORTIONAL REPRESENTATION</dc:title>
  <dc:creator>Windows User</dc:creator>
  <cp:lastModifiedBy>Windows User</cp:lastModifiedBy>
  <cp:revision>42</cp:revision>
  <dcterms:created xsi:type="dcterms:W3CDTF">2013-02-21T17:59:42Z</dcterms:created>
  <dcterms:modified xsi:type="dcterms:W3CDTF">2013-03-05T22:02:53Z</dcterms:modified>
</cp:coreProperties>
</file>