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</p:sldMasterIdLst>
  <p:notesMasterIdLst>
    <p:notesMasterId r:id="rId41"/>
  </p:notesMasterIdLst>
  <p:handoutMasterIdLst>
    <p:handoutMasterId r:id="rId42"/>
  </p:handoutMasterIdLst>
  <p:sldIdLst>
    <p:sldId id="389" r:id="rId3"/>
    <p:sldId id="533" r:id="rId4"/>
    <p:sldId id="553" r:id="rId5"/>
    <p:sldId id="576" r:id="rId6"/>
    <p:sldId id="440" r:id="rId7"/>
    <p:sldId id="509" r:id="rId8"/>
    <p:sldId id="447" r:id="rId9"/>
    <p:sldId id="505" r:id="rId10"/>
    <p:sldId id="442" r:id="rId11"/>
    <p:sldId id="443" r:id="rId12"/>
    <p:sldId id="449" r:id="rId13"/>
    <p:sldId id="595" r:id="rId14"/>
    <p:sldId id="459" r:id="rId15"/>
    <p:sldId id="474" r:id="rId16"/>
    <p:sldId id="596" r:id="rId17"/>
    <p:sldId id="597" r:id="rId18"/>
    <p:sldId id="452" r:id="rId19"/>
    <p:sldId id="457" r:id="rId20"/>
    <p:sldId id="603" r:id="rId21"/>
    <p:sldId id="605" r:id="rId22"/>
    <p:sldId id="458" r:id="rId23"/>
    <p:sldId id="585" r:id="rId24"/>
    <p:sldId id="581" r:id="rId25"/>
    <p:sldId id="455" r:id="rId26"/>
    <p:sldId id="475" r:id="rId27"/>
    <p:sldId id="584" r:id="rId28"/>
    <p:sldId id="598" r:id="rId29"/>
    <p:sldId id="566" r:id="rId30"/>
    <p:sldId id="602" r:id="rId31"/>
    <p:sldId id="588" r:id="rId32"/>
    <p:sldId id="589" r:id="rId33"/>
    <p:sldId id="592" r:id="rId34"/>
    <p:sldId id="593" r:id="rId35"/>
    <p:sldId id="600" r:id="rId36"/>
    <p:sldId id="608" r:id="rId37"/>
    <p:sldId id="607" r:id="rId38"/>
    <p:sldId id="606" r:id="rId39"/>
    <p:sldId id="610" r:id="rId4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F64CD"/>
    <a:srgbClr val="D9D9D9"/>
    <a:srgbClr val="C96009"/>
    <a:srgbClr val="376092"/>
    <a:srgbClr val="77933C"/>
    <a:srgbClr val="519A40"/>
    <a:srgbClr val="4A452A"/>
    <a:srgbClr val="4F6228"/>
    <a:srgbClr val="A59035"/>
    <a:srgbClr val="A9A63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3" autoAdjust="0"/>
    <p:restoredTop sz="99639" autoAdjust="0"/>
  </p:normalViewPr>
  <p:slideViewPr>
    <p:cSldViewPr>
      <p:cViewPr varScale="1">
        <p:scale>
          <a:sx n="73" d="100"/>
          <a:sy n="73" d="100"/>
        </p:scale>
        <p:origin x="-1398" y="-96"/>
      </p:cViewPr>
      <p:guideLst>
        <p:guide orient="horz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38476" cy="464980"/>
          </a:xfrm>
          <a:prstGeom prst="rect">
            <a:avLst/>
          </a:prstGeom>
        </p:spPr>
        <p:txBody>
          <a:bodyPr vert="horz" lIns="90017" tIns="45008" rIns="90017" bIns="4500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3"/>
            <a:ext cx="3038476" cy="464980"/>
          </a:xfrm>
          <a:prstGeom prst="rect">
            <a:avLst/>
          </a:prstGeom>
        </p:spPr>
        <p:txBody>
          <a:bodyPr vert="horz" lIns="90017" tIns="45008" rIns="90017" bIns="45008" rtlCol="0"/>
          <a:lstStyle>
            <a:lvl1pPr algn="r">
              <a:defRPr sz="1100"/>
            </a:lvl1pPr>
          </a:lstStyle>
          <a:p>
            <a:fld id="{4788024F-77B4-42D0-ABBD-EA170BB09D91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4"/>
            <a:ext cx="3038476" cy="464980"/>
          </a:xfrm>
          <a:prstGeom prst="rect">
            <a:avLst/>
          </a:prstGeom>
        </p:spPr>
        <p:txBody>
          <a:bodyPr vert="horz" lIns="90017" tIns="45008" rIns="90017" bIns="4500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824"/>
            <a:ext cx="3038476" cy="464980"/>
          </a:xfrm>
          <a:prstGeom prst="rect">
            <a:avLst/>
          </a:prstGeom>
        </p:spPr>
        <p:txBody>
          <a:bodyPr vert="horz" lIns="90017" tIns="45008" rIns="90017" bIns="45008" rtlCol="0" anchor="b"/>
          <a:lstStyle>
            <a:lvl1pPr algn="r">
              <a:defRPr sz="1100"/>
            </a:lvl1pPr>
          </a:lstStyle>
          <a:p>
            <a:fld id="{E784113A-7EAE-4074-8A1E-33FFF82796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8553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37839" cy="464820"/>
          </a:xfrm>
          <a:prstGeom prst="rect">
            <a:avLst/>
          </a:prstGeom>
        </p:spPr>
        <p:txBody>
          <a:bodyPr vert="horz" lIns="91723" tIns="45861" rIns="91723" bIns="4586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1" y="0"/>
            <a:ext cx="3037839" cy="464820"/>
          </a:xfrm>
          <a:prstGeom prst="rect">
            <a:avLst/>
          </a:prstGeom>
        </p:spPr>
        <p:txBody>
          <a:bodyPr vert="horz" lIns="91723" tIns="45861" rIns="91723" bIns="45861" rtlCol="0"/>
          <a:lstStyle>
            <a:lvl1pPr algn="r">
              <a:defRPr sz="1300"/>
            </a:lvl1pPr>
          </a:lstStyle>
          <a:p>
            <a:fld id="{57FC7A6C-3BD4-4EAC-853E-0F0735F40B88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23" tIns="45861" rIns="91723" bIns="4586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1723" tIns="45861" rIns="91723" bIns="4586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966"/>
            <a:ext cx="3037839" cy="464820"/>
          </a:xfrm>
          <a:prstGeom prst="rect">
            <a:avLst/>
          </a:prstGeom>
        </p:spPr>
        <p:txBody>
          <a:bodyPr vert="horz" lIns="91723" tIns="45861" rIns="91723" bIns="4586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1" y="8829966"/>
            <a:ext cx="3037839" cy="464820"/>
          </a:xfrm>
          <a:prstGeom prst="rect">
            <a:avLst/>
          </a:prstGeom>
        </p:spPr>
        <p:txBody>
          <a:bodyPr vert="horz" lIns="91723" tIns="45861" rIns="91723" bIns="45861" rtlCol="0" anchor="b"/>
          <a:lstStyle>
            <a:lvl1pPr algn="r">
              <a:defRPr sz="1300"/>
            </a:lvl1pPr>
          </a:lstStyle>
          <a:p>
            <a:fld id="{46CF55E0-2152-49BE-862B-101D072D39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4752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935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4912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6410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0370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8948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4454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1763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2748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2028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0429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993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FB5791-AF07-4D05-997F-5922DF2A256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9810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0253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5437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1528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5631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2147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0474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1655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45880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510180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7483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15945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22908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696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38392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49683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64221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26004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682841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64895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8382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972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6646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2041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8099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9E5FB-7778-4E86-8CF6-E5B662E51B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2235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 userDrawn="1"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" name="Rectangle 7"/>
          <p:cNvSpPr/>
          <p:nvPr userDrawn="1"/>
        </p:nvSpPr>
        <p:spPr>
          <a:xfrm>
            <a:off x="381000" y="533400"/>
            <a:ext cx="8763000" cy="838200"/>
          </a:xfrm>
          <a:prstGeom prst="rect">
            <a:avLst/>
          </a:prstGeom>
          <a:solidFill>
            <a:srgbClr val="FFC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52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27BDAC-93F1-4E32-9FF3-C187DF05FEE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DFC510-5429-4802-94A0-1EE1D459F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27BDAC-93F1-4E32-9FF3-C187DF05FEE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DFC510-5429-4802-94A0-1EE1D459F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27BDAC-93F1-4E32-9FF3-C187DF05FEE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DFC510-5429-4802-94A0-1EE1D459F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27BDAC-93F1-4E32-9FF3-C187DF05FEE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DFC510-5429-4802-94A0-1EE1D459F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27BDAC-93F1-4E32-9FF3-C187DF05FEE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DFC510-5429-4802-94A0-1EE1D459F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gradFill flip="none" rotWithShape="1">
          <a:gsLst>
            <a:gs pos="0">
              <a:schemeClr val="bg2">
                <a:tint val="40000"/>
                <a:satMod val="350000"/>
                <a:alpha val="28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BE872">
              <a:alpha val="1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3" name="TextBox 9"/>
          <p:cNvSpPr txBox="1"/>
          <p:nvPr userDrawn="1"/>
        </p:nvSpPr>
        <p:spPr>
          <a:xfrm>
            <a:off x="7772400" y="93663"/>
            <a:ext cx="1371600" cy="10926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UMBC </a:t>
            </a:r>
          </a:p>
          <a:p>
            <a:pPr>
              <a:spcAft>
                <a:spcPts val="600"/>
              </a:spcAft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2009 Facilities Master Plan</a:t>
            </a:r>
            <a:br>
              <a:rPr lang="en-US" sz="1200" b="1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</a:b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Update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09601"/>
            <a:ext cx="7543800" cy="489438"/>
          </a:xfrm>
          <a:prstGeom prst="rect">
            <a:avLst/>
          </a:prstGeom>
          <a:solidFill>
            <a:srgbClr val="4F622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A989-6E97-4F15-A17D-324E25081FF9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E6BD-E91E-49AB-B14E-4A2E0FABA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A989-6E97-4F15-A17D-324E25081FF9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E6BD-E91E-49AB-B14E-4A2E0FABA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A989-6E97-4F15-A17D-324E25081FF9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E6BD-E91E-49AB-B14E-4A2E0FABA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 userDrawn="1"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" name="Rectangle 7"/>
          <p:cNvSpPr/>
          <p:nvPr userDrawn="1"/>
        </p:nvSpPr>
        <p:spPr>
          <a:xfrm>
            <a:off x="381000" y="533400"/>
            <a:ext cx="914400" cy="838200"/>
          </a:xfrm>
          <a:prstGeom prst="rect">
            <a:avLst/>
          </a:prstGeom>
          <a:solidFill>
            <a:srgbClr val="FFC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TextBox 9"/>
          <p:cNvSpPr txBox="1"/>
          <p:nvPr userDrawn="1"/>
        </p:nvSpPr>
        <p:spPr>
          <a:xfrm>
            <a:off x="1304925" y="76198"/>
            <a:ext cx="43434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latin typeface="Calibri" pitchFamily="34" charset="0"/>
              </a:rPr>
              <a:t/>
            </a:r>
            <a:br>
              <a:rPr lang="en-US" sz="1100" dirty="0">
                <a:latin typeface="Calibri" pitchFamily="34" charset="0"/>
              </a:rPr>
            </a:br>
            <a:r>
              <a:rPr lang="en-US" sz="1100" dirty="0">
                <a:latin typeface="Calibri" pitchFamily="34" charset="0"/>
              </a:rPr>
              <a:t>UMBC </a:t>
            </a:r>
            <a:r>
              <a:rPr lang="en-US" sz="1100" b="1" dirty="0">
                <a:latin typeface="Calibri" pitchFamily="34" charset="0"/>
              </a:rPr>
              <a:t>Facilities Management</a:t>
            </a:r>
          </a:p>
        </p:txBody>
      </p:sp>
    </p:spTree>
    <p:extLst>
      <p:ext uri="{BB962C8B-B14F-4D97-AF65-F5344CB8AC3E}">
        <p14:creationId xmlns:p14="http://schemas.microsoft.com/office/powerpoint/2010/main" xmlns="" val="357811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A989-6E97-4F15-A17D-324E25081FF9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E6BD-E91E-49AB-B14E-4A2E0FABA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A989-6E97-4F15-A17D-324E25081FF9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E6BD-E91E-49AB-B14E-4A2E0FABA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A989-6E97-4F15-A17D-324E25081FF9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E6BD-E91E-49AB-B14E-4A2E0FABA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A989-6E97-4F15-A17D-324E25081FF9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E6BD-E91E-49AB-B14E-4A2E0FABA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A989-6E97-4F15-A17D-324E25081FF9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E6BD-E91E-49AB-B14E-4A2E0FABA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A989-6E97-4F15-A17D-324E25081FF9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E6BD-E91E-49AB-B14E-4A2E0FABA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A989-6E97-4F15-A17D-324E25081FF9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E6BD-E91E-49AB-B14E-4A2E0FABA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A989-6E97-4F15-A17D-324E25081FF9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E6BD-E91E-49AB-B14E-4A2E0FABA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 userDrawn="1"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" name="Rectangle 7"/>
          <p:cNvSpPr/>
          <p:nvPr userDrawn="1"/>
        </p:nvSpPr>
        <p:spPr>
          <a:xfrm>
            <a:off x="381000" y="533400"/>
            <a:ext cx="914400" cy="838200"/>
          </a:xfrm>
          <a:prstGeom prst="rect">
            <a:avLst/>
          </a:prstGeom>
          <a:solidFill>
            <a:srgbClr val="FFC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166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 userDrawn="1"/>
        </p:nvSpPr>
        <p:spPr>
          <a:xfrm>
            <a:off x="0" y="0"/>
            <a:ext cx="8382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" name="Rectangle 7"/>
          <p:cNvSpPr/>
          <p:nvPr userDrawn="1"/>
        </p:nvSpPr>
        <p:spPr>
          <a:xfrm>
            <a:off x="381000" y="533400"/>
            <a:ext cx="8763000" cy="533400"/>
          </a:xfrm>
          <a:prstGeom prst="rect">
            <a:avLst/>
          </a:prstGeom>
          <a:solidFill>
            <a:srgbClr val="FFC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826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27BDAC-93F1-4E32-9FF3-C187DF05FEE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DFC510-5429-4802-94A0-1EE1D459F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27BDAC-93F1-4E32-9FF3-C187DF05FEE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DFC510-5429-4802-94A0-1EE1D459F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27BDAC-93F1-4E32-9FF3-C187DF05FEE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DFC510-5429-4802-94A0-1EE1D459F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27BDAC-93F1-4E32-9FF3-C187DF05FEE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DFC510-5429-4802-94A0-1EE1D459F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72" r:id="rId16"/>
  </p:sldLayoutIdLst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BA989-6E97-4F15-A17D-324E25081FF9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FE6BD-E91E-49AB-B14E-4A2E0FABA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bc.edu/fm" TargetMode="External"/><Relationship Id="rId2" Type="http://schemas.openxmlformats.org/officeDocument/2006/relationships/hyperlink" Target="http://www.campusentrance.umbc.edu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umbc.edu/campuspla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rgbClr val="FF0000"/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5971401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August</a:t>
            </a:r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11, 2015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754" y="588951"/>
            <a:ext cx="74480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		          </a:t>
            </a:r>
            <a:b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</a:b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2015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47891" y="1828800"/>
            <a:ext cx="3009178" cy="1699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7891" y="3689798"/>
            <a:ext cx="3009178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4" t="15770" r="26294" b="13482"/>
          <a:stretch/>
        </p:blipFill>
        <p:spPr bwMode="auto">
          <a:xfrm>
            <a:off x="1828800" y="3689798"/>
            <a:ext cx="3046750" cy="17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1595914"/>
            <a:ext cx="914400" cy="2899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676400" y="3556403"/>
            <a:ext cx="7315200" cy="131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2315117" y="4121910"/>
            <a:ext cx="5269933" cy="2022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R:\Active_Projects\1.4. Campus-Wide Planning\Presentations to Campus Community\Fall Forum Update\Project Images\Pond Plan Rendering PLAN final 8 20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6" t="3737" r="3713" b="11012"/>
          <a:stretch/>
        </p:blipFill>
        <p:spPr bwMode="auto">
          <a:xfrm>
            <a:off x="5334000" y="1827744"/>
            <a:ext cx="2572109" cy="170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97" t="11356" b="8684"/>
          <a:stretch/>
        </p:blipFill>
        <p:spPr>
          <a:xfrm>
            <a:off x="1859715" y="1847136"/>
            <a:ext cx="2989245" cy="1695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6399" y="2667000"/>
            <a:ext cx="71823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Library Pond is a stormwater management facility that stores and treats</a:t>
            </a:r>
            <a:r>
              <a:rPr lang="en-US" sz="1600" dirty="0"/>
              <a:t> </a:t>
            </a:r>
            <a:r>
              <a:rPr lang="en-US" sz="1600" dirty="0" smtClean="0"/>
              <a:t>rain water from all uphill areas of the west side of the campus. It is </a:t>
            </a:r>
            <a:r>
              <a:rPr lang="en-US" sz="1600" b="1" dirty="0" smtClean="0"/>
              <a:t>being restored as part of the Performing Arts and Humanities Building </a:t>
            </a:r>
            <a:r>
              <a:rPr lang="en-US" sz="1600" dirty="0" smtClean="0"/>
              <a:t>project.</a:t>
            </a:r>
            <a:endParaRPr lang="en-US" sz="1600" dirty="0"/>
          </a:p>
          <a:p>
            <a:pPr>
              <a:spcBef>
                <a:spcPts val="1200"/>
              </a:spcBef>
            </a:pPr>
            <a:r>
              <a:rPr lang="en-US" sz="1600" dirty="0" smtClean="0"/>
              <a:t>The </a:t>
            </a:r>
            <a:r>
              <a:rPr lang="en-US" sz="1600" dirty="0"/>
              <a:t>project will </a:t>
            </a:r>
            <a:r>
              <a:rPr lang="en-US" sz="1600" dirty="0" smtClean="0"/>
              <a:t>concentrate on improving:</a:t>
            </a:r>
          </a:p>
          <a:p>
            <a:pPr marL="461963" indent="-227013">
              <a:spcBef>
                <a:spcPts val="1200"/>
              </a:spcBef>
              <a:buSzPct val="76000"/>
              <a:buFont typeface="Arial" panose="020B0604020202020204" pitchFamily="34" charset="0"/>
              <a:buChar char="•"/>
            </a:pPr>
            <a:r>
              <a:rPr lang="en-US" sz="1600" b="1" dirty="0" smtClean="0"/>
              <a:t>capacity</a:t>
            </a:r>
            <a:r>
              <a:rPr lang="en-US" sz="1600" dirty="0" smtClean="0"/>
              <a:t> of the facility through pond dredging</a:t>
            </a:r>
          </a:p>
          <a:p>
            <a:pPr marL="461963" indent="-227013">
              <a:spcBef>
                <a:spcPts val="1200"/>
              </a:spcBef>
              <a:buSzPct val="76000"/>
              <a:buFont typeface="Arial" panose="020B0604020202020204" pitchFamily="34" charset="0"/>
              <a:buChar char="•"/>
            </a:pPr>
            <a:r>
              <a:rPr lang="en-US" sz="1600" b="1" dirty="0" smtClean="0"/>
              <a:t>water treatment </a:t>
            </a:r>
            <a:r>
              <a:rPr lang="en-US" sz="1600" dirty="0" smtClean="0"/>
              <a:t>through restored natural filtration and oxygenation</a:t>
            </a:r>
          </a:p>
          <a:p>
            <a:pPr marL="461963" indent="-227013">
              <a:spcBef>
                <a:spcPts val="1200"/>
              </a:spcBef>
              <a:buSzPct val="76000"/>
              <a:buFont typeface="Arial" panose="020B0604020202020204" pitchFamily="34" charset="0"/>
              <a:buChar char="•"/>
            </a:pPr>
            <a:r>
              <a:rPr lang="en-US" sz="1600" b="1" dirty="0" smtClean="0"/>
              <a:t>removing invasive species </a:t>
            </a:r>
            <a:r>
              <a:rPr lang="en-US" sz="1600" dirty="0" smtClean="0"/>
              <a:t>while enhancing the stream buffer</a:t>
            </a:r>
          </a:p>
          <a:p>
            <a:pPr marL="461963" indent="-227013">
              <a:spcBef>
                <a:spcPts val="1200"/>
              </a:spcBef>
              <a:buSzPct val="76000"/>
              <a:buFont typeface="Arial" panose="020B0604020202020204" pitchFamily="34" charset="0"/>
              <a:buChar char="•"/>
            </a:pPr>
            <a:r>
              <a:rPr lang="en-US" sz="1600" dirty="0" smtClean="0"/>
              <a:t>the perimeter planting and seating to create a more </a:t>
            </a:r>
            <a:r>
              <a:rPr lang="en-US" sz="1600" b="1" dirty="0" smtClean="0"/>
              <a:t>natural setting</a:t>
            </a:r>
          </a:p>
          <a:p>
            <a:pPr marL="461963" indent="-227013">
              <a:spcBef>
                <a:spcPts val="1200"/>
              </a:spcBef>
              <a:buSzPct val="76000"/>
              <a:buFont typeface="Arial" panose="020B0604020202020204" pitchFamily="34" charset="0"/>
              <a:buChar char="•"/>
            </a:pPr>
            <a:r>
              <a:rPr lang="en-US" sz="1600" b="1" dirty="0" smtClean="0"/>
              <a:t>accessible path</a:t>
            </a:r>
            <a:r>
              <a:rPr lang="en-US" sz="1600" dirty="0" smtClean="0"/>
              <a:t> from the Walker Avenue Garage </a:t>
            </a:r>
            <a:r>
              <a:rPr lang="en-US" sz="1600" dirty="0"/>
              <a:t> </a:t>
            </a:r>
            <a:r>
              <a:rPr lang="en-US" sz="1600" dirty="0" smtClean="0"/>
              <a:t>                                              (with support from the Access Maryland Program)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7019" y="1222241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>
                <a:latin typeface="Calibri" panose="020F0502020204030204" pitchFamily="34" charset="0"/>
              </a:rPr>
              <a:t>Stormwater Retention Facility</a:t>
            </a:r>
          </a:p>
        </p:txBody>
      </p:sp>
    </p:spTree>
    <p:extLst>
      <p:ext uri="{BB962C8B-B14F-4D97-AF65-F5344CB8AC3E}">
        <p14:creationId xmlns:p14="http://schemas.microsoft.com/office/powerpoint/2010/main" xmlns="" val="46421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Active_Projects\1.4. Campus-Wide Planning\Presentations to Campus Community\Fall Forum Update\Project Images\Pond Plan Rendering PLAN final 8 2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6" t="3737" r="12212" b="11012"/>
          <a:stretch/>
        </p:blipFill>
        <p:spPr bwMode="auto">
          <a:xfrm>
            <a:off x="2720822" y="1870403"/>
            <a:ext cx="6401407" cy="467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0530" y="2834139"/>
            <a:ext cx="18860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Restore the collapsing concrete weir and bulkhead</a:t>
            </a:r>
          </a:p>
          <a:p>
            <a:endParaRPr lang="en-US" sz="1200" b="1" dirty="0"/>
          </a:p>
          <a:p>
            <a:r>
              <a:rPr lang="en-US" sz="1200" b="1" dirty="0"/>
              <a:t>Accessible pathways to the Walker Avenue Garage</a:t>
            </a:r>
          </a:p>
          <a:p>
            <a:endParaRPr lang="en-US" sz="1200" b="1" dirty="0" smtClean="0"/>
          </a:p>
          <a:p>
            <a:endParaRPr lang="en-US" sz="1200" b="1" dirty="0" smtClean="0"/>
          </a:p>
          <a:p>
            <a:r>
              <a:rPr lang="en-US" sz="1200" b="1" dirty="0" smtClean="0"/>
              <a:t>Restore stream, inlet and water quality of pond</a:t>
            </a:r>
          </a:p>
          <a:p>
            <a:endParaRPr lang="en-US" sz="1200" b="1" dirty="0" smtClean="0"/>
          </a:p>
          <a:p>
            <a:endParaRPr lang="en-US" sz="1200" b="1" dirty="0"/>
          </a:p>
          <a:p>
            <a:r>
              <a:rPr lang="en-US" sz="1200" b="1" dirty="0" smtClean="0"/>
              <a:t>New plantings and sitting areas</a:t>
            </a:r>
          </a:p>
        </p:txBody>
      </p:sp>
      <p:sp>
        <p:nvSpPr>
          <p:cNvPr id="4" name="Oval 3"/>
          <p:cNvSpPr/>
          <p:nvPr/>
        </p:nvSpPr>
        <p:spPr>
          <a:xfrm>
            <a:off x="4266005" y="5109865"/>
            <a:ext cx="352003" cy="35200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6766" y="4981997"/>
            <a:ext cx="352003" cy="35200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86766" y="4296196"/>
            <a:ext cx="352003" cy="35200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986766" y="3560982"/>
            <a:ext cx="352003" cy="35200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86766" y="2805302"/>
            <a:ext cx="352003" cy="35200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92040" y="5367463"/>
            <a:ext cx="352003" cy="35200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43600" y="3856999"/>
            <a:ext cx="352003" cy="35200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315200" y="2380929"/>
            <a:ext cx="352003" cy="35200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5600" y="1293932"/>
            <a:ext cx="2555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spc="50" dirty="0" smtClean="0">
                <a:solidFill>
                  <a:schemeClr val="accent1">
                    <a:lumMod val="50000"/>
                  </a:schemeClr>
                </a:solidFill>
              </a:rPr>
              <a:t>Completion</a:t>
            </a:r>
            <a:endParaRPr lang="en-US" sz="1400" b="1" spc="5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spc="50" dirty="0" smtClean="0">
                <a:solidFill>
                  <a:schemeClr val="accent1">
                    <a:lumMod val="50000"/>
                  </a:schemeClr>
                </a:solidFill>
              </a:rPr>
              <a:t>Late Fall 2015</a:t>
            </a:r>
            <a:endParaRPr lang="en-US" sz="1400" spc="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19997" y="4120194"/>
            <a:ext cx="352003" cy="35200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47019" y="1222241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>
                <a:latin typeface="Calibri" panose="020F0502020204030204" pitchFamily="34" charset="0"/>
              </a:rPr>
              <a:t>Stormwater Retention Facility</a:t>
            </a:r>
          </a:p>
        </p:txBody>
      </p:sp>
    </p:spTree>
    <p:extLst>
      <p:ext uri="{BB962C8B-B14F-4D97-AF65-F5344CB8AC3E}">
        <p14:creationId xmlns:p14="http://schemas.microsoft.com/office/powerpoint/2010/main" xmlns="" val="273100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47019" y="1222241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>
                <a:latin typeface="Calibri" panose="020F0502020204030204" pitchFamily="34" charset="0"/>
              </a:rPr>
              <a:t>Stormwater Retention Facility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519" y="1112171"/>
            <a:ext cx="5105400" cy="2871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6766" y="3665677"/>
            <a:ext cx="53848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248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71540" y="2971800"/>
            <a:ext cx="2580666" cy="3687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34590" y="1271798"/>
            <a:ext cx="4636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spc="50" dirty="0" smtClean="0">
                <a:latin typeface="Calibri" panose="020F0502020204030204" pitchFamily="34" charset="0"/>
              </a:rPr>
              <a:t>Fine </a:t>
            </a:r>
            <a:r>
              <a:rPr lang="es-ES" sz="2000" b="1" spc="50" dirty="0" err="1" smtClean="0">
                <a:latin typeface="Calibri" panose="020F0502020204030204" pitchFamily="34" charset="0"/>
              </a:rPr>
              <a:t>Arts</a:t>
            </a:r>
            <a:r>
              <a:rPr lang="es-ES" sz="2000" b="1" spc="50" dirty="0" smtClean="0">
                <a:latin typeface="Calibri" panose="020F0502020204030204" pitchFamily="34" charset="0"/>
              </a:rPr>
              <a:t> </a:t>
            </a:r>
            <a:r>
              <a:rPr lang="es-ES" sz="2000" b="1" spc="50" dirty="0" err="1" smtClean="0">
                <a:latin typeface="Calibri" panose="020F0502020204030204" pitchFamily="34" charset="0"/>
              </a:rPr>
              <a:t>Building</a:t>
            </a:r>
            <a:r>
              <a:rPr lang="es-ES" sz="2000" b="1" spc="50" dirty="0" smtClean="0">
                <a:latin typeface="Calibri" panose="020F0502020204030204" pitchFamily="34" charset="0"/>
              </a:rPr>
              <a:t> </a:t>
            </a:r>
            <a:r>
              <a:rPr lang="es-ES" sz="2000" b="1" spc="50" dirty="0" err="1" smtClean="0">
                <a:latin typeface="Calibri" panose="020F0502020204030204" pitchFamily="34" charset="0"/>
              </a:rPr>
              <a:t>Renovation</a:t>
            </a:r>
            <a:endParaRPr lang="en-US" sz="2000" b="1" spc="50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4875" y="5943600"/>
            <a:ext cx="32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1700" b="1" dirty="0" smtClean="0"/>
              <a:t>Fully Occupied </a:t>
            </a:r>
            <a:br>
              <a:rPr lang="en-US" sz="1700" b="1" dirty="0" smtClean="0"/>
            </a:br>
            <a:r>
              <a:rPr lang="en-US" sz="1700" dirty="0" smtClean="0"/>
              <a:t>December 2015</a:t>
            </a:r>
            <a:endParaRPr lang="en-US" sz="1700" dirty="0"/>
          </a:p>
          <a:p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334875" y="2438400"/>
            <a:ext cx="32004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+mn-lt"/>
              </a:rPr>
              <a:t>With the </a:t>
            </a:r>
            <a:r>
              <a:rPr lang="en-US" sz="1700" dirty="0" smtClean="0">
                <a:latin typeface="+mn-lt"/>
              </a:rPr>
              <a:t>PAHB completed </a:t>
            </a:r>
            <a:r>
              <a:rPr lang="en-US" sz="1700" dirty="0">
                <a:latin typeface="+mn-lt"/>
              </a:rPr>
              <a:t>approximately 43,450 </a:t>
            </a:r>
            <a:r>
              <a:rPr lang="en-US" sz="1700" dirty="0" smtClean="0">
                <a:latin typeface="+mn-lt"/>
              </a:rPr>
              <a:t>NASF </a:t>
            </a:r>
            <a:r>
              <a:rPr lang="en-US" sz="1700" dirty="0">
                <a:latin typeface="+mn-lt"/>
              </a:rPr>
              <a:t>of space </a:t>
            </a:r>
            <a:r>
              <a:rPr lang="en-US" sz="1700" dirty="0" smtClean="0">
                <a:latin typeface="+mn-lt"/>
              </a:rPr>
              <a:t>became available in the building. </a:t>
            </a:r>
            <a:endParaRPr lang="en-US" sz="1700" dirty="0">
              <a:latin typeface="+mn-lt"/>
            </a:endParaRPr>
          </a:p>
          <a:p>
            <a:endParaRPr lang="en-US" sz="1700" dirty="0">
              <a:latin typeface="+mn-lt"/>
            </a:endParaRPr>
          </a:p>
          <a:p>
            <a:r>
              <a:rPr lang="en-US" sz="1700" dirty="0">
                <a:latin typeface="+mn-lt"/>
              </a:rPr>
              <a:t>Renovations of the aging building systems are required to </a:t>
            </a:r>
            <a:r>
              <a:rPr lang="en-US" sz="1700" dirty="0" smtClean="0">
                <a:latin typeface="+mn-lt"/>
              </a:rPr>
              <a:t>allow these spaces to be utilized.  </a:t>
            </a:r>
            <a:endParaRPr lang="en-US" sz="1700" dirty="0">
              <a:latin typeface="+mn-lt"/>
            </a:endParaRPr>
          </a:p>
          <a:p>
            <a:endParaRPr lang="en-US" sz="1700" dirty="0">
              <a:latin typeface="+mn-lt"/>
            </a:endParaRPr>
          </a:p>
          <a:p>
            <a:r>
              <a:rPr lang="en-US" sz="1700" dirty="0">
                <a:latin typeface="+mn-lt"/>
              </a:rPr>
              <a:t>The project </a:t>
            </a:r>
            <a:r>
              <a:rPr lang="en-US" sz="1700" dirty="0" smtClean="0">
                <a:latin typeface="+mn-lt"/>
              </a:rPr>
              <a:t>has </a:t>
            </a:r>
            <a:r>
              <a:rPr lang="en-US" sz="1700" dirty="0">
                <a:latin typeface="+mn-lt"/>
              </a:rPr>
              <a:t>multiple phases, allowing areas of the building to remain occupied throughout </a:t>
            </a:r>
            <a:r>
              <a:rPr lang="en-US" sz="1700" dirty="0" smtClean="0">
                <a:latin typeface="+mn-lt"/>
              </a:rPr>
              <a:t>construction.</a:t>
            </a:r>
            <a:endParaRPr lang="en-US" sz="1700" dirty="0">
              <a:latin typeface="+mn-lt"/>
            </a:endParaRPr>
          </a:p>
        </p:txBody>
      </p:sp>
      <p:pic>
        <p:nvPicPr>
          <p:cNvPr id="18" name="Picture 17" descr="P108044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16424" y="2286000"/>
            <a:ext cx="4342331" cy="32567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5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1903907"/>
            <a:ext cx="6781800" cy="4960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Africana Studies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/>
              <a:t>American Studies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Asian Studies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/>
              <a:t>Center for Art Design &amp; Visual Culture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/>
              <a:t>Dance (room 317 and support spaces only)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Dean of the College of Arts, Humanities, and Social Sciences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Future Art Research Center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Gender </a:t>
            </a:r>
            <a:r>
              <a:rPr lang="en-US" sz="1600" dirty="0">
                <a:solidFill>
                  <a:srgbClr val="FF0000"/>
                </a:solidFill>
              </a:rPr>
              <a:t>+</a:t>
            </a:r>
            <a:r>
              <a:rPr lang="en-US" sz="1600" dirty="0" smtClean="0">
                <a:solidFill>
                  <a:srgbClr val="FF0000"/>
                </a:solidFill>
              </a:rPr>
              <a:t> Women’s Studies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Global Studies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History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/>
              <a:t>Interdisciplinary Studies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Judaic Studies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Media  and Communication Studies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Modern Languages, Linguistics &amp; Intercultural Communication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Religious Studies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/>
              <a:t>Theatre (room 318 only)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/>
              <a:t>Visual Arts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Student Life gains use of Recital Hall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2362200"/>
            <a:ext cx="2209800" cy="584775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Those in </a:t>
            </a:r>
            <a:r>
              <a:rPr lang="en-US" sz="1600" dirty="0" smtClean="0">
                <a:solidFill>
                  <a:srgbClr val="FF0000"/>
                </a:solidFill>
              </a:rPr>
              <a:t>color </a:t>
            </a:r>
            <a:r>
              <a:rPr lang="en-US" sz="1600" dirty="0" smtClean="0"/>
              <a:t>are new to the building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18288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Building Occupants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4590" y="1271798"/>
            <a:ext cx="4636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spc="50" dirty="0" smtClean="0">
                <a:latin typeface="Calibri" panose="020F0502020204030204" pitchFamily="34" charset="0"/>
              </a:rPr>
              <a:t>Fine </a:t>
            </a:r>
            <a:r>
              <a:rPr lang="es-ES" sz="2000" b="1" spc="50" dirty="0" err="1" smtClean="0">
                <a:latin typeface="Calibri" panose="020F0502020204030204" pitchFamily="34" charset="0"/>
              </a:rPr>
              <a:t>Arts</a:t>
            </a:r>
            <a:r>
              <a:rPr lang="es-ES" sz="2000" b="1" spc="50" dirty="0" smtClean="0">
                <a:latin typeface="Calibri" panose="020F0502020204030204" pitchFamily="34" charset="0"/>
              </a:rPr>
              <a:t> </a:t>
            </a:r>
            <a:r>
              <a:rPr lang="es-ES" sz="2000" b="1" spc="50" dirty="0" err="1" smtClean="0">
                <a:latin typeface="Calibri" panose="020F0502020204030204" pitchFamily="34" charset="0"/>
              </a:rPr>
              <a:t>Bldg</a:t>
            </a:r>
            <a:r>
              <a:rPr lang="es-ES" sz="2000" b="1" spc="50" dirty="0" smtClean="0">
                <a:latin typeface="Calibri" panose="020F0502020204030204" pitchFamily="34" charset="0"/>
              </a:rPr>
              <a:t> </a:t>
            </a:r>
            <a:r>
              <a:rPr lang="es-ES" sz="2000" b="1" spc="50" dirty="0" err="1" smtClean="0">
                <a:latin typeface="Calibri" panose="020F0502020204030204" pitchFamily="34" charset="0"/>
              </a:rPr>
              <a:t>Renovation</a:t>
            </a:r>
            <a:endParaRPr lang="en-US" sz="2000" b="1" spc="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196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71540" y="2971800"/>
            <a:ext cx="2580666" cy="3687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9200" y="1271798"/>
            <a:ext cx="739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spc="50" dirty="0" smtClean="0">
                <a:latin typeface="Calibri" panose="020F0502020204030204" pitchFamily="34" charset="0"/>
              </a:rPr>
              <a:t>Fine </a:t>
            </a:r>
            <a:r>
              <a:rPr lang="es-ES" sz="2000" b="1" spc="50" dirty="0" err="1" smtClean="0">
                <a:latin typeface="Calibri" panose="020F0502020204030204" pitchFamily="34" charset="0"/>
              </a:rPr>
              <a:t>Arts</a:t>
            </a:r>
            <a:r>
              <a:rPr lang="es-ES" sz="2000" b="1" spc="50" dirty="0" smtClean="0">
                <a:latin typeface="Calibri" panose="020F0502020204030204" pitchFamily="34" charset="0"/>
              </a:rPr>
              <a:t> </a:t>
            </a:r>
            <a:r>
              <a:rPr lang="es-ES" sz="2000" b="1" spc="50" dirty="0" err="1" smtClean="0">
                <a:latin typeface="Calibri" panose="020F0502020204030204" pitchFamily="34" charset="0"/>
              </a:rPr>
              <a:t>Building</a:t>
            </a:r>
            <a:r>
              <a:rPr lang="es-ES" sz="2000" b="1" spc="50" dirty="0" smtClean="0">
                <a:latin typeface="Calibri" panose="020F0502020204030204" pitchFamily="34" charset="0"/>
              </a:rPr>
              <a:t> </a:t>
            </a:r>
            <a:r>
              <a:rPr lang="es-ES" sz="2000" b="1" spc="50" dirty="0" err="1" smtClean="0">
                <a:latin typeface="Calibri" panose="020F0502020204030204" pitchFamily="34" charset="0"/>
              </a:rPr>
              <a:t>Phase</a:t>
            </a:r>
            <a:r>
              <a:rPr lang="es-ES" sz="2000" b="1" spc="50" dirty="0" smtClean="0">
                <a:latin typeface="Calibri" panose="020F0502020204030204" pitchFamily="34" charset="0"/>
              </a:rPr>
              <a:t> 2 </a:t>
            </a:r>
            <a:r>
              <a:rPr lang="es-ES" sz="2000" b="1" spc="50" dirty="0" err="1" smtClean="0">
                <a:latin typeface="Calibri" panose="020F0502020204030204" pitchFamily="34" charset="0"/>
              </a:rPr>
              <a:t>Renovations</a:t>
            </a:r>
            <a:r>
              <a:rPr lang="es-ES" sz="2000" b="1" spc="50" dirty="0" smtClean="0">
                <a:latin typeface="Calibri" panose="020F0502020204030204" pitchFamily="34" charset="0"/>
              </a:rPr>
              <a:t> </a:t>
            </a:r>
            <a:r>
              <a:rPr lang="es-ES" sz="2000" b="1" spc="50" dirty="0" err="1" smtClean="0">
                <a:latin typeface="Calibri" panose="020F0502020204030204" pitchFamily="34" charset="0"/>
              </a:rPr>
              <a:t>Underway</a:t>
            </a:r>
            <a:endParaRPr lang="en-US" sz="2000" b="1" spc="5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6019800"/>
            <a:ext cx="1826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Construction Progress 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49666" y="3031733"/>
            <a:ext cx="3757410" cy="21135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82"/>
          <a:stretch/>
        </p:blipFill>
        <p:spPr>
          <a:xfrm>
            <a:off x="3886200" y="2209799"/>
            <a:ext cx="6324600" cy="376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977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71540" y="2971800"/>
            <a:ext cx="2580666" cy="3687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9200" y="1271798"/>
            <a:ext cx="739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spc="50" dirty="0" smtClean="0">
                <a:latin typeface="Calibri" panose="020F0502020204030204" pitchFamily="34" charset="0"/>
              </a:rPr>
              <a:t>Fine </a:t>
            </a:r>
            <a:r>
              <a:rPr lang="es-ES" sz="2000" b="1" spc="50" dirty="0" err="1" smtClean="0">
                <a:latin typeface="Calibri" panose="020F0502020204030204" pitchFamily="34" charset="0"/>
              </a:rPr>
              <a:t>Arts</a:t>
            </a:r>
            <a:r>
              <a:rPr lang="es-ES" sz="2000" b="1" spc="50" dirty="0" smtClean="0">
                <a:latin typeface="Calibri" panose="020F0502020204030204" pitchFamily="34" charset="0"/>
              </a:rPr>
              <a:t> </a:t>
            </a:r>
            <a:r>
              <a:rPr lang="es-ES" sz="2000" b="1" spc="50" dirty="0" err="1" smtClean="0">
                <a:latin typeface="Calibri" panose="020F0502020204030204" pitchFamily="34" charset="0"/>
              </a:rPr>
              <a:t>Building</a:t>
            </a:r>
            <a:r>
              <a:rPr lang="es-ES" sz="2000" b="1" spc="50" dirty="0" smtClean="0">
                <a:latin typeface="Calibri" panose="020F0502020204030204" pitchFamily="34" charset="0"/>
              </a:rPr>
              <a:t> </a:t>
            </a:r>
            <a:r>
              <a:rPr lang="es-ES" sz="2000" b="1" spc="50" dirty="0" err="1" smtClean="0">
                <a:latin typeface="Calibri" panose="020F0502020204030204" pitchFamily="34" charset="0"/>
              </a:rPr>
              <a:t>Phase</a:t>
            </a:r>
            <a:r>
              <a:rPr lang="es-ES" sz="2000" b="1" spc="50" dirty="0" smtClean="0">
                <a:latin typeface="Calibri" panose="020F0502020204030204" pitchFamily="34" charset="0"/>
              </a:rPr>
              <a:t> 2 </a:t>
            </a:r>
            <a:r>
              <a:rPr lang="es-ES" sz="2000" b="1" spc="50" dirty="0" err="1" smtClean="0">
                <a:latin typeface="Calibri" panose="020F0502020204030204" pitchFamily="34" charset="0"/>
              </a:rPr>
              <a:t>Renovations</a:t>
            </a:r>
            <a:r>
              <a:rPr lang="es-ES" sz="2000" b="1" spc="50" dirty="0" smtClean="0">
                <a:latin typeface="Calibri" panose="020F0502020204030204" pitchFamily="34" charset="0"/>
              </a:rPr>
              <a:t> </a:t>
            </a:r>
            <a:r>
              <a:rPr lang="es-ES" sz="2000" b="1" spc="50" dirty="0" err="1" smtClean="0">
                <a:latin typeface="Calibri" panose="020F0502020204030204" pitchFamily="34" charset="0"/>
              </a:rPr>
              <a:t>Underway</a:t>
            </a:r>
            <a:endParaRPr lang="en-US" sz="2000" b="1" spc="5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6189940"/>
            <a:ext cx="3662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Completion of </a:t>
            </a:r>
            <a:r>
              <a:rPr lang="en-US" sz="1400" dirty="0"/>
              <a:t>the south wing </a:t>
            </a:r>
            <a:r>
              <a:rPr lang="en-US" sz="1400" dirty="0" smtClean="0"/>
              <a:t>of the Third </a:t>
            </a:r>
            <a:r>
              <a:rPr lang="en-US" sz="1400" dirty="0"/>
              <a:t>Floor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294993" y="1887086"/>
            <a:ext cx="758613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328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34591" y="1271798"/>
            <a:ext cx="3115209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>
                <a:latin typeface="Calibri" panose="020F0502020204030204" pitchFamily="34" charset="0"/>
              </a:rPr>
              <a:t>Renovations to </a:t>
            </a:r>
            <a:br>
              <a:rPr lang="en-US" sz="2000" b="1" spc="50" dirty="0">
                <a:latin typeface="Calibri" panose="020F0502020204030204" pitchFamily="34" charset="0"/>
              </a:rPr>
            </a:br>
            <a:r>
              <a:rPr lang="en-US" sz="2000" b="1" spc="50" dirty="0">
                <a:latin typeface="Calibri" panose="020F0502020204030204" pitchFamily="34" charset="0"/>
              </a:rPr>
              <a:t>Residence Halls</a:t>
            </a:r>
          </a:p>
          <a:p>
            <a:endParaRPr lang="en-US" spc="50" dirty="0" smtClean="0">
              <a:solidFill>
                <a:schemeClr val="accent1">
                  <a:lumMod val="75000"/>
                </a:schemeClr>
              </a:solidFill>
              <a:latin typeface="Avenir LT Std 65 Medium" pitchFamily="34" charset="0"/>
            </a:endParaRPr>
          </a:p>
          <a:p>
            <a:endParaRPr lang="en-US" spc="50" dirty="0" smtClean="0">
              <a:solidFill>
                <a:schemeClr val="accent1">
                  <a:lumMod val="75000"/>
                </a:schemeClr>
              </a:solidFill>
              <a:latin typeface="Avenir LT Std 65 Medium" pitchFamily="34" charset="0"/>
            </a:endParaRPr>
          </a:p>
          <a:p>
            <a:r>
              <a:rPr lang="en-US" sz="1600" b="1" spc="50" dirty="0" smtClean="0"/>
              <a:t>West Hill Apartments</a:t>
            </a:r>
          </a:p>
          <a:p>
            <a:r>
              <a:rPr lang="en-US" sz="1600" spc="50" dirty="0" smtClean="0"/>
              <a:t>Full renovation of buildings, to include:</a:t>
            </a:r>
          </a:p>
          <a:p>
            <a:pPr marL="227013" indent="-227013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sz="1600" spc="50" dirty="0" smtClean="0"/>
              <a:t>new stair enclosures, siding, windows, entries</a:t>
            </a:r>
          </a:p>
          <a:p>
            <a:pPr marL="227013" indent="-227013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sz="1600" spc="50" dirty="0" smtClean="0"/>
              <a:t>improved bathrooms and interior room finishes</a:t>
            </a:r>
          </a:p>
          <a:p>
            <a:pPr marL="227013" indent="-227013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sz="1600" spc="50" dirty="0" smtClean="0"/>
              <a:t>upgraded electrical, mechanical systems and internet service</a:t>
            </a:r>
          </a:p>
          <a:p>
            <a:endParaRPr lang="en-US" sz="1600" spc="50" dirty="0" smtClean="0"/>
          </a:p>
          <a:p>
            <a:r>
              <a:rPr lang="en-US" sz="1600" spc="50" dirty="0" smtClean="0"/>
              <a:t>Project includes new exterior community spaces for recreation.</a:t>
            </a:r>
          </a:p>
          <a:p>
            <a:endParaRPr lang="en-US" sz="1600" spc="50" dirty="0" smtClean="0">
              <a:latin typeface="Avenir LT Std 65 Medium" pitchFamily="34" charset="0"/>
            </a:endParaRPr>
          </a:p>
          <a:p>
            <a:r>
              <a:rPr lang="en-US" sz="1600" b="1" spc="50" dirty="0" smtClean="0"/>
              <a:t>Construction</a:t>
            </a:r>
          </a:p>
          <a:p>
            <a:r>
              <a:rPr lang="en-US" sz="1600" spc="50" dirty="0" smtClean="0"/>
              <a:t>Fall of 2014 – Summer of 2016</a:t>
            </a:r>
          </a:p>
          <a:p>
            <a:endParaRPr lang="en-US" spc="50" dirty="0">
              <a:solidFill>
                <a:schemeClr val="accent1">
                  <a:lumMod val="75000"/>
                </a:schemeClr>
              </a:solidFill>
              <a:latin typeface="Avenir LT Std 65 Medium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38" r="10661"/>
          <a:stretch/>
        </p:blipFill>
        <p:spPr>
          <a:xfrm>
            <a:off x="4749799" y="2553870"/>
            <a:ext cx="4327085" cy="2932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7871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34591" y="1271798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50" dirty="0">
                <a:latin typeface="Calibri" panose="020F0502020204030204" pitchFamily="34" charset="0"/>
              </a:rPr>
              <a:t>Renovations to </a:t>
            </a:r>
            <a:br>
              <a:rPr lang="en-US" sz="2000" spc="50" dirty="0">
                <a:latin typeface="Calibri" panose="020F0502020204030204" pitchFamily="34" charset="0"/>
              </a:rPr>
            </a:br>
            <a:r>
              <a:rPr lang="en-US" sz="2000" spc="50" dirty="0" smtClean="0">
                <a:latin typeface="Calibri" panose="020F0502020204030204" pitchFamily="34" charset="0"/>
              </a:rPr>
              <a:t>Apartment Communities</a:t>
            </a:r>
            <a:endParaRPr lang="en-US" sz="2000" spc="50" dirty="0">
              <a:latin typeface="Calibri" panose="020F0502020204030204" pitchFamily="34" charset="0"/>
            </a:endParaRPr>
          </a:p>
          <a:p>
            <a:r>
              <a:rPr lang="en-US" sz="2000" b="1" spc="50" dirty="0">
                <a:latin typeface="Calibri" panose="020F0502020204030204" pitchFamily="34" charset="0"/>
              </a:rPr>
              <a:t>West Hill Apartments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2590800"/>
            <a:ext cx="7545701" cy="426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106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4591" y="1271798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50" dirty="0">
                <a:latin typeface="Calibri" panose="020F0502020204030204" pitchFamily="34" charset="0"/>
              </a:rPr>
              <a:t>Renovations to </a:t>
            </a:r>
            <a:br>
              <a:rPr lang="en-US" sz="2000" spc="50" dirty="0">
                <a:latin typeface="Calibri" panose="020F0502020204030204" pitchFamily="34" charset="0"/>
              </a:rPr>
            </a:br>
            <a:r>
              <a:rPr lang="en-US" sz="2000" spc="50" dirty="0">
                <a:latin typeface="Calibri" panose="020F0502020204030204" pitchFamily="34" charset="0"/>
              </a:rPr>
              <a:t>Apartment Communities</a:t>
            </a:r>
          </a:p>
          <a:p>
            <a:r>
              <a:rPr lang="en-US" sz="2000" b="1" spc="50" dirty="0" smtClean="0">
                <a:latin typeface="Calibri" panose="020F0502020204030204" pitchFamily="34" charset="0"/>
              </a:rPr>
              <a:t>West </a:t>
            </a:r>
            <a:r>
              <a:rPr lang="en-US" sz="2000" b="1" spc="50" dirty="0">
                <a:latin typeface="Calibri" panose="020F0502020204030204" pitchFamily="34" charset="0"/>
              </a:rPr>
              <a:t>Hill Apartments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1" y="2287462"/>
            <a:ext cx="6226146" cy="441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0439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7" descr="wholecampus_10Year_EXISTING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14400" y="1970088"/>
            <a:ext cx="8305800" cy="47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TextBox 15"/>
          <p:cNvSpPr txBox="1">
            <a:spLocks noChangeArrowheads="1"/>
          </p:cNvSpPr>
          <p:nvPr/>
        </p:nvSpPr>
        <p:spPr bwMode="auto">
          <a:xfrm>
            <a:off x="1389062" y="1309001"/>
            <a:ext cx="76025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Projects identified to address some of our campus space needs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90600" y="533400"/>
            <a:ext cx="8153400" cy="838200"/>
          </a:xfrm>
          <a:prstGeom prst="rect">
            <a:avLst/>
          </a:prstGeom>
          <a:solidFill>
            <a:srgbClr val="FFC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371600" y="533400"/>
            <a:ext cx="7010400" cy="62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Campus Master Plan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2990850" y="3886200"/>
            <a:ext cx="504825" cy="361950"/>
          </a:xfrm>
          <a:custGeom>
            <a:avLst/>
            <a:gdLst>
              <a:gd name="connsiteX0" fmla="*/ 4763 w 504825"/>
              <a:gd name="connsiteY0" fmla="*/ 242888 h 361950"/>
              <a:gd name="connsiteX1" fmla="*/ 0 w 504825"/>
              <a:gd name="connsiteY1" fmla="*/ 166688 h 361950"/>
              <a:gd name="connsiteX2" fmla="*/ 180975 w 504825"/>
              <a:gd name="connsiteY2" fmla="*/ 0 h 361950"/>
              <a:gd name="connsiteX3" fmla="*/ 504825 w 504825"/>
              <a:gd name="connsiteY3" fmla="*/ 95250 h 361950"/>
              <a:gd name="connsiteX4" fmla="*/ 485775 w 504825"/>
              <a:gd name="connsiteY4" fmla="*/ 209550 h 361950"/>
              <a:gd name="connsiteX5" fmla="*/ 333375 w 504825"/>
              <a:gd name="connsiteY5" fmla="*/ 361950 h 361950"/>
              <a:gd name="connsiteX6" fmla="*/ 228600 w 504825"/>
              <a:gd name="connsiteY6" fmla="*/ 323850 h 361950"/>
              <a:gd name="connsiteX7" fmla="*/ 180975 w 504825"/>
              <a:gd name="connsiteY7" fmla="*/ 285750 h 361950"/>
              <a:gd name="connsiteX8" fmla="*/ 4763 w 504825"/>
              <a:gd name="connsiteY8" fmla="*/ 242888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825" h="361950">
                <a:moveTo>
                  <a:pt x="4763" y="242888"/>
                </a:moveTo>
                <a:lnTo>
                  <a:pt x="0" y="166688"/>
                </a:lnTo>
                <a:lnTo>
                  <a:pt x="180975" y="0"/>
                </a:lnTo>
                <a:lnTo>
                  <a:pt x="504825" y="95250"/>
                </a:lnTo>
                <a:lnTo>
                  <a:pt x="485775" y="209550"/>
                </a:lnTo>
                <a:lnTo>
                  <a:pt x="333375" y="361950"/>
                </a:lnTo>
                <a:lnTo>
                  <a:pt x="228600" y="323850"/>
                </a:lnTo>
                <a:lnTo>
                  <a:pt x="180975" y="285750"/>
                </a:lnTo>
                <a:lnTo>
                  <a:pt x="4763" y="242888"/>
                </a:lnTo>
                <a:close/>
              </a:path>
            </a:pathLst>
          </a:custGeom>
          <a:solidFill>
            <a:srgbClr val="3F64C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3005138" y="4229100"/>
            <a:ext cx="547687" cy="523875"/>
          </a:xfrm>
          <a:custGeom>
            <a:avLst/>
            <a:gdLst>
              <a:gd name="connsiteX0" fmla="*/ 0 w 547687"/>
              <a:gd name="connsiteY0" fmla="*/ 404813 h 523875"/>
              <a:gd name="connsiteX1" fmla="*/ 0 w 547687"/>
              <a:gd name="connsiteY1" fmla="*/ 404813 h 523875"/>
              <a:gd name="connsiteX2" fmla="*/ 0 w 547687"/>
              <a:gd name="connsiteY2" fmla="*/ 314325 h 523875"/>
              <a:gd name="connsiteX3" fmla="*/ 195262 w 547687"/>
              <a:gd name="connsiteY3" fmla="*/ 152400 h 523875"/>
              <a:gd name="connsiteX4" fmla="*/ 257175 w 547687"/>
              <a:gd name="connsiteY4" fmla="*/ 161925 h 523875"/>
              <a:gd name="connsiteX5" fmla="*/ 247650 w 547687"/>
              <a:gd name="connsiteY5" fmla="*/ 109538 h 523875"/>
              <a:gd name="connsiteX6" fmla="*/ 376237 w 547687"/>
              <a:gd name="connsiteY6" fmla="*/ 0 h 523875"/>
              <a:gd name="connsiteX7" fmla="*/ 409575 w 547687"/>
              <a:gd name="connsiteY7" fmla="*/ 23813 h 523875"/>
              <a:gd name="connsiteX8" fmla="*/ 504825 w 547687"/>
              <a:gd name="connsiteY8" fmla="*/ 47625 h 523875"/>
              <a:gd name="connsiteX9" fmla="*/ 542925 w 547687"/>
              <a:gd name="connsiteY9" fmla="*/ 147638 h 523875"/>
              <a:gd name="connsiteX10" fmla="*/ 547687 w 547687"/>
              <a:gd name="connsiteY10" fmla="*/ 204788 h 523875"/>
              <a:gd name="connsiteX11" fmla="*/ 481012 w 547687"/>
              <a:gd name="connsiteY11" fmla="*/ 252413 h 523875"/>
              <a:gd name="connsiteX12" fmla="*/ 485775 w 547687"/>
              <a:gd name="connsiteY12" fmla="*/ 333375 h 523875"/>
              <a:gd name="connsiteX13" fmla="*/ 300037 w 547687"/>
              <a:gd name="connsiteY13" fmla="*/ 523875 h 523875"/>
              <a:gd name="connsiteX14" fmla="*/ 300037 w 547687"/>
              <a:gd name="connsiteY14" fmla="*/ 376238 h 523875"/>
              <a:gd name="connsiteX15" fmla="*/ 85725 w 547687"/>
              <a:gd name="connsiteY15" fmla="*/ 328613 h 523875"/>
              <a:gd name="connsiteX16" fmla="*/ 128587 w 547687"/>
              <a:gd name="connsiteY16" fmla="*/ 366713 h 523875"/>
              <a:gd name="connsiteX17" fmla="*/ 52387 w 547687"/>
              <a:gd name="connsiteY17" fmla="*/ 428625 h 523875"/>
              <a:gd name="connsiteX18" fmla="*/ 19050 w 547687"/>
              <a:gd name="connsiteY18" fmla="*/ 452438 h 523875"/>
              <a:gd name="connsiteX19" fmla="*/ 0 w 547687"/>
              <a:gd name="connsiteY19" fmla="*/ 404813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7687" h="523875">
                <a:moveTo>
                  <a:pt x="0" y="404813"/>
                </a:moveTo>
                <a:lnTo>
                  <a:pt x="0" y="404813"/>
                </a:lnTo>
                <a:lnTo>
                  <a:pt x="0" y="314325"/>
                </a:lnTo>
                <a:lnTo>
                  <a:pt x="195262" y="152400"/>
                </a:lnTo>
                <a:lnTo>
                  <a:pt x="257175" y="161925"/>
                </a:lnTo>
                <a:lnTo>
                  <a:pt x="247650" y="109538"/>
                </a:lnTo>
                <a:lnTo>
                  <a:pt x="376237" y="0"/>
                </a:lnTo>
                <a:lnTo>
                  <a:pt x="409575" y="23813"/>
                </a:lnTo>
                <a:lnTo>
                  <a:pt x="504825" y="47625"/>
                </a:lnTo>
                <a:lnTo>
                  <a:pt x="542925" y="147638"/>
                </a:lnTo>
                <a:lnTo>
                  <a:pt x="547687" y="204788"/>
                </a:lnTo>
                <a:lnTo>
                  <a:pt x="481012" y="252413"/>
                </a:lnTo>
                <a:lnTo>
                  <a:pt x="485775" y="333375"/>
                </a:lnTo>
                <a:lnTo>
                  <a:pt x="300037" y="523875"/>
                </a:lnTo>
                <a:lnTo>
                  <a:pt x="300037" y="376238"/>
                </a:lnTo>
                <a:lnTo>
                  <a:pt x="85725" y="328613"/>
                </a:lnTo>
                <a:lnTo>
                  <a:pt x="128587" y="366713"/>
                </a:lnTo>
                <a:lnTo>
                  <a:pt x="52387" y="428625"/>
                </a:lnTo>
                <a:lnTo>
                  <a:pt x="19050" y="452438"/>
                </a:lnTo>
                <a:lnTo>
                  <a:pt x="0" y="404813"/>
                </a:lnTo>
                <a:close/>
              </a:path>
            </a:pathLst>
          </a:custGeom>
          <a:solidFill>
            <a:srgbClr val="3F64C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3400425" y="4333875"/>
            <a:ext cx="509588" cy="471488"/>
          </a:xfrm>
          <a:custGeom>
            <a:avLst/>
            <a:gdLst>
              <a:gd name="connsiteX0" fmla="*/ 0 w 509588"/>
              <a:gd name="connsiteY0" fmla="*/ 433388 h 471488"/>
              <a:gd name="connsiteX1" fmla="*/ 4763 w 509588"/>
              <a:gd name="connsiteY1" fmla="*/ 333375 h 471488"/>
              <a:gd name="connsiteX2" fmla="*/ 190500 w 509588"/>
              <a:gd name="connsiteY2" fmla="*/ 166688 h 471488"/>
              <a:gd name="connsiteX3" fmla="*/ 247650 w 509588"/>
              <a:gd name="connsiteY3" fmla="*/ 185738 h 471488"/>
              <a:gd name="connsiteX4" fmla="*/ 214313 w 509588"/>
              <a:gd name="connsiteY4" fmla="*/ 138113 h 471488"/>
              <a:gd name="connsiteX5" fmla="*/ 280988 w 509588"/>
              <a:gd name="connsiteY5" fmla="*/ 138113 h 471488"/>
              <a:gd name="connsiteX6" fmla="*/ 395288 w 509588"/>
              <a:gd name="connsiteY6" fmla="*/ 0 h 471488"/>
              <a:gd name="connsiteX7" fmla="*/ 471488 w 509588"/>
              <a:gd name="connsiteY7" fmla="*/ 9525 h 471488"/>
              <a:gd name="connsiteX8" fmla="*/ 471488 w 509588"/>
              <a:gd name="connsiteY8" fmla="*/ 9525 h 471488"/>
              <a:gd name="connsiteX9" fmla="*/ 509588 w 509588"/>
              <a:gd name="connsiteY9" fmla="*/ 47625 h 471488"/>
              <a:gd name="connsiteX10" fmla="*/ 485775 w 509588"/>
              <a:gd name="connsiteY10" fmla="*/ 161925 h 471488"/>
              <a:gd name="connsiteX11" fmla="*/ 166688 w 509588"/>
              <a:gd name="connsiteY11" fmla="*/ 471488 h 471488"/>
              <a:gd name="connsiteX12" fmla="*/ 0 w 509588"/>
              <a:gd name="connsiteY12" fmla="*/ 433388 h 47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588" h="471488">
                <a:moveTo>
                  <a:pt x="0" y="433388"/>
                </a:moveTo>
                <a:lnTo>
                  <a:pt x="4763" y="333375"/>
                </a:lnTo>
                <a:lnTo>
                  <a:pt x="190500" y="166688"/>
                </a:lnTo>
                <a:lnTo>
                  <a:pt x="247650" y="185738"/>
                </a:lnTo>
                <a:lnTo>
                  <a:pt x="214313" y="138113"/>
                </a:lnTo>
                <a:lnTo>
                  <a:pt x="280988" y="138113"/>
                </a:lnTo>
                <a:lnTo>
                  <a:pt x="395288" y="0"/>
                </a:lnTo>
                <a:lnTo>
                  <a:pt x="471488" y="9525"/>
                </a:lnTo>
                <a:lnTo>
                  <a:pt x="471488" y="9525"/>
                </a:lnTo>
                <a:lnTo>
                  <a:pt x="509588" y="47625"/>
                </a:lnTo>
                <a:lnTo>
                  <a:pt x="485775" y="161925"/>
                </a:lnTo>
                <a:lnTo>
                  <a:pt x="166688" y="471488"/>
                </a:lnTo>
                <a:lnTo>
                  <a:pt x="0" y="433388"/>
                </a:lnTo>
                <a:close/>
              </a:path>
            </a:pathLst>
          </a:custGeom>
          <a:solidFill>
            <a:srgbClr val="3F64C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1611313" y="2951163"/>
            <a:ext cx="760412" cy="361950"/>
          </a:xfrm>
          <a:custGeom>
            <a:avLst/>
            <a:gdLst>
              <a:gd name="connsiteX0" fmla="*/ 0 w 760491"/>
              <a:gd name="connsiteY0" fmla="*/ 153909 h 362138"/>
              <a:gd name="connsiteX1" fmla="*/ 298764 w 760491"/>
              <a:gd name="connsiteY1" fmla="*/ 0 h 362138"/>
              <a:gd name="connsiteX2" fmla="*/ 760491 w 760491"/>
              <a:gd name="connsiteY2" fmla="*/ 199176 h 362138"/>
              <a:gd name="connsiteX3" fmla="*/ 470780 w 760491"/>
              <a:gd name="connsiteY3" fmla="*/ 362138 h 362138"/>
              <a:gd name="connsiteX4" fmla="*/ 0 w 760491"/>
              <a:gd name="connsiteY4" fmla="*/ 153909 h 36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491" h="362138">
                <a:moveTo>
                  <a:pt x="0" y="153909"/>
                </a:moveTo>
                <a:lnTo>
                  <a:pt x="298764" y="0"/>
                </a:lnTo>
                <a:lnTo>
                  <a:pt x="760491" y="199176"/>
                </a:lnTo>
                <a:lnTo>
                  <a:pt x="470780" y="362138"/>
                </a:lnTo>
                <a:lnTo>
                  <a:pt x="0" y="153909"/>
                </a:lnTo>
                <a:close/>
              </a:path>
            </a:pathLst>
          </a:custGeom>
          <a:solidFill>
            <a:srgbClr val="77933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Freeform 62"/>
          <p:cNvSpPr/>
          <p:nvPr/>
        </p:nvSpPr>
        <p:spPr>
          <a:xfrm rot="20693589">
            <a:off x="4643438" y="2397125"/>
            <a:ext cx="760412" cy="361950"/>
          </a:xfrm>
          <a:custGeom>
            <a:avLst/>
            <a:gdLst>
              <a:gd name="connsiteX0" fmla="*/ 0 w 760491"/>
              <a:gd name="connsiteY0" fmla="*/ 153909 h 362138"/>
              <a:gd name="connsiteX1" fmla="*/ 298764 w 760491"/>
              <a:gd name="connsiteY1" fmla="*/ 0 h 362138"/>
              <a:gd name="connsiteX2" fmla="*/ 760491 w 760491"/>
              <a:gd name="connsiteY2" fmla="*/ 199176 h 362138"/>
              <a:gd name="connsiteX3" fmla="*/ 470780 w 760491"/>
              <a:gd name="connsiteY3" fmla="*/ 362138 h 362138"/>
              <a:gd name="connsiteX4" fmla="*/ 0 w 760491"/>
              <a:gd name="connsiteY4" fmla="*/ 153909 h 36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491" h="362138">
                <a:moveTo>
                  <a:pt x="0" y="153909"/>
                </a:moveTo>
                <a:lnTo>
                  <a:pt x="298764" y="0"/>
                </a:lnTo>
                <a:lnTo>
                  <a:pt x="760491" y="199176"/>
                </a:lnTo>
                <a:lnTo>
                  <a:pt x="470780" y="362138"/>
                </a:lnTo>
                <a:lnTo>
                  <a:pt x="0" y="153909"/>
                </a:lnTo>
                <a:close/>
              </a:path>
            </a:pathLst>
          </a:custGeom>
          <a:solidFill>
            <a:srgbClr val="77933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Freeform 63"/>
          <p:cNvSpPr/>
          <p:nvPr/>
        </p:nvSpPr>
        <p:spPr>
          <a:xfrm rot="224420">
            <a:off x="6878638" y="3311525"/>
            <a:ext cx="760412" cy="361950"/>
          </a:xfrm>
          <a:custGeom>
            <a:avLst/>
            <a:gdLst>
              <a:gd name="connsiteX0" fmla="*/ 0 w 760491"/>
              <a:gd name="connsiteY0" fmla="*/ 153909 h 362138"/>
              <a:gd name="connsiteX1" fmla="*/ 298764 w 760491"/>
              <a:gd name="connsiteY1" fmla="*/ 0 h 362138"/>
              <a:gd name="connsiteX2" fmla="*/ 760491 w 760491"/>
              <a:gd name="connsiteY2" fmla="*/ 199176 h 362138"/>
              <a:gd name="connsiteX3" fmla="*/ 470780 w 760491"/>
              <a:gd name="connsiteY3" fmla="*/ 362138 h 362138"/>
              <a:gd name="connsiteX4" fmla="*/ 0 w 760491"/>
              <a:gd name="connsiteY4" fmla="*/ 153909 h 36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491" h="362138">
                <a:moveTo>
                  <a:pt x="0" y="153909"/>
                </a:moveTo>
                <a:lnTo>
                  <a:pt x="298764" y="0"/>
                </a:lnTo>
                <a:lnTo>
                  <a:pt x="760491" y="199176"/>
                </a:lnTo>
                <a:lnTo>
                  <a:pt x="470780" y="362138"/>
                </a:lnTo>
                <a:lnTo>
                  <a:pt x="0" y="153909"/>
                </a:lnTo>
                <a:close/>
              </a:path>
            </a:pathLst>
          </a:custGeom>
          <a:solidFill>
            <a:srgbClr val="77933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7612063" y="4064000"/>
            <a:ext cx="760412" cy="361950"/>
          </a:xfrm>
          <a:custGeom>
            <a:avLst/>
            <a:gdLst>
              <a:gd name="connsiteX0" fmla="*/ 0 w 760491"/>
              <a:gd name="connsiteY0" fmla="*/ 153909 h 362138"/>
              <a:gd name="connsiteX1" fmla="*/ 298764 w 760491"/>
              <a:gd name="connsiteY1" fmla="*/ 0 h 362138"/>
              <a:gd name="connsiteX2" fmla="*/ 760491 w 760491"/>
              <a:gd name="connsiteY2" fmla="*/ 199176 h 362138"/>
              <a:gd name="connsiteX3" fmla="*/ 470780 w 760491"/>
              <a:gd name="connsiteY3" fmla="*/ 362138 h 362138"/>
              <a:gd name="connsiteX4" fmla="*/ 0 w 760491"/>
              <a:gd name="connsiteY4" fmla="*/ 153909 h 36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491" h="362138">
                <a:moveTo>
                  <a:pt x="0" y="153909"/>
                </a:moveTo>
                <a:lnTo>
                  <a:pt x="298764" y="0"/>
                </a:lnTo>
                <a:lnTo>
                  <a:pt x="760491" y="199176"/>
                </a:lnTo>
                <a:lnTo>
                  <a:pt x="470780" y="362138"/>
                </a:lnTo>
                <a:lnTo>
                  <a:pt x="0" y="153909"/>
                </a:lnTo>
                <a:close/>
              </a:path>
            </a:pathLst>
          </a:custGeom>
          <a:solidFill>
            <a:srgbClr val="77933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3702050" y="2841625"/>
            <a:ext cx="187325" cy="180975"/>
          </a:xfrm>
          <a:custGeom>
            <a:avLst/>
            <a:gdLst>
              <a:gd name="connsiteX0" fmla="*/ 0 w 187325"/>
              <a:gd name="connsiteY0" fmla="*/ 60325 h 180975"/>
              <a:gd name="connsiteX1" fmla="*/ 3175 w 187325"/>
              <a:gd name="connsiteY1" fmla="*/ 6350 h 180975"/>
              <a:gd name="connsiteX2" fmla="*/ 28575 w 187325"/>
              <a:gd name="connsiteY2" fmla="*/ 0 h 180975"/>
              <a:gd name="connsiteX3" fmla="*/ 187325 w 187325"/>
              <a:gd name="connsiteY3" fmla="*/ 152400 h 180975"/>
              <a:gd name="connsiteX4" fmla="*/ 177800 w 187325"/>
              <a:gd name="connsiteY4" fmla="*/ 177800 h 180975"/>
              <a:gd name="connsiteX5" fmla="*/ 133350 w 187325"/>
              <a:gd name="connsiteY5" fmla="*/ 180975 h 180975"/>
              <a:gd name="connsiteX6" fmla="*/ 0 w 187325"/>
              <a:gd name="connsiteY6" fmla="*/ 603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325" h="180975">
                <a:moveTo>
                  <a:pt x="0" y="60325"/>
                </a:moveTo>
                <a:lnTo>
                  <a:pt x="3175" y="6350"/>
                </a:lnTo>
                <a:lnTo>
                  <a:pt x="28575" y="0"/>
                </a:lnTo>
                <a:lnTo>
                  <a:pt x="187325" y="152400"/>
                </a:lnTo>
                <a:lnTo>
                  <a:pt x="177800" y="177800"/>
                </a:lnTo>
                <a:lnTo>
                  <a:pt x="133350" y="180975"/>
                </a:lnTo>
                <a:lnTo>
                  <a:pt x="0" y="60325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3857625" y="2809875"/>
            <a:ext cx="187325" cy="180975"/>
          </a:xfrm>
          <a:custGeom>
            <a:avLst/>
            <a:gdLst>
              <a:gd name="connsiteX0" fmla="*/ 0 w 187325"/>
              <a:gd name="connsiteY0" fmla="*/ 60325 h 180975"/>
              <a:gd name="connsiteX1" fmla="*/ 3175 w 187325"/>
              <a:gd name="connsiteY1" fmla="*/ 6350 h 180975"/>
              <a:gd name="connsiteX2" fmla="*/ 28575 w 187325"/>
              <a:gd name="connsiteY2" fmla="*/ 0 h 180975"/>
              <a:gd name="connsiteX3" fmla="*/ 187325 w 187325"/>
              <a:gd name="connsiteY3" fmla="*/ 152400 h 180975"/>
              <a:gd name="connsiteX4" fmla="*/ 177800 w 187325"/>
              <a:gd name="connsiteY4" fmla="*/ 177800 h 180975"/>
              <a:gd name="connsiteX5" fmla="*/ 133350 w 187325"/>
              <a:gd name="connsiteY5" fmla="*/ 180975 h 180975"/>
              <a:gd name="connsiteX6" fmla="*/ 0 w 187325"/>
              <a:gd name="connsiteY6" fmla="*/ 603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325" h="180975">
                <a:moveTo>
                  <a:pt x="0" y="60325"/>
                </a:moveTo>
                <a:lnTo>
                  <a:pt x="3175" y="6350"/>
                </a:lnTo>
                <a:lnTo>
                  <a:pt x="28575" y="0"/>
                </a:lnTo>
                <a:lnTo>
                  <a:pt x="187325" y="152400"/>
                </a:lnTo>
                <a:lnTo>
                  <a:pt x="177800" y="177800"/>
                </a:lnTo>
                <a:lnTo>
                  <a:pt x="133350" y="180975"/>
                </a:lnTo>
                <a:lnTo>
                  <a:pt x="0" y="60325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4016375" y="2784475"/>
            <a:ext cx="187325" cy="180975"/>
          </a:xfrm>
          <a:custGeom>
            <a:avLst/>
            <a:gdLst>
              <a:gd name="connsiteX0" fmla="*/ 0 w 187325"/>
              <a:gd name="connsiteY0" fmla="*/ 60325 h 180975"/>
              <a:gd name="connsiteX1" fmla="*/ 3175 w 187325"/>
              <a:gd name="connsiteY1" fmla="*/ 6350 h 180975"/>
              <a:gd name="connsiteX2" fmla="*/ 28575 w 187325"/>
              <a:gd name="connsiteY2" fmla="*/ 0 h 180975"/>
              <a:gd name="connsiteX3" fmla="*/ 187325 w 187325"/>
              <a:gd name="connsiteY3" fmla="*/ 152400 h 180975"/>
              <a:gd name="connsiteX4" fmla="*/ 177800 w 187325"/>
              <a:gd name="connsiteY4" fmla="*/ 177800 h 180975"/>
              <a:gd name="connsiteX5" fmla="*/ 133350 w 187325"/>
              <a:gd name="connsiteY5" fmla="*/ 180975 h 180975"/>
              <a:gd name="connsiteX6" fmla="*/ 0 w 187325"/>
              <a:gd name="connsiteY6" fmla="*/ 603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325" h="180975">
                <a:moveTo>
                  <a:pt x="0" y="60325"/>
                </a:moveTo>
                <a:lnTo>
                  <a:pt x="3175" y="6350"/>
                </a:lnTo>
                <a:lnTo>
                  <a:pt x="28575" y="0"/>
                </a:lnTo>
                <a:lnTo>
                  <a:pt x="187325" y="152400"/>
                </a:lnTo>
                <a:lnTo>
                  <a:pt x="177800" y="177800"/>
                </a:lnTo>
                <a:lnTo>
                  <a:pt x="133350" y="180975"/>
                </a:lnTo>
                <a:lnTo>
                  <a:pt x="0" y="60325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3914775" y="2946400"/>
            <a:ext cx="323850" cy="98425"/>
          </a:xfrm>
          <a:custGeom>
            <a:avLst/>
            <a:gdLst>
              <a:gd name="connsiteX0" fmla="*/ 12700 w 323850"/>
              <a:gd name="connsiteY0" fmla="*/ 98425 h 98425"/>
              <a:gd name="connsiteX1" fmla="*/ 0 w 323850"/>
              <a:gd name="connsiteY1" fmla="*/ 53975 h 98425"/>
              <a:gd name="connsiteX2" fmla="*/ 323850 w 323850"/>
              <a:gd name="connsiteY2" fmla="*/ 0 h 98425"/>
              <a:gd name="connsiteX3" fmla="*/ 314325 w 323850"/>
              <a:gd name="connsiteY3" fmla="*/ 57150 h 98425"/>
              <a:gd name="connsiteX4" fmla="*/ 12700 w 323850"/>
              <a:gd name="connsiteY4" fmla="*/ 98425 h 9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50" h="98425">
                <a:moveTo>
                  <a:pt x="12700" y="98425"/>
                </a:moveTo>
                <a:lnTo>
                  <a:pt x="0" y="53975"/>
                </a:lnTo>
                <a:lnTo>
                  <a:pt x="323850" y="0"/>
                </a:lnTo>
                <a:lnTo>
                  <a:pt x="314325" y="57150"/>
                </a:lnTo>
                <a:lnTo>
                  <a:pt x="12700" y="98425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308475" y="2889250"/>
            <a:ext cx="314325" cy="101600"/>
          </a:xfrm>
          <a:custGeom>
            <a:avLst/>
            <a:gdLst>
              <a:gd name="connsiteX0" fmla="*/ 0 w 314325"/>
              <a:gd name="connsiteY0" fmla="*/ 101600 h 101600"/>
              <a:gd name="connsiteX1" fmla="*/ 0 w 314325"/>
              <a:gd name="connsiteY1" fmla="*/ 69850 h 101600"/>
              <a:gd name="connsiteX2" fmla="*/ 314325 w 314325"/>
              <a:gd name="connsiteY2" fmla="*/ 0 h 101600"/>
              <a:gd name="connsiteX3" fmla="*/ 304800 w 314325"/>
              <a:gd name="connsiteY3" fmla="*/ 66675 h 101600"/>
              <a:gd name="connsiteX4" fmla="*/ 0 w 314325"/>
              <a:gd name="connsiteY4" fmla="*/ 10160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25" h="101600">
                <a:moveTo>
                  <a:pt x="0" y="101600"/>
                </a:moveTo>
                <a:lnTo>
                  <a:pt x="0" y="69850"/>
                </a:lnTo>
                <a:lnTo>
                  <a:pt x="314325" y="0"/>
                </a:lnTo>
                <a:lnTo>
                  <a:pt x="304800" y="66675"/>
                </a:lnTo>
                <a:lnTo>
                  <a:pt x="0" y="10160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4391025" y="3022600"/>
            <a:ext cx="336550" cy="98425"/>
          </a:xfrm>
          <a:custGeom>
            <a:avLst/>
            <a:gdLst>
              <a:gd name="connsiteX0" fmla="*/ 0 w 336550"/>
              <a:gd name="connsiteY0" fmla="*/ 44450 h 98425"/>
              <a:gd name="connsiteX1" fmla="*/ 336550 w 336550"/>
              <a:gd name="connsiteY1" fmla="*/ 0 h 98425"/>
              <a:gd name="connsiteX2" fmla="*/ 323850 w 336550"/>
              <a:gd name="connsiteY2" fmla="*/ 63500 h 98425"/>
              <a:gd name="connsiteX3" fmla="*/ 9525 w 336550"/>
              <a:gd name="connsiteY3" fmla="*/ 98425 h 98425"/>
              <a:gd name="connsiteX4" fmla="*/ 0 w 336550"/>
              <a:gd name="connsiteY4" fmla="*/ 44450 h 9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550" h="98425">
                <a:moveTo>
                  <a:pt x="0" y="44450"/>
                </a:moveTo>
                <a:lnTo>
                  <a:pt x="336550" y="0"/>
                </a:lnTo>
                <a:lnTo>
                  <a:pt x="323850" y="63500"/>
                </a:lnTo>
                <a:lnTo>
                  <a:pt x="9525" y="98425"/>
                </a:lnTo>
                <a:lnTo>
                  <a:pt x="0" y="4445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4432300" y="3206750"/>
            <a:ext cx="152400" cy="88900"/>
          </a:xfrm>
          <a:custGeom>
            <a:avLst/>
            <a:gdLst>
              <a:gd name="connsiteX0" fmla="*/ 41275 w 152400"/>
              <a:gd name="connsiteY0" fmla="*/ 88900 h 88900"/>
              <a:gd name="connsiteX1" fmla="*/ 0 w 152400"/>
              <a:gd name="connsiteY1" fmla="*/ 47625 h 88900"/>
              <a:gd name="connsiteX2" fmla="*/ 19050 w 152400"/>
              <a:gd name="connsiteY2" fmla="*/ 6350 h 88900"/>
              <a:gd name="connsiteX3" fmla="*/ 57150 w 152400"/>
              <a:gd name="connsiteY3" fmla="*/ 6350 h 88900"/>
              <a:gd name="connsiteX4" fmla="*/ 114300 w 152400"/>
              <a:gd name="connsiteY4" fmla="*/ 0 h 88900"/>
              <a:gd name="connsiteX5" fmla="*/ 152400 w 152400"/>
              <a:gd name="connsiteY5" fmla="*/ 76200 h 88900"/>
              <a:gd name="connsiteX6" fmla="*/ 41275 w 152400"/>
              <a:gd name="connsiteY6" fmla="*/ 8890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00" h="88900">
                <a:moveTo>
                  <a:pt x="41275" y="88900"/>
                </a:moveTo>
                <a:lnTo>
                  <a:pt x="0" y="47625"/>
                </a:lnTo>
                <a:lnTo>
                  <a:pt x="19050" y="6350"/>
                </a:lnTo>
                <a:lnTo>
                  <a:pt x="57150" y="6350"/>
                </a:lnTo>
                <a:lnTo>
                  <a:pt x="114300" y="0"/>
                </a:lnTo>
                <a:lnTo>
                  <a:pt x="152400" y="76200"/>
                </a:lnTo>
                <a:lnTo>
                  <a:pt x="41275" y="8890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4616450" y="3273425"/>
            <a:ext cx="127000" cy="95250"/>
          </a:xfrm>
          <a:custGeom>
            <a:avLst/>
            <a:gdLst>
              <a:gd name="connsiteX0" fmla="*/ 0 w 127000"/>
              <a:gd name="connsiteY0" fmla="*/ 95250 h 95250"/>
              <a:gd name="connsiteX1" fmla="*/ 15875 w 127000"/>
              <a:gd name="connsiteY1" fmla="*/ 0 h 95250"/>
              <a:gd name="connsiteX2" fmla="*/ 117475 w 127000"/>
              <a:gd name="connsiteY2" fmla="*/ 3175 h 95250"/>
              <a:gd name="connsiteX3" fmla="*/ 127000 w 127000"/>
              <a:gd name="connsiteY3" fmla="*/ 92075 h 95250"/>
              <a:gd name="connsiteX4" fmla="*/ 0 w 1270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00" h="95250">
                <a:moveTo>
                  <a:pt x="0" y="95250"/>
                </a:moveTo>
                <a:lnTo>
                  <a:pt x="15875" y="0"/>
                </a:lnTo>
                <a:lnTo>
                  <a:pt x="117475" y="3175"/>
                </a:lnTo>
                <a:lnTo>
                  <a:pt x="1270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4730750" y="3381375"/>
            <a:ext cx="127000" cy="95250"/>
          </a:xfrm>
          <a:custGeom>
            <a:avLst/>
            <a:gdLst>
              <a:gd name="connsiteX0" fmla="*/ 0 w 127000"/>
              <a:gd name="connsiteY0" fmla="*/ 95250 h 95250"/>
              <a:gd name="connsiteX1" fmla="*/ 15875 w 127000"/>
              <a:gd name="connsiteY1" fmla="*/ 0 h 95250"/>
              <a:gd name="connsiteX2" fmla="*/ 117475 w 127000"/>
              <a:gd name="connsiteY2" fmla="*/ 3175 h 95250"/>
              <a:gd name="connsiteX3" fmla="*/ 127000 w 127000"/>
              <a:gd name="connsiteY3" fmla="*/ 92075 h 95250"/>
              <a:gd name="connsiteX4" fmla="*/ 0 w 1270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00" h="95250">
                <a:moveTo>
                  <a:pt x="0" y="95250"/>
                </a:moveTo>
                <a:lnTo>
                  <a:pt x="15875" y="0"/>
                </a:lnTo>
                <a:lnTo>
                  <a:pt x="117475" y="3175"/>
                </a:lnTo>
                <a:lnTo>
                  <a:pt x="1270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Freeform 74"/>
          <p:cNvSpPr/>
          <p:nvPr/>
        </p:nvSpPr>
        <p:spPr>
          <a:xfrm>
            <a:off x="5727700" y="3448050"/>
            <a:ext cx="127000" cy="95250"/>
          </a:xfrm>
          <a:custGeom>
            <a:avLst/>
            <a:gdLst>
              <a:gd name="connsiteX0" fmla="*/ 0 w 127000"/>
              <a:gd name="connsiteY0" fmla="*/ 95250 h 95250"/>
              <a:gd name="connsiteX1" fmla="*/ 15875 w 127000"/>
              <a:gd name="connsiteY1" fmla="*/ 0 h 95250"/>
              <a:gd name="connsiteX2" fmla="*/ 117475 w 127000"/>
              <a:gd name="connsiteY2" fmla="*/ 3175 h 95250"/>
              <a:gd name="connsiteX3" fmla="*/ 127000 w 127000"/>
              <a:gd name="connsiteY3" fmla="*/ 92075 h 95250"/>
              <a:gd name="connsiteX4" fmla="*/ 0 w 127000"/>
              <a:gd name="connsiteY4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00" h="95250">
                <a:moveTo>
                  <a:pt x="0" y="95250"/>
                </a:moveTo>
                <a:lnTo>
                  <a:pt x="15875" y="0"/>
                </a:lnTo>
                <a:lnTo>
                  <a:pt x="117475" y="3175"/>
                </a:lnTo>
                <a:lnTo>
                  <a:pt x="127000" y="92075"/>
                </a:lnTo>
                <a:lnTo>
                  <a:pt x="0" y="9525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Freeform 75"/>
          <p:cNvSpPr/>
          <p:nvPr/>
        </p:nvSpPr>
        <p:spPr>
          <a:xfrm>
            <a:off x="4803775" y="3225800"/>
            <a:ext cx="142875" cy="107950"/>
          </a:xfrm>
          <a:custGeom>
            <a:avLst/>
            <a:gdLst>
              <a:gd name="connsiteX0" fmla="*/ 0 w 142875"/>
              <a:gd name="connsiteY0" fmla="*/ 95250 h 107950"/>
              <a:gd name="connsiteX1" fmla="*/ 6350 w 142875"/>
              <a:gd name="connsiteY1" fmla="*/ 44450 h 107950"/>
              <a:gd name="connsiteX2" fmla="*/ 53975 w 142875"/>
              <a:gd name="connsiteY2" fmla="*/ 0 h 107950"/>
              <a:gd name="connsiteX3" fmla="*/ 136525 w 142875"/>
              <a:gd name="connsiteY3" fmla="*/ 28575 h 107950"/>
              <a:gd name="connsiteX4" fmla="*/ 142875 w 142875"/>
              <a:gd name="connsiteY4" fmla="*/ 73025 h 107950"/>
              <a:gd name="connsiteX5" fmla="*/ 88900 w 142875"/>
              <a:gd name="connsiteY5" fmla="*/ 107950 h 107950"/>
              <a:gd name="connsiteX6" fmla="*/ 0 w 142875"/>
              <a:gd name="connsiteY6" fmla="*/ 952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5" h="107950">
                <a:moveTo>
                  <a:pt x="0" y="95250"/>
                </a:moveTo>
                <a:lnTo>
                  <a:pt x="6350" y="44450"/>
                </a:lnTo>
                <a:lnTo>
                  <a:pt x="53975" y="0"/>
                </a:lnTo>
                <a:lnTo>
                  <a:pt x="136525" y="28575"/>
                </a:lnTo>
                <a:lnTo>
                  <a:pt x="142875" y="73025"/>
                </a:lnTo>
                <a:lnTo>
                  <a:pt x="88900" y="107950"/>
                </a:lnTo>
                <a:lnTo>
                  <a:pt x="0" y="9525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5133975" y="3254375"/>
            <a:ext cx="142875" cy="107950"/>
          </a:xfrm>
          <a:custGeom>
            <a:avLst/>
            <a:gdLst>
              <a:gd name="connsiteX0" fmla="*/ 0 w 142875"/>
              <a:gd name="connsiteY0" fmla="*/ 95250 h 107950"/>
              <a:gd name="connsiteX1" fmla="*/ 6350 w 142875"/>
              <a:gd name="connsiteY1" fmla="*/ 44450 h 107950"/>
              <a:gd name="connsiteX2" fmla="*/ 53975 w 142875"/>
              <a:gd name="connsiteY2" fmla="*/ 0 h 107950"/>
              <a:gd name="connsiteX3" fmla="*/ 136525 w 142875"/>
              <a:gd name="connsiteY3" fmla="*/ 28575 h 107950"/>
              <a:gd name="connsiteX4" fmla="*/ 142875 w 142875"/>
              <a:gd name="connsiteY4" fmla="*/ 73025 h 107950"/>
              <a:gd name="connsiteX5" fmla="*/ 88900 w 142875"/>
              <a:gd name="connsiteY5" fmla="*/ 107950 h 107950"/>
              <a:gd name="connsiteX6" fmla="*/ 0 w 142875"/>
              <a:gd name="connsiteY6" fmla="*/ 952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5" h="107950">
                <a:moveTo>
                  <a:pt x="0" y="95250"/>
                </a:moveTo>
                <a:lnTo>
                  <a:pt x="6350" y="44450"/>
                </a:lnTo>
                <a:lnTo>
                  <a:pt x="53975" y="0"/>
                </a:lnTo>
                <a:lnTo>
                  <a:pt x="136525" y="28575"/>
                </a:lnTo>
                <a:lnTo>
                  <a:pt x="142875" y="73025"/>
                </a:lnTo>
                <a:lnTo>
                  <a:pt x="88900" y="107950"/>
                </a:lnTo>
                <a:lnTo>
                  <a:pt x="0" y="9525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5438775" y="3241675"/>
            <a:ext cx="142875" cy="107950"/>
          </a:xfrm>
          <a:custGeom>
            <a:avLst/>
            <a:gdLst>
              <a:gd name="connsiteX0" fmla="*/ 0 w 142875"/>
              <a:gd name="connsiteY0" fmla="*/ 95250 h 107950"/>
              <a:gd name="connsiteX1" fmla="*/ 6350 w 142875"/>
              <a:gd name="connsiteY1" fmla="*/ 44450 h 107950"/>
              <a:gd name="connsiteX2" fmla="*/ 53975 w 142875"/>
              <a:gd name="connsiteY2" fmla="*/ 0 h 107950"/>
              <a:gd name="connsiteX3" fmla="*/ 136525 w 142875"/>
              <a:gd name="connsiteY3" fmla="*/ 28575 h 107950"/>
              <a:gd name="connsiteX4" fmla="*/ 142875 w 142875"/>
              <a:gd name="connsiteY4" fmla="*/ 73025 h 107950"/>
              <a:gd name="connsiteX5" fmla="*/ 88900 w 142875"/>
              <a:gd name="connsiteY5" fmla="*/ 107950 h 107950"/>
              <a:gd name="connsiteX6" fmla="*/ 0 w 142875"/>
              <a:gd name="connsiteY6" fmla="*/ 952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5" h="107950">
                <a:moveTo>
                  <a:pt x="0" y="95250"/>
                </a:moveTo>
                <a:lnTo>
                  <a:pt x="6350" y="44450"/>
                </a:lnTo>
                <a:lnTo>
                  <a:pt x="53975" y="0"/>
                </a:lnTo>
                <a:lnTo>
                  <a:pt x="136525" y="28575"/>
                </a:lnTo>
                <a:lnTo>
                  <a:pt x="142875" y="73025"/>
                </a:lnTo>
                <a:lnTo>
                  <a:pt x="88900" y="107950"/>
                </a:lnTo>
                <a:lnTo>
                  <a:pt x="0" y="9525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" name="Freeform 78"/>
          <p:cNvSpPr/>
          <p:nvPr/>
        </p:nvSpPr>
        <p:spPr>
          <a:xfrm>
            <a:off x="5292725" y="3308350"/>
            <a:ext cx="142875" cy="107950"/>
          </a:xfrm>
          <a:custGeom>
            <a:avLst/>
            <a:gdLst>
              <a:gd name="connsiteX0" fmla="*/ 0 w 142875"/>
              <a:gd name="connsiteY0" fmla="*/ 95250 h 107950"/>
              <a:gd name="connsiteX1" fmla="*/ 6350 w 142875"/>
              <a:gd name="connsiteY1" fmla="*/ 44450 h 107950"/>
              <a:gd name="connsiteX2" fmla="*/ 53975 w 142875"/>
              <a:gd name="connsiteY2" fmla="*/ 0 h 107950"/>
              <a:gd name="connsiteX3" fmla="*/ 136525 w 142875"/>
              <a:gd name="connsiteY3" fmla="*/ 28575 h 107950"/>
              <a:gd name="connsiteX4" fmla="*/ 142875 w 142875"/>
              <a:gd name="connsiteY4" fmla="*/ 73025 h 107950"/>
              <a:gd name="connsiteX5" fmla="*/ 88900 w 142875"/>
              <a:gd name="connsiteY5" fmla="*/ 107950 h 107950"/>
              <a:gd name="connsiteX6" fmla="*/ 0 w 142875"/>
              <a:gd name="connsiteY6" fmla="*/ 952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5" h="107950">
                <a:moveTo>
                  <a:pt x="0" y="95250"/>
                </a:moveTo>
                <a:lnTo>
                  <a:pt x="6350" y="44450"/>
                </a:lnTo>
                <a:lnTo>
                  <a:pt x="53975" y="0"/>
                </a:lnTo>
                <a:lnTo>
                  <a:pt x="136525" y="28575"/>
                </a:lnTo>
                <a:lnTo>
                  <a:pt x="142875" y="73025"/>
                </a:lnTo>
                <a:lnTo>
                  <a:pt x="88900" y="107950"/>
                </a:lnTo>
                <a:lnTo>
                  <a:pt x="0" y="9525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" name="Freeform 79"/>
          <p:cNvSpPr/>
          <p:nvPr/>
        </p:nvSpPr>
        <p:spPr>
          <a:xfrm>
            <a:off x="5140325" y="3365500"/>
            <a:ext cx="142875" cy="107950"/>
          </a:xfrm>
          <a:custGeom>
            <a:avLst/>
            <a:gdLst>
              <a:gd name="connsiteX0" fmla="*/ 0 w 142875"/>
              <a:gd name="connsiteY0" fmla="*/ 95250 h 107950"/>
              <a:gd name="connsiteX1" fmla="*/ 6350 w 142875"/>
              <a:gd name="connsiteY1" fmla="*/ 44450 h 107950"/>
              <a:gd name="connsiteX2" fmla="*/ 53975 w 142875"/>
              <a:gd name="connsiteY2" fmla="*/ 0 h 107950"/>
              <a:gd name="connsiteX3" fmla="*/ 136525 w 142875"/>
              <a:gd name="connsiteY3" fmla="*/ 28575 h 107950"/>
              <a:gd name="connsiteX4" fmla="*/ 142875 w 142875"/>
              <a:gd name="connsiteY4" fmla="*/ 73025 h 107950"/>
              <a:gd name="connsiteX5" fmla="*/ 88900 w 142875"/>
              <a:gd name="connsiteY5" fmla="*/ 107950 h 107950"/>
              <a:gd name="connsiteX6" fmla="*/ 0 w 142875"/>
              <a:gd name="connsiteY6" fmla="*/ 952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5" h="107950">
                <a:moveTo>
                  <a:pt x="0" y="95250"/>
                </a:moveTo>
                <a:lnTo>
                  <a:pt x="6350" y="44450"/>
                </a:lnTo>
                <a:lnTo>
                  <a:pt x="53975" y="0"/>
                </a:lnTo>
                <a:lnTo>
                  <a:pt x="136525" y="28575"/>
                </a:lnTo>
                <a:lnTo>
                  <a:pt x="142875" y="73025"/>
                </a:lnTo>
                <a:lnTo>
                  <a:pt x="88900" y="107950"/>
                </a:lnTo>
                <a:lnTo>
                  <a:pt x="0" y="9525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5483225" y="3397250"/>
            <a:ext cx="142875" cy="107950"/>
          </a:xfrm>
          <a:custGeom>
            <a:avLst/>
            <a:gdLst>
              <a:gd name="connsiteX0" fmla="*/ 0 w 142875"/>
              <a:gd name="connsiteY0" fmla="*/ 95250 h 107950"/>
              <a:gd name="connsiteX1" fmla="*/ 6350 w 142875"/>
              <a:gd name="connsiteY1" fmla="*/ 44450 h 107950"/>
              <a:gd name="connsiteX2" fmla="*/ 53975 w 142875"/>
              <a:gd name="connsiteY2" fmla="*/ 0 h 107950"/>
              <a:gd name="connsiteX3" fmla="*/ 136525 w 142875"/>
              <a:gd name="connsiteY3" fmla="*/ 28575 h 107950"/>
              <a:gd name="connsiteX4" fmla="*/ 142875 w 142875"/>
              <a:gd name="connsiteY4" fmla="*/ 73025 h 107950"/>
              <a:gd name="connsiteX5" fmla="*/ 88900 w 142875"/>
              <a:gd name="connsiteY5" fmla="*/ 107950 h 107950"/>
              <a:gd name="connsiteX6" fmla="*/ 0 w 142875"/>
              <a:gd name="connsiteY6" fmla="*/ 952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5" h="107950">
                <a:moveTo>
                  <a:pt x="0" y="95250"/>
                </a:moveTo>
                <a:lnTo>
                  <a:pt x="6350" y="44450"/>
                </a:lnTo>
                <a:lnTo>
                  <a:pt x="53975" y="0"/>
                </a:lnTo>
                <a:lnTo>
                  <a:pt x="136525" y="28575"/>
                </a:lnTo>
                <a:lnTo>
                  <a:pt x="142875" y="73025"/>
                </a:lnTo>
                <a:lnTo>
                  <a:pt x="88900" y="107950"/>
                </a:lnTo>
                <a:lnTo>
                  <a:pt x="0" y="9525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5651500" y="3330575"/>
            <a:ext cx="142875" cy="107950"/>
          </a:xfrm>
          <a:custGeom>
            <a:avLst/>
            <a:gdLst>
              <a:gd name="connsiteX0" fmla="*/ 0 w 142875"/>
              <a:gd name="connsiteY0" fmla="*/ 95250 h 107950"/>
              <a:gd name="connsiteX1" fmla="*/ 6350 w 142875"/>
              <a:gd name="connsiteY1" fmla="*/ 44450 h 107950"/>
              <a:gd name="connsiteX2" fmla="*/ 53975 w 142875"/>
              <a:gd name="connsiteY2" fmla="*/ 0 h 107950"/>
              <a:gd name="connsiteX3" fmla="*/ 136525 w 142875"/>
              <a:gd name="connsiteY3" fmla="*/ 28575 h 107950"/>
              <a:gd name="connsiteX4" fmla="*/ 142875 w 142875"/>
              <a:gd name="connsiteY4" fmla="*/ 73025 h 107950"/>
              <a:gd name="connsiteX5" fmla="*/ 88900 w 142875"/>
              <a:gd name="connsiteY5" fmla="*/ 107950 h 107950"/>
              <a:gd name="connsiteX6" fmla="*/ 0 w 142875"/>
              <a:gd name="connsiteY6" fmla="*/ 952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5" h="107950">
                <a:moveTo>
                  <a:pt x="0" y="95250"/>
                </a:moveTo>
                <a:lnTo>
                  <a:pt x="6350" y="44450"/>
                </a:lnTo>
                <a:lnTo>
                  <a:pt x="53975" y="0"/>
                </a:lnTo>
                <a:lnTo>
                  <a:pt x="136525" y="28575"/>
                </a:lnTo>
                <a:lnTo>
                  <a:pt x="142875" y="73025"/>
                </a:lnTo>
                <a:lnTo>
                  <a:pt x="88900" y="107950"/>
                </a:lnTo>
                <a:lnTo>
                  <a:pt x="0" y="9525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5867400" y="3346450"/>
            <a:ext cx="142875" cy="107950"/>
          </a:xfrm>
          <a:custGeom>
            <a:avLst/>
            <a:gdLst>
              <a:gd name="connsiteX0" fmla="*/ 0 w 142875"/>
              <a:gd name="connsiteY0" fmla="*/ 95250 h 107950"/>
              <a:gd name="connsiteX1" fmla="*/ 6350 w 142875"/>
              <a:gd name="connsiteY1" fmla="*/ 44450 h 107950"/>
              <a:gd name="connsiteX2" fmla="*/ 53975 w 142875"/>
              <a:gd name="connsiteY2" fmla="*/ 0 h 107950"/>
              <a:gd name="connsiteX3" fmla="*/ 136525 w 142875"/>
              <a:gd name="connsiteY3" fmla="*/ 28575 h 107950"/>
              <a:gd name="connsiteX4" fmla="*/ 142875 w 142875"/>
              <a:gd name="connsiteY4" fmla="*/ 73025 h 107950"/>
              <a:gd name="connsiteX5" fmla="*/ 88900 w 142875"/>
              <a:gd name="connsiteY5" fmla="*/ 107950 h 107950"/>
              <a:gd name="connsiteX6" fmla="*/ 0 w 142875"/>
              <a:gd name="connsiteY6" fmla="*/ 952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5" h="107950">
                <a:moveTo>
                  <a:pt x="0" y="95250"/>
                </a:moveTo>
                <a:lnTo>
                  <a:pt x="6350" y="44450"/>
                </a:lnTo>
                <a:lnTo>
                  <a:pt x="53975" y="0"/>
                </a:lnTo>
                <a:lnTo>
                  <a:pt x="136525" y="28575"/>
                </a:lnTo>
                <a:lnTo>
                  <a:pt x="142875" y="73025"/>
                </a:lnTo>
                <a:lnTo>
                  <a:pt x="88900" y="107950"/>
                </a:lnTo>
                <a:lnTo>
                  <a:pt x="0" y="9525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5832475" y="3244850"/>
            <a:ext cx="142875" cy="107950"/>
          </a:xfrm>
          <a:custGeom>
            <a:avLst/>
            <a:gdLst>
              <a:gd name="connsiteX0" fmla="*/ 0 w 142875"/>
              <a:gd name="connsiteY0" fmla="*/ 95250 h 107950"/>
              <a:gd name="connsiteX1" fmla="*/ 6350 w 142875"/>
              <a:gd name="connsiteY1" fmla="*/ 44450 h 107950"/>
              <a:gd name="connsiteX2" fmla="*/ 53975 w 142875"/>
              <a:gd name="connsiteY2" fmla="*/ 0 h 107950"/>
              <a:gd name="connsiteX3" fmla="*/ 136525 w 142875"/>
              <a:gd name="connsiteY3" fmla="*/ 28575 h 107950"/>
              <a:gd name="connsiteX4" fmla="*/ 142875 w 142875"/>
              <a:gd name="connsiteY4" fmla="*/ 73025 h 107950"/>
              <a:gd name="connsiteX5" fmla="*/ 88900 w 142875"/>
              <a:gd name="connsiteY5" fmla="*/ 107950 h 107950"/>
              <a:gd name="connsiteX6" fmla="*/ 0 w 142875"/>
              <a:gd name="connsiteY6" fmla="*/ 952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5" h="107950">
                <a:moveTo>
                  <a:pt x="0" y="95250"/>
                </a:moveTo>
                <a:lnTo>
                  <a:pt x="6350" y="44450"/>
                </a:lnTo>
                <a:lnTo>
                  <a:pt x="53975" y="0"/>
                </a:lnTo>
                <a:lnTo>
                  <a:pt x="136525" y="28575"/>
                </a:lnTo>
                <a:lnTo>
                  <a:pt x="142875" y="73025"/>
                </a:lnTo>
                <a:lnTo>
                  <a:pt x="88900" y="107950"/>
                </a:lnTo>
                <a:lnTo>
                  <a:pt x="0" y="9525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5673725" y="3235325"/>
            <a:ext cx="142875" cy="107950"/>
          </a:xfrm>
          <a:custGeom>
            <a:avLst/>
            <a:gdLst>
              <a:gd name="connsiteX0" fmla="*/ 0 w 142875"/>
              <a:gd name="connsiteY0" fmla="*/ 95250 h 107950"/>
              <a:gd name="connsiteX1" fmla="*/ 6350 w 142875"/>
              <a:gd name="connsiteY1" fmla="*/ 44450 h 107950"/>
              <a:gd name="connsiteX2" fmla="*/ 53975 w 142875"/>
              <a:gd name="connsiteY2" fmla="*/ 0 h 107950"/>
              <a:gd name="connsiteX3" fmla="*/ 136525 w 142875"/>
              <a:gd name="connsiteY3" fmla="*/ 28575 h 107950"/>
              <a:gd name="connsiteX4" fmla="*/ 142875 w 142875"/>
              <a:gd name="connsiteY4" fmla="*/ 73025 h 107950"/>
              <a:gd name="connsiteX5" fmla="*/ 88900 w 142875"/>
              <a:gd name="connsiteY5" fmla="*/ 107950 h 107950"/>
              <a:gd name="connsiteX6" fmla="*/ 0 w 142875"/>
              <a:gd name="connsiteY6" fmla="*/ 952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5" h="107950">
                <a:moveTo>
                  <a:pt x="0" y="95250"/>
                </a:moveTo>
                <a:lnTo>
                  <a:pt x="6350" y="44450"/>
                </a:lnTo>
                <a:lnTo>
                  <a:pt x="53975" y="0"/>
                </a:lnTo>
                <a:lnTo>
                  <a:pt x="136525" y="28575"/>
                </a:lnTo>
                <a:lnTo>
                  <a:pt x="142875" y="73025"/>
                </a:lnTo>
                <a:lnTo>
                  <a:pt x="88900" y="107950"/>
                </a:lnTo>
                <a:lnTo>
                  <a:pt x="0" y="9525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5661025" y="3146425"/>
            <a:ext cx="142875" cy="107950"/>
          </a:xfrm>
          <a:custGeom>
            <a:avLst/>
            <a:gdLst>
              <a:gd name="connsiteX0" fmla="*/ 0 w 142875"/>
              <a:gd name="connsiteY0" fmla="*/ 95250 h 107950"/>
              <a:gd name="connsiteX1" fmla="*/ 6350 w 142875"/>
              <a:gd name="connsiteY1" fmla="*/ 44450 h 107950"/>
              <a:gd name="connsiteX2" fmla="*/ 53975 w 142875"/>
              <a:gd name="connsiteY2" fmla="*/ 0 h 107950"/>
              <a:gd name="connsiteX3" fmla="*/ 136525 w 142875"/>
              <a:gd name="connsiteY3" fmla="*/ 28575 h 107950"/>
              <a:gd name="connsiteX4" fmla="*/ 142875 w 142875"/>
              <a:gd name="connsiteY4" fmla="*/ 73025 h 107950"/>
              <a:gd name="connsiteX5" fmla="*/ 88900 w 142875"/>
              <a:gd name="connsiteY5" fmla="*/ 107950 h 107950"/>
              <a:gd name="connsiteX6" fmla="*/ 0 w 142875"/>
              <a:gd name="connsiteY6" fmla="*/ 952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5" h="107950">
                <a:moveTo>
                  <a:pt x="0" y="95250"/>
                </a:moveTo>
                <a:lnTo>
                  <a:pt x="6350" y="44450"/>
                </a:lnTo>
                <a:lnTo>
                  <a:pt x="53975" y="0"/>
                </a:lnTo>
                <a:lnTo>
                  <a:pt x="136525" y="28575"/>
                </a:lnTo>
                <a:lnTo>
                  <a:pt x="142875" y="73025"/>
                </a:lnTo>
                <a:lnTo>
                  <a:pt x="88900" y="107950"/>
                </a:lnTo>
                <a:lnTo>
                  <a:pt x="0" y="9525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4956175" y="3413125"/>
            <a:ext cx="142875" cy="107950"/>
          </a:xfrm>
          <a:custGeom>
            <a:avLst/>
            <a:gdLst>
              <a:gd name="connsiteX0" fmla="*/ 0 w 142875"/>
              <a:gd name="connsiteY0" fmla="*/ 95250 h 107950"/>
              <a:gd name="connsiteX1" fmla="*/ 6350 w 142875"/>
              <a:gd name="connsiteY1" fmla="*/ 44450 h 107950"/>
              <a:gd name="connsiteX2" fmla="*/ 53975 w 142875"/>
              <a:gd name="connsiteY2" fmla="*/ 0 h 107950"/>
              <a:gd name="connsiteX3" fmla="*/ 136525 w 142875"/>
              <a:gd name="connsiteY3" fmla="*/ 28575 h 107950"/>
              <a:gd name="connsiteX4" fmla="*/ 142875 w 142875"/>
              <a:gd name="connsiteY4" fmla="*/ 73025 h 107950"/>
              <a:gd name="connsiteX5" fmla="*/ 88900 w 142875"/>
              <a:gd name="connsiteY5" fmla="*/ 107950 h 107950"/>
              <a:gd name="connsiteX6" fmla="*/ 0 w 142875"/>
              <a:gd name="connsiteY6" fmla="*/ 952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5" h="107950">
                <a:moveTo>
                  <a:pt x="0" y="95250"/>
                </a:moveTo>
                <a:lnTo>
                  <a:pt x="6350" y="44450"/>
                </a:lnTo>
                <a:lnTo>
                  <a:pt x="53975" y="0"/>
                </a:lnTo>
                <a:lnTo>
                  <a:pt x="136525" y="28575"/>
                </a:lnTo>
                <a:lnTo>
                  <a:pt x="142875" y="73025"/>
                </a:lnTo>
                <a:lnTo>
                  <a:pt x="88900" y="107950"/>
                </a:lnTo>
                <a:lnTo>
                  <a:pt x="0" y="95250"/>
                </a:lnTo>
                <a:close/>
              </a:path>
            </a:pathLst>
          </a:custGeom>
          <a:solidFill>
            <a:srgbClr val="95373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170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55600" y="457200"/>
            <a:ext cx="8788400" cy="685800"/>
          </a:xfrm>
          <a:prstGeom prst="rect">
            <a:avLst/>
          </a:prstGeom>
          <a:solidFill>
            <a:srgbClr val="FFC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</a:t>
            </a:r>
            <a:r>
              <a:rPr lang="en-US" sz="2000" dirty="0">
                <a:latin typeface="Avenir LT Std 65 Medium" pitchFamily="34" charset="0"/>
              </a:rPr>
              <a:t> </a:t>
            </a:r>
            <a:endParaRPr lang="en-US" sz="2000" b="1" dirty="0">
              <a:latin typeface="Avenir LT Std 65 Medium" pitchFamily="34" charset="0"/>
            </a:endParaRPr>
          </a:p>
        </p:txBody>
      </p:sp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43000" y="1268768"/>
            <a:ext cx="276258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50" dirty="0" smtClean="0">
                <a:latin typeface="Calibri" panose="020F0502020204030204" pitchFamily="34" charset="0"/>
              </a:rPr>
              <a:t>Renovations to </a:t>
            </a:r>
            <a:r>
              <a:rPr lang="en-US" sz="2000" b="1" spc="50" dirty="0" smtClean="0">
                <a:latin typeface="Calibri" panose="020F0502020204030204" pitchFamily="34" charset="0"/>
              </a:rPr>
              <a:t>Preschool Center</a:t>
            </a:r>
            <a:endParaRPr lang="en-US" sz="2000" b="1" spc="50" dirty="0">
              <a:latin typeface="Calibri" panose="020F0502020204030204" pitchFamily="34" charset="0"/>
            </a:endParaRPr>
          </a:p>
          <a:p>
            <a:endParaRPr lang="en-US" spc="50" dirty="0">
              <a:solidFill>
                <a:schemeClr val="accent1">
                  <a:lumMod val="75000"/>
                </a:schemeClr>
              </a:solidFill>
              <a:latin typeface="Avenir LT Std 65 Medium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8585" y="3429000"/>
            <a:ext cx="6635998" cy="3106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98242" y="1593011"/>
            <a:ext cx="4171615" cy="22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41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9275" y="12192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50" dirty="0">
                <a:latin typeface="Calibri" panose="020F0502020204030204" pitchFamily="34" charset="0"/>
              </a:rPr>
              <a:t>Renovations to </a:t>
            </a:r>
            <a:br>
              <a:rPr lang="en-US" sz="2000" spc="50" dirty="0">
                <a:latin typeface="Calibri" panose="020F0502020204030204" pitchFamily="34" charset="0"/>
              </a:rPr>
            </a:br>
            <a:r>
              <a:rPr lang="en-US" sz="2000" b="1" spc="50" dirty="0" smtClean="0">
                <a:latin typeface="Calibri" panose="020F0502020204030204" pitchFamily="34" charset="0"/>
              </a:rPr>
              <a:t>Preschool Center</a:t>
            </a:r>
            <a:endParaRPr lang="en-US" sz="2000" b="1" spc="50" dirty="0"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1466669"/>
            <a:ext cx="3949575" cy="33540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2717" y="3692521"/>
            <a:ext cx="4636282" cy="29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423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4591" y="1271798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50" dirty="0">
                <a:latin typeface="Calibri" panose="020F0502020204030204" pitchFamily="34" charset="0"/>
              </a:rPr>
              <a:t>Renovations to </a:t>
            </a:r>
            <a:br>
              <a:rPr lang="en-US" sz="2000" spc="50" dirty="0">
                <a:latin typeface="Calibri" panose="020F0502020204030204" pitchFamily="34" charset="0"/>
              </a:rPr>
            </a:br>
            <a:r>
              <a:rPr lang="en-US" sz="2000" b="1" spc="50" dirty="0" smtClean="0">
                <a:latin typeface="Calibri" panose="020F0502020204030204" pitchFamily="34" charset="0"/>
              </a:rPr>
              <a:t>Preschool Center</a:t>
            </a:r>
            <a:endParaRPr lang="en-US" sz="2000" b="1" spc="50" dirty="0"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8229" y="3733800"/>
            <a:ext cx="4971141" cy="2796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8886" y="1271798"/>
            <a:ext cx="4975684" cy="283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2386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4590" y="1271798"/>
            <a:ext cx="7433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atin typeface="Calibri" panose="020F0502020204030204" pitchFamily="34" charset="0"/>
              </a:rPr>
              <a:t>UMBC Event Center             				December 2017</a:t>
            </a:r>
            <a:endParaRPr lang="en-US" b="1" spc="5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3665" y="1869591"/>
            <a:ext cx="7352585" cy="490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943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34590" y="1271798"/>
            <a:ext cx="743320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pc="50" dirty="0" smtClean="0">
              <a:solidFill>
                <a:schemeClr val="accent1">
                  <a:lumMod val="75000"/>
                </a:schemeClr>
              </a:solidFill>
              <a:latin typeface="Avenir LT Std 65 Medium" pitchFamily="34" charset="0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endParaRPr lang="en-US" sz="1600" dirty="0" smtClean="0"/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1700" dirty="0" smtClean="0"/>
              <a:t>New state-of-the-art facility to:</a:t>
            </a:r>
          </a:p>
          <a:p>
            <a:pPr marL="635000" indent="-285750" fontAlgn="auto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/>
              <a:t>provide a venue for </a:t>
            </a:r>
            <a:r>
              <a:rPr lang="en-US" sz="1700" b="1" dirty="0" smtClean="0"/>
              <a:t>convocation and graduation</a:t>
            </a:r>
          </a:p>
          <a:p>
            <a:pPr marL="635000" indent="-285750" fontAlgn="auto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/>
              <a:t>Provide a venue for </a:t>
            </a:r>
            <a:r>
              <a:rPr lang="en-US" sz="1700" b="1" dirty="0" smtClean="0"/>
              <a:t>student life </a:t>
            </a:r>
            <a:r>
              <a:rPr lang="en-US" sz="1700" dirty="0" smtClean="0"/>
              <a:t>events</a:t>
            </a:r>
          </a:p>
          <a:p>
            <a:pPr marL="635000" indent="-285750" fontAlgn="auto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/>
              <a:t>provide an arena for </a:t>
            </a:r>
            <a:r>
              <a:rPr lang="en-US" sz="1700" b="1" dirty="0" smtClean="0"/>
              <a:t>athletic competitions </a:t>
            </a:r>
            <a:r>
              <a:rPr lang="en-US" sz="1700" dirty="0" smtClean="0"/>
              <a:t>of our basketball and volleyball teams</a:t>
            </a:r>
          </a:p>
          <a:p>
            <a:pPr marL="635000" indent="-285750" fontAlgn="auto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/>
              <a:t>accommodate up to </a:t>
            </a:r>
            <a:r>
              <a:rPr lang="en-US" sz="1700" b="1" dirty="0" smtClean="0"/>
              <a:t>20 outside scheduled events a year</a:t>
            </a:r>
          </a:p>
          <a:p>
            <a:pPr marL="635000" indent="-28575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1700" dirty="0" smtClean="0"/>
              <a:t>improve </a:t>
            </a:r>
            <a:r>
              <a:rPr lang="en-US" sz="1700" b="1" dirty="0" smtClean="0"/>
              <a:t>accessibility, service and circulation </a:t>
            </a:r>
            <a:r>
              <a:rPr lang="en-US" sz="1700" dirty="0" smtClean="0"/>
              <a:t>to the Stadium Complex</a:t>
            </a:r>
          </a:p>
          <a:p>
            <a:pPr marL="635000" indent="-28575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1700" dirty="0" smtClean="0"/>
              <a:t>Provide </a:t>
            </a:r>
            <a:r>
              <a:rPr lang="en-US" sz="1700" b="1" dirty="0" smtClean="0"/>
              <a:t>more flexibility </a:t>
            </a:r>
            <a:r>
              <a:rPr lang="en-US" sz="1700" dirty="0" smtClean="0"/>
              <a:t>for student life events at the RAC</a:t>
            </a:r>
          </a:p>
          <a:p>
            <a:endParaRPr lang="en-US" spc="50" dirty="0">
              <a:solidFill>
                <a:schemeClr val="accent1">
                  <a:lumMod val="75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4590" y="1271798"/>
            <a:ext cx="255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atin typeface="Calibri" panose="020F0502020204030204" pitchFamily="34" charset="0"/>
              </a:rPr>
              <a:t>UMBC Event Center</a:t>
            </a:r>
            <a:endParaRPr lang="en-US" b="1" spc="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890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90600" y="1856308"/>
            <a:ext cx="7467601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pc="50" dirty="0" smtClean="0">
              <a:solidFill>
                <a:schemeClr val="accent1">
                  <a:lumMod val="75000"/>
                </a:schemeClr>
              </a:solidFill>
              <a:latin typeface="Avenir LT Std 65 Medium" pitchFamily="34" charset="0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endParaRPr lang="en-US" sz="1600" dirty="0" smtClean="0"/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endParaRPr lang="en-US" sz="1600" dirty="0" smtClean="0"/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endParaRPr lang="en-US" sz="1600" dirty="0"/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endParaRPr lang="en-US" sz="1600" dirty="0" smtClean="0"/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endParaRPr lang="en-US" sz="1600" dirty="0" smtClean="0"/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1700" b="1" dirty="0" smtClean="0"/>
              <a:t>Main Space Program Elements</a:t>
            </a:r>
          </a:p>
          <a:p>
            <a:pPr marL="344488" indent="-344488" fontAlgn="auto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700" b="1" dirty="0" smtClean="0"/>
              <a:t>Approximately 5,000-6,000</a:t>
            </a:r>
            <a:r>
              <a:rPr lang="en-US" sz="1700" dirty="0" smtClean="0"/>
              <a:t> </a:t>
            </a:r>
            <a:r>
              <a:rPr lang="en-US" sz="1700" b="1" dirty="0" smtClean="0"/>
              <a:t>seat</a:t>
            </a:r>
            <a:r>
              <a:rPr lang="en-US" sz="1700" dirty="0" smtClean="0"/>
              <a:t> multi-purpose event space for basketball and volleyball competitions, concerts, speaker series, convocation, graduation and career day </a:t>
            </a:r>
          </a:p>
          <a:p>
            <a:pPr marL="344488" indent="-344488" fontAlgn="auto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/>
              <a:t>a facility that can host </a:t>
            </a:r>
            <a:r>
              <a:rPr lang="en-US" sz="1700" b="1" dirty="0" smtClean="0"/>
              <a:t>500 people for dinner</a:t>
            </a:r>
          </a:p>
          <a:p>
            <a:pPr marL="344488" indent="-344488" fontAlgn="auto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/>
              <a:t>a</a:t>
            </a:r>
            <a:r>
              <a:rPr lang="en-US" sz="1700" b="1" dirty="0" smtClean="0"/>
              <a:t> hospitality room </a:t>
            </a:r>
            <a:r>
              <a:rPr lang="en-US" sz="1700" dirty="0" smtClean="0"/>
              <a:t>that overlooks the event space and the Stadium Complex</a:t>
            </a:r>
          </a:p>
          <a:p>
            <a:endParaRPr lang="en-US" spc="50" dirty="0">
              <a:solidFill>
                <a:schemeClr val="accent1">
                  <a:lumMod val="75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4590" y="1271798"/>
            <a:ext cx="255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atin typeface="Calibri" panose="020F0502020204030204" pitchFamily="34" charset="0"/>
              </a:rPr>
              <a:t>UMBC Event Center</a:t>
            </a:r>
            <a:endParaRPr lang="en-US" b="1" spc="5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017"/>
          <a:stretch/>
        </p:blipFill>
        <p:spPr>
          <a:xfrm>
            <a:off x="3886200" y="1229442"/>
            <a:ext cx="5114233" cy="303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568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4590" y="1271798"/>
            <a:ext cx="6976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atin typeface="Calibri" panose="020F0502020204030204" pitchFamily="34" charset="0"/>
              </a:rPr>
              <a:t>UMBC Event Center</a:t>
            </a:r>
            <a:br>
              <a:rPr lang="en-US" b="1" spc="50" dirty="0" smtClean="0">
                <a:latin typeface="Calibri" panose="020F0502020204030204" pitchFamily="34" charset="0"/>
              </a:rPr>
            </a:br>
            <a:r>
              <a:rPr lang="en-US" spc="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View from Hilltop Circle</a:t>
            </a:r>
            <a:r>
              <a:rPr lang="en-US" spc="50" dirty="0" smtClean="0">
                <a:latin typeface="Calibri" panose="020F0502020204030204" pitchFamily="34" charset="0"/>
              </a:rPr>
              <a:t>	</a:t>
            </a:r>
            <a:r>
              <a:rPr lang="en-US" b="1" spc="50" dirty="0" smtClean="0">
                <a:latin typeface="Calibri" panose="020F0502020204030204" pitchFamily="34" charset="0"/>
              </a:rPr>
              <a:t>             		</a:t>
            </a:r>
            <a:endParaRPr lang="en-US" b="1" spc="5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400" y="2057400"/>
            <a:ext cx="7010400" cy="3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313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1" y="1524000"/>
            <a:ext cx="8305800" cy="53864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0" y="1905000"/>
            <a:ext cx="2971800" cy="4648200"/>
          </a:xfrm>
          <a:prstGeom prst="rect">
            <a:avLst/>
          </a:prstGeom>
          <a:solidFill>
            <a:srgbClr val="D9D9D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7800" y="1139423"/>
            <a:ext cx="415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50" dirty="0" smtClean="0">
                <a:latin typeface="Calibri" panose="020F0502020204030204" pitchFamily="34" charset="0"/>
              </a:rPr>
              <a:t>Administration Building </a:t>
            </a:r>
            <a:r>
              <a:rPr lang="en-US" b="1" spc="50" dirty="0" smtClean="0">
                <a:latin typeface="Calibri" panose="020F0502020204030204" pitchFamily="34" charset="0"/>
              </a:rPr>
              <a:t>Green Roof</a:t>
            </a:r>
            <a:endParaRPr lang="en-US" b="1" spc="5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09968" y="2028111"/>
            <a:ext cx="2785010" cy="430367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sz="16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green (</a:t>
            </a:r>
            <a:r>
              <a:rPr lang="en-US" sz="1600" dirty="0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vegetative) </a:t>
            </a:r>
            <a:r>
              <a:rPr lang="en-US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roof demonstrates UMBC's dedication to </a:t>
            </a:r>
            <a:r>
              <a:rPr lang="en-US" sz="16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sustainability.</a:t>
            </a:r>
            <a:endParaRPr lang="en-US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Funded by a </a:t>
            </a:r>
            <a:r>
              <a:rPr lang="en-US" sz="1600" dirty="0" smtClean="0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gift </a:t>
            </a:r>
            <a:r>
              <a:rPr lang="en-US" sz="1600" dirty="0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from the France-Merrick Foundation</a:t>
            </a:r>
          </a:p>
          <a:p>
            <a:pPr marL="285750" indent="-285750">
              <a:lnSpc>
                <a:spcPct val="107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France-Merrick's gift includes support for Sustainability Interns. </a:t>
            </a:r>
            <a:endParaRPr lang="en-US" sz="1600" dirty="0" smtClean="0">
              <a:solidFill>
                <a:srgbClr val="22222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700" dirty="0" smtClean="0">
              <a:solidFill>
                <a:srgbClr val="22222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700" dirty="0">
              <a:solidFill>
                <a:srgbClr val="2222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700" dirty="0" smtClean="0">
              <a:solidFill>
                <a:srgbClr val="22222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 smtClean="0">
                <a:solidFill>
                  <a:srgbClr val="2222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Construction: Summer 2015</a:t>
            </a:r>
          </a:p>
        </p:txBody>
      </p:sp>
    </p:spTree>
    <p:extLst>
      <p:ext uri="{BB962C8B-B14F-4D97-AF65-F5344CB8AC3E}">
        <p14:creationId xmlns:p14="http://schemas.microsoft.com/office/powerpoint/2010/main" xmlns="" val="123909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34590" y="1219200"/>
            <a:ext cx="415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50" dirty="0" smtClean="0">
                <a:latin typeface="Calibri" panose="020F0502020204030204" pitchFamily="34" charset="0"/>
              </a:rPr>
              <a:t>Administration Building </a:t>
            </a:r>
            <a:r>
              <a:rPr lang="en-US" b="1" spc="50" dirty="0" smtClean="0">
                <a:latin typeface="Calibri" panose="020F0502020204030204" pitchFamily="34" charset="0"/>
              </a:rPr>
              <a:t>Green Roof</a:t>
            </a:r>
            <a:endParaRPr lang="en-US" b="1" spc="50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1865531"/>
            <a:ext cx="2881882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Replace existing roof with new very resilient membrane suitable for vegetative roofs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Vegetative Roof System on top of new membrane includes low growing/low maintenance sedums and more traditional perennials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1" y="4401281"/>
            <a:ext cx="5400675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2514600"/>
            <a:ext cx="4974573" cy="197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94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34590" y="1219200"/>
            <a:ext cx="415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50" dirty="0" smtClean="0">
                <a:latin typeface="Calibri" panose="020F0502020204030204" pitchFamily="34" charset="0"/>
              </a:rPr>
              <a:t>Administration Building </a:t>
            </a:r>
            <a:r>
              <a:rPr lang="en-US" b="1" spc="50" dirty="0" smtClean="0">
                <a:latin typeface="Calibri" panose="020F0502020204030204" pitchFamily="34" charset="0"/>
              </a:rPr>
              <a:t>Green Roof</a:t>
            </a:r>
            <a:endParaRPr lang="en-US" b="1" spc="5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818671"/>
            <a:ext cx="7239000" cy="446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7586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352"/>
          <a:stretch/>
        </p:blipFill>
        <p:spPr>
          <a:xfrm>
            <a:off x="1828800" y="1460151"/>
            <a:ext cx="6847024" cy="5702649"/>
          </a:xfrm>
          <a:prstGeom prst="rect">
            <a:avLst/>
          </a:prstGeom>
          <a:solidFill>
            <a:srgbClr val="E46C0A">
              <a:alpha val="69804"/>
            </a:srgbClr>
          </a:solidFill>
        </p:spPr>
      </p:pic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rgbClr val="FF0000"/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6" name="Rectangle 5"/>
          <p:cNvSpPr/>
          <p:nvPr/>
        </p:nvSpPr>
        <p:spPr>
          <a:xfrm>
            <a:off x="1788670" y="5726636"/>
            <a:ext cx="1880738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186361" y="3177177"/>
            <a:ext cx="457200" cy="457200"/>
          </a:xfrm>
          <a:prstGeom prst="ellipse">
            <a:avLst/>
          </a:prstGeom>
          <a:solidFill>
            <a:schemeClr val="tx2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19755" y="5820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62600" y="3630498"/>
            <a:ext cx="399714" cy="399714"/>
          </a:xfrm>
          <a:prstGeom prst="ellipse">
            <a:avLst/>
          </a:prstGeom>
          <a:solidFill>
            <a:schemeClr val="tx2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543886" y="3192012"/>
            <a:ext cx="399714" cy="399714"/>
          </a:xfrm>
          <a:prstGeom prst="ellipse">
            <a:avLst/>
          </a:prstGeom>
          <a:solidFill>
            <a:schemeClr val="tx2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980311" y="2585079"/>
            <a:ext cx="457200" cy="457200"/>
          </a:xfrm>
          <a:prstGeom prst="ellipse">
            <a:avLst/>
          </a:prstGeom>
          <a:solidFill>
            <a:schemeClr val="tx2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72000" y="2918413"/>
            <a:ext cx="457200" cy="457200"/>
          </a:xfrm>
          <a:prstGeom prst="ellipse">
            <a:avLst/>
          </a:prstGeom>
          <a:solidFill>
            <a:schemeClr val="tx2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94753" y="3371171"/>
            <a:ext cx="457200" cy="457200"/>
          </a:xfrm>
          <a:prstGeom prst="ellipse">
            <a:avLst/>
          </a:prstGeom>
          <a:solidFill>
            <a:schemeClr val="accent6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60478" y="3387436"/>
            <a:ext cx="133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Parking Lot 29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0250" y="2156729"/>
            <a:ext cx="1384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Renovations to </a:t>
            </a: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Hillside </a:t>
            </a:r>
            <a:r>
              <a:rPr 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Apts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37732" y="3064054"/>
            <a:ext cx="1072869" cy="40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200"/>
              </a:lnSpc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Potomac Hall Renovation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687649" y="2805290"/>
            <a:ext cx="1384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Renovations to </a:t>
            </a: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Terrace </a:t>
            </a:r>
            <a:r>
              <a:rPr 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Apts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95800" y="3501747"/>
            <a:ext cx="1511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200"/>
              </a:lnSpc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Chesapeake and Susquehanna Hall Renovations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4113640" y="2963412"/>
            <a:ext cx="382160" cy="382160"/>
          </a:xfrm>
          <a:prstGeom prst="ellipse">
            <a:avLst/>
          </a:prstGeom>
          <a:solidFill>
            <a:srgbClr val="E46C0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20463" y="2875463"/>
            <a:ext cx="1384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Residential Community Center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299516" y="4563612"/>
            <a:ext cx="747605" cy="747605"/>
          </a:xfrm>
          <a:prstGeom prst="ellipse">
            <a:avLst/>
          </a:prstGeom>
          <a:solidFill>
            <a:schemeClr val="accent4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460876" y="4600907"/>
            <a:ext cx="1447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200"/>
              </a:lnSpc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Performing Arts &amp; Humanities </a:t>
            </a:r>
            <a:r>
              <a:rPr lang="en-US" dirty="0" err="1" smtClean="0"/>
              <a:t>Bldg</a:t>
            </a:r>
            <a:r>
              <a:rPr lang="en-US" dirty="0" smtClean="0"/>
              <a:t> Phase I &amp; II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59394" y="5806754"/>
            <a:ext cx="1470718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Projects completed in last </a:t>
            </a:r>
            <a:r>
              <a:rPr lang="en-US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five </a:t>
            </a:r>
            <a:r>
              <a:rPr lang="en-US" sz="1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years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186361" y="3501747"/>
            <a:ext cx="468615" cy="468615"/>
          </a:xfrm>
          <a:prstGeom prst="ellipse">
            <a:avLst/>
          </a:prstGeom>
          <a:solidFill>
            <a:schemeClr val="tx2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337732" y="3635005"/>
            <a:ext cx="1360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200"/>
              </a:lnSpc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Patapsco Hall Addition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753533" y="1082061"/>
            <a:ext cx="4393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/>
              <a:t>Projects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Completed</a:t>
            </a:r>
            <a:r>
              <a:rPr lang="es-ES" sz="1600" b="1" dirty="0" smtClean="0"/>
              <a:t> in </a:t>
            </a:r>
            <a:r>
              <a:rPr lang="es-ES" sz="1600" b="1" dirty="0" err="1" smtClean="0"/>
              <a:t>Last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Five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Years</a:t>
            </a:r>
            <a:endParaRPr lang="en-US" sz="1600" b="1" dirty="0"/>
          </a:p>
        </p:txBody>
      </p:sp>
      <p:sp>
        <p:nvSpPr>
          <p:cNvPr id="42" name="Rectangle 41"/>
          <p:cNvSpPr/>
          <p:nvPr/>
        </p:nvSpPr>
        <p:spPr>
          <a:xfrm>
            <a:off x="1677373" y="5890232"/>
            <a:ext cx="1852739" cy="14477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147048" y="4433397"/>
            <a:ext cx="457200" cy="457200"/>
          </a:xfrm>
          <a:prstGeom prst="ellipse">
            <a:avLst/>
          </a:prstGeom>
          <a:solidFill>
            <a:schemeClr val="accent6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412773" y="4449662"/>
            <a:ext cx="1337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Parking Lot 1</a:t>
            </a:r>
            <a:b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Expansion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48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34590" y="1219200"/>
            <a:ext cx="415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atin typeface="Calibri" panose="020F0502020204030204" pitchFamily="34" charset="0"/>
              </a:rPr>
              <a:t>Interdisciplinary Life Sciences Building</a:t>
            </a:r>
            <a:endParaRPr lang="en-US" b="1" spc="50" dirty="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28800" y="1905000"/>
            <a:ext cx="6781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175"/>
            <a:endParaRPr lang="en-US" sz="1600" dirty="0" smtClean="0">
              <a:latin typeface="Calibri" pitchFamily="34" charset="0"/>
            </a:endParaRPr>
          </a:p>
          <a:p>
            <a:pPr indent="3175">
              <a:spcAft>
                <a:spcPts val="2400"/>
              </a:spcAft>
            </a:pPr>
            <a:r>
              <a:rPr lang="en-US" sz="1600" dirty="0" smtClean="0">
                <a:latin typeface="Calibri" pitchFamily="34" charset="0"/>
              </a:rPr>
              <a:t>The ILSB will help UMBC achieve these </a:t>
            </a:r>
            <a:r>
              <a:rPr lang="en-US" sz="1600" b="1" dirty="0" smtClean="0">
                <a:solidFill>
                  <a:srgbClr val="5B5ED7"/>
                </a:solidFill>
                <a:latin typeface="Calibri" pitchFamily="34" charset="0"/>
              </a:rPr>
              <a:t>objectives of the Strategic Framework</a:t>
            </a:r>
            <a:r>
              <a:rPr lang="en-US" sz="1600" dirty="0" smtClean="0">
                <a:latin typeface="Calibri" pitchFamily="34" charset="0"/>
              </a:rPr>
              <a:t>:</a:t>
            </a:r>
          </a:p>
          <a:p>
            <a:pPr marL="341313" indent="-341313">
              <a:spcAft>
                <a:spcPts val="24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“Encourage the development of </a:t>
            </a:r>
            <a:r>
              <a:rPr lang="en-US" sz="1600" b="1" dirty="0" smtClean="0">
                <a:latin typeface="Calibri" pitchFamily="34" charset="0"/>
              </a:rPr>
              <a:t>cross-disciplinary or interdisciplinary </a:t>
            </a:r>
            <a:r>
              <a:rPr lang="en-US" sz="1600" dirty="0" smtClean="0">
                <a:latin typeface="Calibri" pitchFamily="34" charset="0"/>
              </a:rPr>
              <a:t>clusters and programs”</a:t>
            </a:r>
          </a:p>
          <a:p>
            <a:pPr marL="341313" indent="-341313">
              <a:spcAft>
                <a:spcPts val="24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“Anticipate the University’s need for </a:t>
            </a:r>
            <a:r>
              <a:rPr lang="en-US" sz="1600" b="1" dirty="0" smtClean="0">
                <a:latin typeface="Calibri" pitchFamily="34" charset="0"/>
              </a:rPr>
              <a:t>increased space </a:t>
            </a:r>
            <a:r>
              <a:rPr lang="en-US" sz="1600" dirty="0" smtClean="0">
                <a:latin typeface="Calibri" pitchFamily="34" charset="0"/>
              </a:rPr>
              <a:t>to support its mission”</a:t>
            </a:r>
          </a:p>
          <a:p>
            <a:pPr marL="341313" indent="-341313">
              <a:spcAft>
                <a:spcPts val="24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“Strengthen existing infrastructure to support </a:t>
            </a:r>
            <a:r>
              <a:rPr lang="en-US" sz="1600" b="1" dirty="0" smtClean="0">
                <a:latin typeface="Calibri" pitchFamily="34" charset="0"/>
              </a:rPr>
              <a:t>growing research </a:t>
            </a:r>
            <a:r>
              <a:rPr lang="en-US" sz="1600" dirty="0" smtClean="0">
                <a:latin typeface="Calibri" pitchFamily="34" charset="0"/>
              </a:rPr>
              <a:t>activity”</a:t>
            </a:r>
          </a:p>
          <a:p>
            <a:pPr marL="341313" indent="-341313">
              <a:spcAft>
                <a:spcPts val="2400"/>
              </a:spcAft>
              <a:buFont typeface="Arial" pitchFamily="34" charset="0"/>
              <a:buChar char="•"/>
            </a:pPr>
            <a:r>
              <a:rPr lang="en-US" sz="1600" dirty="0">
                <a:latin typeface="Calibri" pitchFamily="34" charset="0"/>
              </a:rPr>
              <a:t>“Play a proactive role in the State's economic development initiatives through </a:t>
            </a:r>
            <a:r>
              <a:rPr lang="en-US" sz="1600" b="1" dirty="0">
                <a:latin typeface="Calibri" pitchFamily="34" charset="0"/>
              </a:rPr>
              <a:t>sponsored research </a:t>
            </a:r>
            <a:r>
              <a:rPr lang="en-US" sz="1600" dirty="0">
                <a:latin typeface="Calibri" pitchFamily="34" charset="0"/>
              </a:rPr>
              <a:t>activities, </a:t>
            </a:r>
            <a:r>
              <a:rPr lang="en-US" sz="1600" b="1" dirty="0">
                <a:latin typeface="Calibri" pitchFamily="34" charset="0"/>
              </a:rPr>
              <a:t>technology transfer </a:t>
            </a:r>
            <a:r>
              <a:rPr lang="en-US" sz="1600" dirty="0">
                <a:latin typeface="Calibri" pitchFamily="34" charset="0"/>
              </a:rPr>
              <a:t>and commercialization, professional </a:t>
            </a:r>
            <a:r>
              <a:rPr lang="en-US" sz="1600" b="1" dirty="0">
                <a:latin typeface="Calibri" pitchFamily="34" charset="0"/>
              </a:rPr>
              <a:t>workforce development </a:t>
            </a:r>
            <a:r>
              <a:rPr lang="en-US" sz="1600" dirty="0" smtClean="0">
                <a:latin typeface="Calibri" pitchFamily="34" charset="0"/>
              </a:rPr>
              <a:t>“</a:t>
            </a:r>
            <a:endParaRPr lang="en-U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41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pic>
        <p:nvPicPr>
          <p:cNvPr id="6" name="Picture 5" descr="UMBC-Master_Plan_basepowerpoint 50%.jpg"/>
          <p:cNvPicPr>
            <a:picLocks noChangeAspect="1"/>
          </p:cNvPicPr>
          <p:nvPr/>
        </p:nvPicPr>
        <p:blipFill>
          <a:blip r:embed="rId3" cstate="print"/>
          <a:srcRect l="11377" t="18889" r="13791" b="16667"/>
          <a:stretch>
            <a:fillRect/>
          </a:stretch>
        </p:blipFill>
        <p:spPr>
          <a:xfrm>
            <a:off x="3202050" y="1295400"/>
            <a:ext cx="5560949" cy="524124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710313" y="3376141"/>
            <a:ext cx="851910" cy="1477319"/>
          </a:xfrm>
          <a:custGeom>
            <a:avLst/>
            <a:gdLst>
              <a:gd name="connsiteX0" fmla="*/ 296562 w 1584410"/>
              <a:gd name="connsiteY0" fmla="*/ 100227 h 1477319"/>
              <a:gd name="connsiteX1" fmla="*/ 82378 w 1584410"/>
              <a:gd name="connsiteY1" fmla="*/ 767491 h 1477319"/>
              <a:gd name="connsiteX2" fmla="*/ 790832 w 1584410"/>
              <a:gd name="connsiteY2" fmla="*/ 1459470 h 1477319"/>
              <a:gd name="connsiteX3" fmla="*/ 1556951 w 1584410"/>
              <a:gd name="connsiteY3" fmla="*/ 660400 h 1477319"/>
              <a:gd name="connsiteX4" fmla="*/ 626075 w 1584410"/>
              <a:gd name="connsiteY4" fmla="*/ 166129 h 1477319"/>
              <a:gd name="connsiteX5" fmla="*/ 296562 w 1584410"/>
              <a:gd name="connsiteY5" fmla="*/ 100227 h 147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4410" h="1477319">
                <a:moveTo>
                  <a:pt x="296562" y="100227"/>
                </a:moveTo>
                <a:cubicBezTo>
                  <a:pt x="205946" y="200454"/>
                  <a:pt x="0" y="540951"/>
                  <a:pt x="82378" y="767491"/>
                </a:cubicBezTo>
                <a:cubicBezTo>
                  <a:pt x="164756" y="994031"/>
                  <a:pt x="545070" y="1477319"/>
                  <a:pt x="790832" y="1459470"/>
                </a:cubicBezTo>
                <a:cubicBezTo>
                  <a:pt x="1036594" y="1441622"/>
                  <a:pt x="1584410" y="875957"/>
                  <a:pt x="1556951" y="660400"/>
                </a:cubicBezTo>
                <a:cubicBezTo>
                  <a:pt x="1529492" y="444843"/>
                  <a:pt x="838886" y="256745"/>
                  <a:pt x="626075" y="166129"/>
                </a:cubicBezTo>
                <a:cubicBezTo>
                  <a:pt x="413264" y="75513"/>
                  <a:pt x="387178" y="0"/>
                  <a:pt x="296562" y="100227"/>
                </a:cubicBezTo>
                <a:close/>
              </a:path>
            </a:pathLst>
          </a:custGeom>
          <a:solidFill>
            <a:srgbClr val="5B5ED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267200" y="3429000"/>
            <a:ext cx="1143000" cy="1424460"/>
          </a:xfrm>
          <a:custGeom>
            <a:avLst/>
            <a:gdLst>
              <a:gd name="connsiteX0" fmla="*/ 1602260 w 1945504"/>
              <a:gd name="connsiteY0" fmla="*/ 221049 h 1923536"/>
              <a:gd name="connsiteX1" fmla="*/ 292444 w 1945504"/>
              <a:gd name="connsiteY1" fmla="*/ 23341 h 1923536"/>
              <a:gd name="connsiteX2" fmla="*/ 20595 w 1945504"/>
              <a:gd name="connsiteY2" fmla="*/ 361093 h 1923536"/>
              <a:gd name="connsiteX3" fmla="*/ 416012 w 1945504"/>
              <a:gd name="connsiteY3" fmla="*/ 1028357 h 1923536"/>
              <a:gd name="connsiteX4" fmla="*/ 1083276 w 1945504"/>
              <a:gd name="connsiteY4" fmla="*/ 1827428 h 1923536"/>
              <a:gd name="connsiteX5" fmla="*/ 1709352 w 1945504"/>
              <a:gd name="connsiteY5" fmla="*/ 1605006 h 1923536"/>
              <a:gd name="connsiteX6" fmla="*/ 1931774 w 1945504"/>
              <a:gd name="connsiteY6" fmla="*/ 567039 h 1923536"/>
              <a:gd name="connsiteX7" fmla="*/ 1602260 w 1945504"/>
              <a:gd name="connsiteY7" fmla="*/ 221049 h 192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5504" h="1923536">
                <a:moveTo>
                  <a:pt x="1602260" y="221049"/>
                </a:moveTo>
                <a:cubicBezTo>
                  <a:pt x="1329038" y="130433"/>
                  <a:pt x="556055" y="0"/>
                  <a:pt x="292444" y="23341"/>
                </a:cubicBezTo>
                <a:cubicBezTo>
                  <a:pt x="28833" y="46682"/>
                  <a:pt x="0" y="193590"/>
                  <a:pt x="20595" y="361093"/>
                </a:cubicBezTo>
                <a:cubicBezTo>
                  <a:pt x="41190" y="528596"/>
                  <a:pt x="238898" y="783968"/>
                  <a:pt x="416012" y="1028357"/>
                </a:cubicBezTo>
                <a:cubicBezTo>
                  <a:pt x="593126" y="1272746"/>
                  <a:pt x="867719" y="1731320"/>
                  <a:pt x="1083276" y="1827428"/>
                </a:cubicBezTo>
                <a:cubicBezTo>
                  <a:pt x="1298833" y="1923536"/>
                  <a:pt x="1567936" y="1815071"/>
                  <a:pt x="1709352" y="1605006"/>
                </a:cubicBezTo>
                <a:cubicBezTo>
                  <a:pt x="1850768" y="1394941"/>
                  <a:pt x="1945504" y="797698"/>
                  <a:pt x="1931774" y="567039"/>
                </a:cubicBezTo>
                <a:cubicBezTo>
                  <a:pt x="1918044" y="336380"/>
                  <a:pt x="1875482" y="311665"/>
                  <a:pt x="1602260" y="221049"/>
                </a:cubicBezTo>
                <a:close/>
              </a:path>
            </a:pathLst>
          </a:custGeom>
          <a:solidFill>
            <a:srgbClr val="5B5ED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40972" y="3962400"/>
            <a:ext cx="228600" cy="228600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37105" y="3553885"/>
            <a:ext cx="228600" cy="228600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079089" y="3908249"/>
            <a:ext cx="228600" cy="228600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27691" y="4262482"/>
            <a:ext cx="228600" cy="228600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08717" y="4101142"/>
            <a:ext cx="228600" cy="228600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80813" y="3610520"/>
            <a:ext cx="228600" cy="228600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70036" y="1258405"/>
            <a:ext cx="2133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Departments supported by the ILSB</a:t>
            </a:r>
          </a:p>
          <a:p>
            <a:endParaRPr lang="en-US" sz="1400" b="1" dirty="0" smtClean="0"/>
          </a:p>
          <a:p>
            <a:pPr marL="230188" indent="-230188">
              <a:spcAft>
                <a:spcPts val="1200"/>
              </a:spcAft>
            </a:pPr>
            <a:r>
              <a:rPr lang="en-US" sz="1400" dirty="0" smtClean="0"/>
              <a:t>Biological Sciences</a:t>
            </a:r>
          </a:p>
          <a:p>
            <a:pPr marL="230188" indent="-230188">
              <a:spcAft>
                <a:spcPts val="1200"/>
              </a:spcAft>
            </a:pPr>
            <a:r>
              <a:rPr lang="en-US" sz="1400" dirty="0" smtClean="0"/>
              <a:t>Chemical, Biochemical  and Environmental Engineering</a:t>
            </a:r>
          </a:p>
          <a:p>
            <a:pPr marL="230188" indent="-230188">
              <a:spcAft>
                <a:spcPts val="1200"/>
              </a:spcAft>
            </a:pPr>
            <a:r>
              <a:rPr lang="en-US" sz="1400" dirty="0" smtClean="0"/>
              <a:t>Chemistry and Biochemistry</a:t>
            </a:r>
          </a:p>
          <a:p>
            <a:pPr marL="230188" indent="-230188">
              <a:spcAft>
                <a:spcPts val="1200"/>
              </a:spcAft>
            </a:pPr>
            <a:r>
              <a:rPr lang="en-US" sz="1400" dirty="0" smtClean="0"/>
              <a:t>Geography and Environmental Systems</a:t>
            </a:r>
          </a:p>
          <a:p>
            <a:pPr marL="230188" indent="-230188">
              <a:spcAft>
                <a:spcPts val="1200"/>
              </a:spcAft>
            </a:pPr>
            <a:r>
              <a:rPr lang="en-US" sz="1400" dirty="0" smtClean="0"/>
              <a:t>Mechanical Engineering</a:t>
            </a:r>
          </a:p>
          <a:p>
            <a:pPr marL="230188" indent="-230188">
              <a:spcAft>
                <a:spcPts val="1200"/>
              </a:spcAft>
            </a:pPr>
            <a:r>
              <a:rPr lang="en-US" sz="1400" dirty="0" smtClean="0"/>
              <a:t>Mathematics and Statistics</a:t>
            </a:r>
          </a:p>
          <a:p>
            <a:pPr marL="230188" indent="-230188">
              <a:spcAft>
                <a:spcPts val="1200"/>
              </a:spcAft>
            </a:pPr>
            <a:r>
              <a:rPr lang="en-US" sz="1400" dirty="0" smtClean="0"/>
              <a:t>Physics</a:t>
            </a:r>
          </a:p>
          <a:p>
            <a:pPr marL="230188" indent="-230188">
              <a:spcAft>
                <a:spcPts val="1200"/>
              </a:spcAft>
            </a:pPr>
            <a:r>
              <a:rPr lang="en-US" sz="1400" dirty="0" smtClean="0"/>
              <a:t>Psychology</a:t>
            </a:r>
            <a:endParaRPr lang="en-US" sz="1400" b="1" dirty="0"/>
          </a:p>
        </p:txBody>
      </p:sp>
      <p:sp>
        <p:nvSpPr>
          <p:cNvPr id="17" name="Freeform 16"/>
          <p:cNvSpPr/>
          <p:nvPr/>
        </p:nvSpPr>
        <p:spPr>
          <a:xfrm>
            <a:off x="5262563" y="4133850"/>
            <a:ext cx="357187" cy="361950"/>
          </a:xfrm>
          <a:custGeom>
            <a:avLst/>
            <a:gdLst>
              <a:gd name="connsiteX0" fmla="*/ 0 w 357187"/>
              <a:gd name="connsiteY0" fmla="*/ 242887 h 361950"/>
              <a:gd name="connsiteX1" fmla="*/ 328612 w 357187"/>
              <a:gd name="connsiteY1" fmla="*/ 361950 h 361950"/>
              <a:gd name="connsiteX2" fmla="*/ 357187 w 357187"/>
              <a:gd name="connsiteY2" fmla="*/ 266700 h 361950"/>
              <a:gd name="connsiteX3" fmla="*/ 328612 w 357187"/>
              <a:gd name="connsiteY3" fmla="*/ 257175 h 361950"/>
              <a:gd name="connsiteX4" fmla="*/ 347662 w 357187"/>
              <a:gd name="connsiteY4" fmla="*/ 204787 h 361950"/>
              <a:gd name="connsiteX5" fmla="*/ 195262 w 357187"/>
              <a:gd name="connsiteY5" fmla="*/ 147637 h 361950"/>
              <a:gd name="connsiteX6" fmla="*/ 204787 w 357187"/>
              <a:gd name="connsiteY6" fmla="*/ 114300 h 361950"/>
              <a:gd name="connsiteX7" fmla="*/ 180975 w 357187"/>
              <a:gd name="connsiteY7" fmla="*/ 104775 h 361950"/>
              <a:gd name="connsiteX8" fmla="*/ 204787 w 357187"/>
              <a:gd name="connsiteY8" fmla="*/ 38100 h 361950"/>
              <a:gd name="connsiteX9" fmla="*/ 90487 w 357187"/>
              <a:gd name="connsiteY9" fmla="*/ 0 h 361950"/>
              <a:gd name="connsiteX10" fmla="*/ 0 w 357187"/>
              <a:gd name="connsiteY10" fmla="*/ 242887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7187" h="361950">
                <a:moveTo>
                  <a:pt x="0" y="242887"/>
                </a:moveTo>
                <a:lnTo>
                  <a:pt x="328612" y="361950"/>
                </a:lnTo>
                <a:lnTo>
                  <a:pt x="357187" y="266700"/>
                </a:lnTo>
                <a:lnTo>
                  <a:pt x="328612" y="257175"/>
                </a:lnTo>
                <a:lnTo>
                  <a:pt x="347662" y="204787"/>
                </a:lnTo>
                <a:lnTo>
                  <a:pt x="195262" y="147637"/>
                </a:lnTo>
                <a:lnTo>
                  <a:pt x="204787" y="114300"/>
                </a:lnTo>
                <a:lnTo>
                  <a:pt x="180975" y="104775"/>
                </a:lnTo>
                <a:lnTo>
                  <a:pt x="204787" y="38100"/>
                </a:lnTo>
                <a:lnTo>
                  <a:pt x="90487" y="0"/>
                </a:lnTo>
                <a:lnTo>
                  <a:pt x="0" y="24288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638801" y="4191000"/>
            <a:ext cx="14477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Existing Theatre / Academic Services Building</a:t>
            </a:r>
            <a:endParaRPr lang="en-US" sz="1100" b="1" dirty="0"/>
          </a:p>
        </p:txBody>
      </p:sp>
      <p:sp>
        <p:nvSpPr>
          <p:cNvPr id="20" name="Rectangle 19"/>
          <p:cNvSpPr/>
          <p:nvPr/>
        </p:nvSpPr>
        <p:spPr>
          <a:xfrm rot="1264911">
            <a:off x="5323398" y="4192544"/>
            <a:ext cx="342893" cy="268118"/>
          </a:xfrm>
          <a:prstGeom prst="rect">
            <a:avLst/>
          </a:prstGeom>
          <a:solidFill>
            <a:srgbClr val="5B5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511629">
            <a:off x="5086296" y="4206327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>
                    <a:lumMod val="75000"/>
                  </a:schemeClr>
                </a:solidFill>
                <a:latin typeface="Berlin Sans FB Demi" pitchFamily="34" charset="0"/>
              </a:rPr>
              <a:t>I L S B</a:t>
            </a:r>
            <a:endParaRPr lang="en-US" sz="900" b="1" dirty="0">
              <a:solidFill>
                <a:schemeClr val="bg1">
                  <a:lumMod val="7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483562" y="3743459"/>
            <a:ext cx="228600" cy="228600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851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34590" y="1219200"/>
            <a:ext cx="415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atin typeface="Calibri" panose="020F0502020204030204" pitchFamily="34" charset="0"/>
              </a:rPr>
              <a:t>Interdisciplinary Life Sciences Building</a:t>
            </a:r>
            <a:endParaRPr lang="en-US" b="1" spc="50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1" y="1828800"/>
            <a:ext cx="365759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n-lt"/>
              </a:rPr>
              <a:t>The new </a:t>
            </a:r>
            <a:r>
              <a:rPr lang="en-US" sz="1600" b="1" dirty="0" smtClean="0">
                <a:latin typeface="+mn-lt"/>
              </a:rPr>
              <a:t>ILSB</a:t>
            </a:r>
            <a:r>
              <a:rPr lang="en-US" sz="1600" dirty="0" smtClean="0">
                <a:latin typeface="+mn-lt"/>
              </a:rPr>
              <a:t> will provide:</a:t>
            </a:r>
          </a:p>
          <a:p>
            <a:endParaRPr lang="en-US" sz="1600" dirty="0" smtClean="0">
              <a:latin typeface="+mn-lt"/>
            </a:endParaRPr>
          </a:p>
          <a:p>
            <a:pPr marL="284163" indent="-284163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b="1" dirty="0" smtClean="0">
                <a:latin typeface="+mn-lt"/>
              </a:rPr>
              <a:t>Active-learning classrooms, seminar rooms, and teaching labs </a:t>
            </a:r>
            <a:r>
              <a:rPr lang="en-US" sz="1600" dirty="0" smtClean="0">
                <a:latin typeface="+mn-lt"/>
              </a:rPr>
              <a:t>in support of UMBC’s science, technology, engineering, and mathematics programs</a:t>
            </a:r>
          </a:p>
          <a:p>
            <a:pPr fontAlgn="auto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dirty="0" smtClean="0">
              <a:latin typeface="+mn-lt"/>
            </a:endParaRPr>
          </a:p>
        </p:txBody>
      </p:sp>
      <p:pic>
        <p:nvPicPr>
          <p:cNvPr id="7" name="Picture 6" descr="R:\Active_Projects\1.1. Buildings\907 Interdisciplinary Life Sciences Bldg\2011-P100 ILSB Part I and Part II Program\4.  Working Documents\Images\Cast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7" r="9505"/>
          <a:stretch/>
        </p:blipFill>
        <p:spPr bwMode="auto">
          <a:xfrm>
            <a:off x="4615132" y="1751112"/>
            <a:ext cx="4376468" cy="464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10200" y="6402526"/>
            <a:ext cx="3211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50" dirty="0" smtClean="0"/>
              <a:t>Active-Learning Classroom</a:t>
            </a:r>
            <a:endParaRPr lang="en-US" sz="1400" spc="50" dirty="0" smtClean="0"/>
          </a:p>
        </p:txBody>
      </p:sp>
    </p:spTree>
    <p:extLst>
      <p:ext uri="{BB962C8B-B14F-4D97-AF65-F5344CB8AC3E}">
        <p14:creationId xmlns:p14="http://schemas.microsoft.com/office/powerpoint/2010/main" xmlns="" val="415359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34590" y="1219200"/>
            <a:ext cx="415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atin typeface="Calibri" panose="020F0502020204030204" pitchFamily="34" charset="0"/>
              </a:rPr>
              <a:t>Interdisciplinary Life Sciences Building</a:t>
            </a:r>
            <a:endParaRPr lang="en-US" b="1" spc="50" dirty="0"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76400" y="1589782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5B5ED7"/>
                </a:solidFill>
              </a:rPr>
              <a:t>The Interdisciplinary Life Sciences Building will support course redesign with dynamic high-technology classrooms, seminar rooms and teaching labs.</a:t>
            </a:r>
          </a:p>
          <a:p>
            <a:endParaRPr lang="en-US" sz="1600" b="1" dirty="0" smtClean="0">
              <a:solidFill>
                <a:srgbClr val="5B5ED7"/>
              </a:solidFill>
            </a:endParaRPr>
          </a:p>
          <a:p>
            <a:pPr indent="3175"/>
            <a:endParaRPr lang="en-US" sz="1600" dirty="0" smtClean="0">
              <a:latin typeface="Calibri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3214717"/>
              </p:ext>
            </p:extLst>
          </p:nvPr>
        </p:nvGraphicFramePr>
        <p:xfrm>
          <a:off x="1752600" y="2209800"/>
          <a:ext cx="4705350" cy="4495800"/>
        </p:xfrm>
        <a:graphic>
          <a:graphicData uri="http://schemas.openxmlformats.org/drawingml/2006/table">
            <a:tbl>
              <a:tblPr/>
              <a:tblGrid>
                <a:gridCol w="1266825"/>
                <a:gridCol w="3438525"/>
              </a:tblGrid>
              <a:tr h="27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Quantity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688E2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688E2">
                        <a:alpha val="60000"/>
                      </a:srgbClr>
                    </a:solidFill>
                  </a:tcPr>
                </a:tc>
              </a:tr>
              <a:tr h="308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latin typeface="Calibri"/>
                        </a:rPr>
                        <a:t>90 station Active </a:t>
                      </a:r>
                      <a:r>
                        <a:rPr lang="en-US" sz="1400" b="1" i="0" u="none" strike="noStrike" dirty="0" smtClean="0">
                          <a:latin typeface="Calibri"/>
                        </a:rPr>
                        <a:t>Learning Classrooms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latin typeface="Calibri"/>
                        </a:rPr>
                        <a:t>48 station Active Learning </a:t>
                      </a:r>
                      <a:r>
                        <a:rPr lang="en-US" sz="1400" b="1" i="0" u="none" strike="noStrike" dirty="0" smtClean="0">
                          <a:latin typeface="Calibri"/>
                        </a:rPr>
                        <a:t>Classrooms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3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Teaching Ready </a:t>
                      </a:r>
                      <a:r>
                        <a:rPr lang="en-US" sz="1400" b="1" i="0" u="none" strike="noStrike" dirty="0">
                          <a:latin typeface="Calibri"/>
                        </a:rPr>
                        <a:t>Room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latin typeface="+mn-lt"/>
                        </a:rPr>
                        <a:t>Observation and Research</a:t>
                      </a:r>
                      <a:r>
                        <a:rPr lang="en-US" sz="1400" b="1" i="0" u="none" strike="noStrike" baseline="0" dirty="0" smtClean="0">
                          <a:latin typeface="+mn-lt"/>
                        </a:rPr>
                        <a:t> Lab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4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32 </a:t>
                      </a:r>
                      <a:r>
                        <a:rPr lang="en-US" sz="1400" b="1" i="0" u="none" strike="noStrike" dirty="0">
                          <a:latin typeface="Calibri"/>
                        </a:rPr>
                        <a:t>station Teaching </a:t>
                      </a:r>
                      <a:r>
                        <a:rPr lang="en-US" sz="1400" b="1" i="0" u="none" strike="noStrike" dirty="0" smtClean="0">
                          <a:latin typeface="Calibri"/>
                        </a:rPr>
                        <a:t>Labs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2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Shared Teaching </a:t>
                      </a:r>
                      <a:r>
                        <a:rPr lang="en-US" sz="1400" b="1" i="0" u="none" strike="noStrike" dirty="0">
                          <a:latin typeface="Calibri"/>
                        </a:rPr>
                        <a:t>Lab </a:t>
                      </a:r>
                      <a:r>
                        <a:rPr lang="en-US" sz="1400" b="1" i="0" u="none" strike="noStrike" dirty="0" smtClean="0">
                          <a:latin typeface="Calibri"/>
                        </a:rPr>
                        <a:t>Prep and Storage Rooms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327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latin typeface="Calibri"/>
                        </a:rPr>
                        <a:t>24 station Seminar Rooms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latin typeface="Calibri"/>
                        </a:rPr>
                        <a:t>12 station Seminar Rooms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683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1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12 station GMP Lab Training</a:t>
                      </a:r>
                      <a:r>
                        <a:rPr lang="en-US" sz="1400" b="1" i="0" u="none" strike="noStrike" baseline="0" dirty="0" smtClean="0">
                          <a:latin typeface="Calibri"/>
                        </a:rPr>
                        <a:t> Facility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Collaborative</a:t>
                      </a:r>
                      <a:r>
                        <a:rPr lang="en-US" sz="1400" b="1" i="0" u="none" strike="noStrike" baseline="0" dirty="0" smtClean="0">
                          <a:latin typeface="Calibri"/>
                        </a:rPr>
                        <a:t> Project Rooms </a:t>
                      </a:r>
                      <a:r>
                        <a:rPr lang="en-US" sz="1400" b="1" i="0" u="none" strike="noStrike" dirty="0" smtClean="0">
                          <a:latin typeface="Calibri"/>
                        </a:rPr>
                        <a:t>for 5 students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7425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34590" y="1219200"/>
            <a:ext cx="415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atin typeface="Calibri" panose="020F0502020204030204" pitchFamily="34" charset="0"/>
              </a:rPr>
              <a:t>Interdisciplinary Life Sciences Building</a:t>
            </a:r>
            <a:endParaRPr lang="en-US" b="1" spc="50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4590" y="1751112"/>
            <a:ext cx="674741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n-lt"/>
              </a:rPr>
              <a:t>The new </a:t>
            </a:r>
            <a:r>
              <a:rPr lang="en-US" sz="1600" b="1" dirty="0" smtClean="0">
                <a:latin typeface="+mn-lt"/>
              </a:rPr>
              <a:t>ILSB</a:t>
            </a:r>
            <a:r>
              <a:rPr lang="en-US" sz="1600" dirty="0" smtClean="0">
                <a:latin typeface="+mn-lt"/>
              </a:rPr>
              <a:t> will provide:</a:t>
            </a:r>
          </a:p>
          <a:p>
            <a:pPr marL="284163" indent="-284163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b="1" dirty="0" smtClean="0">
                <a:latin typeface="+mn-lt"/>
              </a:rPr>
              <a:t>Flexible and adaptable laboratories </a:t>
            </a:r>
            <a:r>
              <a:rPr lang="en-US" sz="1600" dirty="0" smtClean="0">
                <a:latin typeface="+mn-lt"/>
              </a:rPr>
              <a:t>that are assigned for targeted life science research activities involving faculty from multiple departments and colleges </a:t>
            </a:r>
          </a:p>
          <a:p>
            <a:pPr fontAlgn="auto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dirty="0" smtClean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895600"/>
            <a:ext cx="5773771" cy="371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301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34590" y="1219200"/>
            <a:ext cx="415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atin typeface="Calibri" panose="020F0502020204030204" pitchFamily="34" charset="0"/>
              </a:rPr>
              <a:t>Interdisciplinary Life Sciences Building</a:t>
            </a:r>
            <a:endParaRPr lang="en-US" b="1" spc="50" dirty="0"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76400" y="1589782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600" b="1" dirty="0" smtClean="0">
              <a:solidFill>
                <a:srgbClr val="5B5ED7"/>
              </a:solidFill>
            </a:endParaRPr>
          </a:p>
          <a:p>
            <a:r>
              <a:rPr lang="en-US" sz="1600" b="1" dirty="0" smtClean="0">
                <a:solidFill>
                  <a:srgbClr val="5B5ED7"/>
                </a:solidFill>
              </a:rPr>
              <a:t>Facilities Supporting Life Science-based Research</a:t>
            </a:r>
          </a:p>
          <a:p>
            <a:endParaRPr lang="en-US" sz="1600" b="1" dirty="0" smtClean="0">
              <a:solidFill>
                <a:srgbClr val="5B5ED7"/>
              </a:solidFill>
            </a:endParaRPr>
          </a:p>
          <a:p>
            <a:pPr indent="3175"/>
            <a:endParaRPr lang="en-US" sz="1600" dirty="0" smtClean="0">
              <a:latin typeface="Calibri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752600" y="2209800"/>
          <a:ext cx="4705350" cy="3792210"/>
        </p:xfrm>
        <a:graphic>
          <a:graphicData uri="http://schemas.openxmlformats.org/drawingml/2006/table">
            <a:tbl>
              <a:tblPr/>
              <a:tblGrid>
                <a:gridCol w="1266825"/>
                <a:gridCol w="3438525"/>
              </a:tblGrid>
              <a:tr h="278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Quantity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688E2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688E2">
                        <a:alpha val="60000"/>
                      </a:srgbClr>
                    </a:solidFill>
                  </a:tcPr>
                </a:tc>
              </a:tr>
              <a:tr h="3342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32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Interdisciplinary and Flexible Lab Modules</a:t>
                      </a:r>
                      <a:r>
                        <a:rPr lang="en-US" sz="1400" b="1" i="0" u="none" strike="noStrike" baseline="0" dirty="0" smtClean="0">
                          <a:latin typeface="Calibri"/>
                        </a:rPr>
                        <a:t> 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42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Chemical Hood</a:t>
                      </a:r>
                      <a:r>
                        <a:rPr lang="en-US" sz="1400" b="1" i="0" u="none" strike="noStrike" baseline="0" dirty="0" smtClean="0">
                          <a:latin typeface="Calibri"/>
                        </a:rPr>
                        <a:t> Intensive Lab Modules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342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 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Shared Research Equipment Rooms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342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 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latin typeface="+mn-lt"/>
                        </a:rPr>
                        <a:t>Flexible</a:t>
                      </a:r>
                      <a:r>
                        <a:rPr lang="en-US" sz="1400" b="1" i="0" u="none" strike="noStrike" baseline="0" dirty="0" smtClean="0">
                          <a:latin typeface="+mn-lt"/>
                        </a:rPr>
                        <a:t> Procedure Rooms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342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                  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Environmental Systems Lab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34249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Bioprocess and Cell</a:t>
                      </a:r>
                      <a:r>
                        <a:rPr lang="en-US" sz="1400" b="1" i="0" u="none" strike="noStrike" baseline="0" dirty="0" smtClean="0">
                          <a:latin typeface="Calibri"/>
                        </a:rPr>
                        <a:t> Science Facility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4249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Vivarium for rodents</a:t>
                      </a:r>
                      <a:r>
                        <a:rPr lang="en-US" sz="1400" b="1" i="0" u="none" strike="noStrike" baseline="0" dirty="0" smtClean="0">
                          <a:latin typeface="Calibri"/>
                        </a:rPr>
                        <a:t> and avian research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     procedure rooms</a:t>
                      </a:r>
                    </a:p>
                    <a:p>
                      <a:pPr algn="l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     holding rooms</a:t>
                      </a:r>
                    </a:p>
                    <a:p>
                      <a:pPr algn="l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     whole animal imaging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latin typeface="Calibri"/>
                        </a:rPr>
                        <a:t>     behavior study rooms</a:t>
                      </a:r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6790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34590" y="1219200"/>
            <a:ext cx="41566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atin typeface="Calibri" panose="020F0502020204030204" pitchFamily="34" charset="0"/>
              </a:rPr>
              <a:t>Interdisciplinary Life Sciences Building</a:t>
            </a:r>
            <a:br>
              <a:rPr lang="en-US" b="1" spc="50" dirty="0" smtClean="0">
                <a:latin typeface="Calibri" panose="020F0502020204030204" pitchFamily="34" charset="0"/>
              </a:rPr>
            </a:br>
            <a:r>
              <a:rPr lang="en-US" spc="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Conceptual Section Cut</a:t>
            </a:r>
            <a:endParaRPr lang="en-US" b="1" spc="50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3505200"/>
            <a:ext cx="152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4076700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Commons </a:t>
            </a:r>
            <a:br>
              <a:rPr lang="en-US" dirty="0" smtClean="0"/>
            </a:br>
            <a:r>
              <a:rPr lang="en-US" dirty="0" smtClean="0"/>
              <a:t>Plaza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7667" y="1981200"/>
            <a:ext cx="7687733" cy="4720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3677851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</a:rPr>
              <a:t>Physics </a:t>
            </a:r>
            <a:r>
              <a:rPr lang="en-US" sz="1200" b="1" dirty="0" err="1" smtClean="0">
                <a:solidFill>
                  <a:schemeClr val="bg1">
                    <a:lumMod val="65000"/>
                  </a:schemeClr>
                </a:solidFill>
              </a:rPr>
              <a:t>Bldg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34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70" r="1760"/>
          <a:stretch/>
        </p:blipFill>
        <p:spPr>
          <a:xfrm>
            <a:off x="838199" y="1754557"/>
            <a:ext cx="8305801" cy="5103443"/>
          </a:xfrm>
          <a:prstGeom prst="rect">
            <a:avLst/>
          </a:prstGeom>
        </p:spPr>
      </p:pic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34590" y="1219200"/>
            <a:ext cx="415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atin typeface="Calibri" panose="020F0502020204030204" pitchFamily="34" charset="0"/>
              </a:rPr>
              <a:t>Interdisciplinary Life Sciences Building</a:t>
            </a:r>
            <a:endParaRPr lang="en-US" b="1" spc="5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0" y="588951"/>
            <a:ext cx="1767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spc="50" dirty="0" smtClean="0"/>
          </a:p>
          <a:p>
            <a:endParaRPr lang="en-US" sz="1400" spc="50" dirty="0"/>
          </a:p>
          <a:p>
            <a:pPr defTabSz="657225">
              <a:spcBef>
                <a:spcPts val="1200"/>
              </a:spcBef>
            </a:pPr>
            <a:r>
              <a:rPr lang="en-US" sz="1400" b="1" spc="50" dirty="0" smtClean="0"/>
              <a:t>Construction:	 </a:t>
            </a:r>
            <a:br>
              <a:rPr lang="en-US" sz="1400" b="1" spc="50" dirty="0" smtClean="0"/>
            </a:br>
            <a:r>
              <a:rPr lang="en-US" sz="1400" b="1" spc="50" dirty="0" smtClean="0"/>
              <a:t>2017 – </a:t>
            </a:r>
            <a:r>
              <a:rPr lang="en-US" sz="1400" b="1" spc="50" dirty="0"/>
              <a:t>2</a:t>
            </a:r>
            <a:r>
              <a:rPr lang="en-US" sz="1400" b="1" spc="50" dirty="0" smtClean="0"/>
              <a:t>019</a:t>
            </a:r>
          </a:p>
        </p:txBody>
      </p:sp>
    </p:spTree>
    <p:extLst>
      <p:ext uri="{BB962C8B-B14F-4D97-AF65-F5344CB8AC3E}">
        <p14:creationId xmlns:p14="http://schemas.microsoft.com/office/powerpoint/2010/main" xmlns="" val="60870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116684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For more information</a:t>
            </a:r>
          </a:p>
          <a:p>
            <a:endParaRPr lang="en-US" dirty="0"/>
          </a:p>
          <a:p>
            <a:r>
              <a:rPr lang="en-US" dirty="0"/>
              <a:t>Project website for </a:t>
            </a:r>
            <a:r>
              <a:rPr lang="en-US" b="1" dirty="0"/>
              <a:t>Campus Entrance Project</a:t>
            </a:r>
            <a:r>
              <a:rPr lang="en-US" dirty="0"/>
              <a:t>:</a:t>
            </a:r>
          </a:p>
          <a:p>
            <a:r>
              <a:rPr lang="en-US" dirty="0">
                <a:hlinkClick r:id="rId2"/>
              </a:rPr>
              <a:t>www.</a:t>
            </a:r>
            <a:r>
              <a:rPr lang="en-US" u="sng" dirty="0">
                <a:solidFill>
                  <a:schemeClr val="accent6">
                    <a:lumMod val="50000"/>
                  </a:schemeClr>
                </a:solidFill>
                <a:hlinkClick r:id="rId2"/>
              </a:rPr>
              <a:t>campusentrance.umbc.edu</a:t>
            </a:r>
            <a:endParaRPr lang="en-US" u="sng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  <a:p>
            <a:r>
              <a:rPr lang="en-US" dirty="0"/>
              <a:t>Project website for the </a:t>
            </a:r>
            <a:r>
              <a:rPr lang="en-US" b="1" dirty="0"/>
              <a:t>Event Center</a:t>
            </a:r>
            <a:r>
              <a:rPr lang="en-US" dirty="0"/>
              <a:t>: </a:t>
            </a:r>
            <a:r>
              <a:rPr lang="en-US" i="1" dirty="0"/>
              <a:t>In Development</a:t>
            </a:r>
          </a:p>
          <a:p>
            <a:endParaRPr lang="en-US" dirty="0"/>
          </a:p>
          <a:p>
            <a:r>
              <a:rPr lang="en-US" dirty="0"/>
              <a:t>For more information on </a:t>
            </a:r>
            <a:r>
              <a:rPr lang="en-US" b="1" dirty="0"/>
              <a:t>Facilities Management </a:t>
            </a:r>
            <a:r>
              <a:rPr lang="en-US" dirty="0"/>
              <a:t>go to:</a:t>
            </a:r>
          </a:p>
          <a:p>
            <a:r>
              <a:rPr lang="en-US" u="sng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www.umbc.edu/fm</a:t>
            </a:r>
            <a:r>
              <a:rPr lang="en-US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and click on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Spotlights/News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For more information on the </a:t>
            </a:r>
            <a:r>
              <a:rPr lang="en-US" b="1" dirty="0"/>
              <a:t>Campus Master Plan </a:t>
            </a:r>
            <a:r>
              <a:rPr lang="en-US" dirty="0"/>
              <a:t>go to:</a:t>
            </a:r>
          </a:p>
          <a:p>
            <a:r>
              <a:rPr lang="en-US" u="sng" dirty="0">
                <a:solidFill>
                  <a:schemeClr val="accent5">
                    <a:lumMod val="75000"/>
                  </a:schemeClr>
                </a:solidFill>
                <a:hlinkClick r:id="rId4"/>
              </a:rPr>
              <a:t>ww</a:t>
            </a:r>
            <a:r>
              <a:rPr lang="en-US" u="sng" dirty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w.u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  <a:hlinkClick r:id="rId4"/>
              </a:rPr>
              <a:t>mbc.edu/campusplan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162489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352"/>
          <a:stretch/>
        </p:blipFill>
        <p:spPr>
          <a:xfrm>
            <a:off x="1763576" y="1155350"/>
            <a:ext cx="6847024" cy="5702649"/>
          </a:xfrm>
          <a:prstGeom prst="rect">
            <a:avLst/>
          </a:prstGeom>
        </p:spPr>
      </p:pic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1315" y="5410200"/>
            <a:ext cx="1905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888310" y="4136000"/>
            <a:ext cx="457200" cy="457200"/>
          </a:xfrm>
          <a:prstGeom prst="ellipse">
            <a:avLst/>
          </a:prstGeom>
          <a:solidFill>
            <a:srgbClr val="31859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74151" y="4018545"/>
            <a:ext cx="1072869" cy="40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200"/>
              </a:lnSpc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Fine Arts </a:t>
            </a:r>
            <a:r>
              <a:rPr lang="en-US" dirty="0" err="1" smtClean="0"/>
              <a:t>Bldg</a:t>
            </a:r>
            <a:r>
              <a:rPr lang="en-US" dirty="0" smtClean="0"/>
              <a:t> Renovation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776158" y="1249268"/>
            <a:ext cx="4393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/>
              <a:t>Ongoing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Site</a:t>
            </a:r>
            <a:r>
              <a:rPr lang="es-ES" sz="1600" b="1" dirty="0" smtClean="0"/>
              <a:t> and </a:t>
            </a:r>
            <a:r>
              <a:rPr lang="es-ES" sz="1600" b="1" dirty="0" err="1" smtClean="0"/>
              <a:t>Building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Projects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13781" y="4784004"/>
            <a:ext cx="457200" cy="457200"/>
          </a:xfrm>
          <a:prstGeom prst="ellipse">
            <a:avLst/>
          </a:prstGeom>
          <a:solidFill>
            <a:srgbClr val="31859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40340" y="5062014"/>
            <a:ext cx="1072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200"/>
              </a:lnSpc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Admin </a:t>
            </a:r>
            <a:r>
              <a:rPr lang="en-US" dirty="0" err="1" smtClean="0"/>
              <a:t>Bldg</a:t>
            </a:r>
            <a:endParaRPr lang="en-US" dirty="0" smtClean="0"/>
          </a:p>
          <a:p>
            <a:r>
              <a:rPr lang="en-US" dirty="0" smtClean="0"/>
              <a:t>Green Roof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4948441" y="4264316"/>
            <a:ext cx="605055" cy="605055"/>
          </a:xfrm>
          <a:prstGeom prst="ellipse">
            <a:avLst/>
          </a:prstGeom>
          <a:solidFill>
            <a:srgbClr val="31859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526415" y="4087601"/>
            <a:ext cx="1257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200"/>
              </a:lnSpc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Interdisciplinary Life Sciences Building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077898" y="5154627"/>
            <a:ext cx="1650775" cy="1416106"/>
          </a:xfrm>
          <a:custGeom>
            <a:avLst/>
            <a:gdLst>
              <a:gd name="connsiteX0" fmla="*/ 72828 w 1650775"/>
              <a:gd name="connsiteY0" fmla="*/ 299405 h 1416106"/>
              <a:gd name="connsiteX1" fmla="*/ 0 w 1650775"/>
              <a:gd name="connsiteY1" fmla="*/ 420785 h 1416106"/>
              <a:gd name="connsiteX2" fmla="*/ 105197 w 1650775"/>
              <a:gd name="connsiteY2" fmla="*/ 534074 h 1416106"/>
              <a:gd name="connsiteX3" fmla="*/ 153749 w 1650775"/>
              <a:gd name="connsiteY3" fmla="*/ 1027688 h 1416106"/>
              <a:gd name="connsiteX4" fmla="*/ 186117 w 1650775"/>
              <a:gd name="connsiteY4" fmla="*/ 1416106 h 1416106"/>
              <a:gd name="connsiteX5" fmla="*/ 331774 w 1650775"/>
              <a:gd name="connsiteY5" fmla="*/ 1408014 h 1416106"/>
              <a:gd name="connsiteX6" fmla="*/ 388418 w 1650775"/>
              <a:gd name="connsiteY6" fmla="*/ 1043872 h 1416106"/>
              <a:gd name="connsiteX7" fmla="*/ 550259 w 1650775"/>
              <a:gd name="connsiteY7" fmla="*/ 849663 h 1416106"/>
              <a:gd name="connsiteX8" fmla="*/ 655455 w 1650775"/>
              <a:gd name="connsiteY8" fmla="*/ 833479 h 1416106"/>
              <a:gd name="connsiteX9" fmla="*/ 898216 w 1650775"/>
              <a:gd name="connsiteY9" fmla="*/ 849663 h 1416106"/>
              <a:gd name="connsiteX10" fmla="*/ 1229990 w 1650775"/>
              <a:gd name="connsiteY10" fmla="*/ 817295 h 1416106"/>
              <a:gd name="connsiteX11" fmla="*/ 1497027 w 1650775"/>
              <a:gd name="connsiteY11" fmla="*/ 663546 h 1416106"/>
              <a:gd name="connsiteX12" fmla="*/ 1650775 w 1650775"/>
              <a:gd name="connsiteY12" fmla="*/ 509798 h 1416106"/>
              <a:gd name="connsiteX13" fmla="*/ 1488935 w 1650775"/>
              <a:gd name="connsiteY13" fmla="*/ 315589 h 1416106"/>
              <a:gd name="connsiteX14" fmla="*/ 1335186 w 1650775"/>
              <a:gd name="connsiteY14" fmla="*/ 234669 h 1416106"/>
              <a:gd name="connsiteX15" fmla="*/ 1140977 w 1650775"/>
              <a:gd name="connsiteY15" fmla="*/ 186116 h 1416106"/>
              <a:gd name="connsiteX16" fmla="*/ 946768 w 1650775"/>
              <a:gd name="connsiteY16" fmla="*/ 283221 h 1416106"/>
              <a:gd name="connsiteX17" fmla="*/ 938676 w 1650775"/>
              <a:gd name="connsiteY17" fmla="*/ 347957 h 1416106"/>
              <a:gd name="connsiteX18" fmla="*/ 606903 w 1650775"/>
              <a:gd name="connsiteY18" fmla="*/ 315589 h 1416106"/>
              <a:gd name="connsiteX19" fmla="*/ 606903 w 1650775"/>
              <a:gd name="connsiteY19" fmla="*/ 153748 h 1416106"/>
              <a:gd name="connsiteX20" fmla="*/ 679731 w 1650775"/>
              <a:gd name="connsiteY20" fmla="*/ 72828 h 1416106"/>
              <a:gd name="connsiteX21" fmla="*/ 679731 w 1650775"/>
              <a:gd name="connsiteY21" fmla="*/ 0 h 1416106"/>
              <a:gd name="connsiteX22" fmla="*/ 493614 w 1650775"/>
              <a:gd name="connsiteY22" fmla="*/ 0 h 1416106"/>
              <a:gd name="connsiteX23" fmla="*/ 493614 w 1650775"/>
              <a:gd name="connsiteY23" fmla="*/ 210392 h 1416106"/>
              <a:gd name="connsiteX24" fmla="*/ 97105 w 1650775"/>
              <a:gd name="connsiteY24" fmla="*/ 226577 h 1416106"/>
              <a:gd name="connsiteX25" fmla="*/ 72828 w 1650775"/>
              <a:gd name="connsiteY25" fmla="*/ 299405 h 141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650775" h="1416106">
                <a:moveTo>
                  <a:pt x="72828" y="299405"/>
                </a:moveTo>
                <a:lnTo>
                  <a:pt x="0" y="420785"/>
                </a:lnTo>
                <a:lnTo>
                  <a:pt x="105197" y="534074"/>
                </a:lnTo>
                <a:lnTo>
                  <a:pt x="153749" y="1027688"/>
                </a:lnTo>
                <a:lnTo>
                  <a:pt x="186117" y="1416106"/>
                </a:lnTo>
                <a:lnTo>
                  <a:pt x="331774" y="1408014"/>
                </a:lnTo>
                <a:lnTo>
                  <a:pt x="388418" y="1043872"/>
                </a:lnTo>
                <a:lnTo>
                  <a:pt x="550259" y="849663"/>
                </a:lnTo>
                <a:lnTo>
                  <a:pt x="655455" y="833479"/>
                </a:lnTo>
                <a:lnTo>
                  <a:pt x="898216" y="849663"/>
                </a:lnTo>
                <a:lnTo>
                  <a:pt x="1229990" y="817295"/>
                </a:lnTo>
                <a:lnTo>
                  <a:pt x="1497027" y="663546"/>
                </a:lnTo>
                <a:lnTo>
                  <a:pt x="1650775" y="509798"/>
                </a:lnTo>
                <a:lnTo>
                  <a:pt x="1488935" y="315589"/>
                </a:lnTo>
                <a:lnTo>
                  <a:pt x="1335186" y="234669"/>
                </a:lnTo>
                <a:lnTo>
                  <a:pt x="1140977" y="186116"/>
                </a:lnTo>
                <a:lnTo>
                  <a:pt x="946768" y="283221"/>
                </a:lnTo>
                <a:lnTo>
                  <a:pt x="938676" y="347957"/>
                </a:lnTo>
                <a:lnTo>
                  <a:pt x="606903" y="315589"/>
                </a:lnTo>
                <a:lnTo>
                  <a:pt x="606903" y="153748"/>
                </a:lnTo>
                <a:lnTo>
                  <a:pt x="679731" y="72828"/>
                </a:lnTo>
                <a:lnTo>
                  <a:pt x="679731" y="0"/>
                </a:lnTo>
                <a:lnTo>
                  <a:pt x="493614" y="0"/>
                </a:lnTo>
                <a:lnTo>
                  <a:pt x="493614" y="210392"/>
                </a:lnTo>
                <a:lnTo>
                  <a:pt x="97105" y="226577"/>
                </a:lnTo>
                <a:lnTo>
                  <a:pt x="72828" y="299405"/>
                </a:lnTo>
                <a:close/>
              </a:path>
            </a:pathLst>
          </a:custGeom>
          <a:solidFill>
            <a:srgbClr val="C9C64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278176" y="3698101"/>
            <a:ext cx="457200" cy="457200"/>
          </a:xfrm>
          <a:prstGeom prst="ellipse">
            <a:avLst/>
          </a:prstGeom>
          <a:solidFill>
            <a:srgbClr val="C9C64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278176" y="5486400"/>
            <a:ext cx="107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Campus </a:t>
            </a:r>
            <a:br>
              <a:rPr lang="es-ES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Entrance</a:t>
            </a:r>
            <a:r>
              <a:rPr lang="es-E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Project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41953" y="3503643"/>
            <a:ext cx="12641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Stormwater</a:t>
            </a: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Retention 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Facility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63575" y="5400299"/>
            <a:ext cx="1852739" cy="14477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125833" y="6255101"/>
            <a:ext cx="457200" cy="457200"/>
          </a:xfrm>
          <a:prstGeom prst="ellipse">
            <a:avLst/>
          </a:prstGeom>
          <a:solidFill>
            <a:srgbClr val="C9C64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665711" y="6265057"/>
            <a:ext cx="831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200"/>
              </a:lnSpc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Site</a:t>
            </a:r>
            <a:br>
              <a:rPr lang="en-US" dirty="0" smtClean="0"/>
            </a:br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2144576" y="5638800"/>
            <a:ext cx="457200" cy="457200"/>
          </a:xfrm>
          <a:prstGeom prst="ellipse">
            <a:avLst/>
          </a:prstGeom>
          <a:solidFill>
            <a:srgbClr val="31859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684454" y="5648756"/>
            <a:ext cx="831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200"/>
              </a:lnSpc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Building Projects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5372286" y="2231040"/>
            <a:ext cx="409809" cy="409809"/>
          </a:xfrm>
          <a:prstGeom prst="ellipse">
            <a:avLst/>
          </a:prstGeom>
          <a:solidFill>
            <a:srgbClr val="31859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546513" y="2088076"/>
            <a:ext cx="1072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200"/>
              </a:lnSpc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Preschool Center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6517161" y="4592664"/>
            <a:ext cx="765693" cy="765693"/>
          </a:xfrm>
          <a:prstGeom prst="ellipse">
            <a:avLst/>
          </a:prstGeom>
          <a:solidFill>
            <a:srgbClr val="31859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245674" y="4388861"/>
            <a:ext cx="107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</a:rPr>
              <a:t>The Event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Center</a:t>
            </a:r>
          </a:p>
        </p:txBody>
      </p:sp>
      <p:sp>
        <p:nvSpPr>
          <p:cNvPr id="38" name="Oval 37"/>
          <p:cNvSpPr/>
          <p:nvPr/>
        </p:nvSpPr>
        <p:spPr>
          <a:xfrm>
            <a:off x="3667106" y="2160383"/>
            <a:ext cx="765693" cy="765693"/>
          </a:xfrm>
          <a:prstGeom prst="ellipse">
            <a:avLst/>
          </a:prstGeom>
          <a:solidFill>
            <a:srgbClr val="31859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35614" y="2136901"/>
            <a:ext cx="1384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Renovations to </a:t>
            </a: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Apartment Communities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9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/>
      <p:bldP spid="26" grpId="0"/>
      <p:bldP spid="17" grpId="0" animBg="1"/>
      <p:bldP spid="18" grpId="0"/>
      <p:bldP spid="22" grpId="0" animBg="1"/>
      <p:bldP spid="24" grpId="0"/>
      <p:bldP spid="25" grpId="0" animBg="1"/>
      <p:bldP spid="27" grpId="0" animBg="1"/>
      <p:bldP spid="28" grpId="0"/>
      <p:bldP spid="29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20" grpId="0"/>
      <p:bldP spid="38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69" r="17239" b="13482"/>
          <a:stretch/>
        </p:blipFill>
        <p:spPr bwMode="auto">
          <a:xfrm>
            <a:off x="1016000" y="2347355"/>
            <a:ext cx="7989062" cy="435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7019" y="1222241"/>
            <a:ext cx="39624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atin typeface="Calibri" panose="020F0502020204030204" pitchFamily="34" charset="0"/>
              </a:rPr>
              <a:t>Campus Entrance</a:t>
            </a:r>
            <a:br>
              <a:rPr lang="en-US" b="1" spc="50" dirty="0" smtClean="0">
                <a:latin typeface="Calibri" panose="020F0502020204030204" pitchFamily="34" charset="0"/>
              </a:rPr>
            </a:br>
            <a:r>
              <a:rPr lang="en-US" sz="1100" b="1" spc="50" dirty="0">
                <a:latin typeface="Avenir LT Std 65 Medium" pitchFamily="34" charset="0"/>
              </a:rPr>
              <a:t>Traffic Safety and Circulation Improvement </a:t>
            </a:r>
            <a:r>
              <a:rPr lang="en-US" sz="1100" b="1" spc="50" dirty="0" smtClean="0">
                <a:latin typeface="Avenir LT Std 65 Medium" pitchFamily="34" charset="0"/>
              </a:rPr>
              <a:t>Project </a:t>
            </a:r>
            <a:endParaRPr lang="en-US" b="1" spc="50" dirty="0">
              <a:latin typeface="Avenir LT Std 65 Medium" pitchFamily="34" charset="0"/>
            </a:endParaRPr>
          </a:p>
          <a:p>
            <a:endParaRPr lang="en-US" b="1" spc="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590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6400" y="2438400"/>
            <a:ext cx="7010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Construction Completion</a:t>
            </a:r>
            <a:br>
              <a:rPr lang="en-US" sz="1600" b="1" dirty="0"/>
            </a:br>
            <a:r>
              <a:rPr lang="en-US" sz="1600" dirty="0" smtClean="0"/>
              <a:t>October 2015</a:t>
            </a:r>
          </a:p>
          <a:p>
            <a:endParaRPr lang="en-US" sz="1600" dirty="0"/>
          </a:p>
          <a:p>
            <a:r>
              <a:rPr lang="en-US" sz="1600" dirty="0" smtClean="0"/>
              <a:t>This project addresses traffic and safety issues at the intersection of Hilltop Circle and UMBC Boulevard, by:</a:t>
            </a:r>
          </a:p>
          <a:p>
            <a:pPr marL="461963" indent="-227013">
              <a:spcBef>
                <a:spcPts val="1800"/>
              </a:spcBef>
              <a:buSzPct val="76000"/>
              <a:buFont typeface="Arial" panose="020B0604020202020204" pitchFamily="34" charset="0"/>
              <a:buChar char="•"/>
            </a:pPr>
            <a:r>
              <a:rPr lang="en-US" sz="1600" dirty="0" smtClean="0"/>
              <a:t>improving the existing </a:t>
            </a:r>
            <a:r>
              <a:rPr lang="en-US" sz="1600" b="1" dirty="0" smtClean="0"/>
              <a:t>intersection</a:t>
            </a:r>
          </a:p>
          <a:p>
            <a:pPr marL="461963" indent="-227013">
              <a:spcBef>
                <a:spcPts val="1800"/>
              </a:spcBef>
              <a:buSzPct val="76000"/>
              <a:buFont typeface="Arial" panose="020B0604020202020204" pitchFamily="34" charset="0"/>
              <a:buChar char="•"/>
            </a:pPr>
            <a:r>
              <a:rPr lang="en-US" sz="1600" dirty="0" smtClean="0"/>
              <a:t>enhancing the </a:t>
            </a:r>
            <a:r>
              <a:rPr lang="en-US" sz="1600" b="1" dirty="0" smtClean="0"/>
              <a:t>front door </a:t>
            </a:r>
            <a:r>
              <a:rPr lang="en-US" sz="1600" dirty="0" smtClean="0"/>
              <a:t>of the campus</a:t>
            </a:r>
          </a:p>
          <a:p>
            <a:pPr marL="461963" indent="-227013">
              <a:spcBef>
                <a:spcPts val="1800"/>
              </a:spcBef>
              <a:buSzPct val="76000"/>
              <a:buFont typeface="Arial" panose="020B0604020202020204" pitchFamily="34" charset="0"/>
              <a:buChar char="•"/>
            </a:pPr>
            <a:r>
              <a:rPr lang="en-US" sz="1600" dirty="0" smtClean="0"/>
              <a:t>simplifying </a:t>
            </a:r>
            <a:r>
              <a:rPr lang="en-US" sz="1600" b="1" dirty="0" smtClean="0"/>
              <a:t>visitor access </a:t>
            </a:r>
            <a:r>
              <a:rPr lang="en-US" sz="1600" dirty="0" smtClean="0"/>
              <a:t>to the Administration Drive Garage </a:t>
            </a:r>
          </a:p>
          <a:p>
            <a:pPr marL="461963" indent="-227013">
              <a:spcBef>
                <a:spcPts val="1800"/>
              </a:spcBef>
              <a:buSzPct val="76000"/>
              <a:buFont typeface="Arial" panose="020B0604020202020204" pitchFamily="34" charset="0"/>
              <a:buChar char="•"/>
            </a:pPr>
            <a:r>
              <a:rPr lang="en-US" sz="1600" dirty="0" smtClean="0"/>
              <a:t>improving the </a:t>
            </a:r>
            <a:r>
              <a:rPr lang="en-US" sz="1600" b="1" dirty="0" smtClean="0"/>
              <a:t>pedestrian experience </a:t>
            </a:r>
            <a:r>
              <a:rPr lang="en-US" sz="1600" dirty="0" smtClean="0"/>
              <a:t>upon entering the campus</a:t>
            </a:r>
          </a:p>
          <a:p>
            <a:pPr marL="461963" indent="-227013">
              <a:spcBef>
                <a:spcPts val="1800"/>
              </a:spcBef>
              <a:buSzPct val="76000"/>
              <a:buFont typeface="Arial" panose="020B0604020202020204" pitchFamily="34" charset="0"/>
              <a:buChar char="•"/>
            </a:pPr>
            <a:r>
              <a:rPr lang="en-US" sz="1600" dirty="0" smtClean="0"/>
              <a:t>improving </a:t>
            </a:r>
            <a:r>
              <a:rPr lang="en-US" sz="1600" b="1" dirty="0" smtClean="0"/>
              <a:t>traffic flow </a:t>
            </a:r>
            <a:r>
              <a:rPr lang="en-US" sz="1600" dirty="0" smtClean="0"/>
              <a:t>on UMBC Boulevard</a:t>
            </a:r>
          </a:p>
          <a:p>
            <a:pPr marL="461963" indent="-227013">
              <a:spcBef>
                <a:spcPts val="600"/>
              </a:spcBef>
              <a:buSzPct val="76000"/>
              <a:buFont typeface="Arial" panose="020B0604020202020204" pitchFamily="34" charset="0"/>
              <a:buChar char="•"/>
            </a:pP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7019" y="1222241"/>
            <a:ext cx="39624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atin typeface="Calibri" panose="020F0502020204030204" pitchFamily="34" charset="0"/>
              </a:rPr>
              <a:t>Campus Entrance</a:t>
            </a:r>
            <a:br>
              <a:rPr lang="en-US" b="1" spc="50" dirty="0" smtClean="0">
                <a:latin typeface="Calibri" panose="020F0502020204030204" pitchFamily="34" charset="0"/>
              </a:rPr>
            </a:br>
            <a:r>
              <a:rPr lang="en-US" sz="1100" b="1" spc="50" dirty="0">
                <a:latin typeface="Avenir LT Std 65 Medium" pitchFamily="34" charset="0"/>
              </a:rPr>
              <a:t>Traffic Safety and Circulation Improvement Project </a:t>
            </a:r>
            <a:endParaRPr lang="en-US" b="1" spc="50" dirty="0">
              <a:latin typeface="Avenir LT Std 65 Medium" pitchFamily="34" charset="0"/>
            </a:endParaRPr>
          </a:p>
          <a:p>
            <a:endParaRPr lang="en-US" b="1" spc="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518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46" t="4421" r="11971" b="6949"/>
          <a:stretch/>
        </p:blipFill>
        <p:spPr>
          <a:xfrm>
            <a:off x="3581400" y="1667426"/>
            <a:ext cx="4650154" cy="50130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34591" y="2971919"/>
            <a:ext cx="25836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47019" y="1222241"/>
            <a:ext cx="39624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atin typeface="Calibri" panose="020F0502020204030204" pitchFamily="34" charset="0"/>
              </a:rPr>
              <a:t>Campus Entrance</a:t>
            </a:r>
            <a:br>
              <a:rPr lang="en-US" b="1" spc="50" dirty="0" smtClean="0">
                <a:latin typeface="Calibri" panose="020F0502020204030204" pitchFamily="34" charset="0"/>
              </a:rPr>
            </a:br>
            <a:r>
              <a:rPr lang="en-US" sz="1100" b="1" spc="50" dirty="0">
                <a:latin typeface="Avenir LT Std 65 Medium" pitchFamily="34" charset="0"/>
              </a:rPr>
              <a:t>Traffic Safety and Circulation Improvement Project </a:t>
            </a:r>
            <a:endParaRPr lang="en-US" b="1" spc="50" dirty="0">
              <a:latin typeface="Avenir LT Std 65 Medium" pitchFamily="34" charset="0"/>
            </a:endParaRPr>
          </a:p>
          <a:p>
            <a:endParaRPr lang="en-US" b="1" spc="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901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47019" y="1222241"/>
            <a:ext cx="39624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atin typeface="Calibri" panose="020F0502020204030204" pitchFamily="34" charset="0"/>
              </a:rPr>
              <a:t>Campus Entrance</a:t>
            </a:r>
            <a:br>
              <a:rPr lang="en-US" b="1" spc="50" dirty="0" smtClean="0">
                <a:latin typeface="Calibri" panose="020F0502020204030204" pitchFamily="34" charset="0"/>
              </a:rPr>
            </a:br>
            <a:r>
              <a:rPr lang="en-US" sz="1100" b="1" spc="50" dirty="0">
                <a:latin typeface="Avenir LT Std 65 Medium" pitchFamily="34" charset="0"/>
              </a:rPr>
              <a:t>Traffic Safety and Circulation Improvement Project </a:t>
            </a:r>
            <a:endParaRPr lang="en-US" b="1" spc="50" dirty="0">
              <a:latin typeface="Avenir LT Std 65 Medium" pitchFamily="34" charset="0"/>
            </a:endParaRPr>
          </a:p>
          <a:p>
            <a:endParaRPr lang="en-US" b="1" spc="50" dirty="0"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Summer 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2037850"/>
            <a:ext cx="7131760" cy="441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036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Active_Projects\1.4. Campus-Wide Planning\Presentations to Campus Community\Fall Forum Update\Project Images\Pond EXIST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39" b="20601"/>
          <a:stretch/>
        </p:blipFill>
        <p:spPr bwMode="auto">
          <a:xfrm>
            <a:off x="3200400" y="2438400"/>
            <a:ext cx="5029200" cy="41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355600" y="533400"/>
            <a:ext cx="132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spc="-300" dirty="0">
                <a:solidFill>
                  <a:schemeClr val="bg1">
                    <a:lumMod val="65000"/>
                  </a:schemeClr>
                </a:solidFill>
                <a:latin typeface="Trajan Pro" pitchFamily="18" charset="0"/>
              </a:rPr>
              <a:t>UMBC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47019" y="1222241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>
                <a:latin typeface="Calibri" panose="020F0502020204030204" pitchFamily="34" charset="0"/>
              </a:rPr>
              <a:t>Stormwater Retention Facility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755" y="588951"/>
            <a:ext cx="7239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Update of Planning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T Std 65 Medium" pitchFamily="34" charset="0"/>
              </a:rPr>
              <a:t>Projects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T Std 65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192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23570</TotalTime>
  <Words>1224</Words>
  <Application>Microsoft Office PowerPoint</Application>
  <PresentationFormat>On-screen Show (4:3)</PresentationFormat>
  <Paragraphs>357</Paragraphs>
  <Slides>38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Celso Guitian</dc:creator>
  <cp:lastModifiedBy>kogan</cp:lastModifiedBy>
  <cp:revision>1546</cp:revision>
  <cp:lastPrinted>2014-12-04T20:28:45Z</cp:lastPrinted>
  <dcterms:created xsi:type="dcterms:W3CDTF">2010-07-19T13:05:55Z</dcterms:created>
  <dcterms:modified xsi:type="dcterms:W3CDTF">2015-09-15T23:01:09Z</dcterms:modified>
</cp:coreProperties>
</file>