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5" r:id="rId12"/>
    <p:sldId id="278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5074F6-CA0F-4045-95BA-A0571E3CD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72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A4D0E-7DA8-4C24-834C-D59A0C68C4CD}" type="slidenum">
              <a:rPr lang="en-US"/>
              <a:pPr/>
              <a:t>2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76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832FC-C63B-4BF8-AB7E-5585FA7D23AC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F7E3B-5C92-4DB5-A40B-FDE78432470D}" type="slidenum">
              <a:rPr lang="en-US"/>
              <a:pPr/>
              <a:t>12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86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F7E3B-5C92-4DB5-A40B-FDE78432470D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63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1EC79-E637-40D5-B664-92508D250A5A}" type="slidenum">
              <a:rPr lang="en-US"/>
              <a:pPr/>
              <a:t>14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7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F51364-921B-4CBA-B0AF-D5F6DB39EDCD}" type="slidenum">
              <a:rPr lang="en-US"/>
              <a:pPr/>
              <a:t>15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77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E1C19-5292-456B-BA67-71FAB483408B}" type="slidenum">
              <a:rPr lang="en-US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88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45960-9DE3-481E-B969-03C455C8F33F}" type="slidenum">
              <a:rPr lang="en-US"/>
              <a:pPr/>
              <a:t>17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67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652A5-3725-4826-83CF-CA8298C62566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3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59EF0-79DF-4CFD-A3AB-14FE47FD7932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597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AC4C8-23F5-418A-BDA5-784B5D423E31}" type="slidenum">
              <a:rPr lang="en-US"/>
              <a:pPr/>
              <a:t>20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9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1E001-927E-40E8-AD8E-CA8E8C716745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070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71810-CBBC-4B4E-9763-424A424DB2B5}" type="slidenum">
              <a:rPr lang="en-US"/>
              <a:pPr/>
              <a:t>21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1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9869E-DC1C-412A-9A4F-5A79DD926873}" type="slidenum">
              <a:rPr lang="en-US"/>
              <a:pPr/>
              <a:t>4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05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5A1E1-6723-4B50-8776-DD6B3E402B89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5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D086D-93BE-4391-A451-F4ADA6B6CDFC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35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28846-07C6-4C69-9526-2810084B85C9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4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15C90-043F-4AD1-A090-099B60B77366}" type="slidenum">
              <a:rPr lang="en-US"/>
              <a:pPr/>
              <a:t>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57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3915E-7266-4718-8745-55FAF720B5C7}" type="slidenum">
              <a:rPr lang="en-US"/>
              <a:pPr/>
              <a:t>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07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1A617-603F-444C-BED4-F50B1E7272EA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3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A415C-E15F-433F-8F03-A8A184865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6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79B83-D68B-473B-916B-8C1556DC8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5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006BC-D7F2-4D1A-BCE1-5357C68B9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7032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021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521B9-F915-48BA-B67B-81AE289B58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9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C0167-AE56-4165-A915-773E2EA17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3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E437D-DA68-4571-87D4-50BE76B674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1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9B79E-60D2-45BF-9E48-BD88C9E83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2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31F2F-D7A6-48EF-B88C-6FF7CB8ED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1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F6D9F-F76A-4E77-9A0A-87B73E697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2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B0C66-B1D0-4486-A35A-E319053CE3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3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2292D-1716-462F-8DED-43C1691B1F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A15ADE60-A62D-47E0-AF35-DCA0F05233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 &amp; Dynamic Memory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CMSC 202</a:t>
            </a:r>
          </a:p>
        </p:txBody>
      </p:sp>
    </p:spTree>
    <p:extLst>
      <p:ext uri="{BB962C8B-B14F-4D97-AF65-F5344CB8AC3E}">
        <p14:creationId xmlns:p14="http://schemas.microsoft.com/office/powerpoint/2010/main" val="152328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Video!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267200"/>
            <a:ext cx="8839200" cy="1752600"/>
          </a:xfrm>
        </p:spPr>
        <p:txBody>
          <a:bodyPr/>
          <a:lstStyle/>
          <a:p>
            <a:pPr algn="ctr"/>
            <a:r>
              <a:rPr lang="en-US" dirty="0"/>
              <a:t>Pointer Fun with Binky</a:t>
            </a:r>
          </a:p>
          <a:p>
            <a:pPr algn="ctr"/>
            <a:r>
              <a:rPr lang="en-US" dirty="0"/>
              <a:t>http://cslibrary.stanford.edu/104/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Assume you have a Shoe class: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Create a pointer to a Shoe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Connect the pointer to a new Shoe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Delete your Shoe object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Set pointer to null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419600" cy="3886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Shoe* shoePtr;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shoePtr = new Shoe;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delete shoePtr;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shoePtr =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Arrays?!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Syntax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type*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 = new type[ size ];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type*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 = new type[ size ] ( </a:t>
            </a:r>
            <a:r>
              <a:rPr lang="en-US" sz="1800" b="1" dirty="0" err="1">
                <a:latin typeface="Courier New" panose="02070309020205020404" pitchFamily="49" charset="0"/>
              </a:rPr>
              <a:t>params</a:t>
            </a:r>
            <a:r>
              <a:rPr lang="en-US" sz="1800" b="1" dirty="0">
                <a:latin typeface="Courier New" panose="02070309020205020404" pitchFamily="49" charset="0"/>
              </a:rPr>
              <a:t> );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delete [ ]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Example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* </a:t>
            </a:r>
            <a:r>
              <a:rPr lang="en-US" sz="1800" b="1" dirty="0" err="1">
                <a:latin typeface="Courier New" panose="02070309020205020404" pitchFamily="49" charset="0"/>
              </a:rPr>
              <a:t>intPtr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intPtr</a:t>
            </a:r>
            <a:r>
              <a:rPr lang="en-US" sz="1800" b="1" dirty="0">
                <a:latin typeface="Courier New" panose="02070309020205020404" pitchFamily="49" charset="0"/>
              </a:rPr>
              <a:t> = new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[ 5 ];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Car* </a:t>
            </a:r>
            <a:r>
              <a:rPr lang="en-US" sz="1800" b="1" dirty="0" err="1">
                <a:latin typeface="Courier New" panose="02070309020205020404" pitchFamily="49" charset="0"/>
              </a:rPr>
              <a:t>carPtr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carPtr</a:t>
            </a:r>
            <a:r>
              <a:rPr lang="en-US" sz="1800" b="1" dirty="0">
                <a:latin typeface="Courier New" panose="02070309020205020404" pitchFamily="49" charset="0"/>
              </a:rPr>
              <a:t> = new Car[ 10 </a:t>
            </a:r>
            <a:r>
              <a:rPr lang="en-US" sz="1800" b="1" dirty="0" smtClean="0">
                <a:latin typeface="Courier New" panose="02070309020205020404" pitchFamily="49" charset="0"/>
              </a:rPr>
              <a:t>];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Customer* </a:t>
            </a:r>
            <a:r>
              <a:rPr lang="en-US" sz="1800" b="1" dirty="0" err="1">
                <a:latin typeface="Courier New" panose="02070309020205020404" pitchFamily="49" charset="0"/>
              </a:rPr>
              <a:t>custPtr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custPtr</a:t>
            </a:r>
            <a:r>
              <a:rPr lang="en-US" sz="1800" b="1" dirty="0">
                <a:latin typeface="Courier New" panose="02070309020205020404" pitchFamily="49" charset="0"/>
              </a:rPr>
              <a:t> = new Customer[ 3 ];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781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7162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7543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924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876800" y="35052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648200" y="3200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intPtr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5257800" y="3733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400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 flipV="1">
            <a:off x="5410200" y="4800600"/>
            <a:ext cx="609600" cy="1143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943600" y="57912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Constructor!</a:t>
            </a:r>
          </a:p>
        </p:txBody>
      </p:sp>
    </p:spTree>
    <p:extLst>
      <p:ext uri="{BB962C8B-B14F-4D97-AF65-F5344CB8AC3E}">
        <p14:creationId xmlns:p14="http://schemas.microsoft.com/office/powerpoint/2010/main" val="258370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8" grpId="0" animBg="1"/>
      <p:bldP spid="18439" grpId="0" animBg="1"/>
      <p:bldP spid="18440" grpId="0" animBg="1"/>
      <p:bldP spid="18441" grpId="0" animBg="1"/>
      <p:bldP spid="18442" grpId="0"/>
      <p:bldP spid="18443" grpId="0" animBg="1"/>
      <p:bldP spid="18449" grpId="0" animBg="1"/>
      <p:bldP spid="18450" grpId="0" animBg="1"/>
      <p:bldP spid="184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Arrays?!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Syntax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type*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 = new type[ size ];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type*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 = new type[ size ] ( </a:t>
            </a:r>
            <a:r>
              <a:rPr lang="en-US" sz="1800" b="1" dirty="0" err="1">
                <a:latin typeface="Courier New" panose="02070309020205020404" pitchFamily="49" charset="0"/>
              </a:rPr>
              <a:t>params</a:t>
            </a:r>
            <a:r>
              <a:rPr lang="en-US" sz="1800" b="1" dirty="0">
                <a:latin typeface="Courier New" panose="02070309020205020404" pitchFamily="49" charset="0"/>
              </a:rPr>
              <a:t> );</a:t>
            </a:r>
          </a:p>
          <a:p>
            <a:pPr lvl="1">
              <a:lnSpc>
                <a:spcPct val="80000"/>
              </a:lnSpc>
            </a:pPr>
            <a:r>
              <a:rPr lang="en-US" sz="1800" b="1" dirty="0">
                <a:latin typeface="Courier New" panose="02070309020205020404" pitchFamily="49" charset="0"/>
              </a:rPr>
              <a:t>delete [ ] </a:t>
            </a:r>
            <a:r>
              <a:rPr lang="en-US" sz="1800" b="1" dirty="0" err="1">
                <a:latin typeface="Courier New" panose="02070309020205020404" pitchFamily="49" charset="0"/>
              </a:rPr>
              <a:t>arrayName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Example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* </a:t>
            </a:r>
            <a:r>
              <a:rPr lang="en-US" sz="1800" b="1" dirty="0" err="1">
                <a:latin typeface="Courier New" panose="02070309020205020404" pitchFamily="49" charset="0"/>
              </a:rPr>
              <a:t>intPtr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intPtr</a:t>
            </a:r>
            <a:r>
              <a:rPr lang="en-US" sz="1800" b="1" dirty="0">
                <a:latin typeface="Courier New" panose="02070309020205020404" pitchFamily="49" charset="0"/>
              </a:rPr>
              <a:t> = new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[ 5 ];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Car* </a:t>
            </a:r>
            <a:r>
              <a:rPr lang="en-US" sz="1800" b="1" dirty="0" err="1">
                <a:latin typeface="Courier New" panose="02070309020205020404" pitchFamily="49" charset="0"/>
              </a:rPr>
              <a:t>carPtr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carPtr</a:t>
            </a:r>
            <a:r>
              <a:rPr lang="en-US" sz="1800" b="1" dirty="0">
                <a:latin typeface="Courier New" panose="02070309020205020404" pitchFamily="49" charset="0"/>
              </a:rPr>
              <a:t> = new Car[ 10 ] ( “Nissan”, “Pulsar” 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Customer* </a:t>
            </a:r>
            <a:r>
              <a:rPr lang="en-US" sz="1800" b="1" dirty="0" err="1">
                <a:latin typeface="Courier New" panose="02070309020205020404" pitchFamily="49" charset="0"/>
              </a:rPr>
              <a:t>custPtr</a:t>
            </a:r>
            <a:r>
              <a:rPr lang="en-US" sz="18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custPtr</a:t>
            </a:r>
            <a:r>
              <a:rPr lang="en-US" sz="1800" b="1" dirty="0">
                <a:latin typeface="Courier New" panose="02070309020205020404" pitchFamily="49" charset="0"/>
              </a:rPr>
              <a:t> = new Customer[ 3 ];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781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7162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7543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924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876800" y="35052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648200" y="3200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intPtr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5257800" y="3733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6400800" y="3505200"/>
            <a:ext cx="381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 flipV="1">
            <a:off x="5410200" y="4800600"/>
            <a:ext cx="609600" cy="11430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943600" y="57912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Constructor!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8" grpId="0" animBg="1"/>
      <p:bldP spid="18439" grpId="0" animBg="1"/>
      <p:bldP spid="18440" grpId="0" animBg="1"/>
      <p:bldP spid="18441" grpId="0" animBg="1"/>
      <p:bldP spid="18442" grpId="0"/>
      <p:bldP spid="18443" grpId="0" animBg="1"/>
      <p:bldP spid="18449" grpId="0" animBg="1"/>
      <p:bldP spid="18450" grpId="0" animBg="1"/>
      <p:bldP spid="184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2D Arrays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1600" dirty="0" smtClean="0"/>
              <a:t>Algorithm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Allocate the number of rows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For each row</a:t>
            </a:r>
          </a:p>
          <a:p>
            <a:pPr lvl="2">
              <a:lnSpc>
                <a:spcPct val="80000"/>
              </a:lnSpc>
            </a:pPr>
            <a:r>
              <a:rPr lang="en-US" sz="1200" dirty="0"/>
              <a:t>Allocate the columns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Example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 ROWS = 3;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 COLUMNS = 4;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char **chArray2;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// allocate the rows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chArray2 = new char* [ ROWS ];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// allocate the (pointer) elements for each row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for (</a:t>
            </a: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 row = 0; row &lt; ROWS; row++ 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chArray2[ row ] = new char[ COLUMNS ];</a:t>
            </a:r>
            <a:r>
              <a:rPr lang="en-US" sz="1400" dirty="0"/>
              <a:t> 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5943600" y="2667000"/>
            <a:ext cx="609600" cy="685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5943600" y="3352800"/>
            <a:ext cx="609600" cy="685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5943600" y="4038600"/>
            <a:ext cx="609600" cy="685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543800" y="27432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001000" y="27432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8458200" y="27432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029200" y="1981200"/>
            <a:ext cx="6096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419600" y="16764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char**: chArray2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6248400" y="2971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7086600" y="27432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7543800" y="34290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8001000" y="34290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8458200" y="34290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086600" y="34290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7543800" y="41148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8001000" y="41148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8458200" y="41148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7086600" y="4114800"/>
            <a:ext cx="4572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V="1">
            <a:off x="6248400" y="36576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6248400" y="43434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5334000" y="22098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 animBg="1"/>
      <p:bldP spid="21525" grpId="0" animBg="1"/>
      <p:bldP spid="21526" grpId="0" animBg="1"/>
      <p:bldP spid="21508" grpId="0" animBg="1"/>
      <p:bldP spid="21509" grpId="0" animBg="1"/>
      <p:bldP spid="21510" grpId="0" animBg="1"/>
      <p:bldP spid="21512" grpId="0" animBg="1"/>
      <p:bldP spid="21513" grpId="0"/>
      <p:bldP spid="21514" grpId="0" animBg="1"/>
      <p:bldP spid="21515" grpId="0" animBg="1"/>
      <p:bldP spid="21516" grpId="0" animBg="1"/>
      <p:bldP spid="21517" grpId="0" animBg="1"/>
      <p:bldP spid="21518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7" grpId="0" animBg="1"/>
      <p:bldP spid="21528" grpId="0" animBg="1"/>
      <p:bldP spid="215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2D Arrays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Delete?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Reverse the creation algorithm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For each row</a:t>
            </a:r>
          </a:p>
          <a:p>
            <a:pPr lvl="3">
              <a:lnSpc>
                <a:spcPct val="80000"/>
              </a:lnSpc>
            </a:pPr>
            <a:r>
              <a:rPr lang="en-US" sz="1200"/>
              <a:t>Delete the columns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Delete the rows</a:t>
            </a:r>
          </a:p>
          <a:p>
            <a:pPr>
              <a:lnSpc>
                <a:spcPct val="80000"/>
              </a:lnSpc>
            </a:pPr>
            <a:r>
              <a:rPr lang="en-US" sz="1800"/>
              <a:t>Example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delete the columns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for (int row = 0; row &lt; ROWS; row++)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delete [ ] chArray2[ row ];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chArray2[ row ] = NULL;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delete the rows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delete [ ] chArray2;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chArray2 = NULL; </a:t>
            </a:r>
          </a:p>
          <a:p>
            <a:pPr>
              <a:lnSpc>
                <a:spcPct val="80000"/>
              </a:lnSpc>
            </a:pPr>
            <a:endParaRPr lang="en-US" sz="1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Vectors?!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Allocation</a:t>
            </a:r>
            <a:endParaRPr lang="en-US" sz="28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</a:rPr>
              <a:t>vector&lt; vector&lt; </a:t>
            </a:r>
            <a:r>
              <a:rPr lang="en-US" sz="2400" b="1" dirty="0" err="1">
                <a:latin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</a:rPr>
              <a:t> &gt; &gt; </a:t>
            </a:r>
            <a:r>
              <a:rPr lang="en-US" sz="2400" b="1" dirty="0" err="1">
                <a:latin typeface="Courier New" panose="02070309020205020404" pitchFamily="49" charset="0"/>
              </a:rPr>
              <a:t>intArray</a:t>
            </a:r>
            <a:r>
              <a:rPr lang="en-US" sz="2400" b="1" dirty="0">
                <a:latin typeface="Courier New" panose="02070309020205020404" pitchFamily="49" charset="0"/>
              </a:rPr>
              <a:t>; 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Deletion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// allocate the rows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 err="1">
                <a:latin typeface="Courier New" panose="02070309020205020404" pitchFamily="49" charset="0"/>
              </a:rPr>
              <a:t>intArray.resize</a:t>
            </a:r>
            <a:r>
              <a:rPr lang="en-US" sz="1800" b="1" dirty="0">
                <a:latin typeface="Courier New" panose="02070309020205020404" pitchFamily="49" charset="0"/>
              </a:rPr>
              <a:t> ( ROWS );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// allocate the columns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for (unsigned </a:t>
            </a:r>
            <a:r>
              <a:rPr lang="en-US" sz="1800" b="1" dirty="0" err="1">
                <a:latin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</a:rPr>
              <a:t> &lt; </a:t>
            </a:r>
            <a:r>
              <a:rPr lang="en-US" sz="1800" b="1" dirty="0" err="1">
                <a:latin typeface="Courier New" panose="02070309020205020404" pitchFamily="49" charset="0"/>
              </a:rPr>
              <a:t>intArray.size</a:t>
            </a:r>
            <a:r>
              <a:rPr lang="en-US" sz="1800" b="1" dirty="0">
                <a:latin typeface="Courier New" panose="02070309020205020404" pitchFamily="49" charset="0"/>
              </a:rPr>
              <a:t>( );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</a:rPr>
              <a:t>++)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b="1" dirty="0" err="1">
                <a:latin typeface="Courier New" panose="02070309020205020404" pitchFamily="49" charset="0"/>
              </a:rPr>
              <a:t>intArray</a:t>
            </a:r>
            <a:r>
              <a:rPr lang="en-US" sz="1800" b="1" dirty="0">
                <a:latin typeface="Courier New" panose="02070309020205020404" pitchFamily="49" charset="0"/>
              </a:rPr>
              <a:t>[ </a:t>
            </a:r>
            <a:r>
              <a:rPr lang="en-US" sz="1800" b="1" dirty="0" err="1">
                <a:latin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</a:rPr>
              <a:t> ].resize( COLUMNS ); 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4953000" y="1981200"/>
            <a:ext cx="304800" cy="457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0" y="1371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Notice the space, why??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Destructors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Constructors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Construct or create the object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Called when you use </a:t>
            </a:r>
            <a:r>
              <a:rPr 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new</a:t>
            </a:r>
          </a:p>
          <a:p>
            <a:pPr>
              <a:lnSpc>
                <a:spcPct val="80000"/>
              </a:lnSpc>
            </a:pPr>
            <a:r>
              <a:rPr lang="en-US" sz="1800"/>
              <a:t>Destructors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Destroy the object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Called when you use </a:t>
            </a:r>
            <a:r>
              <a:rPr lang="en-US" sz="1600" b="1">
                <a:solidFill>
                  <a:schemeClr val="hlink"/>
                </a:solidFill>
                <a:latin typeface="Courier New" panose="02070309020205020404" pitchFamily="49" charset="0"/>
              </a:rPr>
              <a:t>delete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Why is this needed?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Dynamic memory WITHIN the class!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Syntax: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class ClassName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public: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ClassName();		// Constructor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~ClassName();		// Destructor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// other stuff…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Destructor 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600200"/>
            <a:ext cx="4343400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class Car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public: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Car(	</a:t>
            </a:r>
            <a:r>
              <a:rPr lang="en-US" sz="1400" b="1" dirty="0" err="1">
                <a:latin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</a:rPr>
              <a:t> string&amp; make,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 year);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~Car();	// Destructor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private: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string* </a:t>
            </a:r>
            <a:r>
              <a:rPr lang="en-US" sz="1400" b="1" dirty="0" err="1">
                <a:latin typeface="Courier New" panose="02070309020205020404" pitchFamily="49" charset="0"/>
              </a:rPr>
              <a:t>m_make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* </a:t>
            </a:r>
            <a:r>
              <a:rPr lang="en-US" sz="1400" b="1" dirty="0" err="1">
                <a:latin typeface="Courier New" panose="02070309020205020404" pitchFamily="49" charset="0"/>
              </a:rPr>
              <a:t>m_year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Car::Car( </a:t>
            </a:r>
            <a:r>
              <a:rPr lang="en-US" sz="1600" b="1" dirty="0" err="1">
                <a:latin typeface="Courier New" panose="02070309020205020404" pitchFamily="49" charset="0"/>
              </a:rPr>
              <a:t>const</a:t>
            </a:r>
            <a:r>
              <a:rPr lang="en-US" sz="1600" b="1" dirty="0">
                <a:latin typeface="Courier New" panose="02070309020205020404" pitchFamily="49" charset="0"/>
              </a:rPr>
              <a:t> string&amp; make, 	</a:t>
            </a:r>
            <a:r>
              <a:rPr lang="en-US" sz="1600" b="1" dirty="0" err="1">
                <a:latin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</a:rPr>
              <a:t> year)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m_make</a:t>
            </a:r>
            <a:r>
              <a:rPr lang="en-US" sz="1400" b="1" dirty="0">
                <a:latin typeface="Courier New" panose="02070309020205020404" pitchFamily="49" charset="0"/>
              </a:rPr>
              <a:t> = new string(make);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m_year</a:t>
            </a:r>
            <a:r>
              <a:rPr lang="en-US" sz="1400" b="1" dirty="0">
                <a:latin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</a:rPr>
              <a:t>(year);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Car::~Car()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delete </a:t>
            </a:r>
            <a:r>
              <a:rPr lang="en-US" sz="1400" b="1" dirty="0" err="1">
                <a:latin typeface="Courier New" panose="02070309020205020404" pitchFamily="49" charset="0"/>
              </a:rPr>
              <a:t>m_make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m_make</a:t>
            </a:r>
            <a:r>
              <a:rPr lang="en-US" sz="1400" b="1" dirty="0">
                <a:latin typeface="Courier New" panose="02070309020205020404" pitchFamily="49" charset="0"/>
              </a:rPr>
              <a:t> = NULL;	// cleanup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4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>
                <a:latin typeface="Courier New" panose="02070309020205020404" pitchFamily="49" charset="0"/>
              </a:rPr>
              <a:t>delete </a:t>
            </a:r>
            <a:r>
              <a:rPr lang="en-US" sz="1400" b="1" dirty="0" err="1">
                <a:latin typeface="Courier New" panose="02070309020205020404" pitchFamily="49" charset="0"/>
              </a:rPr>
              <a:t>m_year</a:t>
            </a:r>
            <a:r>
              <a:rPr lang="en-US" sz="14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400" b="1" dirty="0" err="1">
                <a:latin typeface="Courier New" panose="02070309020205020404" pitchFamily="49" charset="0"/>
              </a:rPr>
              <a:t>m_year</a:t>
            </a:r>
            <a:r>
              <a:rPr lang="en-US" sz="1400" b="1" dirty="0">
                <a:latin typeface="Courier New" panose="02070309020205020404" pitchFamily="49" charset="0"/>
              </a:rPr>
              <a:t> = NULL;	// cleanup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Memory Rules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Classes</a:t>
            </a:r>
          </a:p>
          <a:p>
            <a:pPr lvl="1">
              <a:lnSpc>
                <a:spcPct val="90000"/>
              </a:lnSpc>
            </a:pPr>
            <a:r>
              <a:rPr lang="en-US"/>
              <a:t>If dynamic data</a:t>
            </a:r>
          </a:p>
          <a:p>
            <a:pPr lvl="2">
              <a:lnSpc>
                <a:spcPct val="90000"/>
              </a:lnSpc>
            </a:pPr>
            <a:r>
              <a:rPr lang="en-US"/>
              <a:t>MUST have constructor</a:t>
            </a:r>
          </a:p>
          <a:p>
            <a:pPr lvl="2">
              <a:lnSpc>
                <a:spcPct val="90000"/>
              </a:lnSpc>
            </a:pPr>
            <a:r>
              <a:rPr lang="en-US"/>
              <a:t>MUST have destructor</a:t>
            </a:r>
          </a:p>
          <a:p>
            <a:pPr>
              <a:lnSpc>
                <a:spcPct val="90000"/>
              </a:lnSpc>
            </a:pPr>
            <a:r>
              <a:rPr lang="en-US"/>
              <a:t>Delete</a:t>
            </a:r>
          </a:p>
          <a:p>
            <a:pPr lvl="1">
              <a:lnSpc>
                <a:spcPct val="90000"/>
              </a:lnSpc>
            </a:pPr>
            <a:r>
              <a:rPr lang="en-US"/>
              <a:t>After delete – always set pointer to NULL</a:t>
            </a:r>
          </a:p>
          <a:p>
            <a:pPr lvl="2">
              <a:lnSpc>
                <a:spcPct val="90000"/>
              </a:lnSpc>
            </a:pPr>
            <a:r>
              <a:rPr lang="en-US"/>
              <a:t>Security</a:t>
            </a:r>
          </a:p>
          <a:p>
            <a:pPr>
              <a:lnSpc>
                <a:spcPct val="90000"/>
              </a:lnSpc>
            </a:pPr>
            <a:r>
              <a:rPr lang="en-US"/>
              <a:t>“For every </a:t>
            </a:r>
            <a:r>
              <a:rPr lang="en-US" b="1">
                <a:solidFill>
                  <a:schemeClr val="hlink"/>
                </a:solidFill>
                <a:latin typeface="Courier New" panose="02070309020205020404" pitchFamily="49" charset="0"/>
              </a:rPr>
              <a:t>new</a:t>
            </a:r>
            <a:r>
              <a:rPr lang="en-US"/>
              <a:t>, there must be a </a:t>
            </a:r>
            <a:r>
              <a:rPr lang="en-US" b="1">
                <a:solidFill>
                  <a:schemeClr val="hlink"/>
                </a:solidFill>
                <a:latin typeface="Courier New" panose="02070309020205020404" pitchFamily="49" charset="0"/>
              </a:rPr>
              <a:t>delete</a:t>
            </a:r>
            <a:r>
              <a:rPr lang="en-US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Variables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Regular variables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int age;</a:t>
            </a:r>
          </a:p>
          <a:p>
            <a:pPr>
              <a:lnSpc>
                <a:spcPct val="80000"/>
              </a:lnSpc>
            </a:pPr>
            <a:r>
              <a:rPr lang="en-US" sz="2000"/>
              <a:t>Array of ints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int ages[4];</a:t>
            </a:r>
          </a:p>
          <a:p>
            <a:pPr>
              <a:lnSpc>
                <a:spcPct val="80000"/>
              </a:lnSpc>
            </a:pPr>
            <a:r>
              <a:rPr lang="en-US" sz="2000"/>
              <a:t>Struct with 2 data pieces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struct Person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{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int age;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char initial;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};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600" b="1">
                <a:latin typeface="Courier New" panose="02070309020205020404" pitchFamily="49" charset="0"/>
              </a:rPr>
              <a:t>	Person p;</a:t>
            </a:r>
          </a:p>
          <a:p>
            <a:pPr>
              <a:lnSpc>
                <a:spcPct val="80000"/>
              </a:lnSpc>
            </a:pPr>
            <a:r>
              <a:rPr lang="en-US" sz="2000"/>
              <a:t>Array of structs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	Person people[4];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629400" y="2057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15000" y="21478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age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410200" y="2819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267200" y="29098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int[]: ages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6172200" y="2819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934200" y="2819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7696200" y="2819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410200" y="40243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886200" y="393065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int: p.age</a:t>
            </a:r>
            <a:br>
              <a:rPr lang="en-US"/>
            </a:br>
            <a:r>
              <a:rPr lang="en-US"/>
              <a:t>char: p.initial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410200" y="4267200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848600" y="40243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629400" y="40528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Person: p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848600" y="4267200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791200" y="5381625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352800" y="5410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Person[]: people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5791200" y="56245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553200" y="5381625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553200" y="56245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7315200" y="5381625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7315200" y="56245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8077200" y="5381625"/>
            <a:ext cx="762000" cy="2428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8077200" y="5624513"/>
            <a:ext cx="762000" cy="24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4267200" y="2667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4267200" y="3657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4267200" y="49530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Dynamically create an array of 50 Shoes</a:t>
            </a:r>
          </a:p>
          <a:p>
            <a:pPr>
              <a:lnSpc>
                <a:spcPct val="90000"/>
              </a:lnSpc>
            </a:pPr>
            <a:r>
              <a:rPr lang="en-US" sz="2800"/>
              <a:t>Delete your array of shoes</a:t>
            </a:r>
          </a:p>
          <a:p>
            <a:pPr>
              <a:lnSpc>
                <a:spcPct val="90000"/>
              </a:lnSpc>
            </a:pPr>
            <a:r>
              <a:rPr lang="en-US" sz="2800"/>
              <a:t>“Clear” the pointer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Shoe* shoeArray = new Shoe[ 50 ];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delete shoeArray;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b="1">
                <a:latin typeface="Courier New" panose="02070309020205020404" pitchFamily="49" charset="0"/>
              </a:rPr>
              <a:t>shoeArray =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a very simple Car class</a:t>
            </a:r>
          </a:p>
          <a:p>
            <a:pPr lvl="1"/>
            <a:r>
              <a:rPr lang="en-US"/>
              <a:t>Dynamically allocate an array of Passengers within the car</a:t>
            </a:r>
          </a:p>
          <a:p>
            <a:pPr lvl="1"/>
            <a:r>
              <a:rPr lang="en-US"/>
              <a:t>Create a constructor to allocate the array</a:t>
            </a:r>
          </a:p>
          <a:p>
            <a:pPr lvl="1"/>
            <a:r>
              <a:rPr lang="en-US"/>
              <a:t>Create a deconstructor to delete the array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Review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Creating </a:t>
            </a:r>
            <a:r>
              <a:rPr lang="en-US" sz="2400" dirty="0"/>
              <a:t>a pointer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* </a:t>
            </a:r>
            <a:r>
              <a:rPr lang="en-US" sz="2000" b="1" dirty="0" err="1">
                <a:latin typeface="Courier New" panose="02070309020205020404" pitchFamily="49" charset="0"/>
              </a:rPr>
              <a:t>ptr</a:t>
            </a:r>
            <a:r>
              <a:rPr lang="en-US" sz="20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Connecting it to a </a:t>
            </a:r>
            <a:r>
              <a:rPr lang="en-US" sz="2400" dirty="0" err="1"/>
              <a:t>pointee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a = 4;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latin typeface="Courier New" panose="02070309020205020404" pitchFamily="49" charset="0"/>
              </a:rPr>
              <a:t>ptr</a:t>
            </a:r>
            <a:r>
              <a:rPr lang="en-US" sz="2000" b="1" dirty="0">
                <a:latin typeface="Courier New" panose="02070309020205020404" pitchFamily="49" charset="0"/>
              </a:rPr>
              <a:t> = &amp;a;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Changing its </a:t>
            </a:r>
            <a:r>
              <a:rPr lang="en-US" sz="2400" dirty="0" err="1"/>
              <a:t>pointee’s</a:t>
            </a:r>
            <a:r>
              <a:rPr lang="en-US" sz="2400" dirty="0"/>
              <a:t> value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latin typeface="Courier New" panose="02070309020205020404" pitchFamily="49" charset="0"/>
              </a:rPr>
              <a:t>*</a:t>
            </a:r>
            <a:r>
              <a:rPr lang="en-US" sz="2000" b="1" dirty="0" err="1">
                <a:latin typeface="Courier New" panose="02070309020205020404" pitchFamily="49" charset="0"/>
              </a:rPr>
              <a:t>ptr</a:t>
            </a:r>
            <a:r>
              <a:rPr lang="en-US" sz="2000" b="1" dirty="0">
                <a:latin typeface="Courier New" panose="02070309020205020404" pitchFamily="49" charset="0"/>
              </a:rPr>
              <a:t> = 7;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Changing </a:t>
            </a:r>
            <a:r>
              <a:rPr lang="en-US" sz="2400" dirty="0" err="1"/>
              <a:t>pointees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</a:rPr>
              <a:t> b = 2;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latin typeface="Courier New" panose="02070309020205020404" pitchFamily="49" charset="0"/>
              </a:rPr>
              <a:t>ptr</a:t>
            </a:r>
            <a:r>
              <a:rPr lang="en-US" sz="2000" b="1" dirty="0">
                <a:latin typeface="Courier New" panose="02070309020205020404" pitchFamily="49" charset="0"/>
              </a:rPr>
              <a:t> = &amp;b;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29400" y="20574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715000" y="21478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943600" y="30480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029200" y="31384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324600" y="32908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239000" y="30480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239000" y="2743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a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5943600" y="40386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029200" y="41290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6324600" y="42814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239000" y="40386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239000" y="3733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a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943600" y="49530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029200" y="50434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324600" y="5195888"/>
            <a:ext cx="914400" cy="976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39000" y="49530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239000" y="4648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a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239000" y="58674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239000" y="5562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b</a:t>
            </a: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267200" y="4648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4267200" y="37338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267200" y="27432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69" name="Group 29"/>
          <p:cNvGrpSpPr>
            <a:grpSpLocks/>
          </p:cNvGrpSpPr>
          <p:nvPr/>
        </p:nvGrpSpPr>
        <p:grpSpPr bwMode="auto">
          <a:xfrm>
            <a:off x="7010400" y="2286000"/>
            <a:ext cx="609600" cy="228600"/>
            <a:chOff x="4416" y="1440"/>
            <a:chExt cx="384" cy="144"/>
          </a:xfrm>
        </p:grpSpPr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4785" y="144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28"/>
            <p:cNvSpPr>
              <a:spLocks noChangeShapeType="1"/>
            </p:cNvSpPr>
            <p:nvPr/>
          </p:nvSpPr>
          <p:spPr bwMode="auto">
            <a:xfrm>
              <a:off x="4416" y="144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6629400" y="13716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5715000" y="14620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 flipH="1">
            <a:off x="6629400" y="13716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 Operators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&amp;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Address of pointee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Syntax:</a:t>
            </a:r>
          </a:p>
          <a:p>
            <a:pPr lvl="2">
              <a:lnSpc>
                <a:spcPct val="80000"/>
              </a:lnSpc>
            </a:pPr>
            <a:r>
              <a:rPr lang="en-US" sz="1400" b="1">
                <a:latin typeface="Courier New" panose="02070309020205020404" pitchFamily="49" charset="0"/>
              </a:rPr>
              <a:t>type* ptr = &amp;variable;</a:t>
            </a:r>
          </a:p>
          <a:p>
            <a:pPr lvl="2">
              <a:lnSpc>
                <a:spcPct val="80000"/>
              </a:lnSpc>
            </a:pPr>
            <a:r>
              <a:rPr lang="en-US" sz="1400" b="1">
                <a:latin typeface="Courier New" panose="02070309020205020404" pitchFamily="49" charset="0"/>
              </a:rPr>
              <a:t>ptr = &amp;variable2;</a:t>
            </a:r>
          </a:p>
          <a:p>
            <a:pPr>
              <a:lnSpc>
                <a:spcPct val="80000"/>
              </a:lnSpc>
            </a:pPr>
            <a:r>
              <a:rPr lang="en-US" sz="1800"/>
              <a:t>*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Dereferencing, Value of pointee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Syntax:</a:t>
            </a:r>
          </a:p>
          <a:p>
            <a:pPr lvl="2">
              <a:lnSpc>
                <a:spcPct val="80000"/>
              </a:lnSpc>
            </a:pPr>
            <a:r>
              <a:rPr lang="en-US" sz="1400" b="1">
                <a:latin typeface="Courier New" panose="02070309020205020404" pitchFamily="49" charset="0"/>
              </a:rPr>
              <a:t>*ptr = value;</a:t>
            </a:r>
          </a:p>
          <a:p>
            <a:pPr lvl="2">
              <a:lnSpc>
                <a:spcPct val="80000"/>
              </a:lnSpc>
            </a:pPr>
            <a:r>
              <a:rPr lang="en-US" sz="1400" b="1">
                <a:latin typeface="Courier New" panose="02070309020205020404" pitchFamily="49" charset="0"/>
              </a:rPr>
              <a:t>variable = *ptr;</a:t>
            </a:r>
          </a:p>
          <a:p>
            <a:pPr>
              <a:lnSpc>
                <a:spcPct val="80000"/>
              </a:lnSpc>
            </a:pPr>
            <a:r>
              <a:rPr lang="en-US" sz="1800"/>
              <a:t>=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Assignment, point to something else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Syntax:</a:t>
            </a:r>
          </a:p>
          <a:p>
            <a:pPr lvl="2">
              <a:lnSpc>
                <a:spcPct val="80000"/>
              </a:lnSpc>
            </a:pPr>
            <a:r>
              <a:rPr lang="en-US" sz="1400" b="1">
                <a:latin typeface="Courier New" panose="02070309020205020404" pitchFamily="49" charset="0"/>
              </a:rPr>
              <a:t>ptrA = ptrB;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int a = 3;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int* ptr = &amp;a;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*ptr = 8;</a:t>
            </a:r>
          </a:p>
          <a:p>
            <a:pPr lvl="1">
              <a:lnSpc>
                <a:spcPct val="80000"/>
              </a:lnSpc>
            </a:pPr>
            <a:endParaRPr lang="en-US" sz="16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int b = 5;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int* ptr2 = &amp;b;</a:t>
            </a:r>
          </a:p>
          <a:p>
            <a:pPr lvl="1">
              <a:lnSpc>
                <a:spcPct val="80000"/>
              </a:lnSpc>
            </a:pPr>
            <a:r>
              <a:rPr lang="en-US" sz="1600" b="1">
                <a:latin typeface="Courier New" panose="02070309020205020404" pitchFamily="49" charset="0"/>
              </a:rPr>
              <a:t>ptr = ptr2;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791200" y="49530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876800" y="50434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172200" y="5195888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7086600" y="49530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086600" y="4648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a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7086600" y="49530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70" grpId="0" animBg="1"/>
      <p:bldP spid="11271" grpId="0" animBg="1"/>
      <p:bldP spid="11272" grpId="0"/>
      <p:bldP spid="112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and Pointer Arithmetic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Tricky stuff…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Arrays are simply a kind of pointer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Points to first item in collection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Index into array is “offset”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Example</a:t>
            </a:r>
          </a:p>
          <a:p>
            <a:pPr lvl="2">
              <a:lnSpc>
                <a:spcPct val="80000"/>
              </a:lnSpc>
            </a:pPr>
            <a:endParaRPr lang="en-US" sz="2000"/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int ages[4] = {0, 1, 2, 3};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int* ptr = &amp;ages[2];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*ptr = 8;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ptr++;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>
                <a:latin typeface="Courier New" panose="02070309020205020404" pitchFamily="49" charset="0"/>
              </a:rPr>
              <a:t>*(ptr - 2) = 9;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791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48200" y="51196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int[]: ages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553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315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8077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7086600" y="35814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010400" y="3276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ptr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24288"/>
            <a:ext cx="228600" cy="1204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6553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7315200" y="50292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7467600" y="3886200"/>
            <a:ext cx="9906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6934200" y="5562600"/>
            <a:ext cx="1524000" cy="457200"/>
          </a:xfrm>
          <a:custGeom>
            <a:avLst/>
            <a:gdLst>
              <a:gd name="T0" fmla="*/ 960 w 960"/>
              <a:gd name="T1" fmla="*/ 0 h 288"/>
              <a:gd name="T2" fmla="*/ 480 w 960"/>
              <a:gd name="T3" fmla="*/ 288 h 288"/>
              <a:gd name="T4" fmla="*/ 0 w 960"/>
              <a:gd name="T5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288">
                <a:moveTo>
                  <a:pt x="960" y="0"/>
                </a:moveTo>
                <a:cubicBezTo>
                  <a:pt x="800" y="144"/>
                  <a:pt x="640" y="288"/>
                  <a:pt x="480" y="288"/>
                </a:cubicBezTo>
                <a:cubicBezTo>
                  <a:pt x="320" y="288"/>
                  <a:pt x="160" y="144"/>
                  <a:pt x="0" y="0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315200" y="5943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ptr - 2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/>
      <p:bldP spid="12294" grpId="0" animBg="1"/>
      <p:bldP spid="12295" grpId="0" animBg="1"/>
      <p:bldP spid="12296" grpId="0" animBg="1"/>
      <p:bldP spid="12298" grpId="0" animBg="1"/>
      <p:bldP spid="12299" grpId="0"/>
      <p:bldP spid="12300" grpId="0" animBg="1"/>
      <p:bldP spid="12300" grpId="1" animBg="1"/>
      <p:bldP spid="12304" grpId="0" animBg="1"/>
      <p:bldP spid="12305" grpId="0" animBg="1"/>
      <p:bldP spid="12306" grpId="0" animBg="1"/>
      <p:bldP spid="12307" grpId="0" animBg="1"/>
      <p:bldP spid="123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Memory and Classes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Types of memory from Operating System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Stack – </a:t>
            </a:r>
            <a:r>
              <a:rPr lang="en-US" sz="2400" dirty="0" smtClean="0"/>
              <a:t>local variables and </a:t>
            </a:r>
            <a:r>
              <a:rPr lang="en-US" sz="2400" smtClean="0"/>
              <a:t>pass-by-value parameters are </a:t>
            </a:r>
            <a:r>
              <a:rPr lang="en-US" sz="2400" dirty="0"/>
              <a:t>allocated here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Heap – dynamic memory is allocated here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malloc</a:t>
            </a:r>
            <a:r>
              <a:rPr lang="en-US" sz="2400" dirty="0"/>
              <a:t>() – memory allocation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free() – free memory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C++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new – create space for a new object (allocate)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delete – delete this object (free)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Objects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new </a:t>
            </a:r>
          </a:p>
          <a:p>
            <a:pPr lvl="1"/>
            <a:r>
              <a:rPr lang="en-US"/>
              <a:t>Works with primitives</a:t>
            </a:r>
          </a:p>
          <a:p>
            <a:pPr lvl="1"/>
            <a:r>
              <a:rPr lang="en-US"/>
              <a:t>Works with class-types</a:t>
            </a:r>
          </a:p>
          <a:p>
            <a:r>
              <a:rPr lang="en-US"/>
              <a:t>Syntax:</a:t>
            </a:r>
          </a:p>
          <a:p>
            <a:pPr lvl="1"/>
            <a:r>
              <a:rPr lang="en-US" sz="2400" b="1">
                <a:latin typeface="Courier New" panose="02070309020205020404" pitchFamily="49" charset="0"/>
              </a:rPr>
              <a:t>type* ptrName = new type;</a:t>
            </a:r>
          </a:p>
          <a:p>
            <a:pPr lvl="1"/>
            <a:r>
              <a:rPr lang="en-US" sz="2400" b="1">
                <a:latin typeface="Courier New" panose="02070309020205020404" pitchFamily="49" charset="0"/>
              </a:rPr>
              <a:t>type* ptrName = new type( params );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6019800" y="2819400"/>
            <a:ext cx="129540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239000" y="2514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hlink"/>
                </a:solidFill>
              </a:rPr>
              <a:t>Constructor!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6096000" y="2819400"/>
            <a:ext cx="1219200" cy="990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Examples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int* intPtr = new int;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Car* carPtr = new Car(“Nissan”, “Pulsar”);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8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>
                <a:latin typeface="Courier New" panose="02070309020205020404" pitchFamily="49" charset="0"/>
              </a:rPr>
              <a:t>Customer* custPtr = new Customer;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200400" y="25908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048000" y="22240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int*: intPtr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581400" y="2895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4876800" y="2590800"/>
            <a:ext cx="7620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876800" y="2286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int: 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200400" y="41910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895600" y="3810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Car*: carPtr</a:t>
            </a: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3581400" y="4343400"/>
            <a:ext cx="1295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876800" y="3886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Car:</a:t>
            </a: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4876800" y="41910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Nissan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4724400" y="5715000"/>
            <a:ext cx="762000" cy="533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810000" y="53340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Customer*: custPtr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V="1">
            <a:off x="5105400" y="5105400"/>
            <a:ext cx="1905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7010400" y="47244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Customer:</a:t>
            </a: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4876800" y="44958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Pulsar</a:t>
            </a: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7010400" y="50292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7010400" y="53340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6629400" y="762000"/>
            <a:ext cx="2209800" cy="3133725"/>
          </a:xfrm>
          <a:prstGeom prst="rect">
            <a:avLst/>
          </a:prstGeom>
          <a:noFill/>
          <a:ln w="1905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Notice: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These are unnamed objects!  The only way we can get to them is through the pointer!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Pointers are the same size no matter how big the data is!</a:t>
            </a:r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7010400" y="56388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7010400" y="59436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7010400" y="6248400"/>
            <a:ext cx="14478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/>
      <p:bldP spid="16390" grpId="0" animBg="1"/>
      <p:bldP spid="16397" grpId="0" animBg="1"/>
      <p:bldP spid="16398" grpId="0"/>
      <p:bldP spid="16400" grpId="0" animBg="1"/>
      <p:bldP spid="16401" grpId="0"/>
      <p:bldP spid="16402" grpId="0" animBg="1"/>
      <p:bldP spid="16404" grpId="0"/>
      <p:bldP spid="16405" grpId="0" animBg="1"/>
      <p:bldP spid="16406" grpId="0" animBg="1"/>
      <p:bldP spid="16407" grpId="0"/>
      <p:bldP spid="16408" grpId="0" animBg="1"/>
      <p:bldP spid="16410" grpId="0"/>
      <p:bldP spid="16413" grpId="0" animBg="1"/>
      <p:bldP spid="16414" grpId="0" animBg="1"/>
      <p:bldP spid="16415" grpId="0" animBg="1"/>
      <p:bldP spid="16417" grpId="0" animBg="1"/>
      <p:bldP spid="16418" grpId="0" animBg="1"/>
      <p:bldP spid="164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Deletion of Objects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delete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Called on the pointer to an object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Works with primitives &amp; class-types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Syntax: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delete </a:t>
            </a:r>
            <a:r>
              <a:rPr lang="en-US" sz="1600" dirty="0" err="1"/>
              <a:t>ptrName</a:t>
            </a:r>
            <a:r>
              <a:rPr lang="en-US" sz="1600" dirty="0"/>
              <a:t>;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Example:</a:t>
            </a:r>
          </a:p>
          <a:p>
            <a:pPr lvl="1">
              <a:lnSpc>
                <a:spcPct val="80000"/>
              </a:lnSpc>
            </a:pPr>
            <a:r>
              <a:rPr lang="en-US" sz="1600" b="1" dirty="0">
                <a:latin typeface="Courier New" panose="02070309020205020404" pitchFamily="49" charset="0"/>
              </a:rPr>
              <a:t>delete </a:t>
            </a:r>
            <a:r>
              <a:rPr lang="en-US" sz="1600" b="1" dirty="0" err="1">
                <a:latin typeface="Courier New" panose="02070309020205020404" pitchFamily="49" charset="0"/>
              </a:rPr>
              <a:t>intPtr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</a:pPr>
            <a:r>
              <a:rPr lang="en-US" sz="1600" b="1" dirty="0" err="1">
                <a:latin typeface="Courier New" panose="02070309020205020404" pitchFamily="49" charset="0"/>
              </a:rPr>
              <a:t>intPtr</a:t>
            </a:r>
            <a:r>
              <a:rPr lang="en-US" sz="1600" b="1" dirty="0">
                <a:latin typeface="Courier New" panose="02070309020205020404" pitchFamily="49" charset="0"/>
              </a:rPr>
              <a:t> = NULL;</a:t>
            </a:r>
          </a:p>
          <a:p>
            <a:pPr lvl="1">
              <a:lnSpc>
                <a:spcPct val="80000"/>
              </a:lnSpc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1600" b="1" dirty="0">
                <a:latin typeface="Courier New" panose="02070309020205020404" pitchFamily="49" charset="0"/>
              </a:rPr>
              <a:t>delete </a:t>
            </a:r>
            <a:r>
              <a:rPr lang="en-US" sz="1600" b="1" dirty="0" err="1">
                <a:latin typeface="Courier New" panose="02070309020205020404" pitchFamily="49" charset="0"/>
              </a:rPr>
              <a:t>carPtr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</a:pPr>
            <a:r>
              <a:rPr lang="en-US" sz="1600" b="1" dirty="0" err="1">
                <a:latin typeface="Courier New" panose="02070309020205020404" pitchFamily="49" charset="0"/>
              </a:rPr>
              <a:t>carPtr</a:t>
            </a:r>
            <a:r>
              <a:rPr lang="en-US" sz="1600" b="1" dirty="0">
                <a:latin typeface="Courier New" panose="02070309020205020404" pitchFamily="49" charset="0"/>
              </a:rPr>
              <a:t> = NULL;</a:t>
            </a:r>
          </a:p>
          <a:p>
            <a:pPr lvl="1">
              <a:lnSpc>
                <a:spcPct val="80000"/>
              </a:lnSpc>
            </a:pPr>
            <a:endParaRPr lang="en-US" sz="16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1600" b="1" dirty="0">
                <a:latin typeface="Courier New" panose="02070309020205020404" pitchFamily="49" charset="0"/>
              </a:rPr>
              <a:t>delete </a:t>
            </a:r>
            <a:r>
              <a:rPr lang="en-US" sz="1600" b="1" dirty="0" err="1">
                <a:latin typeface="Courier New" panose="02070309020205020404" pitchFamily="49" charset="0"/>
              </a:rPr>
              <a:t>custPtr</a:t>
            </a:r>
            <a:r>
              <a:rPr lang="en-US" sz="1600" b="1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80000"/>
              </a:lnSpc>
            </a:pPr>
            <a:r>
              <a:rPr lang="en-US" sz="1600" b="1" dirty="0" err="1">
                <a:latin typeface="Courier New" panose="02070309020205020404" pitchFamily="49" charset="0"/>
              </a:rPr>
              <a:t>custPtr</a:t>
            </a:r>
            <a:r>
              <a:rPr lang="en-US" sz="1600" b="1" dirty="0">
                <a:latin typeface="Courier New" panose="02070309020205020404" pitchFamily="49" charset="0"/>
              </a:rPr>
              <a:t> = NULL;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3124200" y="2895600"/>
            <a:ext cx="914400" cy="76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114800" y="2590800"/>
            <a:ext cx="25146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hlink"/>
                </a:solidFill>
              </a:rPr>
              <a:t>Set to NULL so that you can use it later – protect yourself from accidentally using that object!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06-Overlo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L06-Overloading</Template>
  <TotalTime>253</TotalTime>
  <Words>1037</Words>
  <Application>Microsoft Office PowerPoint</Application>
  <PresentationFormat>On-screen Show (4:3)</PresentationFormat>
  <Paragraphs>351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PGothic</vt:lpstr>
      <vt:lpstr>Arial</vt:lpstr>
      <vt:lpstr>Calibri</vt:lpstr>
      <vt:lpstr>Courier New</vt:lpstr>
      <vt:lpstr>Wingdings</vt:lpstr>
      <vt:lpstr>L06-Overloading</vt:lpstr>
      <vt:lpstr>Pointers &amp; Dynamic Memory</vt:lpstr>
      <vt:lpstr>Representing Variables</vt:lpstr>
      <vt:lpstr>Pointer Review</vt:lpstr>
      <vt:lpstr>Pointer Operators</vt:lpstr>
      <vt:lpstr>Arrays and Pointer Arithmetic</vt:lpstr>
      <vt:lpstr>Dynamic Memory and Classes</vt:lpstr>
      <vt:lpstr>New Objects</vt:lpstr>
      <vt:lpstr>New Examples</vt:lpstr>
      <vt:lpstr>Deletion of Objects</vt:lpstr>
      <vt:lpstr>Video!</vt:lpstr>
      <vt:lpstr>Practice</vt:lpstr>
      <vt:lpstr>Dynamic Arrays?!</vt:lpstr>
      <vt:lpstr>Dynamic Arrays?!</vt:lpstr>
      <vt:lpstr>Dynamic 2D Arrays</vt:lpstr>
      <vt:lpstr>Dynamic 2D Arrays</vt:lpstr>
      <vt:lpstr>2D Vectors?!</vt:lpstr>
      <vt:lpstr>Destructors</vt:lpstr>
      <vt:lpstr>Destructor Example</vt:lpstr>
      <vt:lpstr>Dynamic Memory Rules</vt:lpstr>
      <vt:lpstr>Practice</vt:lpstr>
      <vt:lpstr>Challenge</vt:lpstr>
    </vt:vector>
  </TitlesOfParts>
  <Company>University of Maryland, Baltimore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Dana Wortman</dc:creator>
  <cp:lastModifiedBy>John Park</cp:lastModifiedBy>
  <cp:revision>9</cp:revision>
  <dcterms:created xsi:type="dcterms:W3CDTF">2005-10-13T00:34:12Z</dcterms:created>
  <dcterms:modified xsi:type="dcterms:W3CDTF">2014-03-24T21:29:33Z</dcterms:modified>
</cp:coreProperties>
</file>