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4BE"/>
    <a:srgbClr val="EBDF9B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72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2646B1-79DA-4625-A4A7-74A32035C5F1}" type="datetimeFigureOut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629A692-D067-4B27-BB84-5D4968BCB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19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EE9DB9-534F-4876-9C65-243B62FA8A29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70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BEFBE-F0E4-4A5D-8AA0-281D52C4A04B}" type="slidenum">
              <a:rPr lang="en-US"/>
              <a:pPr/>
              <a:t>11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31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631BC-66B0-4FF9-9BE0-A00F4D8DFB40}" type="slidenum">
              <a:rPr lang="en-US"/>
              <a:pPr/>
              <a:t>12</a:t>
            </a:fld>
            <a:endParaRPr lang="en-US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19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BB0F5-7428-4C02-8E6F-A502B89ECE62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402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5C8C9-06A9-4630-9941-40DB9D421D0B}" type="slidenum">
              <a:rPr lang="en-US"/>
              <a:pPr/>
              <a:t>14</a:t>
            </a:fld>
            <a:endParaRPr lang="en-U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58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84EF0-88DA-47A8-A62C-D84E417BC24A}" type="slidenum">
              <a:rPr lang="en-US"/>
              <a:pPr/>
              <a:t>15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01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A8CBFA-10A8-4AFF-BE75-E1330639AEB4}" type="slidenum">
              <a:rPr lang="en-US"/>
              <a:pPr/>
              <a:t>16</a:t>
            </a:fld>
            <a:endParaRPr lang="en-U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70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C1502-666F-410F-9008-0545870F24A0}" type="slidenum">
              <a:rPr lang="en-US"/>
              <a:pPr/>
              <a:t>17</a:t>
            </a:fld>
            <a:endParaRPr 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04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66383-3217-4AAD-B062-F5F3EFDD7B93}" type="slidenum">
              <a:rPr lang="en-US"/>
              <a:pPr/>
              <a:t>18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32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F2D34C-FC2C-4AAD-902A-685036A5CEA3}" type="slidenum">
              <a:rPr lang="en-US"/>
              <a:pPr/>
              <a:t>19</a:t>
            </a:fld>
            <a:endParaRPr 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68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8D881-3BA4-49B6-BA36-BD8355B74F73}" type="slidenum">
              <a:rPr lang="en-US"/>
              <a:pPr/>
              <a:t>20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13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A83ED-A30C-42F9-9B3A-CB74A30738D0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98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957E5-8F8C-4387-AAA5-360D96DA1DE1}" type="slidenum">
              <a:rPr lang="en-US"/>
              <a:pPr/>
              <a:t>21</a:t>
            </a:fld>
            <a:endParaRPr 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891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2ED91-5206-4E84-AB84-060795A054E5}" type="slidenum">
              <a:rPr lang="en-US"/>
              <a:pPr/>
              <a:t>22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156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7DCCED-649B-4F23-803E-A1BEE9551249}" type="slidenum">
              <a:rPr lang="en-US"/>
              <a:pPr/>
              <a:t>23</a:t>
            </a:fld>
            <a:endParaRPr 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828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F407C-E19D-4DC7-B4C5-B943EF451BD3}" type="slidenum">
              <a:rPr lang="en-US"/>
              <a:pPr/>
              <a:t>24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795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387BF-B7AD-4597-8AC1-5B3F305674C5}" type="slidenum">
              <a:rPr lang="en-US"/>
              <a:pPr/>
              <a:t>25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709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85C59-A487-47AC-8B90-E37490A2AC25}" type="slidenum">
              <a:rPr lang="en-US"/>
              <a:pPr/>
              <a:t>26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102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C4CDF-3842-4C20-8652-59E096728C29}" type="slidenum">
              <a:rPr lang="en-US"/>
              <a:pPr/>
              <a:t>27</a:t>
            </a:fld>
            <a:endParaRPr 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038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028F9-8A49-46D1-B8E5-4E08C59CF8C3}" type="slidenum">
              <a:rPr lang="en-US"/>
              <a:pPr/>
              <a:t>28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10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20AF2-ED64-465B-871A-0C886B08A4F6}" type="slidenum">
              <a:rPr lang="en-US"/>
              <a:pPr/>
              <a:t>29</a:t>
            </a:fld>
            <a:endParaRPr lang="en-US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358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F5F22-2AAD-472D-A914-E3E65A50CBA3}" type="slidenum">
              <a:rPr lang="en-US"/>
              <a:pPr/>
              <a:t>30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3172D4-E490-41E5-923B-8985D62713F0}" type="slidenum">
              <a:rPr lang="en-US"/>
              <a:pPr/>
              <a:t>4</a:t>
            </a:fld>
            <a:endParaRPr 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414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70771-5A7E-4F38-8AAC-46C120546160}" type="slidenum">
              <a:rPr lang="en-US"/>
              <a:pPr/>
              <a:t>31</a:t>
            </a:fld>
            <a:endParaRPr lang="en-U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71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4144C-5BE0-4EE8-BF04-A3310E59FFC6}" type="slidenum">
              <a:rPr lang="en-US"/>
              <a:pPr/>
              <a:t>5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96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9C96D8-3358-48A4-B638-76F4D418696F}" type="slidenum">
              <a:rPr lang="en-US"/>
              <a:pPr/>
              <a:t>6</a:t>
            </a:fld>
            <a:endParaRPr 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5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6CAB93-0DDF-4EEF-81AB-4E9438B5281A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49B31-89D0-4723-8953-1F25AEB6531C}" type="slidenum">
              <a:rPr lang="en-US"/>
              <a:pPr/>
              <a:t>8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98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75126-268F-42AC-A3D3-353CB63069A7}" type="slidenum">
              <a:rPr lang="en-US"/>
              <a:pPr/>
              <a:t>9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3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7DF775-171C-4420-A0CB-997410819ED1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[Q: Has return-by-ref</a:t>
            </a:r>
            <a:r>
              <a:rPr lang="en-US" baseline="0" dirty="0" smtClean="0"/>
              <a:t> been covered earlier??  Also, is above supposed to be an example of return-by-ref? (It isn’t, as-is—fix?)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8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8E7A6-C56B-4669-B79F-A7A50BBC3274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565B3-AA4F-4178-A452-9EC3C7AAE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0D2F-CC9B-49FB-8A10-0A66A3D549DA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4CBB6-E8C2-4FA4-AC69-7B0EB0B53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649C-5DDD-4397-9B41-3BFF9400C0D4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C002-8EF7-4927-9C60-9141CFD22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6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7032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0212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5416-7404-4780-8F93-A11D98864A33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E492B-6D2F-45B6-908F-F7DF2AFA6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9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5A37-E88C-4B98-9CC4-C588D165B571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61C1A-5BD0-4BBA-A944-1FEA06B0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9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1DE9F-5257-4FD9-9A83-CBE01FBB66EB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54BFF-D215-427E-81BA-2AFE9E7D8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7B0CA-49C1-4B2A-A5FD-E893A184D4EF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3A4C1-CE15-44E0-B6AA-5A5318B6B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6412-2B47-4620-93D5-AFC2CFF9BD58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FEBF-EF26-4968-90F3-9B7EA454B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6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76321-D1D0-42C9-A3ED-D6A13FF32306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8EBF1-3636-4BDB-B545-825C5820C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3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E6971-F543-46EF-BCD6-C6A1479BF384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715F3-4220-4CE2-8B56-4AD4B58C7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B426A-B398-4EE7-85C4-64AEBA9A6900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034CA-D5B0-4876-A180-AEDA0EA02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738B1AF-BC95-4B17-B839-B04923579CB4}" type="datetime1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07E80B-A99A-4F42-A94E-8CEBB9A9C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CMSC 202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not return by const-ref?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const Money operator+ (const Money&amp; a, const Money&amp; b)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return Money(	a.GetDollars() + b.GetDollars(),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		a.GetCents() + b.GetCents());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/>
              <a:t>Look closely…</a:t>
            </a:r>
          </a:p>
          <a:p>
            <a:pPr lvl="1">
              <a:lnSpc>
                <a:spcPct val="90000"/>
              </a:lnSpc>
            </a:pPr>
            <a:r>
              <a:rPr lang="en-US"/>
              <a:t>We return a copy of a temporary Money object…</a:t>
            </a:r>
          </a:p>
          <a:p>
            <a:pPr lvl="1">
              <a:lnSpc>
                <a:spcPct val="90000"/>
              </a:lnSpc>
            </a:pPr>
            <a:r>
              <a:rPr lang="en-US"/>
              <a:t>It goes out of scope when the function returns!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219200" y="1640545"/>
            <a:ext cx="6629400" cy="762000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3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Overloading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What about the following: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Money a( 3, 25 );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Money d = a + 10;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What does the compiler do?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Looks for a constructor for Money that takes 1 int parameter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Uses that constructor to build a new Money object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Calls the ‘+’ operator function/method</a:t>
            </a:r>
          </a:p>
          <a:p>
            <a:pPr lvl="1"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r>
              <a:rPr lang="en-US" sz="1800"/>
              <a:t>What about the following: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Money a( 3, 25 );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Money d = 10 + a;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3434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class Money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public: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Money( int dollars, int cents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Money( int dollars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// more methods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private: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int m_dollars;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int m_cents;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>
              <a:latin typeface="Courier New" panose="02070309020205020404" pitchFamily="49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953000" y="2895600"/>
            <a:ext cx="2819400" cy="533400"/>
          </a:xfrm>
          <a:prstGeom prst="rect">
            <a:avLst/>
          </a:prstGeom>
          <a:noFill/>
          <a:ln w="9525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 flipV="1">
            <a:off x="3124200" y="2895600"/>
            <a:ext cx="1828800" cy="152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953000" y="5181600"/>
            <a:ext cx="2819400" cy="1219200"/>
          </a:xfrm>
          <a:prstGeom prst="rect">
            <a:avLst/>
          </a:prstGeom>
          <a:noFill/>
          <a:ln w="9525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Tries to find an </a:t>
            </a:r>
            <a:br>
              <a:rPr lang="en-US" b="1">
                <a:solidFill>
                  <a:schemeClr val="hlink"/>
                </a:solidFill>
              </a:rPr>
            </a:br>
            <a:r>
              <a:rPr lang="en-US" b="1">
                <a:latin typeface="Courier New" panose="02070309020205020404" pitchFamily="49" charset="0"/>
              </a:rPr>
              <a:t>int</a:t>
            </a:r>
            <a:r>
              <a:rPr lang="en-US" b="1">
                <a:solidFill>
                  <a:schemeClr val="hlink"/>
                </a:solidFill>
              </a:rPr>
              <a:t> constructor that </a:t>
            </a:r>
            <a:br>
              <a:rPr lang="en-US" b="1">
                <a:solidFill>
                  <a:schemeClr val="hlink"/>
                </a:solidFill>
              </a:rPr>
            </a:br>
            <a:r>
              <a:rPr lang="en-US" b="1">
                <a:solidFill>
                  <a:schemeClr val="hlink"/>
                </a:solidFill>
              </a:rPr>
              <a:t>accepts a </a:t>
            </a:r>
            <a:r>
              <a:rPr lang="en-US" b="1">
                <a:latin typeface="Courier New" panose="02070309020205020404" pitchFamily="49" charset="0"/>
              </a:rPr>
              <a:t>Money</a:t>
            </a:r>
            <a:r>
              <a:rPr lang="en-US" b="1">
                <a:solidFill>
                  <a:schemeClr val="hlink"/>
                </a:solidFill>
              </a:rPr>
              <a:t> </a:t>
            </a:r>
            <a:br>
              <a:rPr lang="en-US" b="1">
                <a:solidFill>
                  <a:schemeClr val="hlink"/>
                </a:solidFill>
              </a:rPr>
            </a:br>
            <a:r>
              <a:rPr lang="en-US" b="1">
                <a:solidFill>
                  <a:schemeClr val="hlink"/>
                </a:solidFill>
              </a:rPr>
              <a:t>parameter…uh oh!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3124200" y="5638800"/>
            <a:ext cx="182880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3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87" grpId="0" animBg="1"/>
      <p:bldP spid="20488" grpId="0" animBg="1"/>
      <p:bldP spid="204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You can overload just about anything, but you should be VERY careful…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[ ]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* multiplication, pointer dereference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/ division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+ addition, unary positive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- substraction, unary negative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++ increment, pre and post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-- decrement, pre and post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= assignment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&lt;=, &gt;=, &lt;, &gt;, ==, != comparisons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…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Many, many others…</a:t>
            </a:r>
          </a:p>
          <a:p>
            <a:pPr lvl="1">
              <a:lnSpc>
                <a:spcPct val="80000"/>
              </a:lnSpc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9027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Practice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31242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Let’s overload the multiplication on money…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Ignore “roll-over”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Member function?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Non-member function?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 lvl="1">
              <a:lnSpc>
                <a:spcPct val="80000"/>
              </a:lnSpc>
            </a:pPr>
            <a:endParaRPr lang="en-US" sz="160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990600"/>
            <a:ext cx="4953000" cy="4876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In Money.h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class Money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public: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Money( int dollars, int cents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int GetDollars();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int GetCents();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void SetDollars( int dollars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void SetCents( int cents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private: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int m_dollars;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int m_cents;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In main…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Money m( 100, 00 );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m = m * 10;</a:t>
            </a:r>
          </a:p>
        </p:txBody>
      </p:sp>
    </p:spTree>
    <p:extLst>
      <p:ext uri="{BB962C8B-B14F-4D97-AF65-F5344CB8AC3E}">
        <p14:creationId xmlns:p14="http://schemas.microsoft.com/office/powerpoint/2010/main" val="259001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 the multiplication operator so that it correctly accounts for rollover.</a:t>
            </a:r>
          </a:p>
        </p:txBody>
      </p:sp>
    </p:spTree>
    <p:extLst>
      <p:ext uri="{BB962C8B-B14F-4D97-AF65-F5344CB8AC3E}">
        <p14:creationId xmlns:p14="http://schemas.microsoft.com/office/powerpoint/2010/main" val="4653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Operator Overloading—Part II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00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II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 dirty="0"/>
              <a:t>Overload the + operator to add a Passenger to a Car:</a:t>
            </a:r>
          </a:p>
          <a:p>
            <a:pPr>
              <a:lnSpc>
                <a:spcPct val="90000"/>
              </a:lnSpc>
            </a:pPr>
            <a:endParaRPr lang="en-US" sz="25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class Car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latin typeface="Courier New" panose="02070309020205020404" pitchFamily="49" charset="0"/>
              </a:rPr>
              <a:t>// some methods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>
                <a:latin typeface="Courier New" panose="02070309020205020404" pitchFamily="49" charset="0"/>
              </a:rPr>
              <a:t>private: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latin typeface="Courier New" panose="02070309020205020404" pitchFamily="49" charset="0"/>
              </a:rPr>
              <a:t>vector&lt;Passenger&gt; passengers;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200" b="1" dirty="0" smtClean="0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2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200" b="1" dirty="0" smtClean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dirty="0" smtClean="0">
                <a:latin typeface="+mj-lt"/>
              </a:rPr>
              <a:t>Why is overloading the + operator this way not such a good idea?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4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dirty="0"/>
              <a:t>Private/Public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Public</a:t>
            </a:r>
          </a:p>
          <a:p>
            <a:pPr lvl="1"/>
            <a:r>
              <a:rPr lang="en-US"/>
              <a:t>Any method or function from anywhere can access these</a:t>
            </a:r>
          </a:p>
          <a:p>
            <a:r>
              <a:rPr lang="en-US"/>
              <a:t>Private</a:t>
            </a:r>
          </a:p>
          <a:p>
            <a:pPr lvl="1"/>
            <a:r>
              <a:rPr lang="en-US"/>
              <a:t>Only class-methods can access these</a:t>
            </a:r>
          </a:p>
          <a:p>
            <a:pPr lvl="1"/>
            <a:endParaRPr lang="en-US"/>
          </a:p>
          <a:p>
            <a:r>
              <a:rPr lang="en-US"/>
              <a:t>Is there a way to get around this?</a:t>
            </a:r>
          </a:p>
          <a:p>
            <a:pPr lvl="1"/>
            <a:r>
              <a:rPr lang="en-US"/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8709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Friends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Have access to an object’s private methods and data</a:t>
            </a:r>
          </a:p>
          <a:p>
            <a:endParaRPr lang="en-US"/>
          </a:p>
          <a:p>
            <a:r>
              <a:rPr lang="en-US"/>
              <a:t>Syntax: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anose="02070309020205020404" pitchFamily="49" charset="0"/>
              </a:rPr>
              <a:t>friend</a:t>
            </a:r>
            <a:r>
              <a:rPr lang="en-US" b="1">
                <a:latin typeface="Courier New" panose="02070309020205020404" pitchFamily="49" charset="0"/>
              </a:rPr>
              <a:t> retType methodName(params);</a:t>
            </a:r>
          </a:p>
          <a:p>
            <a:pPr lvl="1">
              <a:buFont typeface="Wingdings" panose="05000000000000000000" pitchFamily="2" charset="2"/>
              <a:buNone/>
            </a:pPr>
            <a:endParaRPr lang="en-US" b="1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retType methodName(params)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{ /* code */ }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5602944" y="3025590"/>
            <a:ext cx="5334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60144" y="256839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In class declaration!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 flipV="1">
            <a:off x="5602944" y="4854390"/>
            <a:ext cx="6858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679144" y="508299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In class implementation!</a:t>
            </a:r>
          </a:p>
        </p:txBody>
      </p:sp>
    </p:spTree>
    <p:extLst>
      <p:ext uri="{BB962C8B-B14F-4D97-AF65-F5344CB8AC3E}">
        <p14:creationId xmlns:p14="http://schemas.microsoft.com/office/powerpoint/2010/main" val="9659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Friend vs. Non-friend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 dirty="0"/>
              <a:t>Friend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friend 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	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b);	//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return Money(	</a:t>
            </a:r>
            <a:r>
              <a:rPr lang="en-US" sz="1400" b="1" dirty="0" err="1">
                <a:latin typeface="Courier New" panose="02070309020205020404" pitchFamily="49" charset="0"/>
              </a:rPr>
              <a:t>a.dollars</a:t>
            </a:r>
            <a:r>
              <a:rPr lang="en-US" sz="1400" b="1" dirty="0">
                <a:latin typeface="Courier New" panose="02070309020205020404" pitchFamily="49" charset="0"/>
              </a:rPr>
              <a:t> + </a:t>
            </a:r>
            <a:r>
              <a:rPr lang="en-US" sz="1400" b="1" dirty="0" err="1">
                <a:latin typeface="Courier New" panose="02070309020205020404" pitchFamily="49" charset="0"/>
              </a:rPr>
              <a:t>b.dollars</a:t>
            </a:r>
            <a:r>
              <a:rPr lang="en-US" sz="1400" b="1" dirty="0">
                <a:latin typeface="Courier New" panose="02070309020205020404" pitchFamily="49" charset="0"/>
              </a:rPr>
              <a:t>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		</a:t>
            </a:r>
            <a:r>
              <a:rPr lang="en-US" sz="1400" b="1" dirty="0" smtClean="0">
                <a:latin typeface="Courier New" panose="02070309020205020404" pitchFamily="49" charset="0"/>
              </a:rPr>
              <a:t>		</a:t>
            </a:r>
            <a:r>
              <a:rPr lang="en-US" sz="1400" b="1" dirty="0" err="1" smtClean="0">
                <a:latin typeface="Courier New" panose="02070309020205020404" pitchFamily="49" charset="0"/>
              </a:rPr>
              <a:t>a.cents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+ </a:t>
            </a:r>
            <a:r>
              <a:rPr lang="en-US" sz="1400" b="1" dirty="0" err="1">
                <a:latin typeface="Courier New" panose="02070309020205020404" pitchFamily="49" charset="0"/>
              </a:rPr>
              <a:t>b.cents</a:t>
            </a:r>
            <a:r>
              <a:rPr lang="en-US" sz="1400" b="1" dirty="0"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smtClean="0">
                <a:latin typeface="Courier New" panose="02070309020205020404" pitchFamily="49" charset="0"/>
              </a:rPr>
              <a:t>}	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900" dirty="0"/>
              <a:t>Non-friend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b); // NOT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return Money(	</a:t>
            </a:r>
            <a:r>
              <a:rPr lang="en-US" sz="1400" b="1" dirty="0" err="1">
                <a:latin typeface="Courier New" panose="02070309020205020404" pitchFamily="49" charset="0"/>
              </a:rPr>
              <a:t>a.GetDollars</a:t>
            </a:r>
            <a:r>
              <a:rPr lang="en-US" sz="1400" b="1" dirty="0">
                <a:latin typeface="Courier New" panose="02070309020205020404" pitchFamily="49" charset="0"/>
              </a:rPr>
              <a:t>() + </a:t>
            </a:r>
            <a:r>
              <a:rPr lang="en-US" sz="1400" b="1" dirty="0" err="1">
                <a:latin typeface="Courier New" panose="02070309020205020404" pitchFamily="49" charset="0"/>
              </a:rPr>
              <a:t>b.GetDollars</a:t>
            </a:r>
            <a:r>
              <a:rPr lang="en-US" sz="1400" b="1" dirty="0">
                <a:latin typeface="Courier New" panose="02070309020205020404" pitchFamily="49" charset="0"/>
              </a:rPr>
              <a:t>(),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	</a:t>
            </a:r>
            <a:r>
              <a:rPr lang="en-US" sz="1400" b="1" dirty="0" smtClean="0">
                <a:latin typeface="Courier New" panose="02070309020205020404" pitchFamily="49" charset="0"/>
              </a:rPr>
              <a:t>		 </a:t>
            </a:r>
            <a:r>
              <a:rPr lang="en-US" sz="1400" b="1" dirty="0">
                <a:latin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</a:rPr>
              <a:t>a.GetCents</a:t>
            </a:r>
            <a:r>
              <a:rPr lang="en-US" sz="1400" b="1" dirty="0">
                <a:latin typeface="Courier New" panose="02070309020205020404" pitchFamily="49" charset="0"/>
              </a:rPr>
              <a:t>() + </a:t>
            </a:r>
            <a:r>
              <a:rPr lang="en-US" sz="1400" b="1" dirty="0" err="1">
                <a:latin typeface="Courier New" panose="02070309020205020404" pitchFamily="49" charset="0"/>
              </a:rPr>
              <a:t>b.GetCents</a:t>
            </a:r>
            <a:r>
              <a:rPr lang="en-US" sz="1400" b="1" dirty="0">
                <a:latin typeface="Courier New" panose="02070309020205020404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105400" y="5867400"/>
            <a:ext cx="3352800" cy="404813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Why would you want this?</a:t>
            </a:r>
          </a:p>
        </p:txBody>
      </p:sp>
    </p:spTree>
    <p:extLst>
      <p:ext uri="{BB962C8B-B14F-4D97-AF65-F5344CB8AC3E}">
        <p14:creationId xmlns:p14="http://schemas.microsoft.com/office/powerpoint/2010/main" val="34310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Let’s Take a Closer Look…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In Employee.h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class Employee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public: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	void SetManager(const Manager&amp; boss);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private: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	Manager m_boss;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// In Employee.cpp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void Employee::SetManager(const Manager&amp; boss)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m_boss = boss;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5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// In main…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Employee me;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Manager boss;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me.SetManager(boss);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 flipV="1">
            <a:off x="2743200" y="4572000"/>
            <a:ext cx="2743200" cy="838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562600" y="5029200"/>
            <a:ext cx="2057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Does this work?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If so, how???</a:t>
            </a:r>
          </a:p>
        </p:txBody>
      </p:sp>
    </p:spTree>
    <p:extLst>
      <p:ext uri="{BB962C8B-B14F-4D97-AF65-F5344CB8AC3E}">
        <p14:creationId xmlns:p14="http://schemas.microsoft.com/office/powerpoint/2010/main" val="273289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Input/Output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Overload the insertion &lt;&lt; and extraction &gt;&gt; operators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Cannot be member functions (why?)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Can be friends</a:t>
            </a:r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Because…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Money m;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cin &gt;&gt; m;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cout &lt;&lt; “My money: “ &lt;&lt; m &lt;&lt; endl;</a:t>
            </a:r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Is better than…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Money m;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m.Input();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cout &lt;&lt; “My money: “;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m.Output();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cout &lt;&lt; endl;</a:t>
            </a:r>
          </a:p>
        </p:txBody>
      </p:sp>
    </p:spTree>
    <p:extLst>
      <p:ext uri="{BB962C8B-B14F-4D97-AF65-F5344CB8AC3E}">
        <p14:creationId xmlns:p14="http://schemas.microsoft.com/office/powerpoint/2010/main" val="76765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 – Insertion Operator &lt;&lt;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573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Non-friend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money);	// NOT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sout &lt;&lt; “$” &lt;&lt; money.GetDollars()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   &lt;&lt; “.” &lt;&lt; money.GetCents();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return sout;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600"/>
              <a:t>Friend (don’t forget to add </a:t>
            </a:r>
            <a:r>
              <a:rPr 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friend</a:t>
            </a:r>
            <a:r>
              <a:rPr lang="en-US" sz="1600"/>
              <a:t> to the prototype!)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friend 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money);	//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sout &lt;&lt; “$” &lt;&lt; money.dollars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   &lt;&lt; “.” &lt;&lt; money.cents;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return sout;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Operator&lt;&lt; Notes…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should override &lt;&lt; for </a:t>
            </a:r>
            <a:r>
              <a:rPr lang="en-US" b="1" i="1" u="sng"/>
              <a:t>all</a:t>
            </a:r>
            <a:r>
              <a:rPr lang="en-US"/>
              <a:t> of your classes</a:t>
            </a:r>
          </a:p>
          <a:p>
            <a:r>
              <a:rPr lang="en-US"/>
              <a:t>Do not include a closing endl </a:t>
            </a:r>
          </a:p>
          <a:p>
            <a:pPr lvl="1"/>
            <a:r>
              <a:rPr lang="en-US"/>
              <a:t>(after all data…why?)</a:t>
            </a:r>
          </a:p>
          <a:p>
            <a:r>
              <a:rPr lang="en-US"/>
              <a:t>Operator&lt;&lt; is </a:t>
            </a:r>
            <a:r>
              <a:rPr lang="en-US" b="1" u="sng"/>
              <a:t>not</a:t>
            </a:r>
            <a:r>
              <a:rPr lang="en-US"/>
              <a:t> a member function</a:t>
            </a:r>
          </a:p>
          <a:p>
            <a:r>
              <a:rPr lang="en-US"/>
              <a:t>Always return ostream&amp;</a:t>
            </a:r>
          </a:p>
          <a:p>
            <a:pPr lvl="1"/>
            <a:r>
              <a:rPr lang="en-US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1726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– Extraction Operator &gt;&gt;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// Input money as X.XX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// friend version…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istream&amp; operator&gt;&gt;(istream&amp; sin,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					 Money&amp; money)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char dot;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sin &gt;&gt; money.dollars &gt;&gt; dot </a:t>
            </a:r>
            <a:br>
              <a:rPr lang="en-US" sz="2100" b="1">
                <a:latin typeface="Courier New" panose="02070309020205020404" pitchFamily="49" charset="0"/>
              </a:rPr>
            </a:br>
            <a:r>
              <a:rPr lang="en-US" sz="2100" b="1">
                <a:latin typeface="Courier New" panose="02070309020205020404" pitchFamily="49" charset="0"/>
              </a:rPr>
              <a:t>	 &gt;&gt; money.cents;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1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return sin;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791200" y="4953000"/>
            <a:ext cx="2438400" cy="954088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How would you do this as a non-friend function?</a:t>
            </a:r>
          </a:p>
        </p:txBody>
      </p:sp>
    </p:spTree>
    <p:extLst>
      <p:ext uri="{BB962C8B-B14F-4D97-AF65-F5344CB8AC3E}">
        <p14:creationId xmlns:p14="http://schemas.microsoft.com/office/powerpoint/2010/main" val="30614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Unary Operators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Can we overload unary operators?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Negation, Increment, Decrement?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YES!</a:t>
            </a:r>
          </a:p>
          <a:p>
            <a:pPr>
              <a:lnSpc>
                <a:spcPct val="80000"/>
              </a:lnSpc>
            </a:pPr>
            <a:r>
              <a:rPr lang="en-US" sz="1900"/>
              <a:t>Let’s look at two cases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Negation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Increment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Pre and Post</a:t>
            </a:r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Example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Money m1(3, 25);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Money m2;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m2 = - m1;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++m2;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m1 = m2++; </a:t>
            </a:r>
          </a:p>
        </p:txBody>
      </p:sp>
    </p:spTree>
    <p:extLst>
      <p:ext uri="{BB962C8B-B14F-4D97-AF65-F5344CB8AC3E}">
        <p14:creationId xmlns:p14="http://schemas.microsoft.com/office/powerpoint/2010/main" val="185328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Negation (member function)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const Money operator- ( ) const; </a:t>
            </a:r>
          </a:p>
          <a:p>
            <a:pPr>
              <a:buFont typeface="Wingdings" panose="05000000000000000000" pitchFamily="2" charset="2"/>
              <a:buNone/>
            </a:pPr>
            <a:endParaRPr lang="en-US" sz="22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const Money Money::operator- ( ) const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{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Money result;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result.m_dollars = -m_dollars;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result.m_cents = -m_cents;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return result;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5187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 Increment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Money Money::operator++( void 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{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// increment the cents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++m_cents;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// adjust the dollars if necessary </a:t>
            </a:r>
          </a:p>
          <a:p>
            <a:pPr lvl="1">
              <a:buFont typeface="Wingdings" panose="05000000000000000000" pitchFamily="2" charset="2"/>
              <a:buNone/>
            </a:pPr>
            <a:endParaRPr lang="en-US" sz="2200" b="1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// return new Money object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return Money( m_dollars, m_cents);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90736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 Increment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Money Money::operator++( int dummy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make a copy of this Money object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</a:t>
            </a:r>
            <a:r>
              <a:rPr lang="en-US" sz="1800" b="1" i="1">
                <a:latin typeface="Courier New" panose="02070309020205020404" pitchFamily="49" charset="0"/>
              </a:rPr>
              <a:t>before</a:t>
            </a:r>
            <a:r>
              <a:rPr lang="en-US" sz="1800" b="1">
                <a:latin typeface="Courier New" panose="02070309020205020404" pitchFamily="49" charset="0"/>
              </a:rPr>
              <a:t> incrementing the cents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Money result(m_dollars, m_cents);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now increment the cents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++m_cents;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code here to adjust the dollars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return the Money as it was before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the increment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return result;</a:t>
            </a:r>
            <a:r>
              <a:rPr lang="en-US" sz="180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69830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Restrictions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Can’t overload every operator</a:t>
            </a:r>
          </a:p>
          <a:p>
            <a:r>
              <a:rPr lang="en-US"/>
              <a:t>Can’t make up operators</a:t>
            </a:r>
          </a:p>
          <a:p>
            <a:r>
              <a:rPr lang="en-US"/>
              <a:t>Can’t overload for primitive types</a:t>
            </a:r>
          </a:p>
          <a:p>
            <a:pPr lvl="1"/>
            <a:r>
              <a:rPr lang="en-US"/>
              <a:t>Like operator&lt;&lt; for integers…</a:t>
            </a:r>
          </a:p>
          <a:p>
            <a:r>
              <a:rPr lang="en-US"/>
              <a:t>Can’t change precedence</a:t>
            </a:r>
          </a:p>
          <a:p>
            <a:r>
              <a:rPr lang="en-US"/>
              <a:t>Can’t change associativity</a:t>
            </a:r>
          </a:p>
          <a:p>
            <a:pPr lvl="1"/>
            <a:r>
              <a:rPr lang="en-US"/>
              <a:t>Like making (-m) be (m-)</a:t>
            </a:r>
          </a:p>
        </p:txBody>
      </p:sp>
    </p:spTree>
    <p:extLst>
      <p:ext uri="{BB962C8B-B14F-4D97-AF65-F5344CB8AC3E}">
        <p14:creationId xmlns:p14="http://schemas.microsoft.com/office/powerpoint/2010/main" val="23493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Good Programming Practices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Overload to mimic primitives</a:t>
            </a:r>
          </a:p>
          <a:p>
            <a:pPr>
              <a:lnSpc>
                <a:spcPct val="90000"/>
              </a:lnSpc>
            </a:pPr>
            <a:r>
              <a:rPr lang="en-US" sz="2500"/>
              <a:t>Binary operators should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Return const objects by value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Be written as non-member functions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Be written as non-friend functions</a:t>
            </a:r>
          </a:p>
          <a:p>
            <a:pPr>
              <a:lnSpc>
                <a:spcPct val="90000"/>
              </a:lnSpc>
            </a:pPr>
            <a:r>
              <a:rPr lang="en-US" sz="2500"/>
              <a:t>Overload unary as member functions</a:t>
            </a:r>
          </a:p>
          <a:p>
            <a:pPr>
              <a:lnSpc>
                <a:spcPct val="90000"/>
              </a:lnSpc>
            </a:pPr>
            <a:r>
              <a:rPr lang="en-US" sz="2500"/>
              <a:t>Always overload &lt;&lt;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As non-friend if possible</a:t>
            </a:r>
          </a:p>
          <a:p>
            <a:pPr>
              <a:lnSpc>
                <a:spcPct val="90000"/>
              </a:lnSpc>
            </a:pPr>
            <a:r>
              <a:rPr lang="en-US" sz="2500"/>
              <a:t>Overload operator= if using dynamic memory</a:t>
            </a:r>
          </a:p>
        </p:txBody>
      </p:sp>
    </p:spTree>
    <p:extLst>
      <p:ext uri="{BB962C8B-B14F-4D97-AF65-F5344CB8AC3E}">
        <p14:creationId xmlns:p14="http://schemas.microsoft.com/office/powerpoint/2010/main" val="17842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Compiler creates a default assignment operator</a:t>
            </a:r>
          </a:p>
          <a:p>
            <a:pPr lvl="1"/>
            <a:r>
              <a:rPr lang="en-US"/>
              <a:t>Copies data member values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3657600"/>
            <a:ext cx="1524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Manager a</a:t>
            </a:r>
          </a:p>
          <a:p>
            <a:pPr algn="ctr"/>
            <a:r>
              <a:rPr lang="en-US"/>
              <a:t>----------------</a:t>
            </a:r>
          </a:p>
          <a:p>
            <a:pPr algn="ctr"/>
            <a:r>
              <a:rPr lang="en-US"/>
              <a:t>Name = “Bob”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048000" y="4953000"/>
            <a:ext cx="1524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Manager b</a:t>
            </a:r>
          </a:p>
          <a:p>
            <a:pPr algn="ctr"/>
            <a:r>
              <a:rPr lang="en-US"/>
              <a:t>----------------</a:t>
            </a:r>
          </a:p>
          <a:p>
            <a:pPr algn="ctr"/>
            <a:r>
              <a:rPr lang="en-US"/>
              <a:t>Name = “”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105400" y="3657600"/>
            <a:ext cx="34290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Manager a(“Bob”);</a:t>
            </a:r>
          </a:p>
          <a:p>
            <a:pPr>
              <a:spcBef>
                <a:spcPct val="50000"/>
              </a:spcBef>
            </a:pPr>
            <a:r>
              <a:rPr lang="en-US"/>
              <a:t>Manager b;</a:t>
            </a:r>
          </a:p>
          <a:p>
            <a:pPr>
              <a:spcBef>
                <a:spcPct val="50000"/>
              </a:spcBef>
            </a:pPr>
            <a:r>
              <a:rPr lang="en-US"/>
              <a:t>b = a;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048000" y="4953000"/>
            <a:ext cx="1524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Manager b</a:t>
            </a:r>
          </a:p>
          <a:p>
            <a:pPr algn="ctr"/>
            <a:r>
              <a:rPr lang="en-US"/>
              <a:t>----------------</a:t>
            </a:r>
          </a:p>
          <a:p>
            <a:pPr algn="ctr"/>
            <a:r>
              <a:rPr lang="en-US"/>
              <a:t>Name = “Bob”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990600" y="4876800"/>
            <a:ext cx="20574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638800" y="5334000"/>
            <a:ext cx="2895600" cy="817563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Not the same Manager!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Just have same data!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447800" y="54102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Copy data</a:t>
            </a:r>
          </a:p>
        </p:txBody>
      </p:sp>
    </p:spTree>
    <p:extLst>
      <p:ext uri="{BB962C8B-B14F-4D97-AF65-F5344CB8AC3E}">
        <p14:creationId xmlns:p14="http://schemas.microsoft.com/office/powerpoint/2010/main" val="256271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296" grpId="0" animBg="1"/>
      <p:bldP spid="12295" grpId="0" animBg="1"/>
      <p:bldP spid="12297" grpId="0" animBg="1"/>
      <p:bldP spid="1229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Let’s overload the operator== for the Money class</a:t>
            </a:r>
          </a:p>
          <a:p>
            <a:pPr lvl="1"/>
            <a:r>
              <a:rPr lang="en-US"/>
              <a:t>Should it be a member function?</a:t>
            </a:r>
          </a:p>
          <a:p>
            <a:pPr lvl="1"/>
            <a:r>
              <a:rPr lang="en-US"/>
              <a:t>Should it be a friend?</a:t>
            </a:r>
          </a:p>
          <a:p>
            <a:pPr lvl="1"/>
            <a:r>
              <a:rPr lang="en-US"/>
              <a:t>What should it return?</a:t>
            </a:r>
          </a:p>
          <a:p>
            <a:pPr lvl="1"/>
            <a:r>
              <a:rPr lang="en-US"/>
              <a:t>What parameters should it have?</a:t>
            </a:r>
          </a:p>
          <a:p>
            <a:pPr lvl="1"/>
            <a:r>
              <a:rPr lang="en-US"/>
              <a:t>What do we need to do inside?</a:t>
            </a:r>
          </a:p>
        </p:txBody>
      </p:sp>
    </p:spTree>
    <p:extLst>
      <p:ext uri="{BB962C8B-B14F-4D97-AF65-F5344CB8AC3E}">
        <p14:creationId xmlns:p14="http://schemas.microsoft.com/office/powerpoint/2010/main" val="386991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Overload the operator+= for a Money object</a:t>
            </a:r>
          </a:p>
          <a:p>
            <a:pPr lvl="1"/>
            <a:r>
              <a:rPr lang="en-US"/>
              <a:t>Should it be a member function? </a:t>
            </a:r>
          </a:p>
          <a:p>
            <a:pPr lvl="1"/>
            <a:r>
              <a:rPr lang="en-US"/>
              <a:t>Should it be a friend?</a:t>
            </a:r>
          </a:p>
          <a:p>
            <a:pPr lvl="1"/>
            <a:r>
              <a:rPr lang="en-US"/>
              <a:t>What should it return?</a:t>
            </a:r>
          </a:p>
          <a:p>
            <a:pPr lvl="1"/>
            <a:r>
              <a:rPr lang="en-US"/>
              <a:t>What parameters should it have?</a:t>
            </a:r>
          </a:p>
          <a:p>
            <a:pPr lvl="1"/>
            <a:r>
              <a:rPr lang="en-US"/>
              <a:t>What do we need to do inside?</a:t>
            </a:r>
          </a:p>
        </p:txBody>
      </p:sp>
    </p:spTree>
    <p:extLst>
      <p:ext uri="{BB962C8B-B14F-4D97-AF65-F5344CB8AC3E}">
        <p14:creationId xmlns:p14="http://schemas.microsoft.com/office/powerpoint/2010/main" val="10997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Does this work with other operators?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Money a(2, 50);		//   2.50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Money b(3, 20);		//   3.20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Money c;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c = a + b;</a:t>
            </a:r>
          </a:p>
          <a:p>
            <a:r>
              <a:rPr lang="en-US"/>
              <a:t>Unfortunately, no…</a:t>
            </a:r>
          </a:p>
          <a:p>
            <a:pPr lvl="1"/>
            <a:r>
              <a:rPr lang="en-US"/>
              <a:t>But…we can define it ourselves!</a:t>
            </a:r>
          </a:p>
        </p:txBody>
      </p:sp>
    </p:spTree>
    <p:extLst>
      <p:ext uri="{BB962C8B-B14F-4D97-AF65-F5344CB8AC3E}">
        <p14:creationId xmlns:p14="http://schemas.microsoft.com/office/powerpoint/2010/main" val="117824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Review: Function Overloading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void swap (int&amp; a, int&amp; b);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void swap (double&amp; a, double&amp; b);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void swap (Bob&amp; a, Bob&amp; b);</a:t>
            </a:r>
          </a:p>
          <a:p>
            <a:pPr>
              <a:lnSpc>
                <a:spcPct val="80000"/>
              </a:lnSpc>
            </a:pPr>
            <a:endParaRPr lang="en-US" sz="24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400"/>
              <a:t>Same (or similar) functionality for different types…</a:t>
            </a:r>
          </a:p>
          <a:p>
            <a:pPr>
              <a:lnSpc>
                <a:spcPct val="80000"/>
              </a:lnSpc>
            </a:pPr>
            <a:r>
              <a:rPr lang="en-US" sz="2400"/>
              <a:t>Function signatures include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Function name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Parameter list (both number and types)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Sidenote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C++ compiler has a built-in function called “swap”</a:t>
            </a:r>
          </a:p>
        </p:txBody>
      </p:sp>
    </p:spTree>
    <p:extLst>
      <p:ext uri="{BB962C8B-B14F-4D97-AF65-F5344CB8AC3E}">
        <p14:creationId xmlns:p14="http://schemas.microsoft.com/office/powerpoint/2010/main" val="21675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Closer Look at Operators…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We could do…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Money a(2, 50);		//   2.50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Money b(3, 20);		//   3.20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Money c;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c = Add(a, b);		// we write…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Or…we can use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Operator Overloading and do this: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>
                <a:latin typeface="Courier New" panose="02070309020205020404" pitchFamily="49" charset="0"/>
              </a:rPr>
              <a:t>c = a + b;			// we write…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8554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Overloading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a function that overloads an operator to work for a new type</a:t>
            </a:r>
          </a:p>
          <a:p>
            <a:r>
              <a:rPr lang="en-US" dirty="0"/>
              <a:t>Example:</a:t>
            </a:r>
          </a:p>
          <a:p>
            <a:pPr lvl="1"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const</a:t>
            </a:r>
            <a:r>
              <a:rPr lang="en-US" sz="1800" b="1" dirty="0">
                <a:latin typeface="Courier New" panose="02070309020205020404" pitchFamily="49" charset="0"/>
              </a:rPr>
              <a:t> Money operator+ (</a:t>
            </a:r>
            <a:r>
              <a:rPr lang="en-US" sz="1800" b="1" dirty="0" err="1">
                <a:latin typeface="Courier New" panose="02070309020205020404" pitchFamily="49" charset="0"/>
              </a:rPr>
              <a:t>const</a:t>
            </a:r>
            <a:r>
              <a:rPr lang="en-US" sz="1800" b="1" dirty="0">
                <a:latin typeface="Courier New" panose="02070309020205020404" pitchFamily="49" charset="0"/>
              </a:rPr>
              <a:t> Money&amp; a, </a:t>
            </a:r>
            <a:r>
              <a:rPr lang="en-US" sz="1800" b="1" dirty="0" err="1">
                <a:latin typeface="Courier New" panose="02070309020205020404" pitchFamily="49" charset="0"/>
              </a:rPr>
              <a:t>const</a:t>
            </a:r>
            <a:r>
              <a:rPr lang="en-US" sz="1800" b="1" dirty="0">
                <a:latin typeface="Courier New" panose="02070309020205020404" pitchFamily="49" charset="0"/>
              </a:rPr>
              <a:t> Money&amp; b)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{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return Money(	</a:t>
            </a:r>
            <a:r>
              <a:rPr lang="en-US" sz="1800" b="1" dirty="0" err="1">
                <a:latin typeface="Courier New" panose="02070309020205020404" pitchFamily="49" charset="0"/>
              </a:rPr>
              <a:t>a.GetDollars</a:t>
            </a:r>
            <a:r>
              <a:rPr lang="en-US" sz="1800" b="1" dirty="0">
                <a:latin typeface="Courier New" panose="02070309020205020404" pitchFamily="49" charset="0"/>
              </a:rPr>
              <a:t>() + </a:t>
            </a:r>
            <a:r>
              <a:rPr lang="en-US" sz="1800" b="1" dirty="0" err="1">
                <a:latin typeface="Courier New" panose="02070309020205020404" pitchFamily="49" charset="0"/>
              </a:rPr>
              <a:t>b.GetDollars</a:t>
            </a:r>
            <a:r>
              <a:rPr lang="en-US" sz="1800" b="1" dirty="0">
                <a:latin typeface="Courier New" panose="02070309020205020404" pitchFamily="49" charset="0"/>
              </a:rPr>
              <a:t>(),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		</a:t>
            </a:r>
            <a:r>
              <a:rPr lang="en-US" sz="1800" b="1" dirty="0" smtClean="0">
                <a:latin typeface="Courier New" panose="02070309020205020404" pitchFamily="49" charset="0"/>
              </a:rPr>
              <a:t>		</a:t>
            </a:r>
            <a:r>
              <a:rPr lang="en-US" sz="1800" b="1" dirty="0" err="1" smtClean="0">
                <a:latin typeface="Courier New" panose="02070309020205020404" pitchFamily="49" charset="0"/>
              </a:rPr>
              <a:t>a.GetCents</a:t>
            </a:r>
            <a:r>
              <a:rPr lang="en-US" sz="1800" b="1" dirty="0">
                <a:latin typeface="Courier New" panose="02070309020205020404" pitchFamily="49" charset="0"/>
              </a:rPr>
              <a:t>() + </a:t>
            </a:r>
            <a:r>
              <a:rPr lang="en-US" sz="1800" b="1" dirty="0" err="1">
                <a:latin typeface="Courier New" panose="02070309020205020404" pitchFamily="49" charset="0"/>
              </a:rPr>
              <a:t>b.GetCents</a:t>
            </a:r>
            <a:r>
              <a:rPr lang="en-US" sz="1800" b="1" dirty="0">
                <a:latin typeface="Courier New" panose="02070309020205020404" pitchFamily="49" charset="0"/>
              </a:rPr>
              <a:t>());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H="1">
            <a:off x="3962400" y="2770098"/>
            <a:ext cx="1057275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733800" y="2389098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hlink"/>
                </a:solidFill>
              </a:rPr>
              <a:t>Function Name…essentially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2209800" y="4065498"/>
            <a:ext cx="45720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95400" y="4751298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What’s going on here?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553200" y="4483011"/>
            <a:ext cx="1828800" cy="954087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How could this function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20479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/>
      <p:bldP spid="16390" grpId="0" animBg="1"/>
      <p:bldP spid="16391" grpId="0"/>
      <p:bldP spid="163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Overloading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Can also be overloaded as member functions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First object in statement becomes the “calling” object</a:t>
            </a:r>
          </a:p>
          <a:p>
            <a:pPr lvl="2">
              <a:lnSpc>
                <a:spcPct val="90000"/>
              </a:lnSpc>
            </a:pPr>
            <a:r>
              <a:rPr lang="en-US" sz="2000" b="1" dirty="0">
                <a:latin typeface="Courier New" panose="02070309020205020404" pitchFamily="49" charset="0"/>
              </a:rPr>
              <a:t>a + b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is equivalent to</a:t>
            </a:r>
            <a:br>
              <a:rPr lang="en-US" sz="2000" dirty="0"/>
            </a:br>
            <a:r>
              <a:rPr lang="en-US" sz="2000" b="1" dirty="0" err="1">
                <a:latin typeface="Courier New" panose="02070309020205020404" pitchFamily="49" charset="0"/>
              </a:rPr>
              <a:t>a.operator</a:t>
            </a:r>
            <a:r>
              <a:rPr lang="en-US" sz="2000" b="1" dirty="0">
                <a:latin typeface="Courier New" panose="02070309020205020404" pitchFamily="49" charset="0"/>
              </a:rPr>
              <a:t>+(b)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Example: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b="1" dirty="0" err="1">
                <a:latin typeface="Courier New" panose="02070309020205020404" pitchFamily="49" charset="0"/>
              </a:rPr>
              <a:t>const</a:t>
            </a:r>
            <a:r>
              <a:rPr lang="en-US" sz="1600" b="1" dirty="0">
                <a:latin typeface="Courier New" panose="02070309020205020404" pitchFamily="49" charset="0"/>
              </a:rPr>
              <a:t> Money Money::operator+ (</a:t>
            </a:r>
            <a:r>
              <a:rPr lang="en-US" sz="1600" b="1" dirty="0" err="1">
                <a:latin typeface="Courier New" panose="02070309020205020404" pitchFamily="49" charset="0"/>
              </a:rPr>
              <a:t>const</a:t>
            </a:r>
            <a:r>
              <a:rPr lang="en-US" sz="1600" b="1" dirty="0">
                <a:latin typeface="Courier New" panose="02070309020205020404" pitchFamily="49" charset="0"/>
              </a:rPr>
              <a:t> Money&amp; b) </a:t>
            </a:r>
            <a:r>
              <a:rPr lang="en-US" sz="1600" b="1" dirty="0" err="1">
                <a:latin typeface="Courier New" panose="02070309020205020404" pitchFamily="49" charset="0"/>
              </a:rPr>
              <a:t>const</a:t>
            </a:r>
            <a:endParaRPr lang="en-US" sz="1600" b="1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return Money(	</a:t>
            </a:r>
            <a:r>
              <a:rPr lang="en-US" sz="1600" b="1" dirty="0" err="1">
                <a:latin typeface="Courier New" panose="02070309020205020404" pitchFamily="49" charset="0"/>
              </a:rPr>
              <a:t>m_dollars</a:t>
            </a:r>
            <a:r>
              <a:rPr lang="en-US" sz="1600" b="1" dirty="0">
                <a:latin typeface="Courier New" panose="02070309020205020404" pitchFamily="49" charset="0"/>
              </a:rPr>
              <a:t> + </a:t>
            </a:r>
            <a:r>
              <a:rPr lang="en-US" sz="1600" b="1" dirty="0" err="1">
                <a:latin typeface="Courier New" panose="02070309020205020404" pitchFamily="49" charset="0"/>
              </a:rPr>
              <a:t>b.m_dollars</a:t>
            </a:r>
            <a:r>
              <a:rPr lang="en-US" sz="1600" b="1" dirty="0">
                <a:latin typeface="Courier New" panose="02070309020205020404" pitchFamily="49" charset="0"/>
              </a:rPr>
              <a:t>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			</a:t>
            </a:r>
            <a:r>
              <a:rPr lang="en-US" sz="1600" b="1" dirty="0" smtClean="0">
                <a:latin typeface="Courier New" panose="02070309020205020404" pitchFamily="49" charset="0"/>
              </a:rPr>
              <a:t>		</a:t>
            </a:r>
            <a:r>
              <a:rPr lang="en-US" sz="1600" b="1" dirty="0" err="1" smtClean="0">
                <a:latin typeface="Courier New" panose="02070309020205020404" pitchFamily="49" charset="0"/>
              </a:rPr>
              <a:t>m_cents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</a:rPr>
              <a:t>+ </a:t>
            </a:r>
            <a:r>
              <a:rPr lang="en-US" sz="1600" b="1" dirty="0" err="1">
                <a:latin typeface="Courier New" panose="02070309020205020404" pitchFamily="49" charset="0"/>
              </a:rPr>
              <a:t>b.m_cents</a:t>
            </a:r>
            <a:r>
              <a:rPr lang="en-US" sz="1600" b="1" dirty="0"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  <a:endParaRPr lang="en-US" sz="2400" dirty="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2895600" y="4640080"/>
            <a:ext cx="30480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524000" y="4930592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hlink"/>
                </a:solidFill>
              </a:rPr>
              <a:t>Notice:</a:t>
            </a:r>
            <a:br>
              <a:rPr lang="en-US" b="1" dirty="0">
                <a:solidFill>
                  <a:schemeClr val="hlink"/>
                </a:solidFill>
              </a:rPr>
            </a:br>
            <a:r>
              <a:rPr lang="en-US" b="1" dirty="0">
                <a:solidFill>
                  <a:schemeClr val="hlink"/>
                </a:solidFill>
              </a:rPr>
              <a:t>implicit object!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 flipV="1">
            <a:off x="7010400" y="3863792"/>
            <a:ext cx="30480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010400" y="4549592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Why const?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867400" y="3101792"/>
            <a:ext cx="3048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334000" y="2720792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One parameter!</a:t>
            </a:r>
          </a:p>
        </p:txBody>
      </p:sp>
    </p:spTree>
    <p:extLst>
      <p:ext uri="{BB962C8B-B14F-4D97-AF65-F5344CB8AC3E}">
        <p14:creationId xmlns:p14="http://schemas.microsoft.com/office/powerpoint/2010/main" val="339053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/>
      <p:bldP spid="17414" grpId="0" animBg="1"/>
      <p:bldP spid="17415" grpId="0"/>
      <p:bldP spid="17416" grpId="0" animBg="1"/>
      <p:bldP spid="174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 by const value?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const Money operator+ (const Money&amp; a, const Money&amp; b);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const Money operator+ (const Money&amp; b) const;</a:t>
            </a:r>
          </a:p>
          <a:p>
            <a:pPr>
              <a:lnSpc>
                <a:spcPct val="90000"/>
              </a:lnSpc>
            </a:pPr>
            <a:r>
              <a:rPr lang="en-US"/>
              <a:t>Why return by const value?</a:t>
            </a:r>
          </a:p>
          <a:p>
            <a:pPr lvl="1">
              <a:lnSpc>
                <a:spcPct val="90000"/>
              </a:lnSpc>
            </a:pPr>
            <a:r>
              <a:rPr lang="en-US"/>
              <a:t>Imagine this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Courier New" panose="02070309020205020404" pitchFamily="49" charset="0"/>
              </a:rPr>
              <a:t>Money a( 4, 50 );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Courier New" panose="02070309020205020404" pitchFamily="49" charset="0"/>
              </a:rPr>
              <a:t>Money b( 3, 25 );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Courier New" panose="02070309020205020404" pitchFamily="49" charset="0"/>
              </a:rPr>
              <a:t>Money c( 2, 10 );</a:t>
            </a:r>
          </a:p>
          <a:p>
            <a:pPr lvl="2">
              <a:lnSpc>
                <a:spcPct val="90000"/>
              </a:lnSpc>
            </a:pPr>
            <a:endParaRPr lang="en-US" b="1">
              <a:latin typeface="Courier New" panose="02070309020205020404" pitchFamily="49" charset="0"/>
            </a:endParaRPr>
          </a:p>
          <a:p>
            <a:pPr lvl="2">
              <a:lnSpc>
                <a:spcPct val="90000"/>
              </a:lnSpc>
            </a:pPr>
            <a:r>
              <a:rPr lang="en-US" b="1">
                <a:latin typeface="Courier New" panose="02070309020205020404" pitchFamily="49" charset="0"/>
              </a:rPr>
              <a:t>(a + b) = c;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 flipV="1">
            <a:off x="2286000" y="4684063"/>
            <a:ext cx="3048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37011" y="4831980"/>
            <a:ext cx="2743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Evaluates to an unnamed object if we don’t return by </a:t>
            </a:r>
            <a:r>
              <a:rPr lang="en-US" dirty="0" err="1">
                <a:solidFill>
                  <a:schemeClr val="hlink"/>
                </a:solidFill>
              </a:rPr>
              <a:t>const</a:t>
            </a:r>
            <a:r>
              <a:rPr lang="en-US" dirty="0">
                <a:solidFill>
                  <a:schemeClr val="hlink"/>
                </a:solidFill>
              </a:rPr>
              <a:t>!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715000" y="3276600"/>
            <a:ext cx="2895600" cy="3154363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Why is this an issue?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Think about: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Courier New" panose="02070309020205020404" pitchFamily="49" charset="0"/>
              </a:rPr>
              <a:t>Money d;</a:t>
            </a:r>
            <a:br>
              <a:rPr lang="en-US" b="1">
                <a:latin typeface="Courier New" panose="02070309020205020404" pitchFamily="49" charset="0"/>
              </a:rPr>
            </a:br>
            <a:r>
              <a:rPr lang="en-US" b="1">
                <a:latin typeface="Courier New" panose="02070309020205020404" pitchFamily="49" charset="0"/>
              </a:rPr>
              <a:t>d = (a + b) = c;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What is this supposed to mean?  (</a:t>
            </a:r>
            <a:r>
              <a:rPr lang="en-US" b="1">
                <a:latin typeface="Courier New" panose="02070309020205020404" pitchFamily="49" charset="0"/>
              </a:rPr>
              <a:t>d</a:t>
            </a:r>
            <a:r>
              <a:rPr lang="en-US">
                <a:solidFill>
                  <a:schemeClr val="hlink"/>
                </a:solidFill>
              </a:rPr>
              <a:t> gets </a:t>
            </a:r>
            <a:r>
              <a:rPr lang="en-US" b="1">
                <a:latin typeface="Courier New" panose="02070309020205020404" pitchFamily="49" charset="0"/>
              </a:rPr>
              <a:t>c</a:t>
            </a:r>
            <a:r>
              <a:rPr lang="en-US">
                <a:solidFill>
                  <a:schemeClr val="hlink"/>
                </a:solidFill>
              </a:rPr>
              <a:t>’s value)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Return by const value prevents us from altering the returned value…</a:t>
            </a:r>
          </a:p>
        </p:txBody>
      </p:sp>
    </p:spTree>
    <p:extLst>
      <p:ext uri="{BB962C8B-B14F-4D97-AF65-F5344CB8AC3E}">
        <p14:creationId xmlns:p14="http://schemas.microsoft.com/office/powerpoint/2010/main" val="218654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/>
      <p:bldP spid="184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1315</Words>
  <Application>Microsoft Office PowerPoint</Application>
  <PresentationFormat>On-screen Show (4:3)</PresentationFormat>
  <Paragraphs>412</Paragraphs>
  <Slides>31</Slides>
  <Notes>30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MS PGothic</vt:lpstr>
      <vt:lpstr>Arial</vt:lpstr>
      <vt:lpstr>Calibri</vt:lpstr>
      <vt:lpstr>Courier New</vt:lpstr>
      <vt:lpstr>Wingdings</vt:lpstr>
      <vt:lpstr>Office Theme</vt:lpstr>
      <vt:lpstr>Operator Overloading</vt:lpstr>
      <vt:lpstr>Let’s Take a Closer Look…</vt:lpstr>
      <vt:lpstr>Assignment Operator</vt:lpstr>
      <vt:lpstr>Other Operators?</vt:lpstr>
      <vt:lpstr>Review: Function Overloading</vt:lpstr>
      <vt:lpstr>Closer Look at Operators…</vt:lpstr>
      <vt:lpstr>Operator Overloading</vt:lpstr>
      <vt:lpstr>Operator Overloading</vt:lpstr>
      <vt:lpstr>Return by const value?</vt:lpstr>
      <vt:lpstr>Why not return by const-ref?</vt:lpstr>
      <vt:lpstr>Operator Overloading</vt:lpstr>
      <vt:lpstr>Other Operators?</vt:lpstr>
      <vt:lpstr>Practice</vt:lpstr>
      <vt:lpstr>Challenge</vt:lpstr>
      <vt:lpstr>Operator Overloading—Part II</vt:lpstr>
      <vt:lpstr>Challenge II</vt:lpstr>
      <vt:lpstr>Recall Private/Public</vt:lpstr>
      <vt:lpstr>Friends</vt:lpstr>
      <vt:lpstr>Friend vs. Non-friend</vt:lpstr>
      <vt:lpstr>Input/Output</vt:lpstr>
      <vt:lpstr>Output – Insertion Operator &lt;&lt;</vt:lpstr>
      <vt:lpstr>Operator&lt;&lt; Notes…</vt:lpstr>
      <vt:lpstr>Input – Extraction Operator &gt;&gt;</vt:lpstr>
      <vt:lpstr>Unary Operators</vt:lpstr>
      <vt:lpstr>Negation (member function)</vt:lpstr>
      <vt:lpstr>Pre Increment</vt:lpstr>
      <vt:lpstr>Post Increment</vt:lpstr>
      <vt:lpstr>Restrictions</vt:lpstr>
      <vt:lpstr>Good Programming Practices</vt:lpstr>
      <vt:lpstr>Practice</vt:lpstr>
      <vt:lpstr>Challenge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Primer II</dc:title>
  <dc:creator>Dan Hood</dc:creator>
  <cp:lastModifiedBy>John Park</cp:lastModifiedBy>
  <cp:revision>204</cp:revision>
  <dcterms:created xsi:type="dcterms:W3CDTF">2011-02-06T18:34:44Z</dcterms:created>
  <dcterms:modified xsi:type="dcterms:W3CDTF">2014-03-05T16:14:30Z</dcterms:modified>
</cp:coreProperties>
</file>