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81"/>
  </p:notesMasterIdLst>
  <p:handoutMasterIdLst>
    <p:handoutMasterId r:id="rId82"/>
  </p:handoutMasterIdLst>
  <p:sldIdLst>
    <p:sldId id="274" r:id="rId2"/>
    <p:sldId id="417" r:id="rId3"/>
    <p:sldId id="418" r:id="rId4"/>
    <p:sldId id="419" r:id="rId5"/>
    <p:sldId id="420" r:id="rId6"/>
    <p:sldId id="421" r:id="rId7"/>
    <p:sldId id="429" r:id="rId8"/>
    <p:sldId id="430" r:id="rId9"/>
    <p:sldId id="431" r:id="rId10"/>
    <p:sldId id="422" r:id="rId11"/>
    <p:sldId id="423" r:id="rId12"/>
    <p:sldId id="424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9" r:id="rId23"/>
    <p:sldId id="360" r:id="rId24"/>
    <p:sldId id="361" r:id="rId25"/>
    <p:sldId id="362" r:id="rId26"/>
    <p:sldId id="364" r:id="rId27"/>
    <p:sldId id="365" r:id="rId28"/>
    <p:sldId id="366" r:id="rId29"/>
    <p:sldId id="367" r:id="rId30"/>
    <p:sldId id="368" r:id="rId31"/>
    <p:sldId id="369" r:id="rId32"/>
    <p:sldId id="370" r:id="rId33"/>
    <p:sldId id="371" r:id="rId34"/>
    <p:sldId id="372" r:id="rId35"/>
    <p:sldId id="432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  <p:sldId id="383" r:id="rId47"/>
    <p:sldId id="384" r:id="rId48"/>
    <p:sldId id="385" r:id="rId49"/>
    <p:sldId id="386" r:id="rId50"/>
    <p:sldId id="387" r:id="rId51"/>
    <p:sldId id="388" r:id="rId52"/>
    <p:sldId id="389" r:id="rId53"/>
    <p:sldId id="390" r:id="rId54"/>
    <p:sldId id="391" r:id="rId55"/>
    <p:sldId id="392" r:id="rId56"/>
    <p:sldId id="393" r:id="rId57"/>
    <p:sldId id="394" r:id="rId58"/>
    <p:sldId id="395" r:id="rId59"/>
    <p:sldId id="396" r:id="rId60"/>
    <p:sldId id="397" r:id="rId61"/>
    <p:sldId id="398" r:id="rId62"/>
    <p:sldId id="399" r:id="rId63"/>
    <p:sldId id="400" r:id="rId64"/>
    <p:sldId id="401" r:id="rId65"/>
    <p:sldId id="402" r:id="rId66"/>
    <p:sldId id="403" r:id="rId67"/>
    <p:sldId id="404" r:id="rId68"/>
    <p:sldId id="405" r:id="rId69"/>
    <p:sldId id="406" r:id="rId70"/>
    <p:sldId id="407" r:id="rId71"/>
    <p:sldId id="408" r:id="rId72"/>
    <p:sldId id="409" r:id="rId73"/>
    <p:sldId id="410" r:id="rId74"/>
    <p:sldId id="411" r:id="rId75"/>
    <p:sldId id="412" r:id="rId76"/>
    <p:sldId id="413" r:id="rId77"/>
    <p:sldId id="414" r:id="rId78"/>
    <p:sldId id="415" r:id="rId79"/>
    <p:sldId id="416" r:id="rId8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32" autoAdjust="0"/>
  </p:normalViewPr>
  <p:slideViewPr>
    <p:cSldViewPr>
      <p:cViewPr varScale="1">
        <p:scale>
          <a:sx n="92" d="100"/>
          <a:sy n="92" d="100"/>
        </p:scale>
        <p:origin x="-102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handoutMaster" Target="handoutMasters/handoutMaster1.xml"/><Relationship Id="rId83" Type="http://schemas.openxmlformats.org/officeDocument/2006/relationships/printerSettings" Target="printerSettings/printerSettings1.bin"/><Relationship Id="rId84" Type="http://schemas.openxmlformats.org/officeDocument/2006/relationships/presProps" Target="presProps.xml"/><Relationship Id="rId85" Type="http://schemas.openxmlformats.org/officeDocument/2006/relationships/viewProps" Target="viewProps.xml"/><Relationship Id="rId86" Type="http://schemas.openxmlformats.org/officeDocument/2006/relationships/theme" Target="theme/theme1.xml"/><Relationship Id="rId8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22132D9-BEB9-40BE-B54E-B370667B73E3}" type="datetimeFigureOut">
              <a:rPr lang="en-US"/>
              <a:pPr>
                <a:defRPr/>
              </a:pPr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Arial" charset="0"/>
                <a:ea typeface="ＭＳ Ｐゴシック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EF313F00-E4F9-4A73-8642-42DF3D411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8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1434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56C4A87-6121-4567-8834-D3B6AA85A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81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Note that “code use” means</a:t>
            </a:r>
            <a:r>
              <a:rPr lang="en-US" baseline="0" dirty="0" smtClean="0"/>
              <a:t> a programmer using code that has been written by another programmer, not the end user of the program.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Explain that a developer should be able to use a pre-written piece of code without knowing how it is implemented.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Explain that he/she is able to do this because only the interface needs</a:t>
            </a:r>
            <a:r>
              <a:rPr lang="en-US" baseline="0" dirty="0" smtClean="0"/>
              <a:t> to be known.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4721-BE81-40AF-8022-CAE1865DB8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76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CC858-CED4-4D7C-9E26-06930551B398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9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2E31F-D39D-4BF3-9F74-422F0AF18579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77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DB41A-45A2-43E4-8FF2-CFDFCECB9080}" type="slidenum">
              <a:rPr lang="en-US"/>
              <a:pPr/>
              <a:t>19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33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10182-6B92-4577-9C83-291BD14BD5C2}" type="slidenum">
              <a:rPr lang="en-US"/>
              <a:pPr/>
              <a:t>20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A2AB1-B850-42B4-AC56-473857FCE464}" type="slidenum">
              <a:rPr lang="en-US"/>
              <a:pPr/>
              <a:t>21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42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68C4C-A42F-4B04-8327-1F59A4234F4C}" type="slidenum">
              <a:rPr lang="en-US"/>
              <a:pPr/>
              <a:t>22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6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AE003-C7D7-4BD6-B40F-7B1E4B26AE3A}" type="slidenum">
              <a:rPr lang="en-US"/>
              <a:pPr/>
              <a:t>23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6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DFD8B-66C0-4601-9A1E-D0ACD626028D}" type="slidenum">
              <a:rPr lang="en-US"/>
              <a:pPr/>
              <a:t>24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93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20942-B17F-48EA-B9F4-CCC363EF243D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22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04C287-FEB6-428A-AA09-E382AC9393C6}" type="slidenum">
              <a:rPr lang="en-US"/>
              <a:pPr/>
              <a:t>26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33399-B7E5-4E5E-8DAE-DF800CF78533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91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7DA68-0380-4756-BFA6-2BD0F444EAD9}" type="slidenum">
              <a:rPr lang="en-US"/>
              <a:pPr/>
              <a:t>27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9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D695C-A5A6-4778-BF54-D57C97F8B7A2}" type="slidenum">
              <a:rPr lang="en-US"/>
              <a:pPr/>
              <a:t>28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58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A96CC-8C75-4E08-96C7-441BDE99B790}" type="slidenum">
              <a:rPr lang="en-US"/>
              <a:pPr/>
              <a:t>29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47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81F23-834F-4F7F-94E5-8129AF2AB46D}" type="slidenum">
              <a:rPr lang="en-US"/>
              <a:pPr/>
              <a:t>30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668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E0221-A230-40C1-90A0-52388AEC5210}" type="slidenum">
              <a:rPr lang="en-US"/>
              <a:pPr/>
              <a:t>31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0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7D241-61F2-4A12-80CF-1922B30154D5}" type="slidenum">
              <a:rPr lang="en-US"/>
              <a:pPr/>
              <a:t>32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389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C9EA1-2C94-42F6-A5B9-83FD305D297A}" type="slidenum">
              <a:rPr lang="en-US"/>
              <a:pPr/>
              <a:t>33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973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EFCD-E394-44D4-9564-485A3441B6BE}" type="slidenum">
              <a:rPr lang="en-US"/>
              <a:pPr/>
              <a:t>34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448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EFCD-E394-44D4-9564-485A3441B6BE}" type="slidenum">
              <a:rPr lang="en-US"/>
              <a:pPr/>
              <a:t>35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027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D12E0-417E-4F6F-8E27-405115666DDC}" type="slidenum">
              <a:rPr lang="en-US"/>
              <a:pPr/>
              <a:t>36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2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9D47F-919E-4418-8BB8-35AE54D59C5E}" type="slidenum">
              <a:rPr lang="en-US"/>
              <a:pPr/>
              <a:t>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56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71342-D4E8-498A-8B52-410EF51089D4}" type="slidenum">
              <a:rPr lang="en-US"/>
              <a:pPr/>
              <a:t>37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549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0E608-AF64-4322-BAE8-554589EF60B1}" type="slidenum">
              <a:rPr lang="en-US"/>
              <a:pPr/>
              <a:t>38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027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2736E-A826-4702-9119-5DCD30ABDFE0}" type="slidenum">
              <a:rPr lang="en-US"/>
              <a:pPr/>
              <a:t>39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801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6760E-CFD1-45EC-92D0-B8074958C54C}" type="slidenum">
              <a:rPr lang="en-US"/>
              <a:pPr/>
              <a:t>40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181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7E5B1A-ADDF-4882-B105-BF4B28D3FAB0}" type="slidenum">
              <a:rPr lang="en-US"/>
              <a:pPr/>
              <a:t>41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2919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2BB5A3-7FC4-4835-B158-280998DEBDBE}" type="slidenum">
              <a:rPr lang="en-US"/>
              <a:pPr/>
              <a:t>42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712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7461A-CE71-45CD-8984-5C4C712F61EE}" type="slidenum">
              <a:rPr lang="en-US"/>
              <a:pPr/>
              <a:t>43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07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4FF6E-34F5-4595-B422-7D09AAC52020}" type="slidenum">
              <a:rPr lang="en-US"/>
              <a:pPr/>
              <a:t>44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991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A89D8-EB90-4F59-AFAF-778181863722}" type="slidenum">
              <a:rPr lang="en-US"/>
              <a:pPr/>
              <a:t>45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798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3B700-06B9-4897-A5F6-082E1338A904}" type="slidenum">
              <a:rPr lang="en-US"/>
              <a:pPr/>
              <a:t>46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3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36DF4-89D5-400D-B14C-6CA56CE0E967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370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AC303-A94A-4BC6-8845-CC514200E921}" type="slidenum">
              <a:rPr lang="en-US"/>
              <a:pPr/>
              <a:t>47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709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E626F-3A73-480C-AF06-AD8BC78A9828}" type="slidenum">
              <a:rPr lang="en-US"/>
              <a:pPr/>
              <a:t>48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780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166D7-0829-44D2-A590-31FCFD0F83E9}" type="slidenum">
              <a:rPr lang="en-US"/>
              <a:pPr/>
              <a:t>49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63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C3C8A-1F76-4DDF-8398-0420A7520BFA}" type="slidenum">
              <a:rPr lang="en-US"/>
              <a:pPr/>
              <a:t>50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025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9C124-A564-4743-AB9B-C2AE9ABA8241}" type="slidenum">
              <a:rPr lang="en-US"/>
              <a:pPr/>
              <a:t>51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259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D1DF1-9518-4566-996F-45BC1A071266}" type="slidenum">
              <a:rPr lang="en-US"/>
              <a:pPr/>
              <a:t>53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982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101225-3F97-44E1-8A13-35ADB7AC2B13}" type="slidenum">
              <a:rPr lang="en-US"/>
              <a:pPr/>
              <a:t>54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9540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96A0A-BE03-4B8B-B33F-374495243152}" type="slidenum">
              <a:rPr lang="en-US"/>
              <a:pPr/>
              <a:t>55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211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67DD3-1723-4E37-B0B9-87B593F65A32}" type="slidenum">
              <a:rPr lang="en-US"/>
              <a:pPr/>
              <a:t>56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45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CEE3D-8023-4022-95B7-7511693BC8AE}" type="slidenum">
              <a:rPr lang="en-US"/>
              <a:pPr/>
              <a:t>57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19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This was from the Introduction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4721-BE81-40AF-8022-CAE1865DB8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2976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0E6CE-1F6B-45CE-9546-69B02944729D}" type="slidenum">
              <a:rPr lang="en-US"/>
              <a:pPr/>
              <a:t>58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827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68F51-FFC0-4B2C-8AAF-F6941DBD2518}" type="slidenum">
              <a:rPr lang="en-US"/>
              <a:pPr/>
              <a:t>59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11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05076-4DE5-411B-8E3B-C3FE8F0710A6}" type="slidenum">
              <a:rPr lang="en-US"/>
              <a:pPr/>
              <a:t>60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1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7FAF3-A9E6-432A-AD98-D6BAFB9BE4EE}" type="slidenum">
              <a:rPr lang="en-US"/>
              <a:pPr/>
              <a:t>61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9028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9BA50-D433-4844-9D84-3190D56B1FAB}" type="slidenum">
              <a:rPr lang="en-US"/>
              <a:pPr/>
              <a:t>62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1886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7D908-B0A2-4ED1-8497-FA2B949B4718}" type="slidenum">
              <a:rPr lang="en-US"/>
              <a:pPr/>
              <a:t>63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1435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F56D3-269C-485C-9F63-D73FED46543B}" type="slidenum">
              <a:rPr lang="en-US"/>
              <a:pPr/>
              <a:t>64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“Class” vs. “class”</a:t>
            </a:r>
          </a:p>
          <a:p>
            <a:r>
              <a:rPr lang="en-US" dirty="0" smtClean="0"/>
              <a:t>No colons for public and private</a:t>
            </a:r>
          </a:p>
          <a:p>
            <a:r>
              <a:rPr lang="en-US" dirty="0" smtClean="0"/>
              <a:t>Initializer in class declaration</a:t>
            </a:r>
          </a:p>
          <a:p>
            <a:r>
              <a:rPr lang="en-US" dirty="0" smtClean="0"/>
              <a:t>No scope resolution operators</a:t>
            </a:r>
          </a:p>
          <a:p>
            <a:r>
              <a:rPr lang="en-US" dirty="0" smtClean="0"/>
              <a:t>Inconsistent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</a:t>
            </a:r>
            <a:r>
              <a:rPr lang="en-US" baseline="0" dirty="0" smtClean="0"/>
              <a:t> declaration</a:t>
            </a:r>
          </a:p>
          <a:p>
            <a:r>
              <a:rPr lang="en-US" baseline="0" dirty="0" smtClean="0"/>
              <a:t>Semicolon after definition </a:t>
            </a:r>
            <a:r>
              <a:rPr lang="en-US" baseline="0" dirty="0" err="1" smtClean="0"/>
              <a:t>signation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setTemp</a:t>
            </a:r>
            <a:r>
              <a:rPr lang="en-US" baseline="0" dirty="0" smtClean="0"/>
              <a:t> [sic]</a:t>
            </a:r>
          </a:p>
          <a:p>
            <a:r>
              <a:rPr lang="en-US" baseline="0" dirty="0" smtClean="0"/>
              <a:t>Double initializer definition for </a:t>
            </a:r>
            <a:r>
              <a:rPr lang="en-US" baseline="0" dirty="0" err="1" smtClean="0"/>
              <a:t>initTemp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0548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45B94-9AE9-48AD-9289-8FF453C1E665}" type="slidenum">
              <a:rPr lang="en-US"/>
              <a:pPr/>
              <a:t>65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8928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C26D4-FBD5-4D75-8B20-71CDF8C14EC9}" type="slidenum">
              <a:rPr lang="en-US"/>
              <a:pPr/>
              <a:t>66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0592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F2475-DFCE-43A7-A65A-F8F27023A35C}" type="slidenum">
              <a:rPr lang="en-US"/>
              <a:pPr/>
              <a:t>67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12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2D923-7635-47F6-8786-59EE56B7BA91}" type="slidenum">
              <a:rPr lang="en-US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3818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2E3CB-8CB7-4757-AD61-0CBCD35681E9}" type="slidenum">
              <a:rPr lang="en-US"/>
              <a:pPr/>
              <a:t>68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1888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C263F-6BCD-4FB1-A1B1-9473A86451D6}" type="slidenum">
              <a:rPr lang="en-US"/>
              <a:pPr/>
              <a:t>69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814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ACD1A1-16BE-455A-A822-F86E577B53C9}" type="slidenum">
              <a:rPr lang="en-US"/>
              <a:pPr/>
              <a:t>70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839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4D52-DA5C-4235-AF67-9992A98F232C}" type="slidenum">
              <a:rPr lang="en-US"/>
              <a:pPr/>
              <a:t>71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5007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BCEF2-4603-4BFF-A000-7776CDE6C438}" type="slidenum">
              <a:rPr lang="en-US"/>
              <a:pPr/>
              <a:t>72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91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5AD91-BA56-4344-934F-6E1F64AC484F}" type="slidenum">
              <a:rPr lang="en-US"/>
              <a:pPr/>
              <a:t>73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6291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F1183-3552-43B6-A25A-D3945EB86C65}" type="slidenum">
              <a:rPr lang="en-US"/>
              <a:pPr/>
              <a:t>74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2259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630BE1-6D3E-4F95-AF5F-7B93FAA3B1EF}" type="slidenum">
              <a:rPr lang="en-US"/>
              <a:pPr/>
              <a:t>75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5204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B8CFB-2DFD-4476-BC59-1E810DB0381E}" type="slidenum">
              <a:rPr lang="en-US"/>
              <a:pPr/>
              <a:t>76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2801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1A3521-4042-442E-951F-B44019ABC6D7}" type="slidenum">
              <a:rPr lang="en-US"/>
              <a:pPr/>
              <a:t>77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33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63514-66F7-48D6-8793-B492744ED0F1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6936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36A81-3BBF-4872-9790-8E97092F54D6}" type="slidenum">
              <a:rPr lang="en-US"/>
              <a:pPr/>
              <a:t>78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671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89653-00ED-4A53-865F-52A232F2B68F}" type="slidenum">
              <a:rPr lang="en-US"/>
              <a:pPr/>
              <a:t>79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32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C8046-80C7-4582-8AD3-8702C161B086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55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71324-D0C2-4F4B-83EC-4B9955CA0870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2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6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621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621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4838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fld id="{382F2FAD-B1BF-44F1-BD5B-B31130C8BD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32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16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40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23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48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82F2FAD-B1BF-44F1-BD5B-B31130C8B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hf hd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MS PGothic" pitchFamily="34" charset="-128"/>
          <a:cs typeface="DejaVu LGC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</p:txBody>
      </p:sp>
      <p:sp>
        <p:nvSpPr>
          <p:cNvPr id="16387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CMSC 202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963"/>
            <a:ext cx="8229600" cy="222091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requests you can make of an object are determined by its </a:t>
            </a:r>
            <a:r>
              <a:rPr lang="en-US" b="1" i="1" dirty="0" smtClean="0">
                <a:ea typeface="+mn-ea"/>
                <a:cs typeface="+mn-cs"/>
              </a:rPr>
              <a:t>interface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Do we need to know how bagels are made in order to buy one?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All we actually need to know is which bakery to go to and what action we want to perform.</a:t>
            </a:r>
          </a:p>
        </p:txBody>
      </p:sp>
      <p:grpSp>
        <p:nvGrpSpPr>
          <p:cNvPr id="8196" name="Group 15"/>
          <p:cNvGrpSpPr>
            <a:grpSpLocks/>
          </p:cNvGrpSpPr>
          <p:nvPr/>
        </p:nvGrpSpPr>
        <p:grpSpPr bwMode="auto">
          <a:xfrm>
            <a:off x="3176588" y="4140200"/>
            <a:ext cx="2790825" cy="2124075"/>
            <a:chOff x="2822737" y="3946767"/>
            <a:chExt cx="2789312" cy="2123642"/>
          </a:xfrm>
        </p:grpSpPr>
        <p:grpSp>
          <p:nvGrpSpPr>
            <p:cNvPr id="8200" name="Group 14"/>
            <p:cNvGrpSpPr>
              <a:grpSpLocks/>
            </p:cNvGrpSpPr>
            <p:nvPr/>
          </p:nvGrpSpPr>
          <p:grpSpPr bwMode="auto">
            <a:xfrm>
              <a:off x="2822737" y="3946767"/>
              <a:ext cx="2789312" cy="2123642"/>
              <a:chOff x="2822737" y="3946767"/>
              <a:chExt cx="2789312" cy="2123642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822737" y="3991208"/>
                <a:ext cx="2789312" cy="2079201"/>
              </a:xfrm>
              <a:prstGeom prst="rect">
                <a:avLst/>
              </a:prstGeom>
              <a:gradFill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1"/>
              </a:gra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dk1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8" name="Straight Connector 7"/>
              <p:cNvCxnSpPr>
                <a:cxnSpLocks noChangeShapeType="1"/>
              </p:cNvCxnSpPr>
              <p:nvPr/>
            </p:nvCxnSpPr>
            <p:spPr bwMode="auto">
              <a:xfrm>
                <a:off x="2822737" y="4316580"/>
                <a:ext cx="2789312" cy="0"/>
              </a:xfrm>
              <a:prstGeom prst="line">
                <a:avLst/>
              </a:prstGeom>
              <a:noFill/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8204" name="TextBox 8"/>
              <p:cNvSpPr txBox="1">
                <a:spLocks noChangeArrowheads="1"/>
              </p:cNvSpPr>
              <p:nvPr/>
            </p:nvSpPr>
            <p:spPr bwMode="auto">
              <a:xfrm>
                <a:off x="2822738" y="3946767"/>
                <a:ext cx="278931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US" b="1"/>
                  <a:t>Bakery Class</a:t>
                </a: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2822737" y="4316099"/>
              <a:ext cx="2789312" cy="1753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sz="1800" dirty="0"/>
                <a:t>Is the bakery open/closed?</a:t>
              </a:r>
            </a:p>
            <a:p>
              <a:pPr eaLnBrk="1" hangingPunct="1"/>
              <a:r>
                <a:rPr lang="en-US" sz="1800" dirty="0"/>
                <a:t>Buy bread</a:t>
              </a:r>
            </a:p>
            <a:p>
              <a:pPr eaLnBrk="1" hangingPunct="1"/>
              <a:r>
                <a:rPr lang="en-US" sz="1800" dirty="0"/>
                <a:t>Buy bagel</a:t>
              </a:r>
            </a:p>
            <a:p>
              <a:pPr eaLnBrk="1" hangingPunct="1"/>
              <a:r>
                <a:rPr lang="en-US" sz="1800" dirty="0"/>
                <a:t>Buy muffin</a:t>
              </a:r>
            </a:p>
            <a:p>
              <a:pPr eaLnBrk="1" hangingPunct="1"/>
              <a:r>
                <a:rPr lang="en-US" sz="1800" dirty="0"/>
                <a:t>Buy coffee</a:t>
              </a:r>
            </a:p>
            <a:p>
              <a:pPr eaLnBrk="1" hangingPunct="1"/>
              <a:r>
                <a:rPr lang="en-US" sz="1800" dirty="0"/>
                <a:t>…</a:t>
              </a:r>
            </a:p>
          </p:txBody>
        </p:sp>
      </p:grpSp>
      <p:sp>
        <p:nvSpPr>
          <p:cNvPr id="17" name="Left Arrow 16"/>
          <p:cNvSpPr>
            <a:spLocks noChangeArrowheads="1"/>
          </p:cNvSpPr>
          <p:nvPr/>
        </p:nvSpPr>
        <p:spPr bwMode="auto">
          <a:xfrm>
            <a:off x="6056313" y="4014788"/>
            <a:ext cx="1682750" cy="644525"/>
          </a:xfrm>
          <a:prstGeom prst="leftArrow">
            <a:avLst>
              <a:gd name="adj1" fmla="val 56731"/>
              <a:gd name="adj2" fmla="val 50005"/>
            </a:avLst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Type</a:t>
            </a:r>
          </a:p>
        </p:txBody>
      </p:sp>
      <p:sp>
        <p:nvSpPr>
          <p:cNvPr id="18" name="Left Arrow 17"/>
          <p:cNvSpPr>
            <a:spLocks noChangeArrowheads="1"/>
          </p:cNvSpPr>
          <p:nvPr/>
        </p:nvSpPr>
        <p:spPr bwMode="auto">
          <a:xfrm>
            <a:off x="6056313" y="5070475"/>
            <a:ext cx="1682750" cy="644525"/>
          </a:xfrm>
          <a:prstGeom prst="leftArrow">
            <a:avLst>
              <a:gd name="adj1" fmla="val 56731"/>
              <a:gd name="adj2" fmla="val 50005"/>
            </a:avLst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Interface</a:t>
            </a:r>
          </a:p>
        </p:txBody>
      </p:sp>
      <p:sp>
        <p:nvSpPr>
          <p:cNvPr id="8199" name="Slide Number Placeholder 1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0722D06-9F87-4622-8EDC-75AD3CE331D4}" type="slidenum">
              <a:rPr lang="en-US">
                <a:solidFill>
                  <a:srgbClr val="898989"/>
                </a:solidFill>
              </a:rPr>
              <a:pPr eaLnBrk="1" hangingPunct="1"/>
              <a:t>10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4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Code and </a:t>
            </a:r>
            <a:r>
              <a:rPr lang="en-US" b="1" i="1" smtClean="0"/>
              <a:t>hidden data </a:t>
            </a:r>
            <a:r>
              <a:rPr lang="en-US" smtClean="0"/>
              <a:t>in the class that satisfies requests make up the class's </a:t>
            </a:r>
            <a:r>
              <a:rPr lang="en-US" b="1" i="1" smtClean="0"/>
              <a:t>implementation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What</a:t>
            </a:r>
            <a:r>
              <a:rPr lang="en-US" altLang="en-US" smtClean="0"/>
              <a:t>’</a:t>
            </a:r>
            <a:r>
              <a:rPr lang="en-US" smtClean="0"/>
              <a:t>s hidden in a bakery?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Every request made of an object must have an associated method that will be called.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OO-speak we say that you are </a:t>
            </a:r>
            <a:r>
              <a:rPr lang="en-US" b="1" i="1" smtClean="0"/>
              <a:t>sending a message </a:t>
            </a:r>
            <a:r>
              <a:rPr lang="en-US" smtClean="0"/>
              <a:t>to the object, which responds to the message by executing the appropriate code.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ED690A5-D200-4162-AFDD-7B4A76C628A9}" type="slidenum">
              <a:rPr lang="en-US">
                <a:solidFill>
                  <a:srgbClr val="898989"/>
                </a:solidFill>
              </a:rPr>
              <a:pPr eaLnBrk="1" hangingPunct="1"/>
              <a:t>11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6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Recall . . .</a:t>
            </a:r>
            <a:endParaRPr lang="en-US" dirty="0"/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1066800"/>
            <a:ext cx="8229600" cy="18288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b="1" i="1" dirty="0" smtClean="0"/>
              <a:t>Class</a:t>
            </a:r>
          </a:p>
          <a:p>
            <a:pPr lvl="1">
              <a:defRPr/>
            </a:pPr>
            <a:r>
              <a:rPr lang="en-US" dirty="0" smtClean="0"/>
              <a:t>A </a:t>
            </a:r>
            <a:r>
              <a:rPr lang="en-US" b="1" i="1" dirty="0" smtClean="0"/>
              <a:t>complex data type </a:t>
            </a:r>
            <a:r>
              <a:rPr lang="en-US" dirty="0" smtClean="0"/>
              <a:t>containing:</a:t>
            </a:r>
          </a:p>
          <a:p>
            <a:pPr lvl="2">
              <a:defRPr/>
            </a:pPr>
            <a:r>
              <a:rPr lang="en-US" dirty="0" smtClean="0"/>
              <a:t>Attributes – make up the object’s </a:t>
            </a:r>
            <a:r>
              <a:rPr lang="en-US" b="1" i="1" dirty="0" smtClean="0"/>
              <a:t>state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Operations – define the object’s </a:t>
            </a:r>
            <a:r>
              <a:rPr lang="en-US" b="1" i="1" dirty="0" smtClean="0"/>
              <a:t>behaviors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FEB0A4-A857-4067-BB3A-C263D77E59E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771900" y="4891087"/>
            <a:ext cx="152400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Operations</a:t>
            </a: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(behaviors)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886200" y="3290887"/>
            <a:ext cx="1295400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Type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3771900" y="3748087"/>
            <a:ext cx="152400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</a:pPr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Attributes (state)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5791200" y="3276600"/>
            <a:ext cx="2514600" cy="20716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5789613" y="3290887"/>
            <a:ext cx="2514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</a:pP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String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5789613" y="3671887"/>
            <a:ext cx="25146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sequence of characters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more?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5789613" y="4281487"/>
            <a:ext cx="24272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compute length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concatenate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test for equality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more?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10800000" flipH="1">
            <a:off x="5791200" y="3671887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H="1">
            <a:off x="5789613" y="4281487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63588" y="3276600"/>
            <a:ext cx="2514600" cy="2986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62000" y="3290887"/>
            <a:ext cx="2514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</a:pPr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Bank Account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0800000" flipH="1">
            <a:off x="763588" y="3671887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>
            <a:off x="762000" y="4967287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762000" y="3671887"/>
            <a:ext cx="213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account number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owner’s name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balance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interest rate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more?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62000" y="4967287"/>
            <a:ext cx="213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deposit money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withdraw money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check balance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transfer money</a:t>
            </a:r>
          </a:p>
          <a:p>
            <a:pPr eaLnBrk="1" hangingPunct="1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more?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3429000" y="3481387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3429000" y="4052887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3429000" y="5194300"/>
            <a:ext cx="5334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H="1">
            <a:off x="4876800" y="3481387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H="1">
            <a:off x="5105400" y="4052887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H="1">
            <a:off x="5105400" y="5194300"/>
            <a:ext cx="5334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Version 9/12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6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4" grpId="0" animBg="1"/>
      <p:bldP spid="15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 smtClean="0">
                <a:latin typeface="Courier New" panose="02070309020205020404" pitchFamily="49" charset="0"/>
              </a:rPr>
              <a:t>class </a:t>
            </a:r>
            <a:r>
              <a:rPr lang="en-US" sz="2200" b="1" dirty="0">
                <a:latin typeface="Courier New" panose="02070309020205020404" pitchFamily="49" charset="0"/>
              </a:rPr>
              <a:t>Car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 err="1">
                <a:latin typeface="Courier New" panose="02070309020205020404" pitchFamily="49" charset="0"/>
              </a:rPr>
              <a:t>bool</a:t>
            </a:r>
            <a:r>
              <a:rPr lang="en-US" sz="2200" b="1" dirty="0">
                <a:latin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</a:rPr>
              <a:t>AddGas</a:t>
            </a:r>
            <a:r>
              <a:rPr lang="en-US" sz="2200" b="1" dirty="0">
                <a:latin typeface="Courier New" panose="02070309020205020404" pitchFamily="49" charset="0"/>
              </a:rPr>
              <a:t>(float gallons);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float </a:t>
            </a:r>
            <a:r>
              <a:rPr lang="en-US" sz="2200" b="1" dirty="0" err="1">
                <a:latin typeface="Courier New" panose="02070309020205020404" pitchFamily="49" charset="0"/>
              </a:rPr>
              <a:t>GetMileage</a:t>
            </a:r>
            <a:r>
              <a:rPr lang="en-US" sz="2200" b="1" dirty="0">
                <a:latin typeface="Courier New" panose="02070309020205020404" pitchFamily="49" charset="0"/>
              </a:rPr>
              <a:t>();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// other operations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200" b="1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float </a:t>
            </a:r>
            <a:r>
              <a:rPr lang="en-US" sz="2200" b="1" dirty="0" err="1">
                <a:latin typeface="Courier New" panose="02070309020205020404" pitchFamily="49" charset="0"/>
              </a:rPr>
              <a:t>m_currGallons</a:t>
            </a:r>
            <a:r>
              <a:rPr lang="en-US" sz="2200" b="1" dirty="0">
                <a:latin typeface="Courier New" panose="02070309020205020404" pitchFamily="49" charset="0"/>
              </a:rPr>
              <a:t>;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float </a:t>
            </a:r>
            <a:r>
              <a:rPr lang="en-US" sz="2200" b="1" dirty="0" err="1">
                <a:latin typeface="Courier New" panose="02070309020205020404" pitchFamily="49" charset="0"/>
              </a:rPr>
              <a:t>m_currMileage</a:t>
            </a:r>
            <a:r>
              <a:rPr lang="en-US" sz="2200" b="1" dirty="0">
                <a:latin typeface="Courier New" panose="02070309020205020404" pitchFamily="49" charset="0"/>
              </a:rPr>
              <a:t>;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// other data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5791200" y="2286000"/>
            <a:ext cx="533400" cy="1219200"/>
          </a:xfrm>
          <a:custGeom>
            <a:avLst/>
            <a:gdLst>
              <a:gd name="T0" fmla="*/ 0 w 336"/>
              <a:gd name="T1" fmla="*/ 0 h 768"/>
              <a:gd name="T2" fmla="*/ 336 w 336"/>
              <a:gd name="T3" fmla="*/ 0 h 768"/>
              <a:gd name="T4" fmla="*/ 336 w 336"/>
              <a:gd name="T5" fmla="*/ 768 h 768"/>
              <a:gd name="T6" fmla="*/ 0 w 336"/>
              <a:gd name="T7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768">
                <a:moveTo>
                  <a:pt x="0" y="0"/>
                </a:moveTo>
                <a:lnTo>
                  <a:pt x="336" y="0"/>
                </a:lnTo>
                <a:lnTo>
                  <a:pt x="336" y="768"/>
                </a:lnTo>
                <a:lnTo>
                  <a:pt x="0" y="768"/>
                </a:ln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5791200" y="4114800"/>
            <a:ext cx="533400" cy="1219200"/>
          </a:xfrm>
          <a:custGeom>
            <a:avLst/>
            <a:gdLst>
              <a:gd name="T0" fmla="*/ 0 w 336"/>
              <a:gd name="T1" fmla="*/ 0 h 768"/>
              <a:gd name="T2" fmla="*/ 336 w 336"/>
              <a:gd name="T3" fmla="*/ 0 h 768"/>
              <a:gd name="T4" fmla="*/ 336 w 336"/>
              <a:gd name="T5" fmla="*/ 768 h 768"/>
              <a:gd name="T6" fmla="*/ 0 w 336"/>
              <a:gd name="T7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768">
                <a:moveTo>
                  <a:pt x="0" y="0"/>
                </a:moveTo>
                <a:lnTo>
                  <a:pt x="336" y="0"/>
                </a:lnTo>
                <a:lnTo>
                  <a:pt x="336" y="768"/>
                </a:lnTo>
                <a:lnTo>
                  <a:pt x="0" y="768"/>
                </a:ln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324600" y="2757488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C000"/>
                </a:solidFill>
              </a:rPr>
              <a:t>Operations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324600" y="4586288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C000"/>
                </a:solidFill>
              </a:rPr>
              <a:t>Data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2514600" y="1338202"/>
            <a:ext cx="1295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86200" y="1185802"/>
            <a:ext cx="1600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1"/>
                </a:solidFill>
              </a:rPr>
              <a:t>Class-name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2590800" y="2100202"/>
            <a:ext cx="1524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114800" y="1885890"/>
            <a:ext cx="2743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1"/>
                </a:solidFill>
              </a:rPr>
              <a:t>Protection Mechanism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819400" y="3929002"/>
            <a:ext cx="1295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114800" y="3714690"/>
            <a:ext cx="2743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1"/>
                </a:solidFill>
              </a:rPr>
              <a:t>Protection Mechanism</a:t>
            </a:r>
          </a:p>
        </p:txBody>
      </p:sp>
    </p:spTree>
    <p:extLst>
      <p:ext uri="{BB962C8B-B14F-4D97-AF65-F5344CB8AC3E}">
        <p14:creationId xmlns:p14="http://schemas.microsoft.com/office/powerpoint/2010/main" val="278152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/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 vs. Class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struct DayOfYear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int month;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int day;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// Code from main()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DayOfYear july4th;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july4th.month = 7;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july4th.day = 4;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class DayOfYear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	int m_month;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	int m_day;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// Code from main()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DayOfYear july4th;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july4th.m_month = 7;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july4th.m_day = 4;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16542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Rules – Coding Standard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Class names</a:t>
            </a:r>
          </a:p>
          <a:p>
            <a:pPr lvl="1"/>
            <a:r>
              <a:rPr lang="en-US" sz="2000"/>
              <a:t>Always begin with capital letter</a:t>
            </a:r>
          </a:p>
          <a:p>
            <a:pPr lvl="1"/>
            <a:r>
              <a:rPr lang="en-US" sz="2000"/>
              <a:t>Use mixed case for phrases</a:t>
            </a:r>
          </a:p>
          <a:p>
            <a:pPr lvl="1"/>
            <a:r>
              <a:rPr lang="en-US" sz="2000"/>
              <a:t>General word for class (type) of objects</a:t>
            </a:r>
          </a:p>
          <a:p>
            <a:pPr lvl="2"/>
            <a:r>
              <a:rPr lang="en-US" sz="1800"/>
              <a:t>Ex: Car, Boat, Building, DVD, List, Customer, BoxOfDVDs, CollectionOfRecords, …</a:t>
            </a:r>
          </a:p>
          <a:p>
            <a:r>
              <a:rPr lang="en-US" sz="2400"/>
              <a:t>Class data</a:t>
            </a:r>
          </a:p>
          <a:p>
            <a:pPr lvl="1"/>
            <a:r>
              <a:rPr lang="en-US" sz="2000"/>
              <a:t>Always begin with m_</a:t>
            </a:r>
          </a:p>
          <a:p>
            <a:pPr lvl="2"/>
            <a:r>
              <a:rPr lang="en-US" sz="1800"/>
              <a:t>Ex: m_fuel, m_title, m_name, …</a:t>
            </a:r>
          </a:p>
          <a:p>
            <a:r>
              <a:rPr lang="en-US" sz="2400"/>
              <a:t>Class operations/methods</a:t>
            </a:r>
          </a:p>
          <a:p>
            <a:pPr lvl="1"/>
            <a:r>
              <a:rPr lang="en-US" sz="2000"/>
              <a:t>Always begin with capital letter</a:t>
            </a:r>
          </a:p>
          <a:p>
            <a:pPr lvl="2"/>
            <a:r>
              <a:rPr lang="en-US" sz="1800"/>
              <a:t>Ex: AddGas(), Accelerate(), ModifyTitle(), RemoveDVD(), …</a:t>
            </a:r>
          </a:p>
        </p:txBody>
      </p:sp>
    </p:spTree>
    <p:extLst>
      <p:ext uri="{BB962C8B-B14F-4D97-AF65-F5344CB8AC3E}">
        <p14:creationId xmlns:p14="http://schemas.microsoft.com/office/powerpoint/2010/main" val="2322203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- DayOfYear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Represents a Day of the Year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	void Output();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	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m_month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	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m_day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Output method – displays a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::Output()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</a:rPr>
              <a:t>cout</a:t>
            </a:r>
            <a:r>
              <a:rPr lang="en-US" sz="1600" b="1" dirty="0">
                <a:latin typeface="Courier New" panose="02070309020205020404" pitchFamily="49" charset="0"/>
              </a:rPr>
              <a:t> &lt;&lt; </a:t>
            </a:r>
            <a:r>
              <a:rPr lang="en-US" sz="1600" b="1" dirty="0" err="1">
                <a:latin typeface="Courier New" panose="02070309020205020404" pitchFamily="49" charset="0"/>
              </a:rPr>
              <a:t>m_month</a:t>
            </a:r>
            <a:r>
              <a:rPr lang="en-US" sz="1600" b="1" dirty="0">
                <a:latin typeface="Courier New" panose="02070309020205020404" pitchFamily="49" charset="0"/>
              </a:rPr>
              <a:t> &lt;&lt; “/” &lt;&lt; </a:t>
            </a:r>
            <a:r>
              <a:rPr lang="en-US" sz="1600" b="1" dirty="0" err="1">
                <a:latin typeface="Courier New" panose="02070309020205020404" pitchFamily="49" charset="0"/>
              </a:rPr>
              <a:t>m_day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Code from main()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 july4th;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july4th.m_month = 7;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july4th.m_day = 4;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july4th.Output();</a:t>
            </a:r>
          </a:p>
        </p:txBody>
      </p:sp>
    </p:spTree>
    <p:extLst>
      <p:ext uri="{BB962C8B-B14F-4D97-AF65-F5344CB8AC3E}">
        <p14:creationId xmlns:p14="http://schemas.microsoft.com/office/powerpoint/2010/main" val="2052468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Implementation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 dirty="0" smtClean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 dirty="0" smtClean="0">
                <a:latin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</a:rPr>
              <a:t>DayOfYear</a:t>
            </a:r>
            <a:r>
              <a:rPr lang="en-US" sz="2800" b="1" dirty="0">
                <a:latin typeface="Courier New" panose="02070309020205020404" pitchFamily="49" charset="0"/>
              </a:rPr>
              <a:t>::Output()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 dirty="0">
                <a:latin typeface="Courier New" panose="02070309020205020404" pitchFamily="49" charset="0"/>
              </a:rPr>
              <a:t>	</a:t>
            </a:r>
            <a:r>
              <a:rPr lang="en-US" sz="2800" b="1" dirty="0" err="1">
                <a:latin typeface="Courier New" panose="02070309020205020404" pitchFamily="49" charset="0"/>
              </a:rPr>
              <a:t>cout</a:t>
            </a:r>
            <a:r>
              <a:rPr lang="en-US" sz="2800" b="1" dirty="0">
                <a:latin typeface="Courier New" panose="02070309020205020404" pitchFamily="49" charset="0"/>
              </a:rPr>
              <a:t> &lt;&lt; </a:t>
            </a:r>
            <a:r>
              <a:rPr lang="en-US" sz="2800" b="1" dirty="0" err="1">
                <a:latin typeface="Courier New" panose="02070309020205020404" pitchFamily="49" charset="0"/>
              </a:rPr>
              <a:t>m_month</a:t>
            </a:r>
            <a:r>
              <a:rPr lang="en-US" sz="28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 dirty="0">
                <a:latin typeface="Courier New" panose="02070309020205020404" pitchFamily="49" charset="0"/>
              </a:rPr>
              <a:t>		   </a:t>
            </a:r>
            <a:r>
              <a:rPr lang="en-US" sz="2800" b="1" dirty="0" smtClean="0">
                <a:latin typeface="Courier New" panose="02070309020205020404" pitchFamily="49" charset="0"/>
              </a:rPr>
              <a:t> &lt;&lt; </a:t>
            </a:r>
            <a:r>
              <a:rPr lang="en-US" sz="2800" b="1" dirty="0">
                <a:latin typeface="Courier New" panose="02070309020205020404" pitchFamily="49" charset="0"/>
              </a:rPr>
              <a:t>“/” &lt;&lt; </a:t>
            </a:r>
            <a:r>
              <a:rPr lang="en-US" sz="2800" b="1" dirty="0" err="1">
                <a:latin typeface="Courier New" panose="02070309020205020404" pitchFamily="49" charset="0"/>
              </a:rPr>
              <a:t>m_day</a:t>
            </a:r>
            <a:r>
              <a:rPr lang="en-US" sz="28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209800" y="2438400"/>
            <a:ext cx="3810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236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Class Name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733800" y="2819400"/>
            <a:ext cx="15240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124200" y="1600200"/>
            <a:ext cx="2590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Scope Resolution Operator</a:t>
            </a:r>
            <a:r>
              <a:rPr lang="en-US" sz="1800">
                <a:solidFill>
                  <a:schemeClr val="accent1"/>
                </a:solidFill>
              </a:rPr>
              <a:t>: indicates which class this method is from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4572000" y="2743200"/>
            <a:ext cx="1447800" cy="838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5715000" y="2362200"/>
            <a:ext cx="236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Method Name</a:t>
            </a:r>
          </a:p>
        </p:txBody>
      </p:sp>
      <p:sp>
        <p:nvSpPr>
          <p:cNvPr id="29707" name="Freeform 11"/>
          <p:cNvSpPr>
            <a:spLocks/>
          </p:cNvSpPr>
          <p:nvPr/>
        </p:nvSpPr>
        <p:spPr bwMode="auto">
          <a:xfrm>
            <a:off x="6248400" y="4114800"/>
            <a:ext cx="762000" cy="1600200"/>
          </a:xfrm>
          <a:custGeom>
            <a:avLst/>
            <a:gdLst>
              <a:gd name="T0" fmla="*/ 0 w 480"/>
              <a:gd name="T1" fmla="*/ 0 h 1008"/>
              <a:gd name="T2" fmla="*/ 480 w 480"/>
              <a:gd name="T3" fmla="*/ 0 h 1008"/>
              <a:gd name="T4" fmla="*/ 480 w 480"/>
              <a:gd name="T5" fmla="*/ 1008 h 1008"/>
              <a:gd name="T6" fmla="*/ 0 w 480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1008">
                <a:moveTo>
                  <a:pt x="0" y="0"/>
                </a:moveTo>
                <a:lnTo>
                  <a:pt x="480" y="0"/>
                </a:lnTo>
                <a:lnTo>
                  <a:pt x="480" y="1008"/>
                </a:lnTo>
                <a:lnTo>
                  <a:pt x="0" y="1008"/>
                </a:lnTo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7162800" y="4387850"/>
            <a:ext cx="121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Method Body</a:t>
            </a:r>
            <a:endParaRPr lang="en-US" sz="1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9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// Represents a Day of the Year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	void Output();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</a:rPr>
              <a:t>m_month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</a:rPr>
              <a:t>m_day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// Output method – displays a </a:t>
            </a: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r>
              <a:rPr lang="en-US" sz="2000" b="1" dirty="0">
                <a:latin typeface="Courier New" panose="02070309020205020404" pitchFamily="49" charset="0"/>
              </a:rPr>
              <a:t>::Output()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cout</a:t>
            </a:r>
            <a:r>
              <a:rPr lang="en-US" sz="2000" b="1" dirty="0">
                <a:latin typeface="Courier New" panose="02070309020205020404" pitchFamily="49" charset="0"/>
              </a:rPr>
              <a:t> &lt;&lt; </a:t>
            </a:r>
            <a:r>
              <a:rPr lang="en-US" sz="2000" b="1" dirty="0" err="1">
                <a:latin typeface="Courier New" panose="02070309020205020404" pitchFamily="49" charset="0"/>
              </a:rPr>
              <a:t>m_month</a:t>
            </a:r>
            <a:r>
              <a:rPr lang="en-US" sz="2000" b="1" dirty="0">
                <a:latin typeface="Courier New" panose="02070309020205020404" pitchFamily="49" charset="0"/>
              </a:rPr>
              <a:t> &lt;&lt; “/” &lt;&lt; </a:t>
            </a:r>
            <a:r>
              <a:rPr lang="en-US" sz="2000" b="1" dirty="0" err="1">
                <a:latin typeface="Courier New" panose="02070309020205020404" pitchFamily="49" charset="0"/>
              </a:rPr>
              <a:t>m_day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0724" name="Freeform 4"/>
          <p:cNvSpPr>
            <a:spLocks/>
          </p:cNvSpPr>
          <p:nvPr/>
        </p:nvSpPr>
        <p:spPr bwMode="auto">
          <a:xfrm>
            <a:off x="6019800" y="4495800"/>
            <a:ext cx="762000" cy="1371600"/>
          </a:xfrm>
          <a:custGeom>
            <a:avLst/>
            <a:gdLst>
              <a:gd name="T0" fmla="*/ 0 w 480"/>
              <a:gd name="T1" fmla="*/ 0 h 1008"/>
              <a:gd name="T2" fmla="*/ 480 w 480"/>
              <a:gd name="T3" fmla="*/ 0 h 1008"/>
              <a:gd name="T4" fmla="*/ 480 w 480"/>
              <a:gd name="T5" fmla="*/ 1008 h 1008"/>
              <a:gd name="T6" fmla="*/ 0 w 480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1008">
                <a:moveTo>
                  <a:pt x="0" y="0"/>
                </a:moveTo>
                <a:lnTo>
                  <a:pt x="480" y="0"/>
                </a:lnTo>
                <a:lnTo>
                  <a:pt x="480" y="1008"/>
                </a:lnTo>
                <a:lnTo>
                  <a:pt x="0" y="1008"/>
                </a:lnTo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858000" y="4572000"/>
            <a:ext cx="22098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1"/>
                </a:solidFill>
              </a:rPr>
              <a:t>Class Definition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1"/>
                </a:solidFill>
              </a:rPr>
              <a:t>Goes in file ClassName.cpp</a:t>
            </a:r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6019800" y="1524000"/>
            <a:ext cx="762000" cy="2057400"/>
          </a:xfrm>
          <a:custGeom>
            <a:avLst/>
            <a:gdLst>
              <a:gd name="T0" fmla="*/ 0 w 480"/>
              <a:gd name="T1" fmla="*/ 0 h 1008"/>
              <a:gd name="T2" fmla="*/ 480 w 480"/>
              <a:gd name="T3" fmla="*/ 0 h 1008"/>
              <a:gd name="T4" fmla="*/ 480 w 480"/>
              <a:gd name="T5" fmla="*/ 1008 h 1008"/>
              <a:gd name="T6" fmla="*/ 0 w 480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1008">
                <a:moveTo>
                  <a:pt x="0" y="0"/>
                </a:moveTo>
                <a:lnTo>
                  <a:pt x="480" y="0"/>
                </a:lnTo>
                <a:lnTo>
                  <a:pt x="480" y="1008"/>
                </a:lnTo>
                <a:lnTo>
                  <a:pt x="0" y="1008"/>
                </a:lnTo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58000" y="1720850"/>
            <a:ext cx="2209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1"/>
                </a:solidFill>
              </a:rPr>
              <a:t>Class Declaration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1"/>
                </a:solidFill>
              </a:rPr>
              <a:t>Goes in file ClassName.h</a:t>
            </a:r>
          </a:p>
        </p:txBody>
      </p:sp>
    </p:spTree>
    <p:extLst>
      <p:ext uri="{BB962C8B-B14F-4D97-AF65-F5344CB8AC3E}">
        <p14:creationId xmlns:p14="http://schemas.microsoft.com/office/powerpoint/2010/main" val="36759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are working on an Inventory system for a department store</a:t>
            </a:r>
          </a:p>
          <a:p>
            <a:pPr lvl="1"/>
            <a:r>
              <a:rPr lang="en-US"/>
              <a:t>Declare a class to represent a Pair of Shoes</a:t>
            </a:r>
          </a:p>
          <a:p>
            <a:pPr lvl="2"/>
            <a:r>
              <a:rPr lang="en-US"/>
              <a:t>What data do we need?</a:t>
            </a:r>
          </a:p>
          <a:p>
            <a:pPr lvl="2"/>
            <a:r>
              <a:rPr lang="en-US"/>
              <a:t>Assume the only operation will be to display their data to the screen.</a:t>
            </a:r>
          </a:p>
          <a:p>
            <a:pPr lvl="1"/>
            <a:r>
              <a:rPr lang="en-US"/>
              <a:t>Implement the Output() method</a:t>
            </a:r>
          </a:p>
          <a:p>
            <a:pPr lvl="1"/>
            <a:r>
              <a:rPr lang="en-US"/>
              <a:t>Create a Pair of Shoes</a:t>
            </a:r>
          </a:p>
          <a:p>
            <a:pPr lvl="2"/>
            <a:r>
              <a:rPr lang="en-US"/>
              <a:t>Assign the shoes data</a:t>
            </a:r>
          </a:p>
          <a:p>
            <a:pPr lvl="2"/>
            <a:r>
              <a:rPr lang="en-US"/>
              <a:t>Print their data using the Output() method</a:t>
            </a:r>
          </a:p>
        </p:txBody>
      </p:sp>
    </p:spTree>
    <p:extLst>
      <p:ext uri="{BB962C8B-B14F-4D97-AF65-F5344CB8AC3E}">
        <p14:creationId xmlns:p14="http://schemas.microsoft.com/office/powerpoint/2010/main" val="234480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Version 9/12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2859E-E73C-4938-9B4F-B0119CA67CAB}" type="slidenum">
              <a:rPr lang="en-US" smtClean="0"/>
              <a:t>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98438"/>
            <a:ext cx="8229600" cy="6778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Programming &amp; Abstraction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000" dirty="0" smtClean="0"/>
              <a:t>All programming languages provide some form of </a:t>
            </a:r>
            <a:r>
              <a:rPr lang="en-US" sz="3000" b="1" i="1" dirty="0" smtClean="0"/>
              <a:t>abstraction</a:t>
            </a:r>
            <a:r>
              <a:rPr lang="en-US" sz="30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Also called </a:t>
            </a:r>
            <a:r>
              <a:rPr lang="en-US" sz="2600" b="1" i="1" dirty="0" smtClean="0"/>
              <a:t>information hiding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Separates code use from code implementation</a:t>
            </a:r>
          </a:p>
          <a:p>
            <a:pPr lvl="1"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 Procedural Programming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Data Abstraction:  using data structures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Control Abstraction:  using functions</a:t>
            </a:r>
          </a:p>
          <a:p>
            <a:pPr lvl="1"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Object Oriented Programming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Data and Control Abstraction:  using classes</a:t>
            </a:r>
          </a:p>
          <a:p>
            <a:pPr>
              <a:lnSpc>
                <a:spcPct val="90000"/>
              </a:lnSpc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43508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You are working for the Bookstore…</a:t>
            </a:r>
          </a:p>
          <a:p>
            <a:pPr>
              <a:lnSpc>
                <a:spcPct val="90000"/>
              </a:lnSpc>
            </a:pPr>
            <a:r>
              <a:rPr lang="en-US" sz="2400"/>
              <a:t>Design Challenge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Design a class to represent a textbook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What data should it have?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What operations should it have?</a:t>
            </a:r>
          </a:p>
          <a:p>
            <a:pPr>
              <a:lnSpc>
                <a:spcPct val="90000"/>
              </a:lnSpc>
            </a:pPr>
            <a:r>
              <a:rPr lang="en-US" sz="2400"/>
              <a:t>Implementation Challenge I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the class declaration for a textbook</a:t>
            </a:r>
          </a:p>
          <a:p>
            <a:pPr>
              <a:lnSpc>
                <a:spcPct val="90000"/>
              </a:lnSpc>
            </a:pPr>
            <a:r>
              <a:rPr lang="en-US" sz="2400"/>
              <a:t>Implementation Challenge II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the class definition for a textbook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You need not implement any of the functions… I just want to see their signatures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Use only what we know so far…</a:t>
            </a:r>
          </a:p>
        </p:txBody>
      </p:sp>
    </p:spTree>
    <p:extLst>
      <p:ext uri="{BB962C8B-B14F-4D97-AF65-F5344CB8AC3E}">
        <p14:creationId xmlns:p14="http://schemas.microsoft.com/office/powerpoint/2010/main" val="251993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Classes, Part II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1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</a:t>
            </a:r>
            <a:r>
              <a:rPr lang="en-US" dirty="0"/>
              <a:t>Goals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Abstraction</a:t>
            </a:r>
          </a:p>
          <a:p>
            <a:pPr lvl="1"/>
            <a:r>
              <a:rPr lang="en-US" sz="2200"/>
              <a:t>Provide a simple interface to other classes/functions</a:t>
            </a:r>
          </a:p>
          <a:p>
            <a:pPr lvl="1"/>
            <a:r>
              <a:rPr lang="en-US" sz="2200"/>
              <a:t>Information Hiding</a:t>
            </a:r>
          </a:p>
          <a:p>
            <a:pPr lvl="2"/>
            <a:r>
              <a:rPr lang="en-US" sz="2100"/>
              <a:t>Hide details of </a:t>
            </a:r>
            <a:r>
              <a:rPr lang="en-US" sz="2100" b="1"/>
              <a:t>data storage</a:t>
            </a:r>
            <a:r>
              <a:rPr lang="en-US" sz="2100"/>
              <a:t> and </a:t>
            </a:r>
            <a:r>
              <a:rPr lang="en-US" sz="2100" b="1"/>
              <a:t>implementation</a:t>
            </a:r>
          </a:p>
          <a:p>
            <a:r>
              <a:rPr lang="en-US" sz="2400"/>
              <a:t>Encapsulation</a:t>
            </a:r>
          </a:p>
          <a:p>
            <a:pPr lvl="1"/>
            <a:r>
              <a:rPr lang="en-US" sz="2200"/>
              <a:t>Control access to data</a:t>
            </a:r>
          </a:p>
          <a:p>
            <a:pPr lvl="2"/>
            <a:r>
              <a:rPr lang="en-US" sz="2100"/>
              <a:t>Private versus Public</a:t>
            </a:r>
          </a:p>
          <a:p>
            <a:r>
              <a:rPr lang="en-US" sz="2400"/>
              <a:t>Definition…</a:t>
            </a:r>
          </a:p>
          <a:p>
            <a:pPr lvl="1"/>
            <a:r>
              <a:rPr lang="en-US" sz="2200"/>
              <a:t>Classes describe user-defined ADTs</a:t>
            </a:r>
          </a:p>
          <a:p>
            <a:pPr lvl="2"/>
            <a:r>
              <a:rPr lang="en-US" sz="2100" b="1" i="1" u="sng"/>
              <a:t>Abstract Data Types</a:t>
            </a:r>
          </a:p>
        </p:txBody>
      </p:sp>
    </p:spTree>
    <p:extLst>
      <p:ext uri="{BB962C8B-B14F-4D97-AF65-F5344CB8AC3E}">
        <p14:creationId xmlns:p14="http://schemas.microsoft.com/office/powerpoint/2010/main" val="363708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Member Access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Public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Any code can access this member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Private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Only members of the class can access this member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Default?  If </a:t>
            </a:r>
            <a:r>
              <a:rPr lang="en-US" sz="1800" dirty="0" smtClean="0"/>
              <a:t>access mode unspecified</a:t>
            </a:r>
            <a:r>
              <a:rPr lang="en-US" sz="1800" dirty="0"/>
              <a:t>, members are private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Syntax: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class </a:t>
            </a:r>
            <a:r>
              <a:rPr lang="en-US" sz="1700" b="1" dirty="0" err="1">
                <a:latin typeface="Courier New" panose="02070309020205020404" pitchFamily="49" charset="0"/>
              </a:rPr>
              <a:t>ClassName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public: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	// public functions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	// public data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private: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	// private functions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	// private data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};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016569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Improved DayOfYear Class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public: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Input(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Output(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Set( int newMonth, int newDay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Set( int newMonth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GetMonthNumber(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GetDay(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m_day;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19800" y="4419600"/>
            <a:ext cx="2438400" cy="1470025"/>
          </a:xfrm>
          <a:prstGeom prst="rect">
            <a:avLst/>
          </a:prstGeom>
          <a:noFill/>
          <a:ln w="38100" cap="rnd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hlink"/>
                </a:solidFill>
              </a:rPr>
              <a:t>This is the Class declaration – belongs in DayOfYear.h</a:t>
            </a:r>
          </a:p>
        </p:txBody>
      </p:sp>
    </p:spTree>
    <p:extLst>
      <p:ext uri="{BB962C8B-B14F-4D97-AF65-F5344CB8AC3E}">
        <p14:creationId xmlns:p14="http://schemas.microsoft.com/office/powerpoint/2010/main" val="3406886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DayOfYear Class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main(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DayOfYear today;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Attempt to use private data…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today.m_month = 2;				// ERROR!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today.m_day = 23;				// ERROR!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cout &lt;&lt; “Today: “ &lt;&lt; m_month &lt;&lt; “/”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     &lt;&lt; m_day &lt;&lt; endl;			// ERROR!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Instead, use public methods…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today.Set( 2, 23 );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cout &lt;&lt; “Today: “ &lt;&lt; today.GetMonth() &lt;&lt; “/”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     &lt;&lt; today.GetDay()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return 0;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91653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Improved DayOfYear Class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public: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Input(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Output(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Set( int newMonth, int newDay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void Set( int newMonth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GetMonthNumber(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GetDay( 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int m_day;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47108" name="Freeform 4"/>
          <p:cNvSpPr>
            <a:spLocks/>
          </p:cNvSpPr>
          <p:nvPr/>
        </p:nvSpPr>
        <p:spPr bwMode="auto">
          <a:xfrm>
            <a:off x="7086600" y="2971800"/>
            <a:ext cx="533400" cy="14478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696200" y="3200400"/>
            <a:ext cx="1371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What are these methods?</a:t>
            </a:r>
          </a:p>
        </p:txBody>
      </p:sp>
    </p:spTree>
    <p:extLst>
      <p:ext uri="{BB962C8B-B14F-4D97-AF65-F5344CB8AC3E}">
        <p14:creationId xmlns:p14="http://schemas.microsoft.com/office/powerpoint/2010/main" val="325558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Methods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Accessors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Allow outside code to inspect a private data member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Start with “Get” (usually)</a:t>
            </a:r>
          </a:p>
          <a:p>
            <a:pPr>
              <a:lnSpc>
                <a:spcPct val="90000"/>
              </a:lnSpc>
            </a:pPr>
            <a:r>
              <a:rPr lang="en-US" sz="2400"/>
              <a:t>Mutators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Allow outside code to modify a private data member’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Start with “Set” (usually)</a:t>
            </a:r>
          </a:p>
          <a:p>
            <a:pPr>
              <a:lnSpc>
                <a:spcPct val="90000"/>
              </a:lnSpc>
            </a:pPr>
            <a:r>
              <a:rPr lang="en-US" sz="2400"/>
              <a:t>Facilitators (Services)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Provide some service for outside code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Print all class data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Retrieve data from user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Format data into a string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Calculate something</a:t>
            </a:r>
          </a:p>
        </p:txBody>
      </p:sp>
    </p:spTree>
    <p:extLst>
      <p:ext uri="{BB962C8B-B14F-4D97-AF65-F5344CB8AC3E}">
        <p14:creationId xmlns:p14="http://schemas.microsoft.com/office/powerpoint/2010/main" val="411175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Accessors, Mutators, Facilitators?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</a:rPr>
              <a:t>DayOfYear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public: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void Input(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void Output(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void Set(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newMonth</a:t>
            </a:r>
            <a:r>
              <a:rPr lang="en-US" sz="1800" b="1" dirty="0">
                <a:latin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newDay</a:t>
            </a:r>
            <a:r>
              <a:rPr lang="en-US" sz="1800" b="1" dirty="0">
                <a:latin typeface="Courier New" panose="02070309020205020404" pitchFamily="49" charset="0"/>
              </a:rPr>
              <a:t>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void Set(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newMonth</a:t>
            </a:r>
            <a:r>
              <a:rPr lang="en-US" sz="1800" b="1" dirty="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GetMonthNumber</a:t>
            </a:r>
            <a:r>
              <a:rPr lang="en-US" sz="1800" b="1" dirty="0">
                <a:latin typeface="Courier New" panose="02070309020205020404" pitchFamily="49" charset="0"/>
              </a:rPr>
              <a:t>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GetDay</a:t>
            </a:r>
            <a:r>
              <a:rPr lang="en-US" sz="1800" b="1" dirty="0">
                <a:latin typeface="Courier New" panose="02070309020205020404" pitchFamily="49" charset="0"/>
              </a:rPr>
              <a:t>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m_month</a:t>
            </a:r>
            <a:r>
              <a:rPr lang="en-US" sz="1800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m_day</a:t>
            </a:r>
            <a:r>
              <a:rPr lang="en-US" sz="1800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6705600" y="2286000"/>
            <a:ext cx="533400" cy="6858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315200" y="3138488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Mutators</a:t>
            </a:r>
          </a:p>
        </p:txBody>
      </p:sp>
      <p:sp>
        <p:nvSpPr>
          <p:cNvPr id="19462" name="Freeform 6"/>
          <p:cNvSpPr>
            <a:spLocks/>
          </p:cNvSpPr>
          <p:nvPr/>
        </p:nvSpPr>
        <p:spPr bwMode="auto">
          <a:xfrm>
            <a:off x="6705600" y="3048000"/>
            <a:ext cx="533400" cy="6858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6705600" y="3810000"/>
            <a:ext cx="533400" cy="6858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315200" y="3976688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Accessors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315200" y="24384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Facilitators</a:t>
            </a:r>
          </a:p>
        </p:txBody>
      </p:sp>
    </p:spTree>
    <p:extLst>
      <p:ext uri="{BB962C8B-B14F-4D97-AF65-F5344CB8AC3E}">
        <p14:creationId xmlns:p14="http://schemas.microsoft.com/office/powerpoint/2010/main" val="423275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/>
      <p:bldP spid="19462" grpId="0" animBg="1"/>
      <p:bldP spid="19463" grpId="0" animBg="1"/>
      <p:bldP spid="19464" grpId="0"/>
      <p:bldP spid="1946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Implementation (Simple…)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::Set(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newMonth</a:t>
            </a:r>
            <a:r>
              <a:rPr lang="en-US" sz="1600" b="1" dirty="0">
                <a:latin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newDay</a:t>
            </a:r>
            <a:r>
              <a:rPr lang="en-US" sz="1600" b="1" dirty="0">
                <a:latin typeface="Courier New" panose="02070309020205020404" pitchFamily="49" charset="0"/>
              </a:rPr>
              <a:t> 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</a:rPr>
              <a:t>m_month</a:t>
            </a:r>
            <a:r>
              <a:rPr lang="en-US" sz="1600" b="1" dirty="0">
                <a:latin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</a:rPr>
              <a:t>newMonth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</a:rPr>
              <a:t>m_day</a:t>
            </a:r>
            <a:r>
              <a:rPr lang="en-US" sz="1600" b="1" dirty="0">
                <a:latin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</a:rPr>
              <a:t>newDay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::Set(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newMonth</a:t>
            </a:r>
            <a:r>
              <a:rPr lang="en-US" sz="1600" b="1" dirty="0">
                <a:latin typeface="Courier New" panose="02070309020205020404" pitchFamily="49" charset="0"/>
              </a:rPr>
              <a:t> 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</a:rPr>
              <a:t>m_month</a:t>
            </a:r>
            <a:r>
              <a:rPr lang="en-US" sz="1600" b="1" dirty="0">
                <a:latin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</a:rPr>
              <a:t>newMonth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</a:rPr>
              <a:t>m_day</a:t>
            </a:r>
            <a:r>
              <a:rPr lang="en-US" sz="1600" b="1" dirty="0">
                <a:latin typeface="Courier New" panose="02070309020205020404" pitchFamily="49" charset="0"/>
              </a:rPr>
              <a:t> = 1;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::</a:t>
            </a:r>
            <a:r>
              <a:rPr lang="en-US" sz="1600" b="1" dirty="0" err="1">
                <a:latin typeface="Courier New" panose="02070309020205020404" pitchFamily="49" charset="0"/>
              </a:rPr>
              <a:t>GetMonthNumber</a:t>
            </a:r>
            <a:r>
              <a:rPr lang="en-US" sz="1600" b="1" dirty="0">
                <a:latin typeface="Courier New" panose="02070309020205020404" pitchFamily="49" charset="0"/>
              </a:rPr>
              <a:t>( 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return </a:t>
            </a:r>
            <a:r>
              <a:rPr lang="en-US" sz="1600" b="1" dirty="0" err="1">
                <a:latin typeface="Courier New" panose="02070309020205020404" pitchFamily="49" charset="0"/>
              </a:rPr>
              <a:t>m_month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::</a:t>
            </a:r>
            <a:r>
              <a:rPr lang="en-US" sz="1600" b="1" dirty="0" err="1">
                <a:latin typeface="Courier New" panose="02070309020205020404" pitchFamily="49" charset="0"/>
              </a:rPr>
              <a:t>GetDay</a:t>
            </a:r>
            <a:r>
              <a:rPr lang="en-US" sz="1600" b="1" dirty="0">
                <a:latin typeface="Courier New" panose="02070309020205020404" pitchFamily="49" charset="0"/>
              </a:rPr>
              <a:t>( 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return </a:t>
            </a:r>
            <a:r>
              <a:rPr lang="en-US" sz="1600" b="1" dirty="0" err="1">
                <a:latin typeface="Courier New" panose="02070309020205020404" pitchFamily="49" charset="0"/>
              </a:rPr>
              <a:t>m_day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  <a:endParaRPr lang="en-US" sz="16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477000" y="4495800"/>
            <a:ext cx="1828800" cy="1470025"/>
          </a:xfrm>
          <a:prstGeom prst="rect">
            <a:avLst/>
          </a:prstGeom>
          <a:noFill/>
          <a:ln w="38100" cap="rnd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hlink"/>
                </a:solidFill>
              </a:rPr>
              <a:t>How could the Set methods be improved?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172200" y="2209800"/>
            <a:ext cx="2438400" cy="1804988"/>
          </a:xfrm>
          <a:prstGeom prst="rect">
            <a:avLst/>
          </a:prstGeom>
          <a:noFill/>
          <a:ln w="38100" cap="rnd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hlink"/>
                </a:solidFill>
              </a:rPr>
              <a:t>These method implementations belong in DayOfYear.cpp file</a:t>
            </a:r>
          </a:p>
        </p:txBody>
      </p:sp>
    </p:spTree>
    <p:extLst>
      <p:ext uri="{BB962C8B-B14F-4D97-AF65-F5344CB8AC3E}">
        <p14:creationId xmlns:p14="http://schemas.microsoft.com/office/powerpoint/2010/main" val="67012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Procedural vs. Object Oriented</a:t>
            </a:r>
          </a:p>
        </p:txBody>
      </p:sp>
      <p:sp>
        <p:nvSpPr>
          <p:cNvPr id="4099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Procedural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Calculate the area of a circle given the specified radius</a:t>
            </a:r>
          </a:p>
          <a:p>
            <a:r>
              <a:rPr lang="en-US" smtClean="0"/>
              <a:t>Sort this class list given an array of students</a:t>
            </a:r>
          </a:p>
          <a:p>
            <a:r>
              <a:rPr lang="en-US" smtClean="0"/>
              <a:t>Calculate the student</a:t>
            </a:r>
            <a:r>
              <a:rPr lang="en-US" altLang="en-US" smtClean="0"/>
              <a:t>’</a:t>
            </a:r>
            <a:r>
              <a:rPr lang="en-US" smtClean="0"/>
              <a:t>s GPA given a list of courses</a:t>
            </a:r>
          </a:p>
        </p:txBody>
      </p:sp>
      <p:sp>
        <p:nvSpPr>
          <p:cNvPr id="4101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Object Oriented</a:t>
            </a:r>
          </a:p>
        </p:txBody>
      </p:sp>
      <p:sp>
        <p:nvSpPr>
          <p:cNvPr id="4102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Circle, what</a:t>
            </a:r>
            <a:r>
              <a:rPr lang="en-US" altLang="en-US" smtClean="0"/>
              <a:t>’</a:t>
            </a:r>
            <a:r>
              <a:rPr lang="en-US" smtClean="0"/>
              <a:t>s your radius?</a:t>
            </a:r>
          </a:p>
          <a:p>
            <a:r>
              <a:rPr lang="en-US" smtClean="0"/>
              <a:t>Class list, sort your students</a:t>
            </a:r>
          </a:p>
          <a:p>
            <a:r>
              <a:rPr lang="en-US" smtClean="0"/>
              <a:t>Transcript, what</a:t>
            </a:r>
            <a:r>
              <a:rPr lang="en-US" altLang="en-US" smtClean="0"/>
              <a:t>’</a:t>
            </a:r>
            <a:r>
              <a:rPr lang="en-US" smtClean="0"/>
              <a:t>s the student</a:t>
            </a:r>
            <a:r>
              <a:rPr lang="en-US" altLang="en-US" smtClean="0"/>
              <a:t>’</a:t>
            </a:r>
            <a:r>
              <a:rPr lang="en-US" smtClean="0"/>
              <a:t>s GPA?</a:t>
            </a:r>
          </a:p>
        </p:txBody>
      </p:sp>
      <p:sp>
        <p:nvSpPr>
          <p:cNvPr id="4103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E6DC20E-4C2B-417F-9F87-F962F3192FB4}" type="slidenum">
              <a:rPr lang="en-US">
                <a:solidFill>
                  <a:srgbClr val="898989"/>
                </a:solidFill>
              </a:rPr>
              <a:pPr eaLnBrk="1" hangingPunct="1"/>
              <a:t>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2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Implementation (Improved)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//---------------------------------------------------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// Set </a:t>
            </a:r>
            <a:endParaRPr lang="en-US" sz="1400" b="1" dirty="0"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PreConditions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: </a:t>
            </a:r>
            <a:endParaRPr lang="en-US" sz="14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	1 &lt;=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newMonth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&lt;= 12 </a:t>
            </a:r>
            <a:endParaRPr lang="en-US" sz="14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	1 &lt;=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&lt;= 31 </a:t>
            </a:r>
            <a:endParaRPr lang="en-US" sz="14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PostConditions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: </a:t>
            </a:r>
            <a:endParaRPr lang="en-US" sz="14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	day of year changed to user supplied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values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  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if an error, exit 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program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//--------------------------------------------------- </a:t>
            </a:r>
            <a:endParaRPr lang="en-US" sz="1400" b="1" dirty="0"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DayOfYear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::Set(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newMonth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endParaRPr lang="en-US" sz="14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{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if ((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newMonth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&gt;= 1) &amp;&amp; (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newMonth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&lt;= 12))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m_month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newMonth</a:t>
            </a: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else </a:t>
            </a: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{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&lt;&lt; "Illegal month value! Program aborted.\n";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exit(1);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if ((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&gt;= 1) &amp;&amp; 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&lt;= 31))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m_day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newDay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else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{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&lt;&lt; "Illegal day value! Program aborted.\n";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	exit(1); 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758333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Improvements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else could this be improved?</a:t>
            </a:r>
          </a:p>
          <a:p>
            <a:pPr lvl="1">
              <a:lnSpc>
                <a:spcPct val="90000"/>
              </a:lnSpc>
            </a:pPr>
            <a:r>
              <a:rPr lang="en-US"/>
              <a:t>Valid day for each month </a:t>
            </a:r>
          </a:p>
          <a:p>
            <a:pPr lvl="2">
              <a:lnSpc>
                <a:spcPct val="90000"/>
              </a:lnSpc>
            </a:pPr>
            <a:r>
              <a:rPr lang="en-US"/>
              <a:t>Ex: April has 30 days</a:t>
            </a:r>
          </a:p>
          <a:p>
            <a:pPr lvl="1">
              <a:lnSpc>
                <a:spcPct val="90000"/>
              </a:lnSpc>
            </a:pPr>
            <a:r>
              <a:rPr lang="en-US"/>
              <a:t>Valid day for month and year</a:t>
            </a:r>
          </a:p>
          <a:p>
            <a:pPr lvl="2">
              <a:lnSpc>
                <a:spcPct val="90000"/>
              </a:lnSpc>
            </a:pPr>
            <a:r>
              <a:rPr lang="en-US"/>
              <a:t>Ex: February has 28 or 29 days, depending on year</a:t>
            </a:r>
          </a:p>
          <a:p>
            <a:pPr lvl="1">
              <a:lnSpc>
                <a:spcPct val="90000"/>
              </a:lnSpc>
            </a:pPr>
            <a:r>
              <a:rPr lang="en-US"/>
              <a:t>Bad data?</a:t>
            </a:r>
          </a:p>
          <a:p>
            <a:pPr lvl="2">
              <a:lnSpc>
                <a:spcPct val="90000"/>
              </a:lnSpc>
            </a:pPr>
            <a:r>
              <a:rPr lang="en-US"/>
              <a:t>Set to “safe” value (ex: 1 for month or day)</a:t>
            </a:r>
          </a:p>
          <a:p>
            <a:pPr lvl="2">
              <a:lnSpc>
                <a:spcPct val="90000"/>
              </a:lnSpc>
            </a:pPr>
            <a:r>
              <a:rPr lang="en-US"/>
              <a:t>Print an error &amp; keep data</a:t>
            </a:r>
          </a:p>
          <a:p>
            <a:pPr lvl="2">
              <a:lnSpc>
                <a:spcPct val="90000"/>
              </a:lnSpc>
            </a:pPr>
            <a:r>
              <a:rPr lang="en-US"/>
              <a:t>Return “false” to indicate illegal state</a:t>
            </a:r>
          </a:p>
          <a:p>
            <a:pPr lvl="2">
              <a:lnSpc>
                <a:spcPct val="90000"/>
              </a:lnSpc>
            </a:pPr>
            <a:r>
              <a:rPr lang="en-US"/>
              <a:t>Set flag to “invalid object” (Zombie objects)</a:t>
            </a:r>
          </a:p>
        </p:txBody>
      </p:sp>
    </p:spTree>
    <p:extLst>
      <p:ext uri="{BB962C8B-B14F-4D97-AF65-F5344CB8AC3E}">
        <p14:creationId xmlns:p14="http://schemas.microsoft.com/office/powerpoint/2010/main" val="321473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DayOfYear Input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void DayOfYear::Input(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cout &lt;&lt; "Enter the month as a number: ";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cin &gt;&gt; m_month;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cout &lt;&lt; "Enter the day of the month: ";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cin &gt;&gt; m_day;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if ((m_month &lt; 1) || (m_month &gt; 12)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	 || (m_day &lt; 1) || (m_day &gt; 31))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cerr &lt;&lt; "Illegal date! Program aborted.\n";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exit(1);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56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DayOfYear Output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void DayOfYear::Output(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switch (m_month)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1:  cout &lt;&lt; "January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2:  cout &lt;&lt; "February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3:  cout &lt;&lt; "March 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4:  cout &lt;&lt; "April 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5:  cout &lt;&lt; "May   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6:  cout &lt;&lt; "June  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7:  cout &lt;&lt; "July  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8:  cout &lt;&lt; "August 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9:  cout &lt;&lt; "September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10: cout &lt;&lt; "October 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11: cout &lt;&lt; "November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case 12: cout &lt;&lt; "December  "; break;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default: cout &lt;&lt; "Error in DayOfYear::Output."; break;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cout &lt;&lt; m_day;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13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DayOfYear Class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 main( )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DayOfYear</a:t>
            </a:r>
            <a:r>
              <a:rPr lang="en-US" sz="1400" b="1" dirty="0">
                <a:latin typeface="Courier New" panose="02070309020205020404" pitchFamily="49" charset="0"/>
              </a:rPr>
              <a:t> today, </a:t>
            </a:r>
            <a:r>
              <a:rPr lang="en-US" sz="1400" b="1" dirty="0" err="1">
                <a:latin typeface="Courier New" panose="02070309020205020404" pitchFamily="49" charset="0"/>
              </a:rPr>
              <a:t>bachBirthday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// input and echo today's date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"Enter today's date:\n";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today.Input</a:t>
            </a:r>
            <a:r>
              <a:rPr lang="en-US" sz="1400" b="1" dirty="0">
                <a:latin typeface="Courier New" panose="02070309020205020404" pitchFamily="49" charset="0"/>
              </a:rPr>
              <a:t>( );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"Today's date is ";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today.Output</a:t>
            </a:r>
            <a:r>
              <a:rPr lang="en-US" sz="1400" b="1" dirty="0">
                <a:latin typeface="Courier New" panose="02070309020205020404" pitchFamily="49" charset="0"/>
              </a:rPr>
              <a:t>( ); </a:t>
            </a: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// set and output JSB's birthday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bachBirthday.Set</a:t>
            </a:r>
            <a:r>
              <a:rPr lang="en-US" sz="1400" b="1" dirty="0">
                <a:latin typeface="Courier New" panose="02070309020205020404" pitchFamily="49" charset="0"/>
              </a:rPr>
              <a:t>(3, 21);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"J. S. Bach's birthday is ";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bachBirthday.Output</a:t>
            </a:r>
            <a:r>
              <a:rPr lang="en-US" sz="1400" b="1" dirty="0">
                <a:latin typeface="Courier New" panose="02070309020205020404" pitchFamily="49" charset="0"/>
              </a:rPr>
              <a:t>( );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</a:rPr>
              <a:t>endl</a:t>
            </a:r>
            <a:r>
              <a:rPr lang="en-US" sz="1400" b="1" dirty="0" smtClean="0">
                <a:latin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7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DayOfYear Class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// CONT.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// output special message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if ((</a:t>
            </a:r>
            <a:r>
              <a:rPr lang="en-US" sz="1400" b="1" dirty="0" err="1">
                <a:latin typeface="Courier New" panose="02070309020205020404" pitchFamily="49" charset="0"/>
              </a:rPr>
              <a:t>today.GetMonthNumber</a:t>
            </a:r>
            <a:r>
              <a:rPr lang="en-US" sz="1400" b="1" dirty="0">
                <a:latin typeface="Courier New" panose="02070309020205020404" pitchFamily="49" charset="0"/>
              </a:rPr>
              <a:t>( ) == </a:t>
            </a:r>
            <a:r>
              <a:rPr lang="en-US" sz="1400" b="1" dirty="0" err="1">
                <a:latin typeface="Courier New" panose="02070309020205020404" pitchFamily="49" charset="0"/>
              </a:rPr>
              <a:t>bachBirthday.GetMonthNumber</a:t>
            </a:r>
            <a:r>
              <a:rPr lang="en-US" sz="1400" b="1" dirty="0">
                <a:latin typeface="Courier New" panose="02070309020205020404" pitchFamily="49" charset="0"/>
              </a:rPr>
              <a:t>( ))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 &amp;&amp; (</a:t>
            </a:r>
            <a:r>
              <a:rPr lang="en-US" sz="1400" b="1" dirty="0" err="1">
                <a:latin typeface="Courier New" panose="02070309020205020404" pitchFamily="49" charset="0"/>
              </a:rPr>
              <a:t>today.GetDay</a:t>
            </a:r>
            <a:r>
              <a:rPr lang="en-US" sz="1400" b="1" dirty="0">
                <a:latin typeface="Courier New" panose="02070309020205020404" pitchFamily="49" charset="0"/>
              </a:rPr>
              <a:t>( ) == </a:t>
            </a:r>
            <a:r>
              <a:rPr lang="en-US" sz="1400" b="1" dirty="0" err="1">
                <a:latin typeface="Courier New" panose="02070309020205020404" pitchFamily="49" charset="0"/>
              </a:rPr>
              <a:t>bachBirthday.GetDay</a:t>
            </a:r>
            <a:r>
              <a:rPr lang="en-US" sz="1400" b="1" dirty="0">
                <a:latin typeface="Courier New" panose="02070309020205020404" pitchFamily="49" charset="0"/>
              </a:rPr>
              <a:t>( ) ))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"Happy Birthday Johann Sebastian!\n";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else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</a:rPr>
              <a:t> &lt;&lt; "Happy </a:t>
            </a:r>
            <a:r>
              <a:rPr lang="en-US" sz="1400" b="1" dirty="0" err="1">
                <a:latin typeface="Courier New" panose="02070309020205020404" pitchFamily="49" charset="0"/>
              </a:rPr>
              <a:t>Unbirthday</a:t>
            </a:r>
            <a:r>
              <a:rPr lang="en-US" sz="1400" b="1" dirty="0">
                <a:latin typeface="Courier New" panose="02070309020205020404" pitchFamily="49" charset="0"/>
              </a:rPr>
              <a:t> Johann Sebastian!\n";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return 0;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675626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Ask yourself: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What properties must each object have?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What data-types should each of these be?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Which should be private? Which should be public?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What operations must each object have?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What accessors, mutators, facilitators?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What parameters must each of these have?</a:t>
            </a:r>
          </a:p>
          <a:p>
            <a:pPr lvl="4">
              <a:lnSpc>
                <a:spcPct val="80000"/>
              </a:lnSpc>
            </a:pPr>
            <a:r>
              <a:rPr lang="en-US" sz="1600"/>
              <a:t>Const, by-value, by-reference, default?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What return value should each of these have?</a:t>
            </a:r>
          </a:p>
          <a:p>
            <a:pPr lvl="4">
              <a:lnSpc>
                <a:spcPct val="80000"/>
              </a:lnSpc>
            </a:pPr>
            <a:r>
              <a:rPr lang="en-US" sz="1600"/>
              <a:t>Const, by-value, by-reference?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Which should be private? Which should be public?</a:t>
            </a:r>
          </a:p>
          <a:p>
            <a:pPr>
              <a:lnSpc>
                <a:spcPct val="80000"/>
              </a:lnSpc>
            </a:pPr>
            <a:r>
              <a:rPr lang="en-US" sz="2000"/>
              <a:t>Rules of thumb: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Data should be private (usually)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Operations should be public (usually)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 least 1 mutator and 1 accessor per data member (usually)</a:t>
            </a:r>
          </a:p>
        </p:txBody>
      </p:sp>
    </p:spTree>
    <p:extLst>
      <p:ext uri="{BB962C8B-B14F-4D97-AF65-F5344CB8AC3E}">
        <p14:creationId xmlns:p14="http://schemas.microsoft.com/office/powerpoint/2010/main" val="131528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Guarding Header Files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use a class, must #include declaration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#include “className.h”</a:t>
            </a:r>
          </a:p>
          <a:p>
            <a:r>
              <a:rPr lang="en-US"/>
              <a:t>Every file that uses class should #include it</a:t>
            </a:r>
          </a:p>
          <a:p>
            <a:pPr lvl="1"/>
            <a:r>
              <a:rPr lang="en-US"/>
              <a:t>How do you protect from including twice?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#ifndef CLASSNAME_H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#define CLASSNAME_H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// class declaration here…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#endif</a:t>
            </a:r>
          </a:p>
          <a:p>
            <a:r>
              <a:rPr lang="en-US"/>
              <a:t>Guard EVERY .h file</a:t>
            </a:r>
          </a:p>
          <a:p>
            <a:r>
              <a:rPr lang="en-US"/>
              <a:t>Include EVERY .h file that you directly use</a:t>
            </a:r>
          </a:p>
        </p:txBody>
      </p:sp>
    </p:spTree>
    <p:extLst>
      <p:ext uri="{BB962C8B-B14F-4D97-AF65-F5344CB8AC3E}">
        <p14:creationId xmlns:p14="http://schemas.microsoft.com/office/powerpoint/2010/main" val="234559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Design &amp; Implement the “Stapler” class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Data</a:t>
            </a:r>
          </a:p>
          <a:p>
            <a:pPr lvl="2">
              <a:lnSpc>
                <a:spcPct val="80000"/>
              </a:lnSpc>
            </a:pPr>
            <a:r>
              <a:rPr lang="en-US" sz="2100"/>
              <a:t>Number of Staples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Integer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Private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Operations</a:t>
            </a:r>
          </a:p>
          <a:p>
            <a:pPr lvl="2">
              <a:lnSpc>
                <a:spcPct val="80000"/>
              </a:lnSpc>
            </a:pPr>
            <a:r>
              <a:rPr lang="en-US" sz="2100"/>
              <a:t>Fill – fill stapler to max capacity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Parameters? None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Return value? None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Public</a:t>
            </a:r>
          </a:p>
          <a:p>
            <a:pPr lvl="2">
              <a:lnSpc>
                <a:spcPct val="80000"/>
              </a:lnSpc>
            </a:pPr>
            <a:r>
              <a:rPr lang="en-US" sz="2100"/>
              <a:t>Staple – dispense one staple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Parameters? None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Return value? Bool – was action successful or not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Public</a:t>
            </a:r>
          </a:p>
          <a:p>
            <a:pPr lvl="1">
              <a:lnSpc>
                <a:spcPct val="80000"/>
              </a:lnSpc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72764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Design and Declare an “Alarm Clock” class that beeps when the alarm goes off…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What properties?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What operations?</a:t>
            </a:r>
          </a:p>
          <a:p>
            <a:pPr lvl="1">
              <a:lnSpc>
                <a:spcPct val="80000"/>
              </a:lnSpc>
            </a:pPr>
            <a:endParaRPr lang="en-US" sz="1700"/>
          </a:p>
          <a:p>
            <a:pPr>
              <a:lnSpc>
                <a:spcPct val="80000"/>
              </a:lnSpc>
            </a:pPr>
            <a:r>
              <a:rPr lang="en-US" sz="1800"/>
              <a:t>Implement your Alarm Clock class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Assume there are functions implemented in a standard library called: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int GetCurrentHour(); - returns 0 to 23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int GetCurrentMinute(); - returns 0 to 59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Assume there exists an external mechanism to make the clock update every minute...keep it simple…</a:t>
            </a:r>
          </a:p>
          <a:p>
            <a:pPr lvl="2"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r>
              <a:rPr lang="en-US" sz="1800"/>
              <a:t>Write a main function that 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Displays the current time to the user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Sets the alarm for 9:51 am (so that you’re not late for your 10 am class)</a:t>
            </a:r>
          </a:p>
        </p:txBody>
      </p:sp>
    </p:spTree>
    <p:extLst>
      <p:ext uri="{BB962C8B-B14F-4D97-AF65-F5344CB8AC3E}">
        <p14:creationId xmlns:p14="http://schemas.microsoft.com/office/powerpoint/2010/main" val="122429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From the Dictionary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kind or category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set, collection, group, or configuration containing members regarded as </a:t>
            </a:r>
            <a:r>
              <a:rPr lang="en-US" b="1" i="1" dirty="0" smtClean="0">
                <a:ea typeface="+mn-ea"/>
              </a:rPr>
              <a:t>having certain attributes or traits in common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From an Object Oriented Perspective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group of objects with </a:t>
            </a:r>
            <a:r>
              <a:rPr lang="en-US" b="1" i="1" dirty="0" smtClean="0">
                <a:ea typeface="+mn-ea"/>
              </a:rPr>
              <a:t>similar properties, common behavior, common relationships with other objects, and common semantics</a:t>
            </a:r>
            <a:endParaRPr lang="en-US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We use classes for </a:t>
            </a:r>
            <a:r>
              <a:rPr lang="en-US" b="1" i="1" dirty="0" smtClean="0">
                <a:ea typeface="+mn-ea"/>
              </a:rPr>
              <a:t>abstraction </a:t>
            </a:r>
            <a:r>
              <a:rPr lang="en-US" dirty="0" smtClean="0">
                <a:ea typeface="+mn-ea"/>
              </a:rPr>
              <a:t>purposes.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28A876F-F682-494A-B794-A925592EE0A4}" type="slidenum">
              <a:rPr lang="en-US">
                <a:solidFill>
                  <a:srgbClr val="898989"/>
                </a:solidFill>
              </a:rPr>
              <a:pPr eaLnBrk="1" hangingPunct="1"/>
              <a:t>4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9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Classes, Part III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26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Warmup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Using the following </a:t>
            </a:r>
            <a:r>
              <a:rPr lang="en-US" sz="2600" b="1" u="sng"/>
              <a:t>part</a:t>
            </a:r>
            <a:r>
              <a:rPr lang="en-US" sz="2600"/>
              <a:t> of a class, implement the Sharpen() method, it removes 1 from the length: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class Pencil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public: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bool Sharpen();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private: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	int m_length;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};</a:t>
            </a:r>
            <a:r>
              <a:rPr lang="en-US" sz="2600" b="1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354984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Review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DayOfYear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public: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void Input( 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void Output( 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void Set(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newMonth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newDay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void Set(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newMonth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GetMonthNumber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 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GetDay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 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m_month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m_day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// Declaring a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DayOfYear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object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DayOfYear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today;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7010400" y="2286000"/>
            <a:ext cx="533400" cy="5334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620000" y="29718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Mutators</a:t>
            </a:r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7010400" y="2971800"/>
            <a:ext cx="533400" cy="5334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7010400" y="3657600"/>
            <a:ext cx="533400" cy="533400"/>
          </a:xfrm>
          <a:custGeom>
            <a:avLst/>
            <a:gdLst>
              <a:gd name="T0" fmla="*/ 0 w 336"/>
              <a:gd name="T1" fmla="*/ 0 h 912"/>
              <a:gd name="T2" fmla="*/ 336 w 336"/>
              <a:gd name="T3" fmla="*/ 0 h 912"/>
              <a:gd name="T4" fmla="*/ 336 w 336"/>
              <a:gd name="T5" fmla="*/ 912 h 912"/>
              <a:gd name="T6" fmla="*/ 0 w 336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12">
                <a:moveTo>
                  <a:pt x="0" y="0"/>
                </a:moveTo>
                <a:lnTo>
                  <a:pt x="336" y="0"/>
                </a:lnTo>
                <a:lnTo>
                  <a:pt x="336" y="912"/>
                </a:lnTo>
                <a:lnTo>
                  <a:pt x="0" y="912"/>
                </a:lnTo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620000" y="36576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Accessors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00" y="23622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Facilitators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 flipV="1">
            <a:off x="3048000" y="5638800"/>
            <a:ext cx="19812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2514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What’s going on here?</a:t>
            </a:r>
          </a:p>
        </p:txBody>
      </p:sp>
    </p:spTree>
    <p:extLst>
      <p:ext uri="{BB962C8B-B14F-4D97-AF65-F5344CB8AC3E}">
        <p14:creationId xmlns:p14="http://schemas.microsoft.com/office/powerpoint/2010/main" val="48497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  <p:bldP spid="10246" grpId="0" animBg="1"/>
      <p:bldP spid="10247" grpId="0" animBg="1"/>
      <p:bldP spid="10248" grpId="0"/>
      <p:bldP spid="1024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Special Methods that “build” (construct) an object</a:t>
            </a:r>
          </a:p>
          <a:p>
            <a:pPr lvl="1"/>
            <a:r>
              <a:rPr lang="en-US" sz="2200"/>
              <a:t>Supply default values</a:t>
            </a:r>
          </a:p>
          <a:p>
            <a:pPr lvl="1"/>
            <a:r>
              <a:rPr lang="en-US" sz="2200"/>
              <a:t>Initialize an object</a:t>
            </a:r>
          </a:p>
          <a:p>
            <a:r>
              <a:rPr lang="en-US" sz="2600"/>
              <a:t>Syntax: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ClassName();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	ClassName::ClassName(){ /* code */ }</a:t>
            </a:r>
          </a:p>
          <a:p>
            <a:r>
              <a:rPr lang="en-US" sz="2600"/>
              <a:t>Notice</a:t>
            </a:r>
          </a:p>
          <a:p>
            <a:pPr lvl="1"/>
            <a:r>
              <a:rPr lang="en-US" sz="2200"/>
              <a:t>No return type</a:t>
            </a:r>
          </a:p>
          <a:p>
            <a:pPr lvl="1"/>
            <a:r>
              <a:rPr lang="en-US" sz="2200"/>
              <a:t>Same name as class!</a:t>
            </a:r>
          </a:p>
        </p:txBody>
      </p:sp>
    </p:spTree>
    <p:extLst>
      <p:ext uri="{BB962C8B-B14F-4D97-AF65-F5344CB8AC3E}">
        <p14:creationId xmlns:p14="http://schemas.microsoft.com/office/powerpoint/2010/main" val="601990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DayOfYear( int initMonth, int initDay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Input(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Output(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Set( int newMonth, int newDay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Set( int newMonth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GetMonthNumber(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GetDay(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m_day;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200" y="1981200"/>
            <a:ext cx="5486400" cy="4572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4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 Example Implementation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DayOfYear::DayOfYear( int initMonth, int initDay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m_month = initMonth;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m_day = initDay;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sz="20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// Improved version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DayOfYear::DayOfYear( int initMonth, int initDay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	Set(initMonth, initDay);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</a:t>
            </a:r>
            <a:endParaRPr lang="en-US" sz="20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172200" y="2590800"/>
            <a:ext cx="1752600" cy="101566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How can this method be improved?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172200" y="4876800"/>
            <a:ext cx="1752600" cy="707886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Why use a mutator?</a:t>
            </a:r>
          </a:p>
        </p:txBody>
      </p:sp>
    </p:spTree>
    <p:extLst>
      <p:ext uri="{BB962C8B-B14F-4D97-AF65-F5344CB8AC3E}">
        <p14:creationId xmlns:p14="http://schemas.microsoft.com/office/powerpoint/2010/main" val="114017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 Example Implementation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  <a:p>
            <a:pPr lvl="1"/>
            <a:r>
              <a:rPr lang="en-US" dirty="0"/>
              <a:t>Alternative to assignment statements (sometimes necessary!)</a:t>
            </a:r>
          </a:p>
          <a:p>
            <a:pPr lvl="1"/>
            <a:r>
              <a:rPr lang="en-US" dirty="0"/>
              <a:t>Comma-separated list following colon in method definition</a:t>
            </a:r>
          </a:p>
          <a:p>
            <a:r>
              <a:rPr lang="en-US" dirty="0"/>
              <a:t>Syntax: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r>
              <a:rPr lang="en-US" sz="2000" b="1" dirty="0">
                <a:latin typeface="Courier New" panose="02070309020205020404" pitchFamily="49" charset="0"/>
              </a:rPr>
              <a:t>::</a:t>
            </a: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r>
              <a:rPr lang="en-US" sz="2000" b="1" dirty="0">
                <a:latin typeface="Courier New" panose="02070309020205020404" pitchFamily="49" charset="0"/>
              </a:rPr>
              <a:t>( 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</a:rPr>
              <a:t>initMonth</a:t>
            </a:r>
            <a:r>
              <a:rPr lang="en-US" sz="2000" b="1" dirty="0">
                <a:latin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</a:rPr>
              <a:t>initDay</a:t>
            </a:r>
            <a:r>
              <a:rPr lang="en-US" sz="2000" b="1" dirty="0">
                <a:latin typeface="Courier New" panose="02070309020205020404" pitchFamily="49" charset="0"/>
              </a:rPr>
              <a:t>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	: </a:t>
            </a:r>
            <a:r>
              <a:rPr lang="en-US" sz="2000" b="1" dirty="0" err="1">
                <a:latin typeface="Courier New" panose="02070309020205020404" pitchFamily="49" charset="0"/>
              </a:rPr>
              <a:t>m_month</a:t>
            </a:r>
            <a:r>
              <a:rPr lang="en-US" sz="2000" b="1" dirty="0">
                <a:latin typeface="Courier New" panose="02070309020205020404" pitchFamily="49" charset="0"/>
              </a:rPr>
              <a:t>( </a:t>
            </a:r>
            <a:r>
              <a:rPr lang="en-US" sz="2000" b="1" dirty="0" err="1">
                <a:latin typeface="Courier New" panose="02070309020205020404" pitchFamily="49" charset="0"/>
              </a:rPr>
              <a:t>initMonth</a:t>
            </a:r>
            <a:r>
              <a:rPr lang="en-US" sz="2000" b="1" dirty="0">
                <a:latin typeface="Courier New" panose="02070309020205020404" pitchFamily="49" charset="0"/>
              </a:rPr>
              <a:t> ), </a:t>
            </a:r>
            <a:r>
              <a:rPr lang="en-US" sz="2000" b="1" dirty="0" err="1">
                <a:latin typeface="Courier New" panose="02070309020205020404" pitchFamily="49" charset="0"/>
              </a:rPr>
              <a:t>m_day</a:t>
            </a:r>
            <a:r>
              <a:rPr lang="en-US" sz="2000" b="1" dirty="0">
                <a:latin typeface="Courier New" panose="02070309020205020404" pitchFamily="49" charset="0"/>
              </a:rPr>
              <a:t>( </a:t>
            </a:r>
            <a:r>
              <a:rPr lang="en-US" sz="2000" b="1" dirty="0" err="1">
                <a:latin typeface="Courier New" panose="02070309020205020404" pitchFamily="49" charset="0"/>
              </a:rPr>
              <a:t>initDay</a:t>
            </a:r>
            <a:r>
              <a:rPr lang="en-US" sz="2000" b="1" dirty="0">
                <a:latin typeface="Courier New" panose="02070309020205020404" pitchFamily="49" charset="0"/>
              </a:rPr>
              <a:t>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4343400"/>
            <a:ext cx="6477000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8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Constructors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Yes – different parameter lists</a:t>
            </a:r>
          </a:p>
          <a:p>
            <a:pPr>
              <a:lnSpc>
                <a:spcPct val="80000"/>
              </a:lnSpc>
            </a:pPr>
            <a:r>
              <a:rPr lang="en-US" sz="1700"/>
              <a:t>Example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DayOfYear( int initMonth, int initDay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DayOfYear( int initMonth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DayOfYear(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// other public methods…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m_day;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};</a:t>
            </a:r>
          </a:p>
          <a:p>
            <a:pPr lvl="1">
              <a:lnSpc>
                <a:spcPct val="80000"/>
              </a:lnSpc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83044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Constructors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DayOfYear::DayOfYear( int initMonth, int initDay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Set(initMonth, initDay);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DayOfYear::DayOfYear( int initMonth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Set(initMonth, 1);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DayOfYear::DayOfYear(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	Set(1, 1);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}</a:t>
            </a:r>
            <a:endParaRPr lang="en-US" sz="2100" b="1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943600" y="4191000"/>
            <a:ext cx="2667000" cy="1323439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What would be another alternative to having all 3 of these methods?</a:t>
            </a:r>
          </a:p>
        </p:txBody>
      </p:sp>
    </p:spTree>
    <p:extLst>
      <p:ext uri="{BB962C8B-B14F-4D97-AF65-F5344CB8AC3E}">
        <p14:creationId xmlns:p14="http://schemas.microsoft.com/office/powerpoint/2010/main" val="241926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Constructors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 dirty="0" smtClean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</a:rPr>
              <a:t>class </a:t>
            </a:r>
            <a:r>
              <a:rPr lang="en-US" sz="1900" b="1" dirty="0" err="1">
                <a:latin typeface="Courier New" panose="02070309020205020404" pitchFamily="49" charset="0"/>
              </a:rPr>
              <a:t>DayOfYear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	</a:t>
            </a:r>
            <a:r>
              <a:rPr lang="en-US" sz="1900" b="1" dirty="0" err="1">
                <a:latin typeface="Courier New" panose="02070309020205020404" pitchFamily="49" charset="0"/>
              </a:rPr>
              <a:t>DayOfYear</a:t>
            </a:r>
            <a:r>
              <a:rPr lang="en-US" sz="1900" b="1" dirty="0">
                <a:latin typeface="Courier New" panose="02070309020205020404" pitchFamily="49" charset="0"/>
              </a:rPr>
              <a:t>( 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initMonth</a:t>
            </a:r>
            <a:r>
              <a:rPr lang="en-US" sz="1900" b="1" dirty="0">
                <a:latin typeface="Courier New" panose="02070309020205020404" pitchFamily="49" charset="0"/>
              </a:rPr>
              <a:t> = 1, 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initDay</a:t>
            </a:r>
            <a:r>
              <a:rPr lang="en-US" sz="1900" b="1" dirty="0">
                <a:latin typeface="Courier New" panose="02070309020205020404" pitchFamily="49" charset="0"/>
              </a:rPr>
              <a:t> = 1 );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	// other public methods…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	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m_month</a:t>
            </a:r>
            <a:r>
              <a:rPr lang="en-US" sz="1900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	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m_day</a:t>
            </a:r>
            <a:r>
              <a:rPr lang="en-US" sz="1900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 err="1">
                <a:latin typeface="Courier New" panose="02070309020205020404" pitchFamily="49" charset="0"/>
              </a:rPr>
              <a:t>DayOfYear</a:t>
            </a:r>
            <a:r>
              <a:rPr lang="en-US" sz="1900" b="1" dirty="0">
                <a:latin typeface="Courier New" panose="02070309020205020404" pitchFamily="49" charset="0"/>
              </a:rPr>
              <a:t>::</a:t>
            </a:r>
            <a:r>
              <a:rPr lang="en-US" sz="1900" b="1" dirty="0" err="1">
                <a:latin typeface="Courier New" panose="02070309020205020404" pitchFamily="49" charset="0"/>
              </a:rPr>
              <a:t>DayOfYear</a:t>
            </a:r>
            <a:r>
              <a:rPr lang="en-US" sz="1900" b="1" dirty="0">
                <a:latin typeface="Courier New" panose="02070309020205020404" pitchFamily="49" charset="0"/>
              </a:rPr>
              <a:t>( 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initMonth</a:t>
            </a:r>
            <a:r>
              <a:rPr lang="en-US" sz="1900" b="1" dirty="0">
                <a:latin typeface="Courier New" panose="02070309020205020404" pitchFamily="49" charset="0"/>
              </a:rPr>
              <a:t>, </a:t>
            </a:r>
            <a:r>
              <a:rPr lang="en-US" sz="1900" b="1" dirty="0" err="1">
                <a:latin typeface="Courier New" panose="02070309020205020404" pitchFamily="49" charset="0"/>
              </a:rPr>
              <a:t>int</a:t>
            </a:r>
            <a:r>
              <a:rPr lang="en-US" sz="1900" b="1" dirty="0"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</a:rPr>
              <a:t>initDay</a:t>
            </a:r>
            <a:r>
              <a:rPr lang="en-US" sz="1900" b="1" dirty="0">
                <a:latin typeface="Courier New" panose="02070309020205020404" pitchFamily="49" charset="0"/>
              </a:rPr>
              <a:t> 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Set(</a:t>
            </a:r>
            <a:r>
              <a:rPr lang="en-US" sz="1900" b="1" dirty="0" err="1">
                <a:latin typeface="Courier New" panose="02070309020205020404" pitchFamily="49" charset="0"/>
              </a:rPr>
              <a:t>initMonth</a:t>
            </a:r>
            <a:r>
              <a:rPr lang="en-US" sz="1900" b="1" dirty="0">
                <a:latin typeface="Courier New" panose="02070309020205020404" pitchFamily="49" charset="0"/>
              </a:rPr>
              <a:t>, </a:t>
            </a:r>
            <a:r>
              <a:rPr lang="en-US" sz="1900" b="1" dirty="0" err="1">
                <a:latin typeface="Courier New" panose="02070309020205020404" pitchFamily="49" charset="0"/>
              </a:rPr>
              <a:t>initDay</a:t>
            </a:r>
            <a:r>
              <a:rPr lang="en-US" sz="19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}</a:t>
            </a:r>
            <a:endParaRPr lang="en-US" sz="1900" dirty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5410200" y="1828800"/>
            <a:ext cx="53340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943600" y="1462088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hlink"/>
                </a:solidFill>
              </a:rPr>
              <a:t>Default Parameters!</a:t>
            </a:r>
          </a:p>
        </p:txBody>
      </p:sp>
    </p:spTree>
    <p:extLst>
      <p:ext uri="{BB962C8B-B14F-4D97-AF65-F5344CB8AC3E}">
        <p14:creationId xmlns:p14="http://schemas.microsoft.com/office/powerpoint/2010/main" val="423935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 are </a:t>
            </a:r>
            <a:r>
              <a:rPr lang="en-US" altLang="en-US" smtClean="0"/>
              <a:t>“</a:t>
            </a:r>
            <a:r>
              <a:rPr lang="en-US" smtClean="0"/>
              <a:t>blueprints</a:t>
            </a:r>
            <a:r>
              <a:rPr lang="en-US" altLang="en-US" smtClean="0"/>
              <a:t>”</a:t>
            </a:r>
            <a:r>
              <a:rPr lang="en-US" smtClean="0"/>
              <a:t> for creating a group of objects.</a:t>
            </a:r>
          </a:p>
          <a:p>
            <a:pPr lvl="1" eaLnBrk="1" hangingPunct="1"/>
            <a:r>
              <a:rPr lang="en-US" smtClean="0"/>
              <a:t>A bird class to create bird objects</a:t>
            </a:r>
          </a:p>
          <a:p>
            <a:pPr lvl="1" eaLnBrk="1" hangingPunct="1"/>
            <a:r>
              <a:rPr lang="en-US" smtClean="0"/>
              <a:t>A car class to create car objects</a:t>
            </a:r>
          </a:p>
          <a:p>
            <a:pPr lvl="1" eaLnBrk="1" hangingPunct="1"/>
            <a:r>
              <a:rPr lang="en-US" smtClean="0"/>
              <a:t>A shoe class to create shoe objects</a:t>
            </a:r>
          </a:p>
          <a:p>
            <a:pPr eaLnBrk="1" hangingPunct="1"/>
            <a:r>
              <a:rPr lang="en-US" smtClean="0"/>
              <a:t>The blueprint defines</a:t>
            </a:r>
          </a:p>
          <a:p>
            <a:pPr lvl="1" eaLnBrk="1" hangingPunct="1"/>
            <a:r>
              <a:rPr lang="en-US" smtClean="0"/>
              <a:t>The class</a:t>
            </a:r>
            <a:r>
              <a:rPr lang="en-US" altLang="en-US" smtClean="0"/>
              <a:t>’</a:t>
            </a:r>
            <a:r>
              <a:rPr lang="en-US" smtClean="0"/>
              <a:t>s state/attributes as variables</a:t>
            </a:r>
          </a:p>
          <a:p>
            <a:pPr lvl="1" eaLnBrk="1" hangingPunct="1"/>
            <a:r>
              <a:rPr lang="en-US" smtClean="0"/>
              <a:t>The class</a:t>
            </a:r>
            <a:r>
              <a:rPr lang="en-US" altLang="en-US" smtClean="0"/>
              <a:t>’</a:t>
            </a:r>
            <a:r>
              <a:rPr lang="en-US" smtClean="0"/>
              <a:t>s behavior as methods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AE7A5E9-DF60-4739-9321-23CE30117FEB}" type="slidenum">
              <a:rPr lang="en-US">
                <a:solidFill>
                  <a:srgbClr val="898989"/>
                </a:solidFill>
              </a:rPr>
              <a:pPr eaLnBrk="1" hangingPunct="1"/>
              <a:t>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8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haven’t we seen this before?</a:t>
            </a:r>
          </a:p>
          <a:p>
            <a:pPr lvl="1"/>
            <a:r>
              <a:rPr lang="en-US"/>
              <a:t>Compiler builds a default constructor</a:t>
            </a:r>
          </a:p>
          <a:p>
            <a:pPr lvl="2"/>
            <a:r>
              <a:rPr lang="en-US"/>
              <a:t>Unless you define a constructor…</a:t>
            </a:r>
          </a:p>
          <a:p>
            <a:r>
              <a:rPr lang="en-US"/>
              <a:t>Think about the following:</a:t>
            </a:r>
          </a:p>
          <a:p>
            <a:pPr lvl="1"/>
            <a:r>
              <a:rPr lang="en-US"/>
              <a:t>vector&lt;DayOfYear&gt; days( 20 );</a:t>
            </a:r>
          </a:p>
          <a:p>
            <a:pPr lvl="2"/>
            <a:r>
              <a:rPr lang="en-US"/>
              <a:t>Calls default constructor for DayOfYear!</a:t>
            </a:r>
          </a:p>
          <a:p>
            <a:r>
              <a:rPr lang="en-US"/>
              <a:t>What if something goes wrong?</a:t>
            </a:r>
          </a:p>
          <a:p>
            <a:pPr lvl="1"/>
            <a:r>
              <a:rPr lang="en-US"/>
              <a:t>One solution: Zombie objects</a:t>
            </a:r>
          </a:p>
          <a:p>
            <a:pPr lvl="1"/>
            <a:r>
              <a:rPr lang="en-US"/>
              <a:t>Another solution: Throw exception (later…)</a:t>
            </a:r>
          </a:p>
        </p:txBody>
      </p:sp>
    </p:spTree>
    <p:extLst>
      <p:ext uri="{BB962C8B-B14F-4D97-AF65-F5344CB8AC3E}">
        <p14:creationId xmlns:p14="http://schemas.microsoft.com/office/powerpoint/2010/main" val="286425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Zombie Objects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7239000" cy="5064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DayOfYear( int initMonth = 1, int initDay = 1 );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bool isValid();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// other public methods…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int m_day;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bool m_isValid;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bool DayOfYear::isValid()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return m_isValid;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29000" y="3200400"/>
            <a:ext cx="5562600" cy="2819400"/>
          </a:xfrm>
          <a:noFill/>
          <a:ln cap="flat">
            <a:solidFill>
              <a:schemeClr val="hlink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DayOfYear::DayOfYear( int initMonth, int initDay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:m_month( initMonth), m_day( initDay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if (m_month &lt; 1 || m_month &gt; 12)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m_isValid = false;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else if ( m_day &lt; 1 || m_day &gt; 31)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m_isValid = false;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else if ( day too big for the specified month)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m_isValid = false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else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		m_isValid = true;</a:t>
            </a:r>
            <a:r>
              <a:rPr lang="en-US" sz="1400">
                <a:latin typeface="Courier New" panose="02070309020205020404" pitchFamily="49" charset="0"/>
              </a:rPr>
              <a:t> </a:t>
            </a: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9817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Stapler class</a:t>
            </a:r>
          </a:p>
          <a:p>
            <a:pPr lvl="1"/>
            <a:r>
              <a:rPr lang="en-US"/>
              <a:t>What would the constructor look like?</a:t>
            </a:r>
          </a:p>
          <a:p>
            <a:pPr lvl="2"/>
            <a:r>
              <a:rPr lang="en-US"/>
              <a:t>Initialize a stapler to have 50 staples</a:t>
            </a:r>
          </a:p>
        </p:txBody>
      </p:sp>
    </p:spTree>
    <p:extLst>
      <p:ext uri="{BB962C8B-B14F-4D97-AF65-F5344CB8AC3E}">
        <p14:creationId xmlns:p14="http://schemas.microsoft.com/office/powerpoint/2010/main" val="2434882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an Object</a:t>
            </a:r>
          </a:p>
          <a:p>
            <a:pPr lvl="1">
              <a:buFont typeface="Wingdings" panose="05000000000000000000" pitchFamily="2" charset="2"/>
              <a:buNone/>
            </a:pPr>
            <a:endParaRPr lang="en-US" b="1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const DayOfYear jan1st(1, 1);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jan1st.Set(1, 5);			// ERROR</a:t>
            </a:r>
          </a:p>
          <a:p>
            <a:pPr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myfile.cpp: In function `int main()':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myfile.cpp:20: passing `const DayOfYear' as `this' argument of `void DayOfYear::Set(int, int)' discards qualifiers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32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and Methods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Const</a:t>
            </a:r>
            <a:r>
              <a:rPr lang="en-US" sz="2800" dirty="0"/>
              <a:t> member functions</a:t>
            </a:r>
          </a:p>
          <a:p>
            <a:pPr lvl="1"/>
            <a:r>
              <a:rPr lang="en-US" sz="2400" dirty="0"/>
              <a:t>Promise not to modify the current object</a:t>
            </a:r>
          </a:p>
          <a:p>
            <a:pPr lvl="2"/>
            <a:r>
              <a:rPr lang="en-US" sz="2000" dirty="0"/>
              <a:t>Usually </a:t>
            </a:r>
            <a:r>
              <a:rPr lang="en-US" sz="2000" dirty="0" err="1"/>
              <a:t>accessors</a:t>
            </a:r>
            <a:r>
              <a:rPr lang="en-US" sz="2000" dirty="0"/>
              <a:t>, print functions, …</a:t>
            </a:r>
          </a:p>
          <a:p>
            <a:r>
              <a:rPr lang="en-US" sz="2800" dirty="0"/>
              <a:t>Compiler checks</a:t>
            </a:r>
          </a:p>
          <a:p>
            <a:pPr lvl="1"/>
            <a:r>
              <a:rPr lang="en-US" sz="2400" dirty="0"/>
              <a:t>Directly – is there an assignment to data member in method?</a:t>
            </a:r>
          </a:p>
          <a:p>
            <a:pPr lvl="1"/>
            <a:r>
              <a:rPr lang="en-US" sz="2400" dirty="0"/>
              <a:t>Indirectly – is there a call to a non-</a:t>
            </a:r>
            <a:r>
              <a:rPr lang="en-US" sz="2400" dirty="0" err="1"/>
              <a:t>const</a:t>
            </a:r>
            <a:r>
              <a:rPr lang="en-US" sz="2400" dirty="0"/>
              <a:t> method?</a:t>
            </a:r>
          </a:p>
          <a:p>
            <a:r>
              <a:rPr lang="en-US" sz="2800" dirty="0"/>
              <a:t>Syntax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 dirty="0" err="1">
                <a:latin typeface="Courier New" panose="02070309020205020404" pitchFamily="49" charset="0"/>
              </a:rPr>
              <a:t>retType</a:t>
            </a:r>
            <a:r>
              <a:rPr lang="en-US" sz="2400" b="1" dirty="0">
                <a:latin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</a:rPr>
              <a:t>methodName</a:t>
            </a:r>
            <a:r>
              <a:rPr lang="en-US" sz="2400" b="1" dirty="0">
                <a:latin typeface="Courier New" panose="02070309020205020404" pitchFamily="49" charset="0"/>
              </a:rPr>
              <a:t>(parameters) </a:t>
            </a:r>
            <a:r>
              <a:rPr lang="en-US" sz="2400" b="1" dirty="0" err="1">
                <a:latin typeface="Courier New" panose="02070309020205020404" pitchFamily="49" charset="0"/>
              </a:rPr>
              <a:t>const</a:t>
            </a:r>
            <a:r>
              <a:rPr lang="en-US" sz="2400" b="1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7620000" y="4114800"/>
            <a:ext cx="3810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7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class DayOfYear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DayOfYear( int initMonth = 1, int initDay = 1 );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Input(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Output( ) const;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7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Set( int newMonth, int newDay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void Set( int newMonth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GetMonthNumber( ) const;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GetDay( ) const;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private: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m_month;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		int m_day;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700" b="1">
                <a:latin typeface="Courier New" panose="02070309020205020404" pitchFamily="49" charset="0"/>
              </a:rPr>
              <a:t>};</a:t>
            </a:r>
            <a:endParaRPr lang="en-US" sz="17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2133600" cy="101566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Promise not to alter data members!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 flipV="1">
            <a:off x="4724400" y="4724400"/>
            <a:ext cx="14478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 flipV="1">
            <a:off x="3962400" y="3276600"/>
            <a:ext cx="22098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54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 Rules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Const member functions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be called on const and non-const objects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call other const member functions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Cannot call non-const member functions</a:t>
            </a:r>
          </a:p>
          <a:p>
            <a:pPr>
              <a:lnSpc>
                <a:spcPct val="80000"/>
              </a:lnSpc>
            </a:pPr>
            <a:r>
              <a:rPr lang="en-US" sz="2600"/>
              <a:t>Non-const member functions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be called only on non-const objects</a:t>
            </a:r>
          </a:p>
          <a:p>
            <a:pPr lvl="2">
              <a:lnSpc>
                <a:spcPct val="80000"/>
              </a:lnSpc>
            </a:pPr>
            <a:r>
              <a:rPr lang="en-US"/>
              <a:t>Otherwise, compiler error!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call const and non-const member functions</a:t>
            </a:r>
          </a:p>
          <a:p>
            <a:pPr>
              <a:lnSpc>
                <a:spcPct val="80000"/>
              </a:lnSpc>
            </a:pPr>
            <a:r>
              <a:rPr lang="en-US" sz="2600"/>
              <a:t>Const objects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be passed as const argument</a:t>
            </a:r>
          </a:p>
          <a:p>
            <a:pPr>
              <a:lnSpc>
                <a:spcPct val="80000"/>
              </a:lnSpc>
            </a:pPr>
            <a:r>
              <a:rPr lang="en-US" sz="2600"/>
              <a:t>Non-const objects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Can be passed as const or non-const argument</a:t>
            </a:r>
          </a:p>
        </p:txBody>
      </p:sp>
    </p:spTree>
    <p:extLst>
      <p:ext uri="{BB962C8B-B14F-4D97-AF65-F5344CB8AC3E}">
        <p14:creationId xmlns:p14="http://schemas.microsoft.com/office/powerpoint/2010/main" val="242008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wrong with this?</a:t>
            </a:r>
          </a:p>
          <a:p>
            <a:endParaRPr lang="en-US"/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int DayOfYear::GetDay ( ) const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if (m_day &lt; 1 )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Set( m_month, 1 );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return m_day;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5683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What is wrong with this?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void Bob ( const DayOfYear&amp; doy)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>
                <a:latin typeface="Courier New" panose="02070309020205020404" pitchFamily="49" charset="0"/>
              </a:rPr>
              <a:t>OutputDayOfYear ( doy );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>
                <a:latin typeface="Courier New" panose="02070309020205020404" pitchFamily="49" charset="0"/>
              </a:rPr>
              <a:t>cout &lt;&lt; "Please enter your birth month and day \n";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>
                <a:latin typeface="Courier New" panose="02070309020205020404" pitchFamily="49" charset="0"/>
              </a:rPr>
              <a:t>int birthMonth, birthDay;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>
                <a:latin typeface="Courier New" panose="02070309020205020404" pitchFamily="49" charset="0"/>
              </a:rPr>
              <a:t>cin &gt;&gt; birthMonth &gt;&gt; birthDay;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9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900" b="1">
                <a:latin typeface="Courier New" panose="02070309020205020404" pitchFamily="49" charset="0"/>
              </a:rPr>
              <a:t>doy.Set( birthMonth, birthDay 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}</a:t>
            </a:r>
            <a:r>
              <a:rPr lang="en-US" sz="19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269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with Const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from the beginning</a:t>
            </a:r>
          </a:p>
          <a:p>
            <a:pPr lvl="1"/>
            <a:r>
              <a:rPr lang="en-US"/>
              <a:t>Don’t try to add const at the end of implementing</a:t>
            </a:r>
          </a:p>
          <a:p>
            <a:r>
              <a:rPr lang="en-US"/>
              <a:t>Use for</a:t>
            </a:r>
          </a:p>
          <a:p>
            <a:pPr lvl="1"/>
            <a:r>
              <a:rPr lang="en-US"/>
              <a:t>Member functions that don’t change object</a:t>
            </a:r>
          </a:p>
          <a:p>
            <a:pPr lvl="2"/>
            <a:r>
              <a:rPr lang="en-US"/>
              <a:t>Facilitators (maybe) and Accessors (most definitely)</a:t>
            </a:r>
          </a:p>
          <a:p>
            <a:pPr lvl="1"/>
            <a:r>
              <a:rPr lang="en-US"/>
              <a:t>Parameters whenever reasonable</a:t>
            </a:r>
          </a:p>
          <a:p>
            <a:pPr lvl="2"/>
            <a:r>
              <a:rPr lang="en-US"/>
              <a:t>Not with pass-by-value</a:t>
            </a:r>
          </a:p>
          <a:p>
            <a:pPr lvl="2"/>
            <a:r>
              <a:rPr lang="en-US"/>
              <a:t>Yes with pass-by-reference</a:t>
            </a:r>
          </a:p>
        </p:txBody>
      </p:sp>
    </p:spTree>
    <p:extLst>
      <p:ext uri="{BB962C8B-B14F-4D97-AF65-F5344CB8AC3E}">
        <p14:creationId xmlns:p14="http://schemas.microsoft.com/office/powerpoint/2010/main" val="3684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or Object?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Variables of class types may be created just like variables of built-in types.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ＭＳ Ｐゴシック" charset="0"/>
              </a:rPr>
              <a:t>Using a set of blueprints you could create a bakery.</a:t>
            </a:r>
            <a:endParaRPr lang="en-US" dirty="0">
              <a:ea typeface="ＭＳ Ｐゴシック" charset="0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You can create as many instances of the class type as you like.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There is more than one bakery in Baltimore.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challenge is to define classes and create objects that satisfy the problem.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 we need an Oven class?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F96BAF0-8E3C-4C19-A38F-069B1DC3F168}" type="slidenum">
              <a:rPr lang="en-US">
                <a:solidFill>
                  <a:srgbClr val="898989"/>
                </a:solidFill>
              </a:rPr>
              <a:pPr eaLnBrk="1" hangingPunct="1"/>
              <a:t>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52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Classes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Ask yourself the following questions: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are the responsibilities of this type of object?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actions can an object take?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actions can another function take on an object?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information does an object store?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information does an object need access to?</a:t>
            </a:r>
          </a:p>
          <a:p>
            <a:pPr>
              <a:lnSpc>
                <a:spcPct val="90000"/>
              </a:lnSpc>
            </a:pPr>
            <a:r>
              <a:rPr lang="en-US" sz="2600"/>
              <a:t>For each method: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parameters (const, ref, const-ref, val)?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Preconditions – what values are legal for parameters?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What return value (const, ref, const-ref, val)?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Postconditions – what was altered by method?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Does this method change the object (const, non-const)?</a:t>
            </a:r>
          </a:p>
        </p:txBody>
      </p:sp>
    </p:spTree>
    <p:extLst>
      <p:ext uri="{BB962C8B-B14F-4D97-AF65-F5344CB8AC3E}">
        <p14:creationId xmlns:p14="http://schemas.microsoft.com/office/powerpoint/2010/main" val="235617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– Add const!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89075"/>
            <a:ext cx="4038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#include &lt;string&gt;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using namespace std;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class Person 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public: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Person( string name, int age );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string GetName( );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int GetAge( );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void HappyBirthday( );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private: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string m_name;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int m_age;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108075"/>
            <a:ext cx="4876800" cy="5140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#include "Person.h“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Person::Person( string name, int age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m_name = name;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m_age = age;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string Person::GetName(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return m_name;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int Person::GetAge(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return m_age;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void Person::HappyBirthday(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cout &lt;&lt; "Happy Birthday " &lt;&lt; m_name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 ++m_age;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709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Revisiting our Staple class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Add a constructor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Initialize number of staples to the value of a parameter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Retain the “Staple” method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Removes 1 staple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Retain the “Fill” method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Completely fills to 100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Add a “AddStaples” method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Adds some number of staples (parameter)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Add a “GetNbrOfStaples” method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Returns the current number of Staples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Add consts whenever appropriate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Parameters and methods!</a:t>
            </a:r>
          </a:p>
        </p:txBody>
      </p:sp>
    </p:spTree>
    <p:extLst>
      <p:ext uri="{BB962C8B-B14F-4D97-AF65-F5344CB8AC3E}">
        <p14:creationId xmlns:p14="http://schemas.microsoft.com/office/powerpoint/2010/main" val="383043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Classes, Part IV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Warmup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05000"/>
            <a:ext cx="45720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Class Oven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public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Oven(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initTemp</a:t>
            </a:r>
            <a:r>
              <a:rPr lang="en-US" sz="1600" b="1" dirty="0">
                <a:latin typeface="Courier New" panose="02070309020205020404" pitchFamily="49" charset="0"/>
              </a:rPr>
              <a:t> = 0 );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</a:rPr>
              <a:t>SetTemp</a:t>
            </a:r>
            <a:r>
              <a:rPr lang="en-US" sz="1600" b="1" dirty="0">
                <a:latin typeface="Courier New" panose="02070309020205020404" pitchFamily="49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newTemp</a:t>
            </a:r>
            <a:r>
              <a:rPr lang="en-US" sz="1600" b="1" dirty="0">
                <a:latin typeface="Courier New" panose="02070309020205020404" pitchFamily="49" charset="0"/>
              </a:rPr>
              <a:t> );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GetTemp</a:t>
            </a:r>
            <a:r>
              <a:rPr lang="en-US" sz="1600" b="1" dirty="0">
                <a:latin typeface="Courier New" panose="02070309020205020404" pitchFamily="49" charset="0"/>
              </a:rPr>
              <a:t>() </a:t>
            </a:r>
            <a:r>
              <a:rPr lang="en-US" sz="1600" b="1" dirty="0" err="1">
                <a:latin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private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m_temp</a:t>
            </a:r>
            <a:r>
              <a:rPr lang="en-US" sz="1600" b="1" dirty="0"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905000"/>
            <a:ext cx="40386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Oven(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initTemp</a:t>
            </a:r>
            <a:r>
              <a:rPr lang="en-US" sz="1600" b="1" dirty="0">
                <a:latin typeface="Courier New" panose="02070309020205020404" pitchFamily="49" charset="0"/>
              </a:rPr>
              <a:t> = 0 )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</a:rPr>
              <a:t>m_temp</a:t>
            </a:r>
            <a:r>
              <a:rPr lang="en-US" sz="1600" b="1" dirty="0"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</a:rPr>
              <a:t>initTemp</a:t>
            </a:r>
            <a:r>
              <a:rPr lang="en-US" sz="1600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</a:rPr>
              <a:t>setTemp</a:t>
            </a:r>
            <a:r>
              <a:rPr lang="en-US" sz="1600" b="1" dirty="0">
                <a:latin typeface="Courier New" panose="02070309020205020404" pitchFamily="49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newTemp</a:t>
            </a:r>
            <a:r>
              <a:rPr lang="en-US" sz="1600" b="1" dirty="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newTemp</a:t>
            </a:r>
            <a:r>
              <a:rPr lang="en-US" sz="1600" b="1" dirty="0">
                <a:latin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</a:rPr>
              <a:t>m_temp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GetTemp</a:t>
            </a:r>
            <a:r>
              <a:rPr lang="en-US" sz="1600" b="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return </a:t>
            </a:r>
            <a:r>
              <a:rPr lang="en-US" sz="1600" b="1" dirty="0" err="1">
                <a:latin typeface="Courier New" panose="02070309020205020404" pitchFamily="49" charset="0"/>
              </a:rPr>
              <a:t>m_temp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43000" y="5486400"/>
            <a:ext cx="69342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There are 9 compiler errors (not counting duplicated errors), </a:t>
            </a:r>
            <a:br>
              <a:rPr lang="en-US" dirty="0"/>
            </a:br>
            <a:r>
              <a:rPr lang="en-US" dirty="0"/>
              <a:t>can you find them all?</a:t>
            </a:r>
          </a:p>
          <a:p>
            <a:r>
              <a:rPr lang="en-US" dirty="0"/>
              <a:t>There is 1 logic error, can you spot it?</a:t>
            </a:r>
          </a:p>
        </p:txBody>
      </p:sp>
    </p:spTree>
    <p:extLst>
      <p:ext uri="{BB962C8B-B14F-4D97-AF65-F5344CB8AC3E}">
        <p14:creationId xmlns:p14="http://schemas.microsoft.com/office/powerpoint/2010/main" val="2850168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Warmup (Corrected)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05000"/>
            <a:ext cx="45720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class</a:t>
            </a:r>
            <a:r>
              <a:rPr lang="en-US" sz="1600" b="1">
                <a:latin typeface="Courier New" panose="02070309020205020404" pitchFamily="49" charset="0"/>
              </a:rPr>
              <a:t> Oven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Oven( int initTemp = 0 );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void SetTemp( int newTemp );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int GetTemp() const;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int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m_temp;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905000"/>
            <a:ext cx="42672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Oven::</a:t>
            </a:r>
            <a:r>
              <a:rPr lang="en-US" sz="1600" b="1">
                <a:latin typeface="Courier New" panose="02070309020205020404" pitchFamily="49" charset="0"/>
              </a:rPr>
              <a:t>Oven(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int initTemp</a:t>
            </a:r>
            <a:r>
              <a:rPr lang="en-US" sz="1600" b="1">
                <a:latin typeface="Courier New" panose="02070309020205020404" pitchFamily="49" charset="0"/>
              </a:rPr>
              <a:t> 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: m_temp(initTemp)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void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Oven::</a:t>
            </a:r>
            <a:r>
              <a:rPr lang="en-US" sz="1600" b="1">
                <a:latin typeface="Courier New" panose="02070309020205020404" pitchFamily="49" charset="0"/>
              </a:rPr>
              <a:t>SetTemp( int newTemp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m_temp = newTemp;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Oven::</a:t>
            </a:r>
            <a:r>
              <a:rPr lang="en-US" sz="1600" b="1">
                <a:latin typeface="Courier New" panose="02070309020205020404" pitchFamily="49" charset="0"/>
              </a:rPr>
              <a:t>GetTemp() </a:t>
            </a:r>
            <a:r>
              <a:rPr lang="en-US" sz="1600" b="1">
                <a:solidFill>
                  <a:schemeClr val="folHlink"/>
                </a:solidFill>
                <a:latin typeface="Courier New" panose="02070309020205020404" pitchFamily="49" charset="0"/>
              </a:rPr>
              <a:t>const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return m_temp;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8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What term is used for “instance of a class”?</a:t>
            </a:r>
          </a:p>
          <a:p>
            <a:r>
              <a:rPr lang="en-US" sz="2600"/>
              <a:t>What is another term for “information hiding”?</a:t>
            </a:r>
          </a:p>
          <a:p>
            <a:r>
              <a:rPr lang="en-US" sz="2600"/>
              <a:t>What is a name for functions in a class?</a:t>
            </a:r>
          </a:p>
          <a:p>
            <a:r>
              <a:rPr lang="en-US" sz="2600"/>
              <a:t>What is a default constructor?</a:t>
            </a:r>
          </a:p>
          <a:p>
            <a:r>
              <a:rPr lang="en-US" sz="2600"/>
              <a:t>What are the limitations of a const object?</a:t>
            </a:r>
          </a:p>
          <a:p>
            <a:r>
              <a:rPr lang="en-US" sz="2600"/>
              <a:t>What does “const” mean with a method?</a:t>
            </a:r>
          </a:p>
          <a:p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150921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Class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Designing </a:t>
            </a:r>
            <a:r>
              <a:rPr lang="en-US" sz="2600" dirty="0"/>
              <a:t>a Student…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data do we need?</a:t>
            </a:r>
          </a:p>
          <a:p>
            <a:pPr>
              <a:lnSpc>
                <a:spcPct val="90000"/>
              </a:lnSpc>
            </a:pP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Name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SSN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Address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Phone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Email ID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Course list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…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3581400"/>
            <a:ext cx="2590800" cy="1015663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Let’s think about the Address, how can we represent that?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3352800" y="38862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02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Objects can hold other objects!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Class defines a private data member of another Class-type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“has-a” relationship</a:t>
            </a:r>
          </a:p>
          <a:p>
            <a:pPr>
              <a:lnSpc>
                <a:spcPct val="80000"/>
              </a:lnSpc>
            </a:pPr>
            <a:r>
              <a:rPr lang="en-US" sz="2600"/>
              <a:t>Example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class Student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public: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// some methods…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private: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Address m_address;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b="1">
                <a:latin typeface="Courier New" panose="02070309020205020404" pitchFamily="49" charset="0"/>
              </a:rPr>
              <a:t>// more data…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29202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have 3 classes for this project</a:t>
            </a:r>
          </a:p>
          <a:p>
            <a:pPr lvl="1"/>
            <a:r>
              <a:rPr lang="en-US"/>
              <a:t>MazeCell</a:t>
            </a:r>
          </a:p>
          <a:p>
            <a:pPr lvl="1"/>
            <a:r>
              <a:rPr lang="en-US"/>
              <a:t>Maze</a:t>
            </a:r>
          </a:p>
          <a:p>
            <a:pPr lvl="1"/>
            <a:r>
              <a:rPr lang="en-US"/>
              <a:t>MazeCrawler</a:t>
            </a:r>
          </a:p>
          <a:p>
            <a:r>
              <a:rPr lang="en-US"/>
              <a:t>How can we use aggregation here?</a:t>
            </a:r>
          </a:p>
        </p:txBody>
      </p:sp>
    </p:spTree>
    <p:extLst>
      <p:ext uri="{BB962C8B-B14F-4D97-AF65-F5344CB8AC3E}">
        <p14:creationId xmlns:p14="http://schemas.microsoft.com/office/powerpoint/2010/main" val="149538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about </a:t>
            </a:r>
            <a:r>
              <a:rPr lang="en-US" sz="2800" dirty="0" err="1"/>
              <a:t>structs</a:t>
            </a:r>
            <a:r>
              <a:rPr lang="en-US" sz="28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Collection of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operations explicitly related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month;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day;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 err="1">
                <a:latin typeface="Courier New" panose="02070309020205020404" pitchFamily="49" charset="0"/>
              </a:rPr>
              <a:t>DayOfYear</a:t>
            </a:r>
            <a:r>
              <a:rPr lang="en-US" sz="2000" b="1" dirty="0">
                <a:latin typeface="Courier New" panose="02070309020205020404" pitchFamily="49" charset="0"/>
              </a:rPr>
              <a:t> july4th;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july4th.month = 7;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july4th.day = 4;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 flipV="1">
            <a:off x="2362200" y="3962400"/>
            <a:ext cx="16764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114800" y="4267200"/>
            <a:ext cx="1230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129895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 – Another Look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333500"/>
            <a:ext cx="70104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class Vacation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Vacation(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month,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day,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nbrOfDays</a:t>
            </a:r>
            <a:r>
              <a:rPr lang="en-US" sz="1600" b="1" dirty="0">
                <a:latin typeface="Courier New" panose="02070309020205020404" pitchFamily="49" charset="0"/>
              </a:rPr>
              <a:t> 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more methods…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DayOfYear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m_startDay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m_lengthOfTrip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more data…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Vacation::Vacation(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month,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day, 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</a:rPr>
              <a:t>nbrOfDays</a:t>
            </a:r>
            <a:r>
              <a:rPr lang="en-US" sz="1600" b="1" dirty="0">
                <a:latin typeface="Courier New" panose="02070309020205020404" pitchFamily="49" charset="0"/>
              </a:rPr>
              <a:t> 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</a:rPr>
              <a:t>m_startDay</a:t>
            </a:r>
            <a:r>
              <a:rPr lang="en-US" sz="1600" b="1" dirty="0">
                <a:latin typeface="Courier New" panose="02070309020205020404" pitchFamily="49" charset="0"/>
              </a:rPr>
              <a:t>(month, day), </a:t>
            </a:r>
            <a:r>
              <a:rPr lang="en-US" sz="1600" b="1" dirty="0" err="1">
                <a:latin typeface="Courier New" panose="02070309020205020404" pitchFamily="49" charset="0"/>
              </a:rPr>
              <a:t>m_lengthOfTrip</a:t>
            </a:r>
            <a:r>
              <a:rPr lang="en-US" sz="1600" b="1" dirty="0">
                <a:latin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</a:rPr>
              <a:t>nbrOfDays</a:t>
            </a:r>
            <a:r>
              <a:rPr lang="en-US" sz="1600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// code…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 flipV="1">
            <a:off x="2667000" y="49530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667000" y="5562600"/>
            <a:ext cx="1524000" cy="646331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What’s going on here?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34000" y="5257800"/>
            <a:ext cx="3352800" cy="1200329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Implicit call to the Constructor!</a:t>
            </a:r>
          </a:p>
          <a:p>
            <a:r>
              <a:rPr lang="en-US" sz="1800">
                <a:solidFill>
                  <a:schemeClr val="tx1"/>
                </a:solidFill>
              </a:rPr>
              <a:t>Remember – initializer lists were important!  Only way to call Constructor!</a:t>
            </a:r>
          </a:p>
        </p:txBody>
      </p:sp>
    </p:spTree>
    <p:extLst>
      <p:ext uri="{BB962C8B-B14F-4D97-AF65-F5344CB8AC3E}">
        <p14:creationId xmlns:p14="http://schemas.microsoft.com/office/powerpoint/2010/main" val="1265429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class Vacation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Vacation( int month, int day, int nbrOfDays 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// more methods…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DayOfYear m_startDay;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int m_lengthOfTrip;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// more data…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638800" y="1117937"/>
            <a:ext cx="2743200" cy="1015663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Can Vacation access </a:t>
            </a:r>
            <a:r>
              <a:rPr lang="en-US" sz="2000" dirty="0" err="1">
                <a:solidFill>
                  <a:schemeClr val="tx1"/>
                </a:solidFill>
              </a:rPr>
              <a:t>DayOfYear’s</a:t>
            </a:r>
            <a:r>
              <a:rPr lang="en-US" sz="2000" dirty="0">
                <a:solidFill>
                  <a:schemeClr val="tx1"/>
                </a:solidFill>
              </a:rPr>
              <a:t> private data members?</a:t>
            </a:r>
          </a:p>
        </p:txBody>
      </p:sp>
    </p:spTree>
    <p:extLst>
      <p:ext uri="{BB962C8B-B14F-4D97-AF65-F5344CB8AC3E}">
        <p14:creationId xmlns:p14="http://schemas.microsoft.com/office/powerpoint/2010/main" val="316995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House “has-a”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Front Door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Set of bedrooms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Garage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Address</a:t>
            </a:r>
          </a:p>
          <a:p>
            <a:pPr>
              <a:lnSpc>
                <a:spcPct val="80000"/>
              </a:lnSpc>
            </a:pPr>
            <a:r>
              <a:rPr lang="en-US" sz="1700"/>
              <a:t>Garage “has-a”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Lawnmower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Rake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Car</a:t>
            </a:r>
          </a:p>
          <a:p>
            <a:pPr>
              <a:lnSpc>
                <a:spcPct val="80000"/>
              </a:lnSpc>
            </a:pPr>
            <a:r>
              <a:rPr lang="en-US" sz="1700"/>
              <a:t>Car “has-a”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Driver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Set of passengers</a:t>
            </a:r>
          </a:p>
          <a:p>
            <a:pPr>
              <a:lnSpc>
                <a:spcPct val="80000"/>
              </a:lnSpc>
            </a:pPr>
            <a:r>
              <a:rPr lang="en-US" sz="1700"/>
              <a:t>Driver “has-a”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Name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Address</a:t>
            </a:r>
          </a:p>
          <a:p>
            <a:pPr>
              <a:lnSpc>
                <a:spcPct val="80000"/>
              </a:lnSpc>
            </a:pPr>
            <a:r>
              <a:rPr lang="en-US" sz="1700"/>
              <a:t>…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57800" y="2667000"/>
            <a:ext cx="28956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You can have as many layers of aggregation as you need – until you get to a set of primitive types!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 flipV="1">
            <a:off x="3810000" y="2209800"/>
            <a:ext cx="1371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3505200" y="3200400"/>
            <a:ext cx="1676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3429000" y="3200400"/>
            <a:ext cx="17526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191000" y="3200400"/>
            <a:ext cx="9906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33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429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int foobar()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int a = 10;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++a;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return a;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05000"/>
            <a:ext cx="419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int foobar()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static int a = 10;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++a;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return a;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sz="2400" b="1">
              <a:latin typeface="Courier New" panose="02070309020205020404" pitchFamily="49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62000" y="47386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What is returned?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334000" y="43434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What is returned?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29200" y="4781550"/>
            <a:ext cx="32004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Ah…tricky…</a:t>
            </a:r>
          </a:p>
          <a:p>
            <a:r>
              <a:rPr lang="en-US"/>
              <a:t>‘a’ retains its value between calls to foobar…</a:t>
            </a:r>
          </a:p>
          <a:p>
            <a:r>
              <a:rPr lang="en-US"/>
              <a:t>11, 12, 13, 14, 15, …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62000" y="51958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11, 11, 11, 11, 11, …</a:t>
            </a:r>
          </a:p>
        </p:txBody>
      </p:sp>
    </p:spTree>
    <p:extLst>
      <p:ext uri="{BB962C8B-B14F-4D97-AF65-F5344CB8AC3E}">
        <p14:creationId xmlns:p14="http://schemas.microsoft.com/office/powerpoint/2010/main" val="206595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  <p:bldP spid="17415" grpId="0"/>
      <p:bldP spid="17416" grpId="0"/>
      <p:bldP spid="1741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and Classes?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Static data member</a:t>
            </a:r>
          </a:p>
          <a:p>
            <a:pPr lvl="1"/>
            <a:r>
              <a:rPr lang="en-US" sz="2400"/>
              <a:t>ALL objects share data</a:t>
            </a:r>
          </a:p>
          <a:p>
            <a:pPr lvl="1"/>
            <a:r>
              <a:rPr lang="en-US" sz="2400"/>
              <a:t>If one changes, affects all</a:t>
            </a:r>
          </a:p>
          <a:p>
            <a:r>
              <a:rPr lang="en-US" sz="2600"/>
              <a:t>Static methods</a:t>
            </a:r>
          </a:p>
          <a:p>
            <a:pPr lvl="1"/>
            <a:r>
              <a:rPr lang="en-US" sz="2400"/>
              <a:t>Can access static data</a:t>
            </a:r>
          </a:p>
          <a:p>
            <a:pPr lvl="1"/>
            <a:r>
              <a:rPr lang="en-US" sz="2400"/>
              <a:t>CANNOT access non-static data or methods</a:t>
            </a:r>
          </a:p>
          <a:p>
            <a:r>
              <a:rPr lang="en-US" sz="2600"/>
              <a:t>Regular methods</a:t>
            </a:r>
          </a:p>
          <a:p>
            <a:pPr lvl="1"/>
            <a:r>
              <a:rPr lang="en-US" sz="2400"/>
              <a:t>Can access static data</a:t>
            </a:r>
          </a:p>
          <a:p>
            <a:pPr lvl="1"/>
            <a:r>
              <a:rPr lang="en-US" sz="2400"/>
              <a:t>Can access non-static data and methods</a:t>
            </a:r>
          </a:p>
        </p:txBody>
      </p:sp>
    </p:spTree>
    <p:extLst>
      <p:ext uri="{BB962C8B-B14F-4D97-AF65-F5344CB8AC3E}">
        <p14:creationId xmlns:p14="http://schemas.microsoft.com/office/powerpoint/2010/main" val="405197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64008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class Person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panose="02070309020205020404" pitchFamily="49" charset="0"/>
              </a:rPr>
              <a:t>static bool SpendMoney(int amount);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panose="02070309020205020404" pitchFamily="49" charset="0"/>
              </a:rPr>
              <a:t>static Wallet m_wallet;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panose="02070309020205020404" pitchFamily="49" charset="0"/>
              </a:rPr>
              <a:t>Wallet m_moneyClip;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In Person.h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Wallet Person::m_wallet(0);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bool Person::SpendMoney( int amount 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m_wallet.RemoveMoney(amount);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m_moneyClip.RemoveMoney(amount); // compiler error!!!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62600" y="762000"/>
            <a:ext cx="3429000" cy="3048000"/>
          </a:xfrm>
          <a:noFill/>
          <a:ln cap="flat">
            <a:solidFill>
              <a:schemeClr val="hlink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In main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Create a person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Person Bob;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Bob adds money to the wallet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Bob.AddMoney(100);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Anyone can call SpendMoney!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Person::SpendMoney(100);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Bob has no money!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Bob.SpendMoney(10); // fails!!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638800" y="4235450"/>
            <a:ext cx="327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If any money is spent, everyone has lost that money!</a:t>
            </a:r>
          </a:p>
        </p:txBody>
      </p:sp>
    </p:spTree>
    <p:extLst>
      <p:ext uri="{BB962C8B-B14F-4D97-AF65-F5344CB8AC3E}">
        <p14:creationId xmlns:p14="http://schemas.microsoft.com/office/powerpoint/2010/main" val="2681747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Incremental / Modular Development &amp; Compilation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General Programming Approach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Bottom-Up Development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Work on one class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Write one method at a time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Develop, test, repeat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Test class in isolation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Bottom-Up Testing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Test one class in isolation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Test two classes in isolation </a:t>
            </a:r>
            <a:br>
              <a:rPr lang="en-US" sz="2000"/>
            </a:br>
            <a:r>
              <a:rPr lang="en-US" sz="2000"/>
              <a:t>	(when they are connected)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…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Test all classes together</a:t>
            </a:r>
          </a:p>
        </p:txBody>
      </p:sp>
    </p:spTree>
    <p:extLst>
      <p:ext uri="{BB962C8B-B14F-4D97-AF65-F5344CB8AC3E}">
        <p14:creationId xmlns:p14="http://schemas.microsoft.com/office/powerpoint/2010/main" val="412742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Stubbed Class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648200" cy="502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class Stapler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Stapler();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bool Staple();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void Fill();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bool AddStaples(int nbrStaples);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int GetNbrStaples();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200" b="1">
                <a:latin typeface="Courier New" panose="02070309020205020404" pitchFamily="49" charset="0"/>
              </a:rPr>
              <a:t>int m_nbrStaples();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Stapler::Stapler()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bool Stapler::Staple()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 return true;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void Stapler::Fill()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bool Stapler::AddStaples(int nbrStaples)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 return true; 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int Stapler::GetNbrStaples()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 return 0; }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3434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// Testing main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Stapler stapler;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stapler.GetNbrStaples()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stapler.Staple()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stapler.GetNbrStaples()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stapler.AddStaples(10)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stapler.GetNbrStaples()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stapler.Fill();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stapler.GetNbrStaples()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stapler.AddStaples(10)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cout &lt;&lt; stapler.GetNbrStaples() &lt;&lt; endl;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858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P2 - Design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Test cases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these with your Testing main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Run tests on your class EVERY time you modify it</a:t>
            </a:r>
          </a:p>
          <a:p>
            <a:pPr>
              <a:lnSpc>
                <a:spcPct val="90000"/>
              </a:lnSpc>
            </a:pPr>
            <a:r>
              <a:rPr lang="en-US" sz="2600"/>
              <a:t>Implementation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Write 5 lines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Save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Compile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Test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Repeat</a:t>
            </a:r>
          </a:p>
        </p:txBody>
      </p:sp>
    </p:spTree>
    <p:extLst>
      <p:ext uri="{BB962C8B-B14F-4D97-AF65-F5344CB8AC3E}">
        <p14:creationId xmlns:p14="http://schemas.microsoft.com/office/powerpoint/2010/main" val="234052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Come up with 1 GOOD example for each of the following:</a:t>
            </a:r>
          </a:p>
          <a:p>
            <a:pPr lvl="1"/>
            <a:r>
              <a:rPr lang="en-US"/>
              <a:t>Class that uses aggregation</a:t>
            </a:r>
          </a:p>
          <a:p>
            <a:pPr lvl="1"/>
            <a:r>
              <a:rPr lang="en-US"/>
              <a:t>Class that uses static data</a:t>
            </a:r>
          </a:p>
          <a:p>
            <a:pPr lvl="2"/>
            <a:r>
              <a:rPr lang="en-US"/>
              <a:t>This one may be tough…</a:t>
            </a:r>
          </a:p>
          <a:p>
            <a:pPr lvl="2"/>
            <a:endParaRPr lang="en-US"/>
          </a:p>
          <a:p>
            <a:r>
              <a:rPr lang="en-US"/>
              <a:t>Do not use examples from class, slides, text, or lecture notes…</a:t>
            </a:r>
          </a:p>
        </p:txBody>
      </p:sp>
    </p:spTree>
    <p:extLst>
      <p:ext uri="{BB962C8B-B14F-4D97-AF65-F5344CB8AC3E}">
        <p14:creationId xmlns:p14="http://schemas.microsoft.com/office/powerpoint/2010/main" val="320711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Good</a:t>
            </a:r>
          </a:p>
          <a:p>
            <a:pPr lvl="1"/>
            <a:r>
              <a:rPr lang="en-US"/>
              <a:t>Simple</a:t>
            </a:r>
          </a:p>
          <a:p>
            <a:pPr lvl="1"/>
            <a:r>
              <a:rPr lang="en-US"/>
              <a:t>Can be parameters to functions</a:t>
            </a:r>
          </a:p>
          <a:p>
            <a:pPr lvl="1"/>
            <a:r>
              <a:rPr lang="en-US"/>
              <a:t>Can be returned by functions</a:t>
            </a:r>
          </a:p>
          <a:p>
            <a:pPr lvl="1"/>
            <a:r>
              <a:rPr lang="en-US"/>
              <a:t>Can be used as members of other structs</a:t>
            </a:r>
          </a:p>
          <a:p>
            <a:r>
              <a:rPr lang="en-US"/>
              <a:t>Bad</a:t>
            </a:r>
          </a:p>
          <a:p>
            <a:pPr lvl="1"/>
            <a:r>
              <a:rPr lang="en-US"/>
              <a:t>No operations</a:t>
            </a:r>
          </a:p>
          <a:p>
            <a:pPr lvl="1"/>
            <a:r>
              <a:rPr lang="en-US"/>
              <a:t>Data is not protected</a:t>
            </a:r>
          </a:p>
          <a:p>
            <a:pPr lvl="2"/>
            <a:r>
              <a:rPr lang="en-US"/>
              <a:t>Any code that has access to the struct object has direct access to all members of that object</a:t>
            </a:r>
          </a:p>
        </p:txBody>
      </p:sp>
    </p:spTree>
    <p:extLst>
      <p:ext uri="{BB962C8B-B14F-4D97-AF65-F5344CB8AC3E}">
        <p14:creationId xmlns:p14="http://schemas.microsoft.com/office/powerpoint/2010/main" val="239289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– a Struct Replacement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Good</a:t>
            </a:r>
          </a:p>
          <a:p>
            <a:pPr lvl="1"/>
            <a:r>
              <a:rPr lang="en-US" sz="2400" dirty="0"/>
              <a:t>Simple</a:t>
            </a:r>
          </a:p>
          <a:p>
            <a:pPr lvl="1"/>
            <a:r>
              <a:rPr lang="en-US" sz="2400" dirty="0"/>
              <a:t>Objects can be parameters to functions</a:t>
            </a:r>
          </a:p>
          <a:p>
            <a:pPr lvl="1"/>
            <a:r>
              <a:rPr lang="en-US" sz="2400" dirty="0"/>
              <a:t>Objects can be returned by functions</a:t>
            </a:r>
          </a:p>
          <a:p>
            <a:pPr lvl="1"/>
            <a:r>
              <a:rPr lang="en-US" sz="2400" dirty="0"/>
              <a:t>Objects can be members of other classes</a:t>
            </a:r>
          </a:p>
          <a:p>
            <a:pPr lvl="1"/>
            <a:r>
              <a:rPr lang="en-US" sz="2400" dirty="0"/>
              <a:t>Operations linked to data</a:t>
            </a:r>
          </a:p>
          <a:p>
            <a:pPr lvl="1"/>
            <a:r>
              <a:rPr lang="en-US" sz="2400" dirty="0"/>
              <a:t>Data </a:t>
            </a:r>
            <a:r>
              <a:rPr lang="en-US" sz="2400" b="1" i="1" u="sng" dirty="0"/>
              <a:t>is</a:t>
            </a:r>
            <a:r>
              <a:rPr lang="en-US" sz="2400" dirty="0"/>
              <a:t> protected</a:t>
            </a:r>
          </a:p>
          <a:p>
            <a:pPr lvl="2"/>
            <a:r>
              <a:rPr lang="en-US" sz="2000" dirty="0"/>
              <a:t>Code that uses an object MUST use the operators of the class to access/modify data of the object (usually)</a:t>
            </a:r>
          </a:p>
          <a:p>
            <a:r>
              <a:rPr lang="en-US" sz="2800" dirty="0"/>
              <a:t>Bad</a:t>
            </a:r>
          </a:p>
          <a:p>
            <a:pPr lvl="1"/>
            <a:r>
              <a:rPr lang="en-US" sz="2400" dirty="0"/>
              <a:t>Nothing really…</a:t>
            </a:r>
          </a:p>
        </p:txBody>
      </p:sp>
    </p:spTree>
    <p:extLst>
      <p:ext uri="{BB962C8B-B14F-4D97-AF65-F5344CB8AC3E}">
        <p14:creationId xmlns:p14="http://schemas.microsoft.com/office/powerpoint/2010/main" val="253783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DejaVu LGC Sans"/>
      </a:majorFont>
      <a:minorFont>
        <a:latin typeface="Arial"/>
        <a:ea typeface="ＭＳ Ｐゴシック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DejaVu LGC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5180</TotalTime>
  <Words>4277</Words>
  <Application>Microsoft Macintosh PowerPoint</Application>
  <PresentationFormat>On-screen Show (4:3)</PresentationFormat>
  <Paragraphs>1248</Paragraphs>
  <Slides>79</Slides>
  <Notes>71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Classes</vt:lpstr>
      <vt:lpstr>PowerPoint Presentation</vt:lpstr>
      <vt:lpstr>Procedural vs. Object Oriented</vt:lpstr>
      <vt:lpstr>What is a Class?</vt:lpstr>
      <vt:lpstr>Classes</vt:lpstr>
      <vt:lpstr>Class or Object?</vt:lpstr>
      <vt:lpstr>Structures</vt:lpstr>
      <vt:lpstr>Structures</vt:lpstr>
      <vt:lpstr>Classes – a Struct Replacement</vt:lpstr>
      <vt:lpstr>Class Interface</vt:lpstr>
      <vt:lpstr>Implementation</vt:lpstr>
      <vt:lpstr>Recall . . .</vt:lpstr>
      <vt:lpstr>Class Example</vt:lpstr>
      <vt:lpstr>Struct vs. Class</vt:lpstr>
      <vt:lpstr>Class Rules – Coding Standard</vt:lpstr>
      <vt:lpstr>Class - DayOfYear</vt:lpstr>
      <vt:lpstr>Method Implementation</vt:lpstr>
      <vt:lpstr>Classes</vt:lpstr>
      <vt:lpstr>Practice</vt:lpstr>
      <vt:lpstr>Challenge</vt:lpstr>
      <vt:lpstr>Classes, Part II</vt:lpstr>
      <vt:lpstr>Section Goals</vt:lpstr>
      <vt:lpstr>Class Member Access</vt:lpstr>
      <vt:lpstr>Improved DayOfYear Class</vt:lpstr>
      <vt:lpstr>Using DayOfYear Class</vt:lpstr>
      <vt:lpstr>Improved DayOfYear Class</vt:lpstr>
      <vt:lpstr>Class Methods</vt:lpstr>
      <vt:lpstr>Accessors, Mutators, Facilitators?</vt:lpstr>
      <vt:lpstr>Class Implementation (Simple…)</vt:lpstr>
      <vt:lpstr>Class Implementation (Improved)</vt:lpstr>
      <vt:lpstr>More Improvements</vt:lpstr>
      <vt:lpstr>DayOfYear Input</vt:lpstr>
      <vt:lpstr>DayOfYear Output</vt:lpstr>
      <vt:lpstr>Using DayOfYear Class</vt:lpstr>
      <vt:lpstr>Using DayOfYear Class</vt:lpstr>
      <vt:lpstr>Class Design</vt:lpstr>
      <vt:lpstr>Guarding Header Files</vt:lpstr>
      <vt:lpstr>Practice</vt:lpstr>
      <vt:lpstr>Challenge</vt:lpstr>
      <vt:lpstr>Classes, Part III</vt:lpstr>
      <vt:lpstr>Warmup</vt:lpstr>
      <vt:lpstr>Class Review</vt:lpstr>
      <vt:lpstr>Constructors</vt:lpstr>
      <vt:lpstr>Constructor Example</vt:lpstr>
      <vt:lpstr>Constructor Example Implementation</vt:lpstr>
      <vt:lpstr>Constructor Example Implementation</vt:lpstr>
      <vt:lpstr>Overloading Constructors</vt:lpstr>
      <vt:lpstr>Overloading Constructors</vt:lpstr>
      <vt:lpstr>Overloading Constructors</vt:lpstr>
      <vt:lpstr>Constructors</vt:lpstr>
      <vt:lpstr>Zombie Objects</vt:lpstr>
      <vt:lpstr>Practice</vt:lpstr>
      <vt:lpstr>Const and Objects</vt:lpstr>
      <vt:lpstr>Const and Methods</vt:lpstr>
      <vt:lpstr>Const Example</vt:lpstr>
      <vt:lpstr>Const Rules</vt:lpstr>
      <vt:lpstr>Practice?</vt:lpstr>
      <vt:lpstr>Practice</vt:lpstr>
      <vt:lpstr>Implementing with Const</vt:lpstr>
      <vt:lpstr>Designing Classes</vt:lpstr>
      <vt:lpstr>Practice – Add const!</vt:lpstr>
      <vt:lpstr>Challenge</vt:lpstr>
      <vt:lpstr>Classes, Part IV</vt:lpstr>
      <vt:lpstr>Warmup</vt:lpstr>
      <vt:lpstr>Warmup (Corrected)</vt:lpstr>
      <vt:lpstr>Review</vt:lpstr>
      <vt:lpstr>Student Class</vt:lpstr>
      <vt:lpstr>Aggregation</vt:lpstr>
      <vt:lpstr>Aggregation</vt:lpstr>
      <vt:lpstr>Aggregation – Another Look</vt:lpstr>
      <vt:lpstr>Aggregation</vt:lpstr>
      <vt:lpstr>Aggregation</vt:lpstr>
      <vt:lpstr>Static</vt:lpstr>
      <vt:lpstr>Static and Classes?</vt:lpstr>
      <vt:lpstr>Static Example</vt:lpstr>
      <vt:lpstr>Incremental / Modular Development &amp; Compilation</vt:lpstr>
      <vt:lpstr>Stubbed Class</vt:lpstr>
      <vt:lpstr>P2 - Design</vt:lpstr>
      <vt:lpstr>Challenge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Jimmy Kukla</cp:lastModifiedBy>
  <cp:revision>395</cp:revision>
  <cp:lastPrinted>1601-01-01T00:00:00Z</cp:lastPrinted>
  <dcterms:created xsi:type="dcterms:W3CDTF">2007-07-24T16:50:28Z</dcterms:created>
  <dcterms:modified xsi:type="dcterms:W3CDTF">2014-10-06T21:04:21Z</dcterms:modified>
</cp:coreProperties>
</file>