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  <p:sldMasterId id="2147483877" r:id="rId2"/>
  </p:sldMasterIdLst>
  <p:notesMasterIdLst>
    <p:notesMasterId r:id="rId41"/>
  </p:notesMasterIdLst>
  <p:handoutMasterIdLst>
    <p:handoutMasterId r:id="rId42"/>
  </p:handoutMasterIdLst>
  <p:sldIdLst>
    <p:sldId id="274" r:id="rId3"/>
    <p:sldId id="337" r:id="rId4"/>
    <p:sldId id="347" r:id="rId5"/>
    <p:sldId id="346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8" r:id="rId14"/>
    <p:sldId id="359" r:id="rId15"/>
    <p:sldId id="366" r:id="rId16"/>
    <p:sldId id="360" r:id="rId17"/>
    <p:sldId id="361" r:id="rId18"/>
    <p:sldId id="362" r:id="rId19"/>
    <p:sldId id="363" r:id="rId20"/>
    <p:sldId id="364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6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22132D9-BEB9-40BE-B54E-B370667B73E3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EF313F00-E4F9-4A73-8642-42DF3D411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8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56C4A87-6121-4567-8834-D3B6AA85A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81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9B72F-C034-456B-8165-00343FA76134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67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15008-3329-4472-B5DF-05E4AC02F503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99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AD885-6B04-4CF1-BB75-6A67604BCC80}" type="slidenum">
              <a:rPr lang="en-US"/>
              <a:pPr/>
              <a:t>17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72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AF99F-A024-4A80-B861-B92248CABA5B}" type="slidenum">
              <a:rPr lang="en-US"/>
              <a:pPr/>
              <a:t>18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24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8179A-E8E9-4F3D-B626-6EED177D8B55}" type="slidenum">
              <a:rPr lang="en-US"/>
              <a:pPr/>
              <a:t>19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60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A9C20-DC82-4D72-A8B9-728E929CE37D}" type="slidenum">
              <a:rPr lang="en-US"/>
              <a:pPr/>
              <a:t>20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54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01159-0DED-41A1-B13E-935813166D3A}" type="slidenum">
              <a:rPr lang="en-US"/>
              <a:pPr/>
              <a:t>21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93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D6E159-C0F4-47BA-9ADE-229483EB8A88}" type="slidenum">
              <a:rPr lang="en-US"/>
              <a:pPr/>
              <a:t>22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78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5D102-1E0D-4289-BC7A-11CB5B3BED18}" type="slidenum">
              <a:rPr lang="en-US"/>
              <a:pPr/>
              <a:t>23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48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3B29E-FA99-48D0-AD98-C4081E4E959F}" type="slidenum">
              <a:rPr lang="en-US"/>
              <a:pPr/>
              <a:t>24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61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8688B-7273-42AF-A4F6-4D035A09506A}" type="slidenum">
              <a:rPr lang="en-US"/>
              <a:pPr/>
              <a:t>25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1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D7CF8-FA12-46B9-A23C-375A86FBADB6}" type="slidenum">
              <a:rPr lang="en-US"/>
              <a:pPr/>
              <a:t>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832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EC35B-0FC3-482C-8BAC-FE729B6C5FAD}" type="slidenum">
              <a:rPr lang="en-US"/>
              <a:pPr/>
              <a:t>26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5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9A38D-77F4-48D6-9CBE-DD3B15A023C8}" type="slidenum">
              <a:rPr lang="en-US"/>
              <a:pPr/>
              <a:t>27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5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B2C6D-79C1-482F-98C8-9637F10A904E}" type="slidenum">
              <a:rPr lang="en-US"/>
              <a:pPr/>
              <a:t>29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27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4B586-8552-41DC-9791-222CA07F95EB}" type="slidenum">
              <a:rPr lang="en-US"/>
              <a:pPr/>
              <a:t>30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40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98DBF-7EE4-4792-B87B-614EF0DEE190}" type="slidenum">
              <a:rPr lang="en-US"/>
              <a:pPr/>
              <a:t>31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81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51F39-21BA-44A7-96DF-7683885295B5}" type="slidenum">
              <a:rPr lang="en-US"/>
              <a:pPr/>
              <a:t>32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09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BDE5D-D75A-4713-BB6F-B1F2FCA2EC61}" type="slidenum">
              <a:rPr lang="en-US"/>
              <a:pPr/>
              <a:t>33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77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62420-336D-4817-B54E-12044491F3BD}" type="slidenum">
              <a:rPr lang="en-US"/>
              <a:pPr/>
              <a:t>34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05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B5D3F-B72E-4364-900D-F0F58623536C}" type="slidenum">
              <a:rPr lang="en-US"/>
              <a:pPr/>
              <a:t>35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67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63592-F53E-49EB-AEFB-6B23573CAD35}" type="slidenum">
              <a:rPr lang="en-US"/>
              <a:pPr/>
              <a:t>36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F4928-6368-47D3-9485-DF64C6BC8291}" type="slidenum">
              <a:rPr lang="en-US"/>
              <a:pPr/>
              <a:t>8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24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6922D-1ABE-4AEB-9971-45554257E935}" type="slidenum">
              <a:rPr lang="en-US"/>
              <a:pPr/>
              <a:t>37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21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F523A-921F-4EB6-925C-D9DB2D8F50D6}" type="slidenum">
              <a:rPr lang="en-US"/>
              <a:pPr/>
              <a:t>38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44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40E65-9A36-4F24-BC08-EBC429CC2337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95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C8753-AFAF-44DD-973D-3EEF7EFA4ED1}" type="slidenum">
              <a:rPr lang="en-US"/>
              <a:pPr/>
              <a:t>10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73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6ECD1-C1DE-45D8-853C-2807EAAE74CB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59370-DC4B-4F07-9A95-839A759EA0CA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17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7FBCC-E4C5-42F9-8607-C1C6ED732DF6}" type="slidenum">
              <a:rPr lang="en-US"/>
              <a:pPr/>
              <a:t>13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2DF968-51E6-4925-A8A9-5F58AB6F3211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3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6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621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621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0058-EBCF-4E87-B07F-C123BFB1E63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AAEAB7F4-EE9D-4D23-BFC9-F1F272ADB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00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23A8-32B6-4F38-B8FE-F878A546BA5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20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F1798-1C11-4C1A-9808-9FB7B5F2C40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8D2118F9-1CF1-4BCC-AD37-C21275A32E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1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6F12-0994-4807-986D-AF55EB31534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2C3CB51-833E-48D4-B9D5-E5775123CF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45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3295-5082-45B3-897C-F21A999C87C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E886B6DF-C002-4D3F-9B49-6947CA4FF4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22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E2EB-9FB9-44D9-9CA9-9136636979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70D75F94-A5C1-4DF6-8C06-8A353B4773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57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185B-37E2-4B3D-A223-223BDE63E52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D06A06C-7AB4-44FC-9A32-0BE1573DF1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4838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3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7CBE-17DE-49E0-B308-8E0AF5C004F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1AFCEC0-5C0E-464A-8C88-B3CA1D834D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3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93DB-C40A-413D-9393-6A2E0E4FFE7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946A3919-0C43-45C6-9D62-2DD13D28A57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63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04591-F5F8-40BB-89E5-70D3D50CC9E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8D91318-7E51-4A78-8BD0-2FB94E4D51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16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C71C-F749-427A-9931-4FE7A09CD39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4D5FD42-B97A-4DF6-A536-C4EC0F8A52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8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32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16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40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23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48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82F2FAD-B1BF-44F1-BD5B-B31130C8B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hf hd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fld id="{C6E461E1-A480-43CE-86BC-342EEAFDC52C}" type="datetime1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9/22/2014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C1E5FF3-3C9C-4B27-8703-09470E78C021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387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</p:txBody>
      </p:sp>
      <p:sp>
        <p:nvSpPr>
          <p:cNvPr id="16387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CMSC 202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Preconditions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to deal with unmet preconditions?</a:t>
            </a:r>
          </a:p>
          <a:p>
            <a:pPr lvl="1"/>
            <a:r>
              <a:rPr lang="en-US"/>
              <a:t>Handle the error by returning a “safe” value or printing an error</a:t>
            </a:r>
          </a:p>
          <a:p>
            <a:pPr lvl="2"/>
            <a:r>
              <a:rPr lang="en-US"/>
              <a:t>Prefer NOT to print errors from functions!</a:t>
            </a:r>
          </a:p>
          <a:p>
            <a:pPr lvl="1"/>
            <a:r>
              <a:rPr lang="en-US"/>
              <a:t>Return a status value</a:t>
            </a:r>
          </a:p>
          <a:p>
            <a:pPr lvl="1"/>
            <a:r>
              <a:rPr lang="en-US"/>
              <a:t>Throw an exception (later…)</a:t>
            </a:r>
          </a:p>
          <a:p>
            <a:pPr lvl="1"/>
            <a:r>
              <a:rPr lang="en-US"/>
              <a:t>Last resort: Abort the program (exit or assert)</a:t>
            </a:r>
          </a:p>
        </p:txBody>
      </p:sp>
    </p:spTree>
    <p:extLst>
      <p:ext uri="{BB962C8B-B14F-4D97-AF65-F5344CB8AC3E}">
        <p14:creationId xmlns:p14="http://schemas.microsoft.com/office/powerpoint/2010/main" val="113945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Postconditions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How to write a good postcondition?</a:t>
            </a:r>
          </a:p>
          <a:p>
            <a:pPr lvl="1"/>
            <a:r>
              <a:rPr lang="en-US" sz="2400"/>
              <a:t>Describe all possible message from the function</a:t>
            </a:r>
          </a:p>
          <a:p>
            <a:pPr lvl="2"/>
            <a:r>
              <a:rPr lang="en-US" sz="2000"/>
              <a:t>Ex: Error message is printed if preconditions are violated</a:t>
            </a:r>
          </a:p>
          <a:p>
            <a:pPr lvl="1"/>
            <a:r>
              <a:rPr lang="en-US" sz="2400"/>
              <a:t>Describe all possible return values</a:t>
            </a:r>
          </a:p>
          <a:p>
            <a:pPr lvl="2"/>
            <a:r>
              <a:rPr lang="en-US" sz="2000"/>
              <a:t>Ex: Return value is 0 if an error is encountered, otherwise, a positive value representing the current rate calculated is returned</a:t>
            </a:r>
          </a:p>
          <a:p>
            <a:r>
              <a:rPr lang="en-US" sz="2800"/>
              <a:t>What must the function do?</a:t>
            </a:r>
          </a:p>
          <a:p>
            <a:pPr lvl="1"/>
            <a:r>
              <a:rPr lang="en-US" sz="2400"/>
              <a:t>Functionality must match postcondition claims!</a:t>
            </a:r>
          </a:p>
        </p:txBody>
      </p:sp>
    </p:spTree>
    <p:extLst>
      <p:ext uri="{BB962C8B-B14F-4D97-AF65-F5344CB8AC3E}">
        <p14:creationId xmlns:p14="http://schemas.microsoft.com/office/powerpoint/2010/main" val="649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Parameters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Argument</a:t>
            </a:r>
          </a:p>
          <a:p>
            <a:pPr lvl="1"/>
            <a:r>
              <a:rPr lang="en-US" sz="2400" dirty="0"/>
              <a:t>Value/variable passed IN to a function</a:t>
            </a:r>
          </a:p>
          <a:p>
            <a:r>
              <a:rPr lang="en-US" sz="2800" dirty="0"/>
              <a:t>Parameter (or Formal Parameter)</a:t>
            </a:r>
          </a:p>
          <a:p>
            <a:pPr lvl="1"/>
            <a:r>
              <a:rPr lang="en-US" sz="2400" dirty="0"/>
              <a:t>Variable name INSIDE the function</a:t>
            </a:r>
          </a:p>
          <a:p>
            <a:r>
              <a:rPr lang="en-US" sz="2800" dirty="0" smtClean="0"/>
              <a:t>Call-by-Value</a:t>
            </a:r>
          </a:p>
          <a:p>
            <a:pPr lvl="1"/>
            <a:r>
              <a:rPr lang="en-US" sz="2400" dirty="0" smtClean="0"/>
              <a:t>We’ve already seen this</a:t>
            </a:r>
          </a:p>
          <a:p>
            <a:pPr lvl="1"/>
            <a:r>
              <a:rPr lang="en-US" sz="2400" dirty="0" smtClean="0"/>
              <a:t>The parameter is a local variable—contains a </a:t>
            </a:r>
            <a:r>
              <a:rPr lang="en-US" sz="2400" i="1" dirty="0" smtClean="0"/>
              <a:t>copy</a:t>
            </a:r>
            <a:r>
              <a:rPr lang="en-US" sz="2400" dirty="0" smtClean="0"/>
              <a:t> of the argument passed in by caller</a:t>
            </a:r>
            <a:endParaRPr lang="en-US" sz="2400" dirty="0"/>
          </a:p>
          <a:p>
            <a:pPr lvl="1"/>
            <a:r>
              <a:rPr lang="en-US" sz="2400" dirty="0"/>
              <a:t>Changes to the parameter do not affect the </a:t>
            </a:r>
            <a:r>
              <a:rPr lang="en-US" sz="2400" dirty="0" smtClean="0"/>
              <a:t>argument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840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by Value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524000"/>
            <a:ext cx="7661275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void mystery(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b++;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cout</a:t>
            </a:r>
            <a:r>
              <a:rPr lang="en-US" sz="2000" b="1" dirty="0">
                <a:latin typeface="Courier New" panose="02070309020205020404" pitchFamily="49" charset="0"/>
              </a:rPr>
              <a:t> &lt;&lt; b &lt;&lt; </a:t>
            </a:r>
            <a:r>
              <a:rPr lang="en-US" sz="2000" b="1" dirty="0" err="1">
                <a:latin typeface="Courier New" panose="02070309020205020404" pitchFamily="49" charset="0"/>
              </a:rPr>
              <a:t>endl</a:t>
            </a:r>
            <a:r>
              <a:rPr lang="en-US" sz="2000" b="1" dirty="0">
                <a:latin typeface="Courier New" panose="02070309020205020404" pitchFamily="49" charset="0"/>
              </a:rPr>
              <a:t>;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a = 7;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mystery(a);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cout</a:t>
            </a:r>
            <a:r>
              <a:rPr lang="en-US" sz="2000" b="1" dirty="0">
                <a:latin typeface="Courier New" panose="02070309020205020404" pitchFamily="49" charset="0"/>
              </a:rPr>
              <a:t> &lt;&lt; a &lt;&lt; </a:t>
            </a:r>
            <a:r>
              <a:rPr lang="en-US" sz="2000" b="1" dirty="0" err="1">
                <a:latin typeface="Courier New" panose="02070309020205020404" pitchFamily="49" charset="0"/>
              </a:rPr>
              <a:t>endl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400800" y="1676400"/>
            <a:ext cx="762000" cy="5334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dirty="0">
                <a:solidFill>
                  <a:schemeClr val="tx1"/>
                </a:solidFill>
              </a:rPr>
              <a:t>b : 7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124200" y="4343400"/>
            <a:ext cx="3200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400800" y="4114800"/>
            <a:ext cx="762000" cy="5334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a: </a:t>
            </a:r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962400" y="1981200"/>
            <a:ext cx="23622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6781800" y="2286000"/>
            <a:ext cx="0" cy="175260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781800" y="2971800"/>
            <a:ext cx="1219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Copy value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724400" y="4038600"/>
            <a:ext cx="1219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Allocate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953000" y="1524000"/>
            <a:ext cx="1219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Allocate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C-style “Call by Reference”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“Call by reference” is a parameter-passing scheme where a reference to the original caller’s argument is passed in to a function</a:t>
            </a:r>
          </a:p>
          <a:p>
            <a:pPr lvl="1"/>
            <a:r>
              <a:rPr lang="en-US" dirty="0" smtClean="0"/>
              <a:t>This allowed caller’s variable to be modified by called function</a:t>
            </a:r>
          </a:p>
          <a:p>
            <a:r>
              <a:rPr lang="en-US" dirty="0" smtClean="0"/>
              <a:t>Originally, C (and earliest versions of C++) implemented this with pointers</a:t>
            </a:r>
          </a:p>
          <a:p>
            <a:pPr lvl="1"/>
            <a:r>
              <a:rPr lang="en-US" dirty="0" smtClean="0"/>
              <a:t>So we pass in the address of, i.e., a usable reference to, the caller’s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541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by Reference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C++ has true </a:t>
            </a:r>
            <a:r>
              <a:rPr lang="en-US" i="1" dirty="0" smtClean="0"/>
              <a:t>call </a:t>
            </a:r>
            <a:r>
              <a:rPr lang="en-US" i="1" dirty="0"/>
              <a:t>by </a:t>
            </a:r>
            <a:r>
              <a:rPr lang="en-US" i="1" dirty="0" smtClean="0"/>
              <a:t>reference</a:t>
            </a:r>
            <a:endParaRPr lang="en-US" i="1" dirty="0"/>
          </a:p>
          <a:p>
            <a:pPr lvl="1">
              <a:lnSpc>
                <a:spcPct val="90000"/>
              </a:lnSpc>
            </a:pPr>
            <a:r>
              <a:rPr lang="en-US" dirty="0"/>
              <a:t>Changes to the parameter change the argument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Function declares that it will change argument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Share memory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Essentially a pointer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Syntax: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i="1" dirty="0">
                <a:latin typeface="Courier New" panose="02070309020205020404" pitchFamily="49" charset="0"/>
              </a:rPr>
              <a:t>		</a:t>
            </a:r>
            <a:r>
              <a:rPr lang="en-US" sz="2000" b="1" i="1" dirty="0" err="1">
                <a:latin typeface="Courier New" panose="02070309020205020404" pitchFamily="49" charset="0"/>
              </a:rPr>
              <a:t>retType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i="1" dirty="0" err="1">
                <a:latin typeface="Courier New" panose="02070309020205020404" pitchFamily="49" charset="0"/>
              </a:rPr>
              <a:t>funcName</a:t>
            </a:r>
            <a:r>
              <a:rPr lang="en-US" sz="2000" b="1" dirty="0">
                <a:latin typeface="Courier New" panose="02070309020205020404" pitchFamily="49" charset="0"/>
              </a:rPr>
              <a:t>( </a:t>
            </a:r>
            <a:r>
              <a:rPr lang="en-US" sz="2000" b="1" i="1" dirty="0">
                <a:latin typeface="Courier New" panose="02070309020205020404" pitchFamily="49" charset="0"/>
              </a:rPr>
              <a:t>type</a:t>
            </a:r>
            <a:r>
              <a:rPr lang="en-US" sz="2000" b="1" dirty="0">
                <a:latin typeface="Courier New" panose="02070309020205020404" pitchFamily="49" charset="0"/>
              </a:rPr>
              <a:t> &amp;</a:t>
            </a:r>
            <a:r>
              <a:rPr lang="en-US" sz="2000" b="1" i="1" dirty="0" err="1">
                <a:latin typeface="Courier New" panose="02070309020205020404" pitchFamily="49" charset="0"/>
              </a:rPr>
              <a:t>varName</a:t>
            </a:r>
            <a:r>
              <a:rPr lang="en-US" sz="2000" b="1" dirty="0">
                <a:latin typeface="Courier New" panose="02070309020205020404" pitchFamily="49" charset="0"/>
              </a:rPr>
              <a:t>, … ){ … }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4267200"/>
            <a:ext cx="457200" cy="457200"/>
          </a:xfrm>
          <a:prstGeom prst="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4114800" y="4724400"/>
            <a:ext cx="6096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33600" y="4724400"/>
            <a:ext cx="2209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Look familiar?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Works “backwards”</a:t>
            </a:r>
          </a:p>
        </p:txBody>
      </p:sp>
    </p:spTree>
    <p:extLst>
      <p:ext uri="{BB962C8B-B14F-4D97-AF65-F5344CB8AC3E}">
        <p14:creationId xmlns:p14="http://schemas.microsoft.com/office/powerpoint/2010/main" val="339081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by Reference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524000"/>
            <a:ext cx="7661275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void mystery(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&amp;b)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b++;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cout</a:t>
            </a:r>
            <a:r>
              <a:rPr lang="en-US" sz="2000" b="1" dirty="0">
                <a:latin typeface="Courier New" panose="02070309020205020404" pitchFamily="49" charset="0"/>
              </a:rPr>
              <a:t> &lt;&lt; b &lt;&lt; </a:t>
            </a:r>
            <a:r>
              <a:rPr lang="en-US" sz="2000" b="1" dirty="0" err="1">
                <a:latin typeface="Courier New" panose="02070309020205020404" pitchFamily="49" charset="0"/>
              </a:rPr>
              <a:t>endl</a:t>
            </a:r>
            <a:r>
              <a:rPr lang="en-US" sz="2000" b="1" dirty="0">
                <a:latin typeface="Courier New" panose="02070309020205020404" pitchFamily="49" charset="0"/>
              </a:rPr>
              <a:t>;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a = 7;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mystery(a);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cout</a:t>
            </a:r>
            <a:r>
              <a:rPr lang="en-US" sz="2000" b="1" dirty="0">
                <a:latin typeface="Courier New" panose="02070309020205020404" pitchFamily="49" charset="0"/>
              </a:rPr>
              <a:t> &lt;&lt; a &lt;&lt; </a:t>
            </a:r>
            <a:r>
              <a:rPr lang="en-US" sz="2000" b="1" dirty="0" err="1">
                <a:latin typeface="Courier New" panose="02070309020205020404" pitchFamily="49" charset="0"/>
              </a:rPr>
              <a:t>endl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3124200" y="4343400"/>
            <a:ext cx="3200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400800" y="4114800"/>
            <a:ext cx="762000" cy="5334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a : 7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14800" y="1981200"/>
            <a:ext cx="2133600" cy="18288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724400" y="3962400"/>
            <a:ext cx="121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Allocate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334000" y="2706469"/>
            <a:ext cx="121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Use this space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6324600" y="3733800"/>
            <a:ext cx="914400" cy="990600"/>
          </a:xfrm>
          <a:prstGeom prst="rect">
            <a:avLst/>
          </a:prstGeom>
          <a:noFill/>
          <a:ln w="38100" algn="ctr">
            <a:solidFill>
              <a:srgbClr val="8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b:</a:t>
            </a:r>
          </a:p>
          <a:p>
            <a:pPr algn="ctr"/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versus Reference?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Why choose value or reference?</a:t>
            </a:r>
          </a:p>
          <a:p>
            <a:pPr lvl="1">
              <a:lnSpc>
                <a:spcPct val="90000"/>
              </a:lnSpc>
            </a:pPr>
            <a:r>
              <a:rPr lang="en-US"/>
              <a:t>Value</a:t>
            </a:r>
          </a:p>
          <a:p>
            <a:pPr lvl="2">
              <a:lnSpc>
                <a:spcPct val="90000"/>
              </a:lnSpc>
            </a:pPr>
            <a:r>
              <a:rPr lang="en-US"/>
              <a:t>Data going in, nothing coming out</a:t>
            </a:r>
          </a:p>
          <a:p>
            <a:pPr lvl="2">
              <a:lnSpc>
                <a:spcPct val="90000"/>
              </a:lnSpc>
            </a:pPr>
            <a:r>
              <a:rPr lang="en-US"/>
              <a:t>Only one piece of data coming out (return it!)</a:t>
            </a:r>
          </a:p>
          <a:p>
            <a:pPr lvl="1">
              <a:lnSpc>
                <a:spcPct val="90000"/>
              </a:lnSpc>
            </a:pPr>
            <a:r>
              <a:rPr lang="en-US"/>
              <a:t>Reference</a:t>
            </a:r>
          </a:p>
          <a:p>
            <a:pPr lvl="2">
              <a:lnSpc>
                <a:spcPct val="90000"/>
              </a:lnSpc>
            </a:pPr>
            <a:r>
              <a:rPr lang="en-US"/>
              <a:t>Need to modify a value</a:t>
            </a:r>
          </a:p>
          <a:p>
            <a:pPr lvl="2">
              <a:lnSpc>
                <a:spcPct val="90000"/>
              </a:lnSpc>
            </a:pPr>
            <a:r>
              <a:rPr lang="en-US"/>
              <a:t>Need to return more than one piece of data</a:t>
            </a:r>
          </a:p>
          <a:p>
            <a:pPr lvl="2">
              <a:lnSpc>
                <a:spcPct val="90000"/>
              </a:lnSpc>
            </a:pPr>
            <a:r>
              <a:rPr lang="en-US"/>
              <a:t>Passed an array (by default are by reference, no ‘&amp;’ needed)</a:t>
            </a:r>
          </a:p>
        </p:txBody>
      </p:sp>
    </p:spTree>
    <p:extLst>
      <p:ext uri="{BB962C8B-B14F-4D97-AF65-F5344CB8AC3E}">
        <p14:creationId xmlns:p14="http://schemas.microsoft.com/office/powerpoint/2010/main" val="40236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Call-by-Reference – Issue!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What happens in the following?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void mystery(int </a:t>
            </a:r>
            <a:r>
              <a:rPr 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&amp;</a:t>
            </a:r>
            <a:r>
              <a:rPr lang="en-US" sz="1800" b="1">
                <a:latin typeface="Courier New" panose="02070309020205020404" pitchFamily="49" charset="0"/>
              </a:rPr>
              <a:t>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b++;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cout &lt;&lt; b &lt;&lt; endl;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mystery(6);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17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00200"/>
            <a:ext cx="7661275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What is printed in the following code block?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void mystery(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a,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&amp;b</a:t>
            </a:r>
            <a:r>
              <a:rPr lang="en-US" sz="1800" b="1" dirty="0" smtClean="0">
                <a:latin typeface="Courier New" panose="02070309020205020404" pitchFamily="49" charset="0"/>
              </a:rPr>
              <a:t>) {</a:t>
            </a: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a++;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b++;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</a:rPr>
              <a:t>cout</a:t>
            </a:r>
            <a:r>
              <a:rPr lang="en-US" sz="1800" b="1" dirty="0">
                <a:latin typeface="Courier New" panose="02070309020205020404" pitchFamily="49" charset="0"/>
              </a:rPr>
              <a:t> &lt;&lt; a &lt;&lt; “ “ &lt;&lt; b &lt;&lt; </a:t>
            </a:r>
            <a:r>
              <a:rPr lang="en-US" sz="1800" b="1" dirty="0" err="1">
                <a:latin typeface="Courier New" panose="02070309020205020404" pitchFamily="49" charset="0"/>
              </a:rPr>
              <a:t>endl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main</a:t>
            </a:r>
            <a:r>
              <a:rPr lang="en-US" sz="1800" b="1" dirty="0" smtClean="0">
                <a:latin typeface="Courier New" panose="02070309020205020404" pitchFamily="49" charset="0"/>
              </a:rPr>
              <a:t>() {</a:t>
            </a: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a = 1;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b = 1;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mystery(a, b);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mystery(b, a);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mystery(a, a);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</a:rPr>
              <a:t>cout</a:t>
            </a:r>
            <a:r>
              <a:rPr lang="en-US" sz="1800" b="1" dirty="0">
                <a:latin typeface="Courier New" panose="02070309020205020404" pitchFamily="49" charset="0"/>
              </a:rPr>
              <a:t> &lt;&lt; a &lt;&lt; “ “ &lt;&lt; b &lt;&lt; </a:t>
            </a:r>
            <a:r>
              <a:rPr lang="en-US" sz="1800" b="1" dirty="0" err="1">
                <a:latin typeface="Courier New" panose="02070309020205020404" pitchFamily="49" charset="0"/>
              </a:rPr>
              <a:t>endl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1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Function review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on variable </a:t>
            </a:r>
            <a:r>
              <a:rPr lang="en-US" dirty="0"/>
              <a:t>scope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Call-by-reference parameters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Call-by-value parameters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Function overloading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Default parameters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45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2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Correctly implement a swap function such that the following code will work: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</a:rPr>
              <a:t> a = 7;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</a:rPr>
              <a:t> b = 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</a:rPr>
              <a:t>Swap(a, b);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 dirty="0" err="1">
                <a:latin typeface="Courier New" panose="02070309020205020404" pitchFamily="49" charset="0"/>
              </a:rPr>
              <a:t>cout</a:t>
            </a:r>
            <a:r>
              <a:rPr lang="en-US" sz="2400" b="1" dirty="0">
                <a:latin typeface="Courier New" panose="02070309020205020404" pitchFamily="49" charset="0"/>
              </a:rPr>
              <a:t> &lt;&lt; a &lt;&lt; “ “ &lt;&lt; b &lt;&lt; </a:t>
            </a:r>
            <a:r>
              <a:rPr lang="en-US" sz="2400" b="1" dirty="0" err="1">
                <a:latin typeface="Courier New" panose="02070309020205020404" pitchFamily="49" charset="0"/>
              </a:rPr>
              <a:t>endl</a:t>
            </a:r>
            <a:r>
              <a:rPr lang="en-US" sz="2400" b="1" dirty="0">
                <a:latin typeface="Courier New" panose="02070309020205020404" pitchFamily="49" charset="0"/>
              </a:rPr>
              <a:t>;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 dirty="0" smtClean="0">
                <a:latin typeface="Courier New" panose="02070309020205020404" pitchFamily="49" charset="0"/>
              </a:rPr>
              <a:t>// We want the above to print out “8 7”</a:t>
            </a:r>
            <a:endParaRPr lang="en-US" sz="24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66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Pass by value:</a:t>
            </a:r>
          </a:p>
          <a:p>
            <a:pPr lvl="1"/>
            <a:r>
              <a:rPr lang="en-US"/>
              <a:t>Changes to Parameter do NOT affect Argument</a:t>
            </a:r>
          </a:p>
          <a:p>
            <a:pPr lvl="1"/>
            <a:r>
              <a:rPr lang="en-US"/>
              <a:t>Syntax: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retType funcName( type variable, …) { }</a:t>
            </a:r>
          </a:p>
          <a:p>
            <a:r>
              <a:rPr lang="en-US"/>
              <a:t>Pass by reference:</a:t>
            </a:r>
          </a:p>
          <a:p>
            <a:pPr lvl="1"/>
            <a:r>
              <a:rPr lang="en-US"/>
              <a:t>Changes to Parameter DO affect Argument</a:t>
            </a:r>
          </a:p>
          <a:p>
            <a:pPr lvl="1"/>
            <a:r>
              <a:rPr lang="en-US"/>
              <a:t>Syntax: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retType funcName( type </a:t>
            </a:r>
            <a:r>
              <a:rPr lang="en-US" b="1">
                <a:solidFill>
                  <a:schemeClr val="hlink"/>
                </a:solidFill>
                <a:latin typeface="Courier New" panose="02070309020205020404" pitchFamily="49" charset="0"/>
              </a:rPr>
              <a:t>&amp;</a:t>
            </a:r>
            <a:r>
              <a:rPr lang="en-US" b="1">
                <a:latin typeface="Courier New" panose="02070309020205020404" pitchFamily="49" charset="0"/>
              </a:rPr>
              <a:t>variable, …) { }</a:t>
            </a:r>
          </a:p>
        </p:txBody>
      </p:sp>
    </p:spTree>
    <p:extLst>
      <p:ext uri="{BB962C8B-B14F-4D97-AF65-F5344CB8AC3E}">
        <p14:creationId xmlns:p14="http://schemas.microsoft.com/office/powerpoint/2010/main" val="4083985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Passing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Pass class-type objects by reference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string, vector, Car, Customer, etc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(more on this later…)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Pass primitive objects by value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int</a:t>
            </a:r>
            <a:r>
              <a:rPr lang="en-US" dirty="0"/>
              <a:t>, double, float, </a:t>
            </a:r>
            <a:r>
              <a:rPr lang="en-US" dirty="0" err="1"/>
              <a:t>bool</a:t>
            </a:r>
            <a:r>
              <a:rPr lang="en-US" dirty="0"/>
              <a:t>, etc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(some use for returning “extra values”, but…)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&amp; can be any where between type and reference, personal choice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type&amp; variable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 &amp; variable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 &amp;variable</a:t>
            </a:r>
          </a:p>
        </p:txBody>
      </p:sp>
    </p:spTree>
    <p:extLst>
      <p:ext uri="{BB962C8B-B14F-4D97-AF65-F5344CB8AC3E}">
        <p14:creationId xmlns:p14="http://schemas.microsoft.com/office/powerpoint/2010/main" val="1620845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Constant Parameters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Don’t want a function to change class-type objects?</a:t>
            </a:r>
          </a:p>
          <a:p>
            <a:pPr lvl="1">
              <a:lnSpc>
                <a:spcPct val="90000"/>
              </a:lnSpc>
            </a:pPr>
            <a:r>
              <a:rPr lang="en-US"/>
              <a:t>Use ‘const’ instead of pass-by-value</a:t>
            </a:r>
          </a:p>
          <a:p>
            <a:pPr lvl="2">
              <a:lnSpc>
                <a:spcPct val="90000"/>
              </a:lnSpc>
            </a:pPr>
            <a:r>
              <a:rPr lang="en-US"/>
              <a:t>Declares the parameter as constant</a:t>
            </a:r>
          </a:p>
          <a:p>
            <a:pPr lvl="2">
              <a:lnSpc>
                <a:spcPct val="90000"/>
              </a:lnSpc>
            </a:pPr>
            <a:r>
              <a:rPr lang="en-US"/>
              <a:t>No changes are allowed to the parameter</a:t>
            </a:r>
          </a:p>
          <a:p>
            <a:pPr lvl="2">
              <a:lnSpc>
                <a:spcPct val="90000"/>
              </a:lnSpc>
            </a:pPr>
            <a:r>
              <a:rPr lang="en-US"/>
              <a:t>Prevents copy of entire object</a:t>
            </a:r>
          </a:p>
          <a:p>
            <a:pPr>
              <a:lnSpc>
                <a:spcPct val="90000"/>
              </a:lnSpc>
            </a:pPr>
            <a:r>
              <a:rPr lang="en-US"/>
              <a:t>Syntax:</a:t>
            </a:r>
          </a:p>
          <a:p>
            <a:pPr lvl="1">
              <a:lnSpc>
                <a:spcPct val="90000"/>
              </a:lnSpc>
            </a:pPr>
            <a:r>
              <a:rPr lang="en-US"/>
              <a:t>retType funcName( </a:t>
            </a:r>
            <a:r>
              <a:rPr lang="en-US">
                <a:solidFill>
                  <a:schemeClr val="hlink"/>
                </a:solidFill>
              </a:rPr>
              <a:t>const</a:t>
            </a:r>
            <a:r>
              <a:rPr lang="en-US"/>
              <a:t> type &amp;variable, … ) { }</a:t>
            </a:r>
          </a:p>
          <a:p>
            <a:pPr>
              <a:lnSpc>
                <a:spcPct val="90000"/>
              </a:lnSpc>
            </a:pPr>
            <a:r>
              <a:rPr lang="en-US"/>
              <a:t>Example:</a:t>
            </a:r>
          </a:p>
          <a:p>
            <a:pPr lvl="1">
              <a:lnSpc>
                <a:spcPct val="90000"/>
              </a:lnSpc>
            </a:pPr>
            <a:r>
              <a:rPr lang="en-US"/>
              <a:t>int findItem( const vector&lt;int&gt; &amp;myVec, int key) { }</a:t>
            </a:r>
          </a:p>
        </p:txBody>
      </p:sp>
    </p:spTree>
    <p:extLst>
      <p:ext uri="{BB962C8B-B14F-4D97-AF65-F5344CB8AC3E}">
        <p14:creationId xmlns:p14="http://schemas.microsoft.com/office/powerpoint/2010/main" val="2561092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Parameters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Example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void AddOne (const int&amp; n) 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	n++; 				// compiler error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}</a:t>
            </a:r>
            <a:r>
              <a:rPr lang="en-US" sz="2600">
                <a:latin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en-US" sz="26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int main ( ) 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	int x = 42;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	AddOne ( x 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8219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Parameter Rules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Bottom Line</a:t>
            </a:r>
          </a:p>
          <a:p>
            <a:pPr lvl="1">
              <a:lnSpc>
                <a:spcPct val="90000"/>
              </a:lnSpc>
            </a:pPr>
            <a:r>
              <a:rPr lang="en-US"/>
              <a:t>Primitive/Built-in types (int, double, float, …)</a:t>
            </a:r>
          </a:p>
          <a:p>
            <a:pPr lvl="2">
              <a:lnSpc>
                <a:spcPct val="90000"/>
              </a:lnSpc>
            </a:pPr>
            <a:r>
              <a:rPr lang="en-US"/>
              <a:t>Pass by value</a:t>
            </a:r>
          </a:p>
          <a:p>
            <a:pPr lvl="3">
              <a:lnSpc>
                <a:spcPct val="90000"/>
              </a:lnSpc>
            </a:pPr>
            <a:r>
              <a:rPr lang="en-US"/>
              <a:t>Function is NOT changing argument</a:t>
            </a:r>
          </a:p>
          <a:p>
            <a:pPr lvl="2">
              <a:lnSpc>
                <a:spcPct val="90000"/>
              </a:lnSpc>
            </a:pPr>
            <a:r>
              <a:rPr lang="en-US"/>
              <a:t>Pass by reference</a:t>
            </a:r>
          </a:p>
          <a:p>
            <a:pPr lvl="3">
              <a:lnSpc>
                <a:spcPct val="90000"/>
              </a:lnSpc>
            </a:pPr>
            <a:r>
              <a:rPr lang="en-US"/>
              <a:t>Function IS changing argument</a:t>
            </a:r>
          </a:p>
          <a:p>
            <a:pPr lvl="1">
              <a:lnSpc>
                <a:spcPct val="90000"/>
              </a:lnSpc>
            </a:pPr>
            <a:r>
              <a:rPr lang="en-US"/>
              <a:t>Class/User-defined types (string, vector, Car, …)</a:t>
            </a:r>
          </a:p>
          <a:p>
            <a:pPr lvl="2">
              <a:lnSpc>
                <a:spcPct val="90000"/>
              </a:lnSpc>
            </a:pPr>
            <a:r>
              <a:rPr lang="en-US"/>
              <a:t>Pass by const reference</a:t>
            </a:r>
          </a:p>
          <a:p>
            <a:pPr lvl="3">
              <a:lnSpc>
                <a:spcPct val="90000"/>
              </a:lnSpc>
            </a:pPr>
            <a:r>
              <a:rPr lang="en-US"/>
              <a:t>Function is NOT changing argument</a:t>
            </a:r>
          </a:p>
          <a:p>
            <a:pPr lvl="2">
              <a:lnSpc>
                <a:spcPct val="90000"/>
              </a:lnSpc>
            </a:pPr>
            <a:r>
              <a:rPr lang="en-US"/>
              <a:t>Pass by reference</a:t>
            </a:r>
          </a:p>
          <a:p>
            <a:pPr lvl="3">
              <a:lnSpc>
                <a:spcPct val="90000"/>
              </a:lnSpc>
            </a:pPr>
            <a:r>
              <a:rPr lang="en-US"/>
              <a:t>Function IS changing argument</a:t>
            </a:r>
          </a:p>
        </p:txBody>
      </p:sp>
    </p:spTree>
    <p:extLst>
      <p:ext uri="{BB962C8B-B14F-4D97-AF65-F5344CB8AC3E}">
        <p14:creationId xmlns:p14="http://schemas.microsoft.com/office/powerpoint/2010/main" val="1258488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Return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Return by value?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Yes, you usually do this – makes a copy of the value</a:t>
            </a:r>
          </a:p>
          <a:p>
            <a:pPr>
              <a:lnSpc>
                <a:spcPct val="90000"/>
              </a:lnSpc>
            </a:pPr>
            <a:r>
              <a:rPr lang="en-US" sz="2600"/>
              <a:t>Return by reference?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Yes, does not make a copy of the value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DANGER – the value/memory MUST be dynamically allocated (and not go out-of-scope when function ends)</a:t>
            </a:r>
          </a:p>
          <a:p>
            <a:pPr>
              <a:lnSpc>
                <a:spcPct val="90000"/>
              </a:lnSpc>
            </a:pPr>
            <a:r>
              <a:rPr lang="en-US" sz="2600"/>
              <a:t>Return by const value?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No, almost never use this</a:t>
            </a:r>
          </a:p>
          <a:p>
            <a:pPr>
              <a:lnSpc>
                <a:spcPct val="90000"/>
              </a:lnSpc>
            </a:pPr>
            <a:r>
              <a:rPr lang="en-US" sz="2600"/>
              <a:t>Return by const reference?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Yes, return class-type objects this way to prevent copy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reference to the original unchangeable object is returned</a:t>
            </a:r>
          </a:p>
        </p:txBody>
      </p:sp>
    </p:spTree>
    <p:extLst>
      <p:ext uri="{BB962C8B-B14F-4D97-AF65-F5344CB8AC3E}">
        <p14:creationId xmlns:p14="http://schemas.microsoft.com/office/powerpoint/2010/main" val="1518588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 Parameters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Allow us to define functions with optional parameters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Optional parameter gets a default value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Must be right-most parameters, why?</a:t>
            </a:r>
          </a:p>
          <a:p>
            <a:pPr>
              <a:lnSpc>
                <a:spcPct val="80000"/>
              </a:lnSpc>
            </a:pPr>
            <a:r>
              <a:rPr lang="en-US" sz="2100"/>
              <a:t>Syntax: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retType funcName( type variable </a:t>
            </a:r>
            <a:r>
              <a:rPr lang="en-US" sz="2000" b="1">
                <a:solidFill>
                  <a:schemeClr val="hlink"/>
                </a:solidFill>
                <a:latin typeface="Courier New" panose="02070309020205020404" pitchFamily="49" charset="0"/>
              </a:rPr>
              <a:t>= defValue</a:t>
            </a:r>
            <a:r>
              <a:rPr lang="en-US" sz="2000" b="1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80000"/>
              </a:lnSpc>
            </a:pPr>
            <a:r>
              <a:rPr lang="en-US" sz="2100"/>
              <a:t>Example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Function that adds between 2 and 5 integers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int Add(	int a, int b, int c = 0,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	int d = 0, int e = 0)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return a + b + c + d + e;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91505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 Parameters Example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int Add(	int a, int b, int c = 0,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		int d = 0, int e = 0)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return a + b + c + d + e;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int main()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cout &lt;&lt; Add (1, 2)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cout &lt;&lt; Add (1, 2, 3)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cout &lt;&lt; Add (1, 2, 3, 4)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cout &lt;&lt; Add (1, 2, 3, 4, 5)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25694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limitation</a:t>
            </a:r>
          </a:p>
          <a:p>
            <a:pPr lvl="1"/>
            <a:r>
              <a:rPr lang="en-US"/>
              <a:t>Functions are unique based on name</a:t>
            </a:r>
          </a:p>
          <a:p>
            <a:r>
              <a:rPr lang="en-US"/>
              <a:t>C++ extention</a:t>
            </a:r>
          </a:p>
          <a:p>
            <a:pPr lvl="1"/>
            <a:r>
              <a:rPr lang="en-US"/>
              <a:t>Functions are unique based on name AND parameter list (type and number)</a:t>
            </a:r>
          </a:p>
          <a:p>
            <a:r>
              <a:rPr lang="en-US"/>
              <a:t>Overloading</a:t>
            </a:r>
          </a:p>
          <a:p>
            <a:pPr lvl="1"/>
            <a:r>
              <a:rPr lang="en-US"/>
              <a:t>Declaring two or more functions with same name</a:t>
            </a:r>
          </a:p>
          <a:p>
            <a:pPr lvl="1"/>
            <a:r>
              <a:rPr lang="en-US"/>
              <a:t>Must have different parameter lists</a:t>
            </a:r>
          </a:p>
          <a:p>
            <a:pPr lvl="2"/>
            <a:r>
              <a:rPr lang="en-US"/>
              <a:t>Return types are NOT used to differentiate functions</a:t>
            </a:r>
          </a:p>
        </p:txBody>
      </p:sp>
    </p:spTree>
    <p:extLst>
      <p:ext uri="{BB962C8B-B14F-4D97-AF65-F5344CB8AC3E}">
        <p14:creationId xmlns:p14="http://schemas.microsoft.com/office/powerpoint/2010/main" val="297082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We’ve already introduced: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Using predefined functions, including describing some popular library functions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basic parts of defining a new function: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Function declaration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Function definition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Function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7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Example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int AddTwo( int a, int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a +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double AddTwo( double a, double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a +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AddTwo(3, 4)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AddTwo(3.0, 4.0)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AddTwo(3, 4.0)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AddTwo(3.0, 4)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3291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Interesting…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What happens with this?</a:t>
            </a:r>
          </a:p>
          <a:p>
            <a:pPr>
              <a:lnSpc>
                <a:spcPct val="80000"/>
              </a:lnSpc>
            </a:pPr>
            <a:endParaRPr lang="en-US" sz="21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float AddTwo( float a, float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return a +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cout &lt;&lt; AddTwo(3.0, 4.0)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6792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Prototypes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C++ allows us to define a function above main OR below it…</a:t>
            </a:r>
          </a:p>
          <a:p>
            <a:pPr lvl="1"/>
            <a:r>
              <a:rPr lang="en-US" sz="2200"/>
              <a:t>If function is defined below, we must </a:t>
            </a:r>
            <a:r>
              <a:rPr lang="en-US" sz="2200" i="1"/>
              <a:t>prototype</a:t>
            </a:r>
            <a:r>
              <a:rPr lang="en-US" sz="2200"/>
              <a:t> it</a:t>
            </a:r>
          </a:p>
          <a:p>
            <a:pPr lvl="2"/>
            <a:r>
              <a:rPr lang="en-US" sz="2100"/>
              <a:t>Declare the function above main, define below</a:t>
            </a:r>
          </a:p>
          <a:p>
            <a:pPr lvl="2"/>
            <a:r>
              <a:rPr lang="en-US" sz="2100"/>
              <a:t>Prototype must match function EXACTLY</a:t>
            </a:r>
          </a:p>
          <a:p>
            <a:r>
              <a:rPr lang="en-US" sz="2600"/>
              <a:t>Syntax: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retType funcName( parameter_list );</a:t>
            </a:r>
          </a:p>
          <a:p>
            <a:r>
              <a:rPr lang="en-US" sz="2600"/>
              <a:t>Why?</a:t>
            </a:r>
          </a:p>
          <a:p>
            <a:pPr lvl="1"/>
            <a:r>
              <a:rPr lang="en-US" sz="2200"/>
              <a:t>Easier to find main</a:t>
            </a:r>
          </a:p>
          <a:p>
            <a:pPr lvl="1"/>
            <a:r>
              <a:rPr lang="en-US" sz="2200"/>
              <a:t>Easier to read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6858000" y="4100513"/>
            <a:ext cx="91440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10400" y="3733800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hlink"/>
                </a:solidFill>
              </a:rPr>
              <a:t>Semi-colon!!!</a:t>
            </a:r>
          </a:p>
        </p:txBody>
      </p:sp>
    </p:spTree>
    <p:extLst>
      <p:ext uri="{BB962C8B-B14F-4D97-AF65-F5344CB8AC3E}">
        <p14:creationId xmlns:p14="http://schemas.microsoft.com/office/powerpoint/2010/main" val="445989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int AddTwo( int a, int b);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double AddTwo( double a, double b);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AddTwo(3, 4)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cout &lt;&lt; AddTwo(3.0, 4.0) &lt;&lt; endl;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int AddTwo( int a, int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a +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double AddTwo( double a, double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	return a +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  <a:endParaRPr lang="en-US" sz="15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96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Errors…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What’s wrong with the following?</a:t>
            </a:r>
          </a:p>
          <a:p>
            <a:pPr>
              <a:buFont typeface="Wingdings" panose="05000000000000000000" pitchFamily="2" charset="2"/>
              <a:buNone/>
            </a:pPr>
            <a:endParaRPr lang="en-US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void swap (int a, int b)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	int temp = a;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	a = b;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	b =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007548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Errors…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bool IsOld (int age, int oldAge)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	if (age &gt; oldAge)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		return true;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90000"/>
              </a:lnSpc>
            </a:pPr>
            <a:endParaRPr lang="en-US" sz="2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Main.cpp: In function `bool IsOld(int, int)':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 b="1">
                <a:latin typeface="Courier New" panose="02070309020205020404" pitchFamily="49" charset="0"/>
              </a:rPr>
              <a:t>Main.cpp:42: warning: control reaches end of non-void function</a:t>
            </a:r>
            <a:r>
              <a:rPr lang="en-US" sz="2600">
                <a:latin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25677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Errors…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int AddOne( int n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int main 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int x = 42;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cout &lt;&lt; Addone ( x ) &lt;&lt; endl;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return 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int AddOne (int n)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return n + 1;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Main.cpp: In function `int main()':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Main.cpp:6 : `Addone' undeclared (first use this function)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Main.cpp:6: (Each undeclared identifier is reported only once for each function it appears in.) </a:t>
            </a:r>
          </a:p>
        </p:txBody>
      </p:sp>
    </p:spTree>
    <p:extLst>
      <p:ext uri="{BB962C8B-B14F-4D97-AF65-F5344CB8AC3E}">
        <p14:creationId xmlns:p14="http://schemas.microsoft.com/office/powerpoint/2010/main" val="28694153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Errors…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#include &lt;iostream&gt;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using namespace std;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int main 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	int x = 42;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	int y = Add ( 66, x);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	cout &lt;&lt; y &lt;&lt; endl;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	return 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int Add (int n, int m)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	return n + m;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Main.cpp: In function `int main()':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Main.cpp :8: `Add' undeclared (first use this function)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Main.cpp :8: (Each undeclared identifier is reported only once for each function it appears in.)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Main.cpp : In function `int Add(int, int)':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Main.cpp :16: `int Add(int, int)' used prior to declaration </a:t>
            </a:r>
          </a:p>
        </p:txBody>
      </p:sp>
    </p:spTree>
    <p:extLst>
      <p:ext uri="{BB962C8B-B14F-4D97-AF65-F5344CB8AC3E}">
        <p14:creationId xmlns:p14="http://schemas.microsoft.com/office/powerpoint/2010/main" val="30514423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 Selection…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3276600" y="19812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5562600" y="19812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048000" y="21336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943600" y="205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1676400" y="35814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34290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5715000" y="34290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7772400" y="33528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562600" y="3581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001000" y="3581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1524000" y="36576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657600" y="36576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>
            <a:off x="457200" y="5257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1828800" y="5257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28600" y="5272088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905000" y="53340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3886200" y="1295400"/>
            <a:ext cx="2057400" cy="1143000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Is param a 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Class-type?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752600" y="2514600"/>
            <a:ext cx="2286000" cy="1447800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Can function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change value?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943600" y="2514600"/>
            <a:ext cx="2286000" cy="1447800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Can function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change value?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52400" y="4038600"/>
            <a:ext cx="2438400" cy="1524000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Should there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Be a default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Value?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7772400" y="41910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Pass by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181600" y="41910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Const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447800" y="58674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Pass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By Value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with Default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152400" y="58674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Pass by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Value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3352800" y="41910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Pass by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237008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We also covered: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Declaring the return type of a function, including using “void”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Declaring the parameters of a function, including, again, using “void”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9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Lastly, we introduced: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Variable scope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Local vs. global variables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0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New </a:t>
            </a:r>
            <a:r>
              <a:rPr lang="en-US" dirty="0" smtClean="0"/>
              <a:t>stuff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More on pre-/post-conditions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Parameters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Call </a:t>
            </a:r>
            <a:r>
              <a:rPr lang="en-US" dirty="0"/>
              <a:t>by value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Call by reference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Constant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Default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 return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84819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</a:t>
            </a:r>
            <a:r>
              <a:rPr lang="en-US" dirty="0" smtClean="0"/>
              <a:t>– Pre-/Post-Conditions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Functional abstraction 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Hiding the details…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Do not need to know how a function works to use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Pre-conditions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Comment describing constraints on parameter values to ensure proper function execution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Post-conditions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Comment describing state of the program after function execution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VERY IMPORTANT!!!</a:t>
            </a:r>
          </a:p>
        </p:txBody>
      </p:sp>
    </p:spTree>
    <p:extLst>
      <p:ext uri="{BB962C8B-B14F-4D97-AF65-F5344CB8AC3E}">
        <p14:creationId xmlns:p14="http://schemas.microsoft.com/office/powerpoint/2010/main" val="34494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Pre/Post-condition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5525" y="1524000"/>
            <a:ext cx="7661275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//------------------------------------------------------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Function: ShowInterest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PreCondition: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balance is a nonnegative savings account balance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rate is the interest rate expressed as a percent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	such as 5 for 5%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PostCondition: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the amount of interest for the given balance at the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	given rate is displayed to cout.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	if the parameters are invalid, "No Interest" is displayed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//-------------------------------------------------------</a:t>
            </a:r>
            <a:r>
              <a:rPr lang="en-US" sz="16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void ShowInterest( double balance, double rate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if (balance &gt;= 0 &amp;&amp; rate &gt;=0)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// code to calculate and display interest }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else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cout &lt;&lt; "No Interest\n";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1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Preconditions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How to write a good precondition?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Describe assumptions/limitations of each parameter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Ex: denominator cannot be equal to zero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Describe assumptions/limitations of the program state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Ex: global array “students” must have at least one student in it</a:t>
            </a:r>
          </a:p>
          <a:p>
            <a:pPr>
              <a:lnSpc>
                <a:spcPct val="80000"/>
              </a:lnSpc>
            </a:pPr>
            <a:r>
              <a:rPr lang="en-US" sz="2400"/>
              <a:t>What must the function do?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Test every precondition!!!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Ex: </a:t>
            </a:r>
            <a:br>
              <a:rPr lang="en-US" sz="1800"/>
            </a:br>
            <a:r>
              <a:rPr lang="en-US" sz="1800" b="1">
                <a:latin typeface="Courier New" panose="02070309020205020404" pitchFamily="49" charset="0"/>
              </a:rPr>
              <a:t>if (denominator == 0) </a:t>
            </a:r>
            <a:br>
              <a:rPr lang="en-US" sz="1800" b="1">
                <a:latin typeface="Courier New" panose="02070309020205020404" pitchFamily="49" charset="0"/>
              </a:rPr>
            </a:br>
            <a:r>
              <a:rPr lang="en-US" sz="1800" b="1">
                <a:latin typeface="Courier New" panose="02070309020205020404" pitchFamily="49" charset="0"/>
              </a:rPr>
              <a:t>	cerr &lt;&lt; “Error: Denom == 0” &lt;&lt; endl;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Ex:</a:t>
            </a:r>
            <a:br>
              <a:rPr lang="en-US" sz="1800"/>
            </a:br>
            <a:r>
              <a:rPr lang="en-US" sz="1800" b="1">
                <a:latin typeface="Courier New" panose="02070309020205020404" pitchFamily="49" charset="0"/>
              </a:rPr>
              <a:t>if (NbrOfStudents &lt; 1)</a:t>
            </a:r>
            <a:br>
              <a:rPr lang="en-US" sz="1800" b="1">
                <a:latin typeface="Courier New" panose="02070309020205020404" pitchFamily="49" charset="0"/>
              </a:rPr>
            </a:br>
            <a:r>
              <a:rPr lang="en-US" sz="1800" b="1">
                <a:latin typeface="Courier New" panose="02070309020205020404" pitchFamily="49" charset="0"/>
              </a:rPr>
              <a:t>	cerr &lt;&lt; “Error: NbrOfStud &lt; 1” &lt;&lt; endl;</a:t>
            </a:r>
          </a:p>
        </p:txBody>
      </p:sp>
    </p:spTree>
    <p:extLst>
      <p:ext uri="{BB962C8B-B14F-4D97-AF65-F5344CB8AC3E}">
        <p14:creationId xmlns:p14="http://schemas.microsoft.com/office/powerpoint/2010/main" val="237525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DejaVu LGC Sans"/>
      </a:majorFont>
      <a:minorFont>
        <a:latin typeface="Arial"/>
        <a:ea typeface="ＭＳ Ｐゴシック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5066</TotalTime>
  <Words>1327</Words>
  <Application>Microsoft Office PowerPoint</Application>
  <PresentationFormat>On-screen Show (4:3)</PresentationFormat>
  <Paragraphs>492</Paragraphs>
  <Slides>38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ＭＳ Ｐゴシック</vt:lpstr>
      <vt:lpstr>ＭＳ Ｐゴシック</vt:lpstr>
      <vt:lpstr>Arial</vt:lpstr>
      <vt:lpstr>Calibri</vt:lpstr>
      <vt:lpstr>Courier New</vt:lpstr>
      <vt:lpstr>DejaVu LGC Sans</vt:lpstr>
      <vt:lpstr>Times New Roman</vt:lpstr>
      <vt:lpstr>Wingdings</vt:lpstr>
      <vt:lpstr>Office Theme</vt:lpstr>
      <vt:lpstr>2_Office Theme</vt:lpstr>
      <vt:lpstr>Functions</vt:lpstr>
      <vt:lpstr>Topics Covered</vt:lpstr>
      <vt:lpstr>Function Review</vt:lpstr>
      <vt:lpstr>Function Review</vt:lpstr>
      <vt:lpstr>Function Review</vt:lpstr>
      <vt:lpstr>Functions</vt:lpstr>
      <vt:lpstr>Functions – Pre-/Post-Conditions</vt:lpstr>
      <vt:lpstr>Pre/Post-condition Example</vt:lpstr>
      <vt:lpstr>Preconditions</vt:lpstr>
      <vt:lpstr>Preconditions</vt:lpstr>
      <vt:lpstr>Postconditions</vt:lpstr>
      <vt:lpstr>Function Parameters</vt:lpstr>
      <vt:lpstr>Call by Value Example</vt:lpstr>
      <vt:lpstr>Old C-style “Call by Reference”</vt:lpstr>
      <vt:lpstr>Call by Reference</vt:lpstr>
      <vt:lpstr>Call by Reference Example</vt:lpstr>
      <vt:lpstr>Value versus Reference?</vt:lpstr>
      <vt:lpstr>Call-by-Reference – Issue!</vt:lpstr>
      <vt:lpstr>Practice 1</vt:lpstr>
      <vt:lpstr>Practice 2</vt:lpstr>
      <vt:lpstr>Recap</vt:lpstr>
      <vt:lpstr>Parameter Passing Guidelines</vt:lpstr>
      <vt:lpstr>Constant Parameters</vt:lpstr>
      <vt:lpstr>Const Parameters</vt:lpstr>
      <vt:lpstr>Const Parameter Rules</vt:lpstr>
      <vt:lpstr>Function Return Types</vt:lpstr>
      <vt:lpstr>Default Parameters</vt:lpstr>
      <vt:lpstr>Default Parameters Example</vt:lpstr>
      <vt:lpstr>Overloading Functions</vt:lpstr>
      <vt:lpstr>Overloading Example</vt:lpstr>
      <vt:lpstr>Interesting…</vt:lpstr>
      <vt:lpstr>Function Prototypes</vt:lpstr>
      <vt:lpstr>Prototype Example</vt:lpstr>
      <vt:lpstr>Common Errors…</vt:lpstr>
      <vt:lpstr>Common Errors…</vt:lpstr>
      <vt:lpstr>Common Errors…</vt:lpstr>
      <vt:lpstr>Common Errors…</vt:lpstr>
      <vt:lpstr>Parameter Selection…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John Park</cp:lastModifiedBy>
  <cp:revision>384</cp:revision>
  <cp:lastPrinted>1601-01-01T00:00:00Z</cp:lastPrinted>
  <dcterms:created xsi:type="dcterms:W3CDTF">2007-07-24T16:50:28Z</dcterms:created>
  <dcterms:modified xsi:type="dcterms:W3CDTF">2014-09-22T05:00:10Z</dcterms:modified>
</cp:coreProperties>
</file>