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6.xml" ContentType="application/vnd.openxmlformats-officedocument.presentationml.tags+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9.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7"/>
  </p:notesMasterIdLst>
  <p:sldIdLst>
    <p:sldId id="256" r:id="rId2"/>
    <p:sldId id="300" r:id="rId3"/>
    <p:sldId id="299" r:id="rId4"/>
    <p:sldId id="257" r:id="rId5"/>
    <p:sldId id="266" r:id="rId6"/>
    <p:sldId id="268" r:id="rId7"/>
    <p:sldId id="420" r:id="rId8"/>
    <p:sldId id="270" r:id="rId9"/>
    <p:sldId id="267" r:id="rId10"/>
    <p:sldId id="297" r:id="rId11"/>
    <p:sldId id="302" r:id="rId12"/>
    <p:sldId id="303" r:id="rId13"/>
    <p:sldId id="305" r:id="rId14"/>
    <p:sldId id="421" r:id="rId15"/>
    <p:sldId id="269" r:id="rId16"/>
    <p:sldId id="271" r:id="rId17"/>
    <p:sldId id="272" r:id="rId18"/>
    <p:sldId id="273" r:id="rId19"/>
    <p:sldId id="274" r:id="rId20"/>
    <p:sldId id="301" r:id="rId21"/>
    <p:sldId id="275" r:id="rId22"/>
    <p:sldId id="276" r:id="rId23"/>
    <p:sldId id="277" r:id="rId24"/>
    <p:sldId id="278" r:id="rId25"/>
    <p:sldId id="279" r:id="rId26"/>
    <p:sldId id="282" r:id="rId27"/>
    <p:sldId id="334" r:id="rId28"/>
    <p:sldId id="335" r:id="rId29"/>
    <p:sldId id="336" r:id="rId30"/>
    <p:sldId id="337" r:id="rId31"/>
    <p:sldId id="306" r:id="rId32"/>
    <p:sldId id="419" r:id="rId33"/>
    <p:sldId id="307" r:id="rId34"/>
    <p:sldId id="308" r:id="rId35"/>
    <p:sldId id="312"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98" r:id="rId60"/>
    <p:sldId id="399" r:id="rId61"/>
    <p:sldId id="338" r:id="rId62"/>
    <p:sldId id="339" r:id="rId63"/>
    <p:sldId id="351" r:id="rId64"/>
    <p:sldId id="340" r:id="rId65"/>
    <p:sldId id="353" r:id="rId66"/>
    <p:sldId id="341" r:id="rId67"/>
    <p:sldId id="342" r:id="rId68"/>
    <p:sldId id="343" r:id="rId69"/>
    <p:sldId id="348" r:id="rId70"/>
    <p:sldId id="354" r:id="rId71"/>
    <p:sldId id="355" r:id="rId72"/>
    <p:sldId id="356" r:id="rId73"/>
    <p:sldId id="357" r:id="rId74"/>
    <p:sldId id="358" r:id="rId75"/>
    <p:sldId id="359" r:id="rId76"/>
    <p:sldId id="360" r:id="rId77"/>
    <p:sldId id="361" r:id="rId78"/>
    <p:sldId id="362" r:id="rId79"/>
    <p:sldId id="346" r:id="rId80"/>
    <p:sldId id="347" r:id="rId81"/>
    <p:sldId id="345" r:id="rId82"/>
    <p:sldId id="400" r:id="rId83"/>
    <p:sldId id="363" r:id="rId84"/>
    <p:sldId id="364" r:id="rId85"/>
    <p:sldId id="365" r:id="rId86"/>
    <p:sldId id="366" r:id="rId87"/>
    <p:sldId id="422" r:id="rId88"/>
    <p:sldId id="423" r:id="rId89"/>
    <p:sldId id="367" r:id="rId90"/>
    <p:sldId id="368" r:id="rId91"/>
    <p:sldId id="369" r:id="rId92"/>
    <p:sldId id="370" r:id="rId93"/>
    <p:sldId id="371" r:id="rId94"/>
    <p:sldId id="372" r:id="rId95"/>
    <p:sldId id="373" r:id="rId96"/>
    <p:sldId id="401" r:id="rId97"/>
    <p:sldId id="313" r:id="rId98"/>
    <p:sldId id="402" r:id="rId99"/>
    <p:sldId id="403" r:id="rId100"/>
    <p:sldId id="404" r:id="rId101"/>
    <p:sldId id="405" r:id="rId102"/>
    <p:sldId id="406" r:id="rId103"/>
    <p:sldId id="407" r:id="rId104"/>
    <p:sldId id="408" r:id="rId105"/>
    <p:sldId id="409" r:id="rId106"/>
    <p:sldId id="410" r:id="rId107"/>
    <p:sldId id="411" r:id="rId108"/>
    <p:sldId id="412" r:id="rId109"/>
    <p:sldId id="413" r:id="rId110"/>
    <p:sldId id="414" r:id="rId111"/>
    <p:sldId id="415" r:id="rId112"/>
    <p:sldId id="416" r:id="rId113"/>
    <p:sldId id="417" r:id="rId114"/>
    <p:sldId id="418" r:id="rId115"/>
    <p:sldId id="295" r:id="rId1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4BE"/>
    <a:srgbClr val="EBDF9B"/>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304" y="-104"/>
      </p:cViewPr>
      <p:guideLst>
        <p:guide orient="horz" pos="2160"/>
        <p:guide pos="2880"/>
      </p:guideLst>
    </p:cSldViewPr>
  </p:slideViewPr>
  <p:outlineViewPr>
    <p:cViewPr>
      <p:scale>
        <a:sx n="33" d="100"/>
        <a:sy n="33" d="100"/>
      </p:scale>
      <p:origin x="0" y="8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viewProps" Target="viewProps.xml"/><Relationship Id="rId121" Type="http://schemas.openxmlformats.org/officeDocument/2006/relationships/theme" Target="theme/theme1.xml"/><Relationship Id="rId122"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notesMaster" Target="notesMasters/notesMaster1.xml"/><Relationship Id="rId118" Type="http://schemas.openxmlformats.org/officeDocument/2006/relationships/printerSettings" Target="printerSettings/printerSettings1.bin"/><Relationship Id="rId119" Type="http://schemas.openxmlformats.org/officeDocument/2006/relationships/presProps" Target="pres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132646B1-79DA-4625-A4A7-74A32035C5F1}" type="datetimeFigureOut">
              <a:rPr lang="en-US"/>
              <a:pPr>
                <a:defRPr/>
              </a:pPr>
              <a:t>9/22/14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629A692-D067-4B27-BB84-5D4968BCBD10}" type="slidenum">
              <a:rPr lang="en-US"/>
              <a:pPr>
                <a:defRPr/>
              </a:pPr>
              <a:t>‹#›</a:t>
            </a:fld>
            <a:endParaRPr lang="en-US"/>
          </a:p>
        </p:txBody>
      </p:sp>
    </p:spTree>
    <p:extLst>
      <p:ext uri="{BB962C8B-B14F-4D97-AF65-F5344CB8AC3E}">
        <p14:creationId xmlns:p14="http://schemas.microsoft.com/office/powerpoint/2010/main" val="2454019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[S14: M—</a:t>
            </a:r>
            <a:r>
              <a:rPr lang="en-US" dirty="0" err="1" smtClean="0"/>
              <a:t>jyp</a:t>
            </a:r>
            <a:r>
              <a:rPr lang="en-US" dirty="0" smtClean="0"/>
              <a:t>]</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A01C2-2DF1-4422-A652-7B6A403043BC}" type="slidenum">
              <a:rPr lang="en-CA" smtClean="0"/>
              <a:pPr fontAlgn="base">
                <a:spcBef>
                  <a:spcPct val="0"/>
                </a:spcBef>
                <a:spcAft>
                  <a:spcPct val="0"/>
                </a:spcAft>
                <a:defRPr/>
              </a:pPr>
              <a:t>36</a:t>
            </a:fld>
            <a:endParaRPr lang="en-CA" smtClean="0"/>
          </a:p>
        </p:txBody>
      </p:sp>
    </p:spTree>
    <p:extLst>
      <p:ext uri="{BB962C8B-B14F-4D97-AF65-F5344CB8AC3E}">
        <p14:creationId xmlns:p14="http://schemas.microsoft.com/office/powerpoint/2010/main" val="97061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648F28-FEF9-4C52-BF9F-FD9AAB68CAE4}" type="slidenum">
              <a:rPr lang="en-CA" smtClean="0"/>
              <a:pPr fontAlgn="base">
                <a:spcBef>
                  <a:spcPct val="0"/>
                </a:spcBef>
                <a:spcAft>
                  <a:spcPct val="0"/>
                </a:spcAft>
                <a:defRPr/>
              </a:pPr>
              <a:t>45</a:t>
            </a:fld>
            <a:endParaRPr lang="en-CA" smtClean="0"/>
          </a:p>
        </p:txBody>
      </p:sp>
    </p:spTree>
    <p:extLst>
      <p:ext uri="{BB962C8B-B14F-4D97-AF65-F5344CB8AC3E}">
        <p14:creationId xmlns:p14="http://schemas.microsoft.com/office/powerpoint/2010/main" val="3638190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[S14: M </a:t>
            </a:r>
            <a:r>
              <a:rPr lang="en-US" dirty="0" err="1" smtClean="0"/>
              <a:t>fmting</a:t>
            </a:r>
            <a:r>
              <a:rPr lang="en-US" dirty="0" smtClean="0"/>
              <a:t>—</a:t>
            </a:r>
            <a:r>
              <a:rPr lang="en-US" dirty="0" err="1" smtClean="0"/>
              <a:t>jyp</a:t>
            </a:r>
            <a:r>
              <a:rPr lang="en-US" dirty="0" smtClean="0"/>
              <a:t>]</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12277-EB9F-4EB8-80E6-5E1C7018CC2F}" type="slidenum">
              <a:rPr lang="en-CA" smtClean="0"/>
              <a:pPr fontAlgn="base">
                <a:spcBef>
                  <a:spcPct val="0"/>
                </a:spcBef>
                <a:spcAft>
                  <a:spcPct val="0"/>
                </a:spcAft>
                <a:defRPr/>
              </a:pPr>
              <a:t>46</a:t>
            </a:fld>
            <a:endParaRPr lang="en-CA" smtClean="0"/>
          </a:p>
        </p:txBody>
      </p:sp>
    </p:spTree>
    <p:extLst>
      <p:ext uri="{BB962C8B-B14F-4D97-AF65-F5344CB8AC3E}">
        <p14:creationId xmlns:p14="http://schemas.microsoft.com/office/powerpoint/2010/main" val="3276497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[S14:</a:t>
            </a:r>
            <a:r>
              <a:rPr lang="en-US" baseline="0" dirty="0" smtClean="0"/>
              <a:t> M—</a:t>
            </a:r>
            <a:r>
              <a:rPr lang="en-US" baseline="0" dirty="0" err="1" smtClean="0"/>
              <a:t>jyp</a:t>
            </a:r>
            <a:r>
              <a:rPr lang="en-US" baseline="0" dirty="0" smtClean="0"/>
              <a:t>]</a:t>
            </a:r>
            <a:endParaRPr lang="en-US" dirty="0"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A5EE9-4ED1-4877-B061-0522AF3602BE}" type="slidenum">
              <a:rPr lang="en-CA" smtClean="0"/>
              <a:pPr fontAlgn="base">
                <a:spcBef>
                  <a:spcPct val="0"/>
                </a:spcBef>
                <a:spcAft>
                  <a:spcPct val="0"/>
                </a:spcAft>
                <a:defRPr/>
              </a:pPr>
              <a:t>47</a:t>
            </a:fld>
            <a:endParaRPr lang="en-CA" smtClean="0"/>
          </a:p>
        </p:txBody>
      </p:sp>
    </p:spTree>
    <p:extLst>
      <p:ext uri="{BB962C8B-B14F-4D97-AF65-F5344CB8AC3E}">
        <p14:creationId xmlns:p14="http://schemas.microsoft.com/office/powerpoint/2010/main" val="242729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DD438C-A08D-42CC-AD11-DE4F028024C8}" type="slidenum">
              <a:rPr lang="en-CA" smtClean="0"/>
              <a:pPr fontAlgn="base">
                <a:spcBef>
                  <a:spcPct val="0"/>
                </a:spcBef>
                <a:spcAft>
                  <a:spcPct val="0"/>
                </a:spcAft>
                <a:defRPr/>
              </a:pPr>
              <a:t>48</a:t>
            </a:fld>
            <a:endParaRPr lang="en-CA" smtClean="0"/>
          </a:p>
        </p:txBody>
      </p:sp>
    </p:spTree>
    <p:extLst>
      <p:ext uri="{BB962C8B-B14F-4D97-AF65-F5344CB8AC3E}">
        <p14:creationId xmlns:p14="http://schemas.microsoft.com/office/powerpoint/2010/main" val="2625543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234A29-1BBC-45B8-A443-A8DF51C95500}" type="slidenum">
              <a:rPr lang="en-CA" smtClean="0"/>
              <a:pPr fontAlgn="base">
                <a:spcBef>
                  <a:spcPct val="0"/>
                </a:spcBef>
                <a:spcAft>
                  <a:spcPct val="0"/>
                </a:spcAft>
                <a:defRPr/>
              </a:pPr>
              <a:t>49</a:t>
            </a:fld>
            <a:endParaRPr lang="en-CA" smtClean="0"/>
          </a:p>
        </p:txBody>
      </p:sp>
    </p:spTree>
    <p:extLst>
      <p:ext uri="{BB962C8B-B14F-4D97-AF65-F5344CB8AC3E}">
        <p14:creationId xmlns:p14="http://schemas.microsoft.com/office/powerpoint/2010/main" val="302832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E0672-91BC-4033-8E22-354674147CAB}" type="slidenum">
              <a:rPr lang="en-CA" smtClean="0"/>
              <a:pPr fontAlgn="base">
                <a:spcBef>
                  <a:spcPct val="0"/>
                </a:spcBef>
                <a:spcAft>
                  <a:spcPct val="0"/>
                </a:spcAft>
                <a:defRPr/>
              </a:pPr>
              <a:t>50</a:t>
            </a:fld>
            <a:endParaRPr lang="en-CA" smtClean="0"/>
          </a:p>
        </p:txBody>
      </p:sp>
    </p:spTree>
    <p:extLst>
      <p:ext uri="{BB962C8B-B14F-4D97-AF65-F5344CB8AC3E}">
        <p14:creationId xmlns:p14="http://schemas.microsoft.com/office/powerpoint/2010/main" val="9873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0E5AFE-AB3B-4614-8F02-CC5F24F74455}" type="slidenum">
              <a:rPr lang="en-CA" smtClean="0"/>
              <a:pPr fontAlgn="base">
                <a:spcBef>
                  <a:spcPct val="0"/>
                </a:spcBef>
                <a:spcAft>
                  <a:spcPct val="0"/>
                </a:spcAft>
                <a:defRPr/>
              </a:pPr>
              <a:t>51</a:t>
            </a:fld>
            <a:endParaRPr lang="en-CA" smtClean="0"/>
          </a:p>
        </p:txBody>
      </p:sp>
    </p:spTree>
    <p:extLst>
      <p:ext uri="{BB962C8B-B14F-4D97-AF65-F5344CB8AC3E}">
        <p14:creationId xmlns:p14="http://schemas.microsoft.com/office/powerpoint/2010/main" val="3316728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BF8005-EC25-4B3A-B613-EDFCA40207A4}" type="slidenum">
              <a:rPr lang="en-CA" smtClean="0"/>
              <a:pPr fontAlgn="base">
                <a:spcBef>
                  <a:spcPct val="0"/>
                </a:spcBef>
                <a:spcAft>
                  <a:spcPct val="0"/>
                </a:spcAft>
                <a:defRPr/>
              </a:pPr>
              <a:t>52</a:t>
            </a:fld>
            <a:endParaRPr lang="en-CA" smtClean="0"/>
          </a:p>
        </p:txBody>
      </p:sp>
    </p:spTree>
    <p:extLst>
      <p:ext uri="{BB962C8B-B14F-4D97-AF65-F5344CB8AC3E}">
        <p14:creationId xmlns:p14="http://schemas.microsoft.com/office/powerpoint/2010/main" val="384787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C32903-1783-48FE-8DFD-CAE5DB39B2C2}" type="slidenum">
              <a:rPr lang="en-CA" smtClean="0"/>
              <a:pPr fontAlgn="base">
                <a:spcBef>
                  <a:spcPct val="0"/>
                </a:spcBef>
                <a:spcAft>
                  <a:spcPct val="0"/>
                </a:spcAft>
                <a:defRPr/>
              </a:pPr>
              <a:t>53</a:t>
            </a:fld>
            <a:endParaRPr lang="en-CA" smtClean="0"/>
          </a:p>
        </p:txBody>
      </p:sp>
    </p:spTree>
    <p:extLst>
      <p:ext uri="{BB962C8B-B14F-4D97-AF65-F5344CB8AC3E}">
        <p14:creationId xmlns:p14="http://schemas.microsoft.com/office/powerpoint/2010/main" val="242357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F18A50-D6A6-48C6-A221-6F5F40441D1E}" type="slidenum">
              <a:rPr lang="en-CA" smtClean="0"/>
              <a:pPr fontAlgn="base">
                <a:spcBef>
                  <a:spcPct val="0"/>
                </a:spcBef>
                <a:spcAft>
                  <a:spcPct val="0"/>
                </a:spcAft>
                <a:defRPr/>
              </a:pPr>
              <a:t>54</a:t>
            </a:fld>
            <a:endParaRPr lang="en-CA" smtClean="0"/>
          </a:p>
        </p:txBody>
      </p:sp>
    </p:spTree>
    <p:extLst>
      <p:ext uri="{BB962C8B-B14F-4D97-AF65-F5344CB8AC3E}">
        <p14:creationId xmlns:p14="http://schemas.microsoft.com/office/powerpoint/2010/main" val="265370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[S14: M—</a:t>
            </a:r>
            <a:r>
              <a:rPr lang="en-US" dirty="0" err="1" smtClean="0"/>
              <a:t>jyp</a:t>
            </a:r>
            <a:r>
              <a:rPr lang="en-US" dirty="0" smtClean="0"/>
              <a:t>]</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65AC8C-9F02-4D0A-982C-251A0EF507B8}" type="slidenum">
              <a:rPr lang="en-CA" smtClean="0"/>
              <a:pPr fontAlgn="base">
                <a:spcBef>
                  <a:spcPct val="0"/>
                </a:spcBef>
                <a:spcAft>
                  <a:spcPct val="0"/>
                </a:spcAft>
                <a:defRPr/>
              </a:pPr>
              <a:t>37</a:t>
            </a:fld>
            <a:endParaRPr lang="en-CA" smtClean="0"/>
          </a:p>
        </p:txBody>
      </p:sp>
    </p:spTree>
    <p:extLst>
      <p:ext uri="{BB962C8B-B14F-4D97-AF65-F5344CB8AC3E}">
        <p14:creationId xmlns:p14="http://schemas.microsoft.com/office/powerpoint/2010/main" val="2549708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B1D2AE-9B2F-4459-9A69-B1FE004CB21F}" type="slidenum">
              <a:rPr lang="en-CA" smtClean="0"/>
              <a:pPr fontAlgn="base">
                <a:spcBef>
                  <a:spcPct val="0"/>
                </a:spcBef>
                <a:spcAft>
                  <a:spcPct val="0"/>
                </a:spcAft>
                <a:defRPr/>
              </a:pPr>
              <a:t>55</a:t>
            </a:fld>
            <a:endParaRPr lang="en-CA" smtClean="0"/>
          </a:p>
        </p:txBody>
      </p:sp>
    </p:spTree>
    <p:extLst>
      <p:ext uri="{BB962C8B-B14F-4D97-AF65-F5344CB8AC3E}">
        <p14:creationId xmlns:p14="http://schemas.microsoft.com/office/powerpoint/2010/main" val="2613390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D6BC92-32B7-4A54-8202-259F8B842FBA}" type="slidenum">
              <a:rPr lang="en-CA" smtClean="0"/>
              <a:pPr fontAlgn="base">
                <a:spcBef>
                  <a:spcPct val="0"/>
                </a:spcBef>
                <a:spcAft>
                  <a:spcPct val="0"/>
                </a:spcAft>
                <a:defRPr/>
              </a:pPr>
              <a:t>56</a:t>
            </a:fld>
            <a:endParaRPr lang="en-CA" smtClean="0"/>
          </a:p>
        </p:txBody>
      </p:sp>
    </p:spTree>
    <p:extLst>
      <p:ext uri="{BB962C8B-B14F-4D97-AF65-F5344CB8AC3E}">
        <p14:creationId xmlns:p14="http://schemas.microsoft.com/office/powerpoint/2010/main" val="1541472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7B54B-B82D-404C-8936-1693DE1AAC44}" type="slidenum">
              <a:rPr lang="en-CA" smtClean="0"/>
              <a:pPr fontAlgn="base">
                <a:spcBef>
                  <a:spcPct val="0"/>
                </a:spcBef>
                <a:spcAft>
                  <a:spcPct val="0"/>
                </a:spcAft>
                <a:defRPr/>
              </a:pPr>
              <a:t>57</a:t>
            </a:fld>
            <a:endParaRPr lang="en-CA" smtClean="0"/>
          </a:p>
        </p:txBody>
      </p:sp>
    </p:spTree>
    <p:extLst>
      <p:ext uri="{BB962C8B-B14F-4D97-AF65-F5344CB8AC3E}">
        <p14:creationId xmlns:p14="http://schemas.microsoft.com/office/powerpoint/2010/main" val="1563964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BB5D5D-8C3C-43F8-A7C4-D7C4055564B3}" type="slidenum">
              <a:rPr lang="en-CA" smtClean="0"/>
              <a:pPr fontAlgn="base">
                <a:spcBef>
                  <a:spcPct val="0"/>
                </a:spcBef>
                <a:spcAft>
                  <a:spcPct val="0"/>
                </a:spcAft>
                <a:defRPr/>
              </a:pPr>
              <a:t>58</a:t>
            </a:fld>
            <a:endParaRPr lang="en-CA" smtClean="0"/>
          </a:p>
        </p:txBody>
      </p:sp>
    </p:spTree>
    <p:extLst>
      <p:ext uri="{BB962C8B-B14F-4D97-AF65-F5344CB8AC3E}">
        <p14:creationId xmlns:p14="http://schemas.microsoft.com/office/powerpoint/2010/main" val="2836378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B9899E-7978-474B-B9C2-91173E9C841D}" type="slidenum">
              <a:rPr lang="en-CA" smtClean="0"/>
              <a:pPr fontAlgn="base">
                <a:spcBef>
                  <a:spcPct val="0"/>
                </a:spcBef>
                <a:spcAft>
                  <a:spcPct val="0"/>
                </a:spcAft>
                <a:defRPr/>
              </a:pPr>
              <a:t>59</a:t>
            </a:fld>
            <a:endParaRPr lang="en-CA" smtClean="0"/>
          </a:p>
        </p:txBody>
      </p:sp>
    </p:spTree>
    <p:extLst>
      <p:ext uri="{BB962C8B-B14F-4D97-AF65-F5344CB8AC3E}">
        <p14:creationId xmlns:p14="http://schemas.microsoft.com/office/powerpoint/2010/main" val="137558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4E10B0-E6D0-4C5C-8104-EB574F61224B}" type="slidenum">
              <a:rPr lang="en-CA" smtClean="0"/>
              <a:pPr fontAlgn="base">
                <a:spcBef>
                  <a:spcPct val="0"/>
                </a:spcBef>
                <a:spcAft>
                  <a:spcPct val="0"/>
                </a:spcAft>
                <a:defRPr/>
              </a:pPr>
              <a:t>60</a:t>
            </a:fld>
            <a:endParaRPr lang="en-CA" smtClean="0"/>
          </a:p>
        </p:txBody>
      </p:sp>
    </p:spTree>
    <p:extLst>
      <p:ext uri="{BB962C8B-B14F-4D97-AF65-F5344CB8AC3E}">
        <p14:creationId xmlns:p14="http://schemas.microsoft.com/office/powerpoint/2010/main" val="3618588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54D4BE-87E6-4892-88B2-0A9B176CE38C}" type="slidenum">
              <a:rPr lang="en-CA" smtClean="0"/>
              <a:pPr fontAlgn="base">
                <a:spcBef>
                  <a:spcPct val="0"/>
                </a:spcBef>
                <a:spcAft>
                  <a:spcPct val="0"/>
                </a:spcAft>
                <a:defRPr/>
              </a:pPr>
              <a:t>63</a:t>
            </a:fld>
            <a:endParaRPr lang="en-CA" smtClean="0"/>
          </a:p>
        </p:txBody>
      </p:sp>
    </p:spTree>
    <p:extLst>
      <p:ext uri="{BB962C8B-B14F-4D97-AF65-F5344CB8AC3E}">
        <p14:creationId xmlns:p14="http://schemas.microsoft.com/office/powerpoint/2010/main" val="703899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DCFBF9-7353-49F6-961F-699CC17B1F39}" type="slidenum">
              <a:rPr lang="en-CA" smtClean="0"/>
              <a:pPr fontAlgn="base">
                <a:spcBef>
                  <a:spcPct val="0"/>
                </a:spcBef>
                <a:spcAft>
                  <a:spcPct val="0"/>
                </a:spcAft>
                <a:defRPr/>
              </a:pPr>
              <a:t>65</a:t>
            </a:fld>
            <a:endParaRPr lang="en-CA" smtClean="0"/>
          </a:p>
        </p:txBody>
      </p:sp>
    </p:spTree>
    <p:extLst>
      <p:ext uri="{BB962C8B-B14F-4D97-AF65-F5344CB8AC3E}">
        <p14:creationId xmlns:p14="http://schemas.microsoft.com/office/powerpoint/2010/main" val="2499204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9AFF03-8DB7-481A-817E-12AC6EA77492}" type="slidenum">
              <a:rPr lang="en-CA" smtClean="0"/>
              <a:pPr fontAlgn="base">
                <a:spcBef>
                  <a:spcPct val="0"/>
                </a:spcBef>
                <a:spcAft>
                  <a:spcPct val="0"/>
                </a:spcAft>
                <a:defRPr/>
              </a:pPr>
              <a:t>69</a:t>
            </a:fld>
            <a:endParaRPr lang="en-CA" smtClean="0"/>
          </a:p>
        </p:txBody>
      </p:sp>
    </p:spTree>
    <p:extLst>
      <p:ext uri="{BB962C8B-B14F-4D97-AF65-F5344CB8AC3E}">
        <p14:creationId xmlns:p14="http://schemas.microsoft.com/office/powerpoint/2010/main" val="2266006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12935E-BA0F-493A-9862-F393D7087F72}" type="slidenum">
              <a:rPr lang="en-CA" smtClean="0"/>
              <a:pPr fontAlgn="base">
                <a:spcBef>
                  <a:spcPct val="0"/>
                </a:spcBef>
                <a:spcAft>
                  <a:spcPct val="0"/>
                </a:spcAft>
                <a:defRPr/>
              </a:pPr>
              <a:t>70</a:t>
            </a:fld>
            <a:endParaRPr lang="en-CA" smtClean="0"/>
          </a:p>
        </p:txBody>
      </p:sp>
    </p:spTree>
    <p:extLst>
      <p:ext uri="{BB962C8B-B14F-4D97-AF65-F5344CB8AC3E}">
        <p14:creationId xmlns:p14="http://schemas.microsoft.com/office/powerpoint/2010/main" val="89366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934129-1129-4939-B1D0-CA84335165C8}" type="slidenum">
              <a:rPr lang="en-CA" smtClean="0"/>
              <a:pPr fontAlgn="base">
                <a:spcBef>
                  <a:spcPct val="0"/>
                </a:spcBef>
                <a:spcAft>
                  <a:spcPct val="0"/>
                </a:spcAft>
                <a:defRPr/>
              </a:pPr>
              <a:t>38</a:t>
            </a:fld>
            <a:endParaRPr lang="en-CA" smtClean="0"/>
          </a:p>
        </p:txBody>
      </p:sp>
    </p:spTree>
    <p:extLst>
      <p:ext uri="{BB962C8B-B14F-4D97-AF65-F5344CB8AC3E}">
        <p14:creationId xmlns:p14="http://schemas.microsoft.com/office/powerpoint/2010/main" val="2292993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FDCA8D-83A6-41F0-91ED-97379A69D05B}" type="slidenum">
              <a:rPr lang="en-CA" smtClean="0"/>
              <a:pPr fontAlgn="base">
                <a:spcBef>
                  <a:spcPct val="0"/>
                </a:spcBef>
                <a:spcAft>
                  <a:spcPct val="0"/>
                </a:spcAft>
                <a:defRPr/>
              </a:pPr>
              <a:t>71</a:t>
            </a:fld>
            <a:endParaRPr lang="en-CA" smtClean="0"/>
          </a:p>
        </p:txBody>
      </p:sp>
    </p:spTree>
    <p:extLst>
      <p:ext uri="{BB962C8B-B14F-4D97-AF65-F5344CB8AC3E}">
        <p14:creationId xmlns:p14="http://schemas.microsoft.com/office/powerpoint/2010/main" val="1559815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F94572-8457-4647-B011-83FA42C8176D}" type="slidenum">
              <a:rPr lang="en-CA" smtClean="0"/>
              <a:pPr fontAlgn="base">
                <a:spcBef>
                  <a:spcPct val="0"/>
                </a:spcBef>
                <a:spcAft>
                  <a:spcPct val="0"/>
                </a:spcAft>
                <a:defRPr/>
              </a:pPr>
              <a:t>72</a:t>
            </a:fld>
            <a:endParaRPr lang="en-CA" smtClean="0"/>
          </a:p>
        </p:txBody>
      </p:sp>
    </p:spTree>
    <p:extLst>
      <p:ext uri="{BB962C8B-B14F-4D97-AF65-F5344CB8AC3E}">
        <p14:creationId xmlns:p14="http://schemas.microsoft.com/office/powerpoint/2010/main" val="4058963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416872-591E-4335-BF39-75B7C2A85096}" type="slidenum">
              <a:rPr lang="en-CA" smtClean="0"/>
              <a:pPr fontAlgn="base">
                <a:spcBef>
                  <a:spcPct val="0"/>
                </a:spcBef>
                <a:spcAft>
                  <a:spcPct val="0"/>
                </a:spcAft>
                <a:defRPr/>
              </a:pPr>
              <a:t>73</a:t>
            </a:fld>
            <a:endParaRPr lang="en-CA" smtClean="0"/>
          </a:p>
        </p:txBody>
      </p:sp>
    </p:spTree>
    <p:extLst>
      <p:ext uri="{BB962C8B-B14F-4D97-AF65-F5344CB8AC3E}">
        <p14:creationId xmlns:p14="http://schemas.microsoft.com/office/powerpoint/2010/main" val="1497886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2957DE-8815-47DE-8996-87CAE4515530}" type="slidenum">
              <a:rPr lang="en-CA" smtClean="0"/>
              <a:pPr fontAlgn="base">
                <a:spcBef>
                  <a:spcPct val="0"/>
                </a:spcBef>
                <a:spcAft>
                  <a:spcPct val="0"/>
                </a:spcAft>
                <a:defRPr/>
              </a:pPr>
              <a:t>74</a:t>
            </a:fld>
            <a:endParaRPr lang="en-CA" smtClean="0"/>
          </a:p>
        </p:txBody>
      </p:sp>
    </p:spTree>
    <p:extLst>
      <p:ext uri="{BB962C8B-B14F-4D97-AF65-F5344CB8AC3E}">
        <p14:creationId xmlns:p14="http://schemas.microsoft.com/office/powerpoint/2010/main" val="1035441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A0883B-F841-4306-9A3A-D66D8C760931}" type="slidenum">
              <a:rPr lang="en-CA" smtClean="0"/>
              <a:pPr fontAlgn="base">
                <a:spcBef>
                  <a:spcPct val="0"/>
                </a:spcBef>
                <a:spcAft>
                  <a:spcPct val="0"/>
                </a:spcAft>
                <a:defRPr/>
              </a:pPr>
              <a:t>75</a:t>
            </a:fld>
            <a:endParaRPr lang="en-CA" smtClean="0"/>
          </a:p>
        </p:txBody>
      </p:sp>
    </p:spTree>
    <p:extLst>
      <p:ext uri="{BB962C8B-B14F-4D97-AF65-F5344CB8AC3E}">
        <p14:creationId xmlns:p14="http://schemas.microsoft.com/office/powerpoint/2010/main" val="23027172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4BA979-7AD1-497B-A619-92ED46E88F4A}" type="slidenum">
              <a:rPr lang="en-CA" smtClean="0"/>
              <a:pPr fontAlgn="base">
                <a:spcBef>
                  <a:spcPct val="0"/>
                </a:spcBef>
                <a:spcAft>
                  <a:spcPct val="0"/>
                </a:spcAft>
                <a:defRPr/>
              </a:pPr>
              <a:t>76</a:t>
            </a:fld>
            <a:endParaRPr lang="en-CA" smtClean="0"/>
          </a:p>
        </p:txBody>
      </p:sp>
    </p:spTree>
    <p:extLst>
      <p:ext uri="{BB962C8B-B14F-4D97-AF65-F5344CB8AC3E}">
        <p14:creationId xmlns:p14="http://schemas.microsoft.com/office/powerpoint/2010/main" val="3405053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32CC9-1083-4BFA-B92E-D5AD6F265232}" type="slidenum">
              <a:rPr lang="en-CA" smtClean="0"/>
              <a:pPr fontAlgn="base">
                <a:spcBef>
                  <a:spcPct val="0"/>
                </a:spcBef>
                <a:spcAft>
                  <a:spcPct val="0"/>
                </a:spcAft>
                <a:defRPr/>
              </a:pPr>
              <a:t>77</a:t>
            </a:fld>
            <a:endParaRPr lang="en-CA" smtClean="0"/>
          </a:p>
        </p:txBody>
      </p:sp>
    </p:spTree>
    <p:extLst>
      <p:ext uri="{BB962C8B-B14F-4D97-AF65-F5344CB8AC3E}">
        <p14:creationId xmlns:p14="http://schemas.microsoft.com/office/powerpoint/2010/main" val="3378987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297CA1-DC58-4A75-A1DA-D6B533BEEDF4}" type="slidenum">
              <a:rPr lang="en-CA" smtClean="0"/>
              <a:pPr fontAlgn="base">
                <a:spcBef>
                  <a:spcPct val="0"/>
                </a:spcBef>
                <a:spcAft>
                  <a:spcPct val="0"/>
                </a:spcAft>
                <a:defRPr/>
              </a:pPr>
              <a:t>78</a:t>
            </a:fld>
            <a:endParaRPr lang="en-CA" smtClean="0"/>
          </a:p>
        </p:txBody>
      </p:sp>
    </p:spTree>
    <p:extLst>
      <p:ext uri="{BB962C8B-B14F-4D97-AF65-F5344CB8AC3E}">
        <p14:creationId xmlns:p14="http://schemas.microsoft.com/office/powerpoint/2010/main" val="39972534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6AB071-B981-4D71-9324-00D28A3870DD}" type="slidenum">
              <a:rPr lang="en-CA" smtClean="0"/>
              <a:pPr fontAlgn="base">
                <a:spcBef>
                  <a:spcPct val="0"/>
                </a:spcBef>
                <a:spcAft>
                  <a:spcPct val="0"/>
                </a:spcAft>
                <a:defRPr/>
              </a:pPr>
              <a:t>79</a:t>
            </a:fld>
            <a:endParaRPr lang="en-CA" smtClean="0"/>
          </a:p>
        </p:txBody>
      </p:sp>
    </p:spTree>
    <p:extLst>
      <p:ext uri="{BB962C8B-B14F-4D97-AF65-F5344CB8AC3E}">
        <p14:creationId xmlns:p14="http://schemas.microsoft.com/office/powerpoint/2010/main" val="2427713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84DBC-0C00-47FB-80DF-4C55D501081F}" type="slidenum">
              <a:rPr lang="en-CA" smtClean="0"/>
              <a:pPr fontAlgn="base">
                <a:spcBef>
                  <a:spcPct val="0"/>
                </a:spcBef>
                <a:spcAft>
                  <a:spcPct val="0"/>
                </a:spcAft>
                <a:defRPr/>
              </a:pPr>
              <a:t>80</a:t>
            </a:fld>
            <a:endParaRPr lang="en-CA" smtClean="0"/>
          </a:p>
        </p:txBody>
      </p:sp>
    </p:spTree>
    <p:extLst>
      <p:ext uri="{BB962C8B-B14F-4D97-AF65-F5344CB8AC3E}">
        <p14:creationId xmlns:p14="http://schemas.microsoft.com/office/powerpoint/2010/main" val="365933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5B79D-8EC0-4F84-ABE9-60F3F45DE4E6}" type="slidenum">
              <a:rPr lang="en-CA" smtClean="0"/>
              <a:pPr fontAlgn="base">
                <a:spcBef>
                  <a:spcPct val="0"/>
                </a:spcBef>
                <a:spcAft>
                  <a:spcPct val="0"/>
                </a:spcAft>
                <a:defRPr/>
              </a:pPr>
              <a:t>39</a:t>
            </a:fld>
            <a:endParaRPr lang="en-CA" smtClean="0"/>
          </a:p>
        </p:txBody>
      </p:sp>
    </p:spTree>
    <p:extLst>
      <p:ext uri="{BB962C8B-B14F-4D97-AF65-F5344CB8AC3E}">
        <p14:creationId xmlns:p14="http://schemas.microsoft.com/office/powerpoint/2010/main" val="2315715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3C72D-F7A1-4CF8-A403-AAFB6FE61D86}" type="slidenum">
              <a:rPr lang="en-CA" smtClean="0"/>
              <a:pPr fontAlgn="base">
                <a:spcBef>
                  <a:spcPct val="0"/>
                </a:spcBef>
                <a:spcAft>
                  <a:spcPct val="0"/>
                </a:spcAft>
                <a:defRPr/>
              </a:pPr>
              <a:t>83</a:t>
            </a:fld>
            <a:endParaRPr lang="en-CA" smtClean="0"/>
          </a:p>
        </p:txBody>
      </p:sp>
    </p:spTree>
    <p:extLst>
      <p:ext uri="{BB962C8B-B14F-4D97-AF65-F5344CB8AC3E}">
        <p14:creationId xmlns:p14="http://schemas.microsoft.com/office/powerpoint/2010/main" val="2560402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0B5AF2-0622-4EE6-B462-47949CF79585}" type="slidenum">
              <a:rPr lang="en-CA" smtClean="0"/>
              <a:pPr fontAlgn="base">
                <a:spcBef>
                  <a:spcPct val="0"/>
                </a:spcBef>
                <a:spcAft>
                  <a:spcPct val="0"/>
                </a:spcAft>
                <a:defRPr/>
              </a:pPr>
              <a:t>84</a:t>
            </a:fld>
            <a:endParaRPr lang="en-CA" smtClean="0"/>
          </a:p>
        </p:txBody>
      </p:sp>
    </p:spTree>
    <p:extLst>
      <p:ext uri="{BB962C8B-B14F-4D97-AF65-F5344CB8AC3E}">
        <p14:creationId xmlns:p14="http://schemas.microsoft.com/office/powerpoint/2010/main" val="1300334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7466ED-A873-432E-A22B-4995565A870F}" type="slidenum">
              <a:rPr lang="en-CA" smtClean="0"/>
              <a:pPr fontAlgn="base">
                <a:spcBef>
                  <a:spcPct val="0"/>
                </a:spcBef>
                <a:spcAft>
                  <a:spcPct val="0"/>
                </a:spcAft>
                <a:defRPr/>
              </a:pPr>
              <a:t>85</a:t>
            </a:fld>
            <a:endParaRPr lang="en-CA" smtClean="0"/>
          </a:p>
        </p:txBody>
      </p:sp>
    </p:spTree>
    <p:extLst>
      <p:ext uri="{BB962C8B-B14F-4D97-AF65-F5344CB8AC3E}">
        <p14:creationId xmlns:p14="http://schemas.microsoft.com/office/powerpoint/2010/main" val="1850968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7A7753-684F-4F35-A37A-695A236C42C0}" type="slidenum">
              <a:rPr lang="en-CA" smtClean="0"/>
              <a:pPr fontAlgn="base">
                <a:spcBef>
                  <a:spcPct val="0"/>
                </a:spcBef>
                <a:spcAft>
                  <a:spcPct val="0"/>
                </a:spcAft>
                <a:defRPr/>
              </a:pPr>
              <a:t>86</a:t>
            </a:fld>
            <a:endParaRPr lang="en-CA" smtClean="0"/>
          </a:p>
        </p:txBody>
      </p:sp>
    </p:spTree>
    <p:extLst>
      <p:ext uri="{BB962C8B-B14F-4D97-AF65-F5344CB8AC3E}">
        <p14:creationId xmlns:p14="http://schemas.microsoft.com/office/powerpoint/2010/main" val="1027036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1C05CC-5261-4C81-A879-39D642631277}" type="slidenum">
              <a:rPr lang="en-CA" smtClean="0"/>
              <a:pPr fontAlgn="base">
                <a:spcBef>
                  <a:spcPct val="0"/>
                </a:spcBef>
                <a:spcAft>
                  <a:spcPct val="0"/>
                </a:spcAft>
                <a:defRPr/>
              </a:pPr>
              <a:t>89</a:t>
            </a:fld>
            <a:endParaRPr lang="en-CA" smtClean="0"/>
          </a:p>
        </p:txBody>
      </p:sp>
    </p:spTree>
    <p:extLst>
      <p:ext uri="{BB962C8B-B14F-4D97-AF65-F5344CB8AC3E}">
        <p14:creationId xmlns:p14="http://schemas.microsoft.com/office/powerpoint/2010/main" val="1531616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D4C3D4-285C-4842-90A0-767E9BA92461}" type="slidenum">
              <a:rPr lang="en-CA" smtClean="0"/>
              <a:pPr fontAlgn="base">
                <a:spcBef>
                  <a:spcPct val="0"/>
                </a:spcBef>
                <a:spcAft>
                  <a:spcPct val="0"/>
                </a:spcAft>
                <a:defRPr/>
              </a:pPr>
              <a:t>90</a:t>
            </a:fld>
            <a:endParaRPr lang="en-CA" smtClean="0"/>
          </a:p>
        </p:txBody>
      </p:sp>
    </p:spTree>
    <p:extLst>
      <p:ext uri="{BB962C8B-B14F-4D97-AF65-F5344CB8AC3E}">
        <p14:creationId xmlns:p14="http://schemas.microsoft.com/office/powerpoint/2010/main" val="4066931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7972C3-1331-47B7-991D-DEF1C4BF6E9B}" type="slidenum">
              <a:rPr lang="en-CA" smtClean="0"/>
              <a:pPr fontAlgn="base">
                <a:spcBef>
                  <a:spcPct val="0"/>
                </a:spcBef>
                <a:spcAft>
                  <a:spcPct val="0"/>
                </a:spcAft>
                <a:defRPr/>
              </a:pPr>
              <a:t>91</a:t>
            </a:fld>
            <a:endParaRPr lang="en-CA" smtClean="0"/>
          </a:p>
        </p:txBody>
      </p:sp>
    </p:spTree>
    <p:extLst>
      <p:ext uri="{BB962C8B-B14F-4D97-AF65-F5344CB8AC3E}">
        <p14:creationId xmlns:p14="http://schemas.microsoft.com/office/powerpoint/2010/main" val="3316309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B5AFF0-7B30-4507-91ED-7883F51B0095}" type="slidenum">
              <a:rPr lang="en-CA" smtClean="0"/>
              <a:pPr fontAlgn="base">
                <a:spcBef>
                  <a:spcPct val="0"/>
                </a:spcBef>
                <a:spcAft>
                  <a:spcPct val="0"/>
                </a:spcAft>
                <a:defRPr/>
              </a:pPr>
              <a:t>92</a:t>
            </a:fld>
            <a:endParaRPr lang="en-CA" smtClean="0"/>
          </a:p>
        </p:txBody>
      </p:sp>
    </p:spTree>
    <p:extLst>
      <p:ext uri="{BB962C8B-B14F-4D97-AF65-F5344CB8AC3E}">
        <p14:creationId xmlns:p14="http://schemas.microsoft.com/office/powerpoint/2010/main" val="2870121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B6A65E-9028-4091-A595-C67B58907192}" type="slidenum">
              <a:rPr lang="en-CA" smtClean="0"/>
              <a:pPr fontAlgn="base">
                <a:spcBef>
                  <a:spcPct val="0"/>
                </a:spcBef>
                <a:spcAft>
                  <a:spcPct val="0"/>
                </a:spcAft>
                <a:defRPr/>
              </a:pPr>
              <a:t>93</a:t>
            </a:fld>
            <a:endParaRPr lang="en-CA" smtClean="0"/>
          </a:p>
        </p:txBody>
      </p:sp>
    </p:spTree>
    <p:extLst>
      <p:ext uri="{BB962C8B-B14F-4D97-AF65-F5344CB8AC3E}">
        <p14:creationId xmlns:p14="http://schemas.microsoft.com/office/powerpoint/2010/main" val="25810976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58C6C-9373-434B-ADF2-4B9419002B78}" type="slidenum">
              <a:rPr lang="en-CA" smtClean="0"/>
              <a:pPr fontAlgn="base">
                <a:spcBef>
                  <a:spcPct val="0"/>
                </a:spcBef>
                <a:spcAft>
                  <a:spcPct val="0"/>
                </a:spcAft>
                <a:defRPr/>
              </a:pPr>
              <a:t>94</a:t>
            </a:fld>
            <a:endParaRPr lang="en-CA" smtClean="0"/>
          </a:p>
        </p:txBody>
      </p:sp>
    </p:spTree>
    <p:extLst>
      <p:ext uri="{BB962C8B-B14F-4D97-AF65-F5344CB8AC3E}">
        <p14:creationId xmlns:p14="http://schemas.microsoft.com/office/powerpoint/2010/main" val="295778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3FA96-56A0-4715-A755-C8B5BB74B371}" type="slidenum">
              <a:rPr lang="en-CA" smtClean="0"/>
              <a:pPr fontAlgn="base">
                <a:spcBef>
                  <a:spcPct val="0"/>
                </a:spcBef>
                <a:spcAft>
                  <a:spcPct val="0"/>
                </a:spcAft>
                <a:defRPr/>
              </a:pPr>
              <a:t>40</a:t>
            </a:fld>
            <a:endParaRPr lang="en-CA" smtClean="0"/>
          </a:p>
        </p:txBody>
      </p:sp>
    </p:spTree>
    <p:extLst>
      <p:ext uri="{BB962C8B-B14F-4D97-AF65-F5344CB8AC3E}">
        <p14:creationId xmlns:p14="http://schemas.microsoft.com/office/powerpoint/2010/main" val="18271998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476A9B-53F0-4B12-9932-99119E4BE740}" type="slidenum">
              <a:rPr lang="en-CA" smtClean="0"/>
              <a:pPr fontAlgn="base">
                <a:spcBef>
                  <a:spcPct val="0"/>
                </a:spcBef>
                <a:spcAft>
                  <a:spcPct val="0"/>
                </a:spcAft>
                <a:defRPr/>
              </a:pPr>
              <a:t>95</a:t>
            </a:fld>
            <a:endParaRPr lang="en-CA" smtClean="0"/>
          </a:p>
        </p:txBody>
      </p:sp>
    </p:spTree>
    <p:extLst>
      <p:ext uri="{BB962C8B-B14F-4D97-AF65-F5344CB8AC3E}">
        <p14:creationId xmlns:p14="http://schemas.microsoft.com/office/powerpoint/2010/main" val="3708166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[S14: M—</a:t>
            </a:r>
            <a:r>
              <a:rPr lang="en-US" dirty="0" err="1" smtClean="0"/>
              <a:t>jyp</a:t>
            </a:r>
            <a:r>
              <a:rPr lang="en-US" dirty="0" smtClean="0"/>
              <a:t>]</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5223E-5968-4555-8E83-B6BFB55F136B}" type="slidenum">
              <a:rPr lang="en-CA" smtClean="0"/>
              <a:pPr fontAlgn="base">
                <a:spcBef>
                  <a:spcPct val="0"/>
                </a:spcBef>
                <a:spcAft>
                  <a:spcPct val="0"/>
                </a:spcAft>
                <a:defRPr/>
              </a:pPr>
              <a:t>100</a:t>
            </a:fld>
            <a:endParaRPr lang="en-CA" smtClean="0"/>
          </a:p>
        </p:txBody>
      </p:sp>
    </p:spTree>
    <p:extLst>
      <p:ext uri="{BB962C8B-B14F-4D97-AF65-F5344CB8AC3E}">
        <p14:creationId xmlns:p14="http://schemas.microsoft.com/office/powerpoint/2010/main" val="2827540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F51B6E-A5D9-4338-8831-C310393683CF}" type="slidenum">
              <a:rPr lang="en-CA" smtClean="0"/>
              <a:pPr fontAlgn="base">
                <a:spcBef>
                  <a:spcPct val="0"/>
                </a:spcBef>
                <a:spcAft>
                  <a:spcPct val="0"/>
                </a:spcAft>
                <a:defRPr/>
              </a:pPr>
              <a:t>101</a:t>
            </a:fld>
            <a:endParaRPr lang="en-CA" smtClean="0"/>
          </a:p>
        </p:txBody>
      </p:sp>
    </p:spTree>
    <p:extLst>
      <p:ext uri="{BB962C8B-B14F-4D97-AF65-F5344CB8AC3E}">
        <p14:creationId xmlns:p14="http://schemas.microsoft.com/office/powerpoint/2010/main" val="576353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D2441-DE58-402A-A705-9829F540A8FE}" type="slidenum">
              <a:rPr lang="en-CA" smtClean="0"/>
              <a:pPr fontAlgn="base">
                <a:spcBef>
                  <a:spcPct val="0"/>
                </a:spcBef>
                <a:spcAft>
                  <a:spcPct val="0"/>
                </a:spcAft>
                <a:defRPr/>
              </a:pPr>
              <a:t>102</a:t>
            </a:fld>
            <a:endParaRPr lang="en-CA" smtClean="0"/>
          </a:p>
        </p:txBody>
      </p:sp>
    </p:spTree>
    <p:extLst>
      <p:ext uri="{BB962C8B-B14F-4D97-AF65-F5344CB8AC3E}">
        <p14:creationId xmlns:p14="http://schemas.microsoft.com/office/powerpoint/2010/main" val="1931957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5F8A7-14BD-408C-8D52-71763B7DC014}" type="slidenum">
              <a:rPr lang="en-CA" smtClean="0"/>
              <a:pPr fontAlgn="base">
                <a:spcBef>
                  <a:spcPct val="0"/>
                </a:spcBef>
                <a:spcAft>
                  <a:spcPct val="0"/>
                </a:spcAft>
                <a:defRPr/>
              </a:pPr>
              <a:t>103</a:t>
            </a:fld>
            <a:endParaRPr lang="en-CA" smtClean="0"/>
          </a:p>
        </p:txBody>
      </p:sp>
    </p:spTree>
    <p:extLst>
      <p:ext uri="{BB962C8B-B14F-4D97-AF65-F5344CB8AC3E}">
        <p14:creationId xmlns:p14="http://schemas.microsoft.com/office/powerpoint/2010/main" val="2055069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04DD12-F7AA-49FB-9381-8ECFD0BFE6ED}" type="slidenum">
              <a:rPr lang="en-CA" smtClean="0"/>
              <a:pPr fontAlgn="base">
                <a:spcBef>
                  <a:spcPct val="0"/>
                </a:spcBef>
                <a:spcAft>
                  <a:spcPct val="0"/>
                </a:spcAft>
                <a:defRPr/>
              </a:pPr>
              <a:t>104</a:t>
            </a:fld>
            <a:endParaRPr lang="en-CA" smtClean="0"/>
          </a:p>
        </p:txBody>
      </p:sp>
    </p:spTree>
    <p:extLst>
      <p:ext uri="{BB962C8B-B14F-4D97-AF65-F5344CB8AC3E}">
        <p14:creationId xmlns:p14="http://schemas.microsoft.com/office/powerpoint/2010/main" val="14558010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4C7931-60CD-4953-86C9-AE6FB4D47E9F}" type="slidenum">
              <a:rPr lang="en-CA" smtClean="0"/>
              <a:pPr fontAlgn="base">
                <a:spcBef>
                  <a:spcPct val="0"/>
                </a:spcBef>
                <a:spcAft>
                  <a:spcPct val="0"/>
                </a:spcAft>
                <a:defRPr/>
              </a:pPr>
              <a:t>105</a:t>
            </a:fld>
            <a:endParaRPr lang="en-CA" smtClean="0"/>
          </a:p>
        </p:txBody>
      </p:sp>
    </p:spTree>
    <p:extLst>
      <p:ext uri="{BB962C8B-B14F-4D97-AF65-F5344CB8AC3E}">
        <p14:creationId xmlns:p14="http://schemas.microsoft.com/office/powerpoint/2010/main" val="28296011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277EF8-E564-4CF5-B76D-12447E582D01}" type="slidenum">
              <a:rPr lang="en-CA" smtClean="0"/>
              <a:pPr fontAlgn="base">
                <a:spcBef>
                  <a:spcPct val="0"/>
                </a:spcBef>
                <a:spcAft>
                  <a:spcPct val="0"/>
                </a:spcAft>
                <a:defRPr/>
              </a:pPr>
              <a:t>106</a:t>
            </a:fld>
            <a:endParaRPr lang="en-CA" smtClean="0"/>
          </a:p>
        </p:txBody>
      </p:sp>
    </p:spTree>
    <p:extLst>
      <p:ext uri="{BB962C8B-B14F-4D97-AF65-F5344CB8AC3E}">
        <p14:creationId xmlns:p14="http://schemas.microsoft.com/office/powerpoint/2010/main" val="42322417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77464-FBB9-47DC-AE38-9724253FFE89}" type="slidenum">
              <a:rPr lang="en-CA" smtClean="0"/>
              <a:pPr fontAlgn="base">
                <a:spcBef>
                  <a:spcPct val="0"/>
                </a:spcBef>
                <a:spcAft>
                  <a:spcPct val="0"/>
                </a:spcAft>
                <a:defRPr/>
              </a:pPr>
              <a:t>107</a:t>
            </a:fld>
            <a:endParaRPr lang="en-CA" smtClean="0"/>
          </a:p>
        </p:txBody>
      </p:sp>
    </p:spTree>
    <p:extLst>
      <p:ext uri="{BB962C8B-B14F-4D97-AF65-F5344CB8AC3E}">
        <p14:creationId xmlns:p14="http://schemas.microsoft.com/office/powerpoint/2010/main" val="4258173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F93608-C961-4277-B5E3-7EC090E7AC7A}" type="slidenum">
              <a:rPr lang="en-CA" smtClean="0"/>
              <a:pPr fontAlgn="base">
                <a:spcBef>
                  <a:spcPct val="0"/>
                </a:spcBef>
                <a:spcAft>
                  <a:spcPct val="0"/>
                </a:spcAft>
                <a:defRPr/>
              </a:pPr>
              <a:t>108</a:t>
            </a:fld>
            <a:endParaRPr lang="en-CA" smtClean="0"/>
          </a:p>
        </p:txBody>
      </p:sp>
    </p:spTree>
    <p:extLst>
      <p:ext uri="{BB962C8B-B14F-4D97-AF65-F5344CB8AC3E}">
        <p14:creationId xmlns:p14="http://schemas.microsoft.com/office/powerpoint/2010/main" val="318513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Cover</a:t>
            </a:r>
            <a:r>
              <a:rPr lang="en-US" baseline="0" dirty="0" smtClean="0"/>
              <a:t> this because it is highly likely we will use rand() in one or more of our projects</a:t>
            </a:r>
            <a:endParaRPr lang="en-US" dirty="0"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FD5919-D210-46F8-BD85-B6A0E2CE91A0}" type="slidenum">
              <a:rPr lang="en-CA" smtClean="0"/>
              <a:pPr fontAlgn="base">
                <a:spcBef>
                  <a:spcPct val="0"/>
                </a:spcBef>
                <a:spcAft>
                  <a:spcPct val="0"/>
                </a:spcAft>
                <a:defRPr/>
              </a:pPr>
              <a:t>41</a:t>
            </a:fld>
            <a:endParaRPr lang="en-CA" smtClean="0"/>
          </a:p>
        </p:txBody>
      </p:sp>
    </p:spTree>
    <p:extLst>
      <p:ext uri="{BB962C8B-B14F-4D97-AF65-F5344CB8AC3E}">
        <p14:creationId xmlns:p14="http://schemas.microsoft.com/office/powerpoint/2010/main" val="3887543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DAB2DF-3713-4B26-A0A1-3E96493B489F}" type="slidenum">
              <a:rPr lang="en-CA" smtClean="0"/>
              <a:pPr fontAlgn="base">
                <a:spcBef>
                  <a:spcPct val="0"/>
                </a:spcBef>
                <a:spcAft>
                  <a:spcPct val="0"/>
                </a:spcAft>
                <a:defRPr/>
              </a:pPr>
              <a:t>109</a:t>
            </a:fld>
            <a:endParaRPr lang="en-CA" smtClean="0"/>
          </a:p>
        </p:txBody>
      </p:sp>
    </p:spTree>
    <p:extLst>
      <p:ext uri="{BB962C8B-B14F-4D97-AF65-F5344CB8AC3E}">
        <p14:creationId xmlns:p14="http://schemas.microsoft.com/office/powerpoint/2010/main" val="2963679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15E9F-FE1E-4670-95E3-AD0B18157947}" type="slidenum">
              <a:rPr lang="en-CA" smtClean="0"/>
              <a:pPr fontAlgn="base">
                <a:spcBef>
                  <a:spcPct val="0"/>
                </a:spcBef>
                <a:spcAft>
                  <a:spcPct val="0"/>
                </a:spcAft>
                <a:defRPr/>
              </a:pPr>
              <a:t>110</a:t>
            </a:fld>
            <a:endParaRPr lang="en-CA" smtClean="0"/>
          </a:p>
        </p:txBody>
      </p:sp>
    </p:spTree>
    <p:extLst>
      <p:ext uri="{BB962C8B-B14F-4D97-AF65-F5344CB8AC3E}">
        <p14:creationId xmlns:p14="http://schemas.microsoft.com/office/powerpoint/2010/main" val="2897195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540543-1E7B-4ED6-95EF-887ED8A5D260}" type="slidenum">
              <a:rPr lang="en-CA" smtClean="0"/>
              <a:pPr fontAlgn="base">
                <a:spcBef>
                  <a:spcPct val="0"/>
                </a:spcBef>
                <a:spcAft>
                  <a:spcPct val="0"/>
                </a:spcAft>
                <a:defRPr/>
              </a:pPr>
              <a:t>42</a:t>
            </a:fld>
            <a:endParaRPr lang="en-CA" smtClean="0"/>
          </a:p>
        </p:txBody>
      </p:sp>
    </p:spTree>
    <p:extLst>
      <p:ext uri="{BB962C8B-B14F-4D97-AF65-F5344CB8AC3E}">
        <p14:creationId xmlns:p14="http://schemas.microsoft.com/office/powerpoint/2010/main" val="428157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E02A3D-5636-48C7-8D73-8314F2349785}" type="slidenum">
              <a:rPr lang="en-CA" smtClean="0"/>
              <a:pPr fontAlgn="base">
                <a:spcBef>
                  <a:spcPct val="0"/>
                </a:spcBef>
                <a:spcAft>
                  <a:spcPct val="0"/>
                </a:spcAft>
                <a:defRPr/>
              </a:pPr>
              <a:t>43</a:t>
            </a:fld>
            <a:endParaRPr lang="en-CA" smtClean="0"/>
          </a:p>
        </p:txBody>
      </p:sp>
    </p:spTree>
    <p:extLst>
      <p:ext uri="{BB962C8B-B14F-4D97-AF65-F5344CB8AC3E}">
        <p14:creationId xmlns:p14="http://schemas.microsoft.com/office/powerpoint/2010/main" val="212156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[S14: M—</a:t>
            </a:r>
            <a:r>
              <a:rPr lang="en-US" dirty="0" err="1" smtClean="0"/>
              <a:t>jyp</a:t>
            </a:r>
            <a:r>
              <a:rPr lang="en-US" dirty="0" smtClean="0"/>
              <a:t>]</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933FED-2BFF-4A36-BB9E-2B675A75673D}" type="slidenum">
              <a:rPr lang="en-CA" smtClean="0"/>
              <a:pPr fontAlgn="base">
                <a:spcBef>
                  <a:spcPct val="0"/>
                </a:spcBef>
                <a:spcAft>
                  <a:spcPct val="0"/>
                </a:spcAft>
                <a:defRPr/>
              </a:pPr>
              <a:t>44</a:t>
            </a:fld>
            <a:endParaRPr lang="en-CA" smtClean="0"/>
          </a:p>
        </p:txBody>
      </p:sp>
    </p:spTree>
    <p:extLst>
      <p:ext uri="{BB962C8B-B14F-4D97-AF65-F5344CB8AC3E}">
        <p14:creationId xmlns:p14="http://schemas.microsoft.com/office/powerpoint/2010/main" val="44404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18E7A6-C56B-4669-B79F-A7A50BBC3274}" type="datetime1">
              <a:rPr lang="en-US"/>
              <a:pPr>
                <a:defRPr/>
              </a:pPr>
              <a:t>9/22/14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2565B3-AA4F-4178-A452-9EC3C7AAEDE1}" type="slidenum">
              <a:rPr lang="en-US"/>
              <a:pPr>
                <a:defRPr/>
              </a:pPr>
              <a:t>‹#›</a:t>
            </a:fld>
            <a:endParaRPr lang="en-US"/>
          </a:p>
        </p:txBody>
      </p:sp>
    </p:spTree>
    <p:extLst>
      <p:ext uri="{BB962C8B-B14F-4D97-AF65-F5344CB8AC3E}">
        <p14:creationId xmlns:p14="http://schemas.microsoft.com/office/powerpoint/2010/main" val="241008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7B0D2F-CC9B-49FB-8A10-0A66A3D549DA}" type="datetime1">
              <a:rPr lang="en-US"/>
              <a:pPr>
                <a:defRPr/>
              </a:pPr>
              <a:t>9/22/14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A4CBB6-E8C2-4FA4-AC69-7B0EB0B53C94}" type="slidenum">
              <a:rPr lang="en-US"/>
              <a:pPr>
                <a:defRPr/>
              </a:pPr>
              <a:t>‹#›</a:t>
            </a:fld>
            <a:endParaRPr lang="en-US"/>
          </a:p>
        </p:txBody>
      </p:sp>
    </p:spTree>
    <p:extLst>
      <p:ext uri="{BB962C8B-B14F-4D97-AF65-F5344CB8AC3E}">
        <p14:creationId xmlns:p14="http://schemas.microsoft.com/office/powerpoint/2010/main" val="102490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C649C-5DDD-4397-9B41-3BFF9400C0D4}" type="datetime1">
              <a:rPr lang="en-US"/>
              <a:pPr>
                <a:defRPr/>
              </a:pPr>
              <a:t>9/22/14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1CC002-8EF7-4927-9C60-9141CFD2257E}" type="slidenum">
              <a:rPr lang="en-US"/>
              <a:pPr>
                <a:defRPr/>
              </a:pPr>
              <a:t>‹#›</a:t>
            </a:fld>
            <a:endParaRPr lang="en-US"/>
          </a:p>
        </p:txBody>
      </p:sp>
    </p:spTree>
    <p:extLst>
      <p:ext uri="{BB962C8B-B14F-4D97-AF65-F5344CB8AC3E}">
        <p14:creationId xmlns:p14="http://schemas.microsoft.com/office/powerpoint/2010/main" val="372156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1138"/>
            <a:ext cx="8229600" cy="7032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04900"/>
            <a:ext cx="8229600" cy="50212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7325416-7404-4780-8F93-A11D98864A33}" type="datetime1">
              <a:rPr lang="en-US"/>
              <a:pPr>
                <a:defRPr/>
              </a:pPr>
              <a:t>9/22/14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1E492B-6D2F-45B6-908F-F7DF2AFA61D1}" type="slidenum">
              <a:rPr lang="en-US"/>
              <a:pPr>
                <a:defRPr/>
              </a:pPr>
              <a:t>‹#›</a:t>
            </a:fld>
            <a:endParaRPr lang="en-US"/>
          </a:p>
        </p:txBody>
      </p:sp>
    </p:spTree>
    <p:extLst>
      <p:ext uri="{BB962C8B-B14F-4D97-AF65-F5344CB8AC3E}">
        <p14:creationId xmlns:p14="http://schemas.microsoft.com/office/powerpoint/2010/main" val="406599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9B5A37-E88C-4B98-9CC4-C588D165B571}" type="datetime1">
              <a:rPr lang="en-US"/>
              <a:pPr>
                <a:defRPr/>
              </a:pPr>
              <a:t>9/22/14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161C1A-5BD0-4BBA-A944-1FEA06B0730D}" type="slidenum">
              <a:rPr lang="en-US"/>
              <a:pPr>
                <a:defRPr/>
              </a:pPr>
              <a:t>‹#›</a:t>
            </a:fld>
            <a:endParaRPr lang="en-US"/>
          </a:p>
        </p:txBody>
      </p:sp>
    </p:spTree>
    <p:extLst>
      <p:ext uri="{BB962C8B-B14F-4D97-AF65-F5344CB8AC3E}">
        <p14:creationId xmlns:p14="http://schemas.microsoft.com/office/powerpoint/2010/main" val="377189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401DE9F-5257-4FD9-9A83-CBE01FBB66EB}" type="datetime1">
              <a:rPr lang="en-US"/>
              <a:pPr>
                <a:defRPr/>
              </a:pPr>
              <a:t>9/22/14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254BFF-D215-427E-81BA-2AFE9E7D8803}" type="slidenum">
              <a:rPr lang="en-US"/>
              <a:pPr>
                <a:defRPr/>
              </a:pPr>
              <a:t>‹#›</a:t>
            </a:fld>
            <a:endParaRPr lang="en-US"/>
          </a:p>
        </p:txBody>
      </p:sp>
    </p:spTree>
    <p:extLst>
      <p:ext uri="{BB962C8B-B14F-4D97-AF65-F5344CB8AC3E}">
        <p14:creationId xmlns:p14="http://schemas.microsoft.com/office/powerpoint/2010/main" val="2913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27B0CA-49C1-4B2A-A5FD-E893A184D4EF}" type="datetime1">
              <a:rPr lang="en-US"/>
              <a:pPr>
                <a:defRPr/>
              </a:pPr>
              <a:t>9/22/14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A3A4C1-CE15-44E0-B6AA-5A5318B6B74D}" type="slidenum">
              <a:rPr lang="en-US"/>
              <a:pPr>
                <a:defRPr/>
              </a:pPr>
              <a:t>‹#›</a:t>
            </a:fld>
            <a:endParaRPr lang="en-US"/>
          </a:p>
        </p:txBody>
      </p:sp>
    </p:spTree>
    <p:extLst>
      <p:ext uri="{BB962C8B-B14F-4D97-AF65-F5344CB8AC3E}">
        <p14:creationId xmlns:p14="http://schemas.microsoft.com/office/powerpoint/2010/main" val="29575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A76412-2B47-4620-93D5-AFC2CFF9BD58}" type="datetime1">
              <a:rPr lang="en-US"/>
              <a:pPr>
                <a:defRPr/>
              </a:pPr>
              <a:t>9/22/14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E2FEBF-EF26-4968-90F3-9B7EA454BDE8}" type="slidenum">
              <a:rPr lang="en-US"/>
              <a:pPr>
                <a:defRPr/>
              </a:pPr>
              <a:t>‹#›</a:t>
            </a:fld>
            <a:endParaRPr lang="en-US"/>
          </a:p>
        </p:txBody>
      </p:sp>
    </p:spTree>
    <p:extLst>
      <p:ext uri="{BB962C8B-B14F-4D97-AF65-F5344CB8AC3E}">
        <p14:creationId xmlns:p14="http://schemas.microsoft.com/office/powerpoint/2010/main" val="215636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776321-D1D0-42C9-A3ED-D6A13FF32306}" type="datetime1">
              <a:rPr lang="en-US"/>
              <a:pPr>
                <a:defRPr/>
              </a:pPr>
              <a:t>9/22/14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D08EBF1-3636-4BDB-B545-825C5820C499}" type="slidenum">
              <a:rPr lang="en-US"/>
              <a:pPr>
                <a:defRPr/>
              </a:pPr>
              <a:t>‹#›</a:t>
            </a:fld>
            <a:endParaRPr lang="en-US"/>
          </a:p>
        </p:txBody>
      </p:sp>
    </p:spTree>
    <p:extLst>
      <p:ext uri="{BB962C8B-B14F-4D97-AF65-F5344CB8AC3E}">
        <p14:creationId xmlns:p14="http://schemas.microsoft.com/office/powerpoint/2010/main" val="264333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AE6971-F543-46EF-BCD6-C6A1479BF384}" type="datetime1">
              <a:rPr lang="en-US"/>
              <a:pPr>
                <a:defRPr/>
              </a:pPr>
              <a:t>9/22/14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B715F3-4220-4CE2-8B56-4AD4B58C7EA0}" type="slidenum">
              <a:rPr lang="en-US"/>
              <a:pPr>
                <a:defRPr/>
              </a:pPr>
              <a:t>‹#›</a:t>
            </a:fld>
            <a:endParaRPr lang="en-US"/>
          </a:p>
        </p:txBody>
      </p:sp>
    </p:spTree>
    <p:extLst>
      <p:ext uri="{BB962C8B-B14F-4D97-AF65-F5344CB8AC3E}">
        <p14:creationId xmlns:p14="http://schemas.microsoft.com/office/powerpoint/2010/main" val="1342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1B426A-B398-4EE7-85C4-64AEBA9A6900}" type="datetime1">
              <a:rPr lang="en-US"/>
              <a:pPr>
                <a:defRPr/>
              </a:pPr>
              <a:t>9/22/14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4034CA-D5B0-4876-A180-AEDA0EA02E84}" type="slidenum">
              <a:rPr lang="en-US"/>
              <a:pPr>
                <a:defRPr/>
              </a:pPr>
              <a:t>‹#›</a:t>
            </a:fld>
            <a:endParaRPr lang="en-US"/>
          </a:p>
        </p:txBody>
      </p:sp>
    </p:spTree>
    <p:extLst>
      <p:ext uri="{BB962C8B-B14F-4D97-AF65-F5344CB8AC3E}">
        <p14:creationId xmlns:p14="http://schemas.microsoft.com/office/powerpoint/2010/main" val="9428818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4738B1AF-BC95-4B17-B839-B04923579CB4}" type="datetime1">
              <a:rPr lang="en-US"/>
              <a:pPr>
                <a:defRPr/>
              </a:pPr>
              <a:t>9/22/14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407E80B-A99A-4F42-A94E-8CEBB9A9CD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image" Target="../media/image10.pn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png"/><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4.pn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5.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6.png"/><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7.pn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8.pn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9.pn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t>C++ Primer II</a:t>
            </a:r>
          </a:p>
        </p:txBody>
      </p:sp>
      <p:sp>
        <p:nvSpPr>
          <p:cNvPr id="3075" name="Subtitle 2"/>
          <p:cNvSpPr>
            <a:spLocks noGrp="1"/>
          </p:cNvSpPr>
          <p:nvPr>
            <p:ph type="subTitle" idx="1"/>
          </p:nvPr>
        </p:nvSpPr>
        <p:spPr/>
        <p:txBody>
          <a:bodyPr/>
          <a:lstStyle/>
          <a:p>
            <a:pPr eaLnBrk="1" hangingPunct="1"/>
            <a:r>
              <a:rPr lang="en-US" smtClean="0">
                <a:solidFill>
                  <a:srgbClr val="000000"/>
                </a:solidFill>
              </a:rPr>
              <a:t>CMSC 202</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Variable Scope</a:t>
            </a:r>
          </a:p>
        </p:txBody>
      </p:sp>
      <p:sp>
        <p:nvSpPr>
          <p:cNvPr id="3" name="Content Placeholder 2"/>
          <p:cNvSpPr>
            <a:spLocks noGrp="1"/>
          </p:cNvSpPr>
          <p:nvPr>
            <p:ph idx="1"/>
          </p:nvPr>
        </p:nvSpPr>
        <p:spPr>
          <a:xfrm>
            <a:off x="457200" y="1212850"/>
            <a:ext cx="8229600" cy="3167063"/>
          </a:xfrm>
        </p:spPr>
        <p:txBody>
          <a:bodyPr rtlCol="0">
            <a:normAutofit fontScale="77500" lnSpcReduction="20000"/>
          </a:bodyPr>
          <a:lstStyle/>
          <a:p>
            <a:pPr eaLnBrk="1" fontAlgn="auto" hangingPunct="1">
              <a:spcAft>
                <a:spcPts val="0"/>
              </a:spcAft>
              <a:buFont typeface="Arial"/>
              <a:buChar char="•"/>
              <a:defRPr/>
            </a:pPr>
            <a:r>
              <a:rPr lang="en-US" dirty="0" smtClean="0">
                <a:ea typeface="+mn-ea"/>
              </a:rPr>
              <a:t>You can define new variables in many places in your code, so where is it in effect?</a:t>
            </a:r>
          </a:p>
          <a:p>
            <a:pPr eaLnBrk="1" fontAlgn="auto" hangingPunct="1">
              <a:spcAft>
                <a:spcPts val="0"/>
              </a:spcAft>
              <a:buFont typeface="Arial"/>
              <a:buChar char="•"/>
              <a:defRPr/>
            </a:pPr>
            <a:r>
              <a:rPr lang="en-US" dirty="0" smtClean="0">
                <a:ea typeface="+mn-ea"/>
              </a:rPr>
              <a:t>A variable’s </a:t>
            </a:r>
            <a:r>
              <a:rPr lang="en-US" i="1" dirty="0" smtClean="0">
                <a:ea typeface="+mn-ea"/>
              </a:rPr>
              <a:t>scope </a:t>
            </a:r>
            <a:r>
              <a:rPr lang="en-US" dirty="0" smtClean="0">
                <a:ea typeface="+mn-ea"/>
              </a:rPr>
              <a:t>is the set of code statements in which the variable is known to the compiler.</a:t>
            </a:r>
          </a:p>
          <a:p>
            <a:pPr eaLnBrk="1" fontAlgn="auto" hangingPunct="1">
              <a:spcAft>
                <a:spcPts val="0"/>
              </a:spcAft>
              <a:buFont typeface="Arial"/>
              <a:buChar char="•"/>
              <a:defRPr/>
            </a:pPr>
            <a:r>
              <a:rPr lang="en-US" dirty="0" smtClean="0">
                <a:ea typeface="+mn-ea"/>
              </a:rPr>
              <a:t>Where a variable can be referenced from in your program</a:t>
            </a:r>
          </a:p>
          <a:p>
            <a:pPr eaLnBrk="1" fontAlgn="auto" hangingPunct="1">
              <a:spcAft>
                <a:spcPts val="0"/>
              </a:spcAft>
              <a:buFont typeface="Arial"/>
              <a:buChar char="•"/>
              <a:defRPr/>
            </a:pPr>
            <a:r>
              <a:rPr lang="en-US" dirty="0" smtClean="0">
                <a:ea typeface="+mn-ea"/>
              </a:rPr>
              <a:t>Limited to the code block in which the variable is defined</a:t>
            </a:r>
          </a:p>
          <a:p>
            <a:pPr eaLnBrk="1" fontAlgn="auto" hangingPunct="1">
              <a:spcAft>
                <a:spcPts val="0"/>
              </a:spcAft>
              <a:buFont typeface="Arial"/>
              <a:buChar char="•"/>
              <a:defRPr/>
            </a:pPr>
            <a:r>
              <a:rPr lang="en-US" dirty="0" smtClean="0">
                <a:ea typeface="+mn-ea"/>
              </a:rPr>
              <a:t>For example:</a:t>
            </a:r>
          </a:p>
        </p:txBody>
      </p:sp>
      <p:sp>
        <p:nvSpPr>
          <p:cNvPr id="5" name="Rectangle 4"/>
          <p:cNvSpPr>
            <a:spLocks noChangeArrowheads="1"/>
          </p:cNvSpPr>
          <p:nvPr/>
        </p:nvSpPr>
        <p:spPr bwMode="auto">
          <a:xfrm>
            <a:off x="2286000" y="4470400"/>
            <a:ext cx="4572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if</a:t>
            </a:r>
            <a:r>
              <a:rPr lang="en-US" sz="1800" b="1">
                <a:solidFill>
                  <a:srgbClr val="000000"/>
                </a:solidFill>
                <a:latin typeface="Courier New" panose="02070309020205020404" pitchFamily="49" charset="0"/>
              </a:rPr>
              <a:t>(age &gt;= 18) {</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bool</a:t>
            </a:r>
            <a:r>
              <a:rPr lang="en-US" sz="1800" b="1">
                <a:solidFill>
                  <a:srgbClr val="000000"/>
                </a:solidFill>
                <a:latin typeface="Courier New" panose="02070309020205020404" pitchFamily="49" charset="0"/>
              </a:rPr>
              <a:t> adult = </a:t>
            </a:r>
            <a:r>
              <a:rPr lang="en-US" sz="1800" b="1">
                <a:solidFill>
                  <a:srgbClr val="9E0067"/>
                </a:solidFill>
                <a:latin typeface="Courier New" panose="02070309020205020404" pitchFamily="49" charset="0"/>
              </a:rPr>
              <a:t>true</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389473"/>
                </a:solidFill>
                <a:latin typeface="Courier New" panose="02070309020205020404" pitchFamily="49" charset="0"/>
              </a:rPr>
              <a:t>/* couldn't use adult here */</a:t>
            </a:r>
            <a:endParaRPr lang="en-US" sz="1800" b="1">
              <a:latin typeface="Courier New" panose="02070309020205020404" pitchFamily="49" charset="0"/>
              <a:cs typeface="Courier New" panose="02070309020205020404" pitchFamily="49" charset="0"/>
            </a:endParaRPr>
          </a:p>
        </p:txBody>
      </p:sp>
      <p:sp>
        <p:nvSpPr>
          <p:cNvPr id="102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B485F5B-587B-4E00-85CF-1AD3C915E6F1}" type="slidenum">
              <a:rPr lang="en-US" sz="1200">
                <a:solidFill>
                  <a:srgbClr val="898989"/>
                </a:solidFill>
              </a:rPr>
              <a:pPr>
                <a:spcBef>
                  <a:spcPct val="0"/>
                </a:spcBef>
                <a:buFontTx/>
                <a:buNone/>
              </a:pPr>
              <a:t>10</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Pointer Introduction</a:t>
            </a:r>
          </a:p>
        </p:txBody>
      </p:sp>
      <p:sp>
        <p:nvSpPr>
          <p:cNvPr id="18434" name="Rectangle 3"/>
          <p:cNvSpPr>
            <a:spLocks noGrp="1" noChangeArrowheads="1"/>
          </p:cNvSpPr>
          <p:nvPr>
            <p:ph type="body" idx="1"/>
          </p:nvPr>
        </p:nvSpPr>
        <p:spPr/>
        <p:txBody>
          <a:bodyPr/>
          <a:lstStyle/>
          <a:p>
            <a:pPr eaLnBrk="1" hangingPunct="1">
              <a:lnSpc>
                <a:spcPct val="90000"/>
              </a:lnSpc>
            </a:pPr>
            <a:r>
              <a:rPr lang="en-US" dirty="0" smtClean="0"/>
              <a:t>Pointer definition:</a:t>
            </a:r>
          </a:p>
          <a:p>
            <a:pPr lvl="1" eaLnBrk="1" hangingPunct="1">
              <a:lnSpc>
                <a:spcPct val="90000"/>
              </a:lnSpc>
            </a:pPr>
            <a:r>
              <a:rPr lang="en-US" dirty="0" smtClean="0"/>
              <a:t>A variable holding memory address of another variable</a:t>
            </a:r>
          </a:p>
          <a:p>
            <a:pPr lvl="1" eaLnBrk="1" hangingPunct="1">
              <a:lnSpc>
                <a:spcPct val="90000"/>
              </a:lnSpc>
            </a:pPr>
            <a:r>
              <a:rPr lang="en-US" dirty="0" smtClean="0"/>
              <a:t>an expression evaluating to such a value</a:t>
            </a:r>
          </a:p>
          <a:p>
            <a:pPr eaLnBrk="1" hangingPunct="1">
              <a:lnSpc>
                <a:spcPct val="90000"/>
              </a:lnSpc>
            </a:pPr>
            <a:r>
              <a:rPr lang="en-US" dirty="0" smtClean="0"/>
              <a:t>We use the ‘*’ (“points to”) and ‘&amp;’ (“address of”) unary operators to work with pointers</a:t>
            </a:r>
          </a:p>
          <a:p>
            <a:pPr eaLnBrk="1" hangingPunct="1">
              <a:lnSpc>
                <a:spcPct val="90000"/>
              </a:lnSpc>
            </a:pPr>
            <a:r>
              <a:rPr lang="en-US" dirty="0" smtClean="0"/>
              <a:t>Note distinction between a pointer--which is a numerical address and therefore always a certain size (number of bytes) on a given computer—and the type of data it “points to”, which can be of different sizes</a:t>
            </a:r>
          </a:p>
        </p:txBody>
      </p:sp>
      <p:sp>
        <p:nvSpPr>
          <p:cNvPr id="6" name="Slide Number Placeholder 5"/>
          <p:cNvSpPr>
            <a:spLocks noGrp="1"/>
          </p:cNvSpPr>
          <p:nvPr>
            <p:ph type="sldNum" sz="quarter" idx="11"/>
          </p:nvPr>
        </p:nvSpPr>
        <p:spPr/>
        <p:txBody>
          <a:bodyPr/>
          <a:lstStyle/>
          <a:p>
            <a:pPr>
              <a:defRPr/>
            </a:pPr>
            <a:r>
              <a:rPr lang="en-US"/>
              <a:t>10-</a:t>
            </a:r>
            <a:fld id="{75F921BA-AB34-41F4-8883-BC9A6B85AC93}" type="slidenum">
              <a:rPr lang="en-US"/>
              <a:pPr>
                <a:defRPr/>
              </a:pPr>
              <a:t>100</a:t>
            </a:fld>
            <a:endParaRPr lang="en-US"/>
          </a:p>
        </p:txBody>
      </p:sp>
      <p:sp>
        <p:nvSpPr>
          <p:cNvPr id="184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884321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Pointer Variables</a:t>
            </a:r>
          </a:p>
        </p:txBody>
      </p:sp>
      <p:sp>
        <p:nvSpPr>
          <p:cNvPr id="20482" name="Rectangle 3"/>
          <p:cNvSpPr>
            <a:spLocks noGrp="1" noChangeArrowheads="1"/>
          </p:cNvSpPr>
          <p:nvPr>
            <p:ph type="body" idx="1"/>
          </p:nvPr>
        </p:nvSpPr>
        <p:spPr/>
        <p:txBody>
          <a:bodyPr/>
          <a:lstStyle/>
          <a:p>
            <a:pPr eaLnBrk="1" hangingPunct="1"/>
            <a:r>
              <a:rPr lang="en-US" sz="2800" smtClean="0"/>
              <a:t>Pointers are "typed"</a:t>
            </a:r>
          </a:p>
          <a:p>
            <a:pPr lvl="1" eaLnBrk="1" hangingPunct="1"/>
            <a:r>
              <a:rPr lang="en-US" sz="2400" smtClean="0"/>
              <a:t>Can store pointer in variable</a:t>
            </a:r>
          </a:p>
          <a:p>
            <a:pPr lvl="1" eaLnBrk="1" hangingPunct="1"/>
            <a:r>
              <a:rPr lang="en-US" sz="2400" smtClean="0"/>
              <a:t>Not int, double, etc.</a:t>
            </a:r>
          </a:p>
          <a:p>
            <a:pPr lvl="2" eaLnBrk="1" hangingPunct="1"/>
            <a:r>
              <a:rPr lang="en-US" sz="2000" smtClean="0"/>
              <a:t>Instead: A POINTER to int, double, etc.!</a:t>
            </a:r>
          </a:p>
          <a:p>
            <a:pPr eaLnBrk="1" hangingPunct="1">
              <a:spcBef>
                <a:spcPct val="50000"/>
              </a:spcBef>
            </a:pPr>
            <a:r>
              <a:rPr lang="en-US" sz="2800" smtClean="0"/>
              <a:t>Example:</a:t>
            </a:r>
            <a:br>
              <a:rPr lang="en-US" sz="2800" smtClean="0"/>
            </a:br>
            <a:r>
              <a:rPr lang="en-US" sz="2800" smtClean="0"/>
              <a:t>double *p;</a:t>
            </a:r>
          </a:p>
          <a:p>
            <a:pPr lvl="1" eaLnBrk="1" hangingPunct="1"/>
            <a:r>
              <a:rPr lang="en-US" sz="2400" smtClean="0"/>
              <a:t>p is declared a "pointer to double" variable</a:t>
            </a:r>
          </a:p>
          <a:p>
            <a:pPr lvl="1" eaLnBrk="1" hangingPunct="1"/>
            <a:r>
              <a:rPr lang="en-US" sz="2400" smtClean="0"/>
              <a:t>Can hold pointers to variables of type double</a:t>
            </a:r>
          </a:p>
          <a:p>
            <a:pPr lvl="2" eaLnBrk="1" hangingPunct="1"/>
            <a:r>
              <a:rPr lang="en-US" sz="2000" smtClean="0"/>
              <a:t>Not other types! (unless typecast, but could be dangerous)</a:t>
            </a:r>
          </a:p>
        </p:txBody>
      </p:sp>
      <p:sp>
        <p:nvSpPr>
          <p:cNvPr id="6" name="Slide Number Placeholder 5"/>
          <p:cNvSpPr>
            <a:spLocks noGrp="1"/>
          </p:cNvSpPr>
          <p:nvPr>
            <p:ph type="sldNum" sz="quarter" idx="11"/>
          </p:nvPr>
        </p:nvSpPr>
        <p:spPr/>
        <p:txBody>
          <a:bodyPr/>
          <a:lstStyle/>
          <a:p>
            <a:pPr>
              <a:defRPr/>
            </a:pPr>
            <a:r>
              <a:rPr lang="en-US"/>
              <a:t>10-</a:t>
            </a:r>
            <a:fld id="{755C3E47-6B39-4E14-A8CA-F1F27A2C36B3}" type="slidenum">
              <a:rPr lang="en-US"/>
              <a:pPr>
                <a:defRPr/>
              </a:pPr>
              <a:t>101</a:t>
            </a:fld>
            <a:endParaRPr lang="en-US"/>
          </a:p>
        </p:txBody>
      </p:sp>
      <p:sp>
        <p:nvSpPr>
          <p:cNvPr id="2048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31313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Declaring Pointer Variables</a:t>
            </a:r>
          </a:p>
        </p:txBody>
      </p:sp>
      <p:sp>
        <p:nvSpPr>
          <p:cNvPr id="22530" name="Rectangle 3"/>
          <p:cNvSpPr>
            <a:spLocks noGrp="1" noChangeArrowheads="1"/>
          </p:cNvSpPr>
          <p:nvPr>
            <p:ph type="body" idx="1"/>
          </p:nvPr>
        </p:nvSpPr>
        <p:spPr/>
        <p:txBody>
          <a:bodyPr/>
          <a:lstStyle/>
          <a:p>
            <a:pPr eaLnBrk="1" hangingPunct="1"/>
            <a:r>
              <a:rPr lang="en-US" smtClean="0"/>
              <a:t>Pointers declared like other types</a:t>
            </a:r>
          </a:p>
          <a:p>
            <a:pPr lvl="1" eaLnBrk="1" hangingPunct="1"/>
            <a:r>
              <a:rPr lang="en-US" smtClean="0"/>
              <a:t>Add "*" before variable name</a:t>
            </a:r>
          </a:p>
          <a:p>
            <a:pPr lvl="1" eaLnBrk="1" hangingPunct="1"/>
            <a:r>
              <a:rPr lang="en-US" smtClean="0"/>
              <a:t>Produces "pointer to" that type</a:t>
            </a:r>
          </a:p>
          <a:p>
            <a:pPr eaLnBrk="1" hangingPunct="1">
              <a:spcBef>
                <a:spcPct val="50000"/>
              </a:spcBef>
            </a:pPr>
            <a:r>
              <a:rPr lang="en-US" smtClean="0"/>
              <a:t>"*" must be before each variable</a:t>
            </a:r>
          </a:p>
          <a:p>
            <a:pPr eaLnBrk="1" hangingPunct="1">
              <a:spcBef>
                <a:spcPct val="50000"/>
              </a:spcBef>
            </a:pPr>
            <a:r>
              <a:rPr lang="en-US" smtClean="0"/>
              <a:t>int *p1, *p2, v1, v2;</a:t>
            </a:r>
          </a:p>
          <a:p>
            <a:pPr lvl="1" eaLnBrk="1" hangingPunct="1"/>
            <a:r>
              <a:rPr lang="en-US" smtClean="0"/>
              <a:t>p1, p2 hold pointers to int variables</a:t>
            </a:r>
          </a:p>
          <a:p>
            <a:pPr lvl="1" eaLnBrk="1" hangingPunct="1"/>
            <a:r>
              <a:rPr lang="en-US" smtClean="0"/>
              <a:t>v1, v2 are ordinary int variables</a:t>
            </a:r>
          </a:p>
        </p:txBody>
      </p:sp>
      <p:sp>
        <p:nvSpPr>
          <p:cNvPr id="6" name="Slide Number Placeholder 5"/>
          <p:cNvSpPr>
            <a:spLocks noGrp="1"/>
          </p:cNvSpPr>
          <p:nvPr>
            <p:ph type="sldNum" sz="quarter" idx="11"/>
          </p:nvPr>
        </p:nvSpPr>
        <p:spPr/>
        <p:txBody>
          <a:bodyPr/>
          <a:lstStyle/>
          <a:p>
            <a:pPr>
              <a:defRPr/>
            </a:pPr>
            <a:r>
              <a:rPr lang="en-US"/>
              <a:t>10-</a:t>
            </a:r>
            <a:fld id="{BB49269B-57D3-41AC-BB99-58BACDA918CA}" type="slidenum">
              <a:rPr lang="en-US"/>
              <a:pPr>
                <a:defRPr/>
              </a:pPr>
              <a:t>102</a:t>
            </a:fld>
            <a:endParaRPr lang="en-US"/>
          </a:p>
        </p:txBody>
      </p:sp>
      <p:sp>
        <p:nvSpPr>
          <p:cNvPr id="225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593493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Addresses and Numbers</a:t>
            </a:r>
          </a:p>
        </p:txBody>
      </p:sp>
      <p:sp>
        <p:nvSpPr>
          <p:cNvPr id="24578" name="Rectangle 3"/>
          <p:cNvSpPr>
            <a:spLocks noGrp="1" noChangeArrowheads="1"/>
          </p:cNvSpPr>
          <p:nvPr>
            <p:ph type="body" idx="1"/>
          </p:nvPr>
        </p:nvSpPr>
        <p:spPr>
          <a:xfrm>
            <a:off x="1004888" y="1600200"/>
            <a:ext cx="7815262" cy="4610100"/>
          </a:xfrm>
        </p:spPr>
        <p:txBody>
          <a:bodyPr/>
          <a:lstStyle/>
          <a:p>
            <a:pPr eaLnBrk="1" hangingPunct="1">
              <a:lnSpc>
                <a:spcPct val="90000"/>
              </a:lnSpc>
              <a:spcBef>
                <a:spcPct val="50000"/>
              </a:spcBef>
            </a:pPr>
            <a:r>
              <a:rPr lang="en-US" smtClean="0"/>
              <a:t>Pointer is an address</a:t>
            </a:r>
          </a:p>
          <a:p>
            <a:pPr eaLnBrk="1" hangingPunct="1">
              <a:lnSpc>
                <a:spcPct val="90000"/>
              </a:lnSpc>
              <a:spcBef>
                <a:spcPct val="50000"/>
              </a:spcBef>
            </a:pPr>
            <a:r>
              <a:rPr lang="en-US" smtClean="0"/>
              <a:t>Address is an integer</a:t>
            </a:r>
          </a:p>
          <a:p>
            <a:pPr eaLnBrk="1" hangingPunct="1">
              <a:lnSpc>
                <a:spcPct val="90000"/>
              </a:lnSpc>
              <a:spcBef>
                <a:spcPct val="50000"/>
              </a:spcBef>
            </a:pPr>
            <a:r>
              <a:rPr lang="en-US" smtClean="0"/>
              <a:t>Pointer is NOT an integer!</a:t>
            </a:r>
          </a:p>
          <a:p>
            <a:pPr lvl="1" eaLnBrk="1" hangingPunct="1">
              <a:lnSpc>
                <a:spcPct val="90000"/>
              </a:lnSpc>
            </a:pPr>
            <a:r>
              <a:rPr lang="en-US" smtClean="0"/>
              <a:t>Not crazy </a:t>
            </a:r>
            <a:r>
              <a:rPr lang="en-US" smtClean="0">
                <a:sym typeface="Wingdings" pitchFamily="2" charset="2"/>
              </a:rPr>
              <a:t></a:t>
            </a:r>
            <a:r>
              <a:rPr lang="en-US" smtClean="0"/>
              <a:t> abstraction!</a:t>
            </a:r>
          </a:p>
          <a:p>
            <a:pPr eaLnBrk="1" hangingPunct="1">
              <a:lnSpc>
                <a:spcPct val="90000"/>
              </a:lnSpc>
              <a:spcBef>
                <a:spcPct val="50000"/>
              </a:spcBef>
            </a:pPr>
            <a:r>
              <a:rPr lang="en-US" smtClean="0"/>
              <a:t>C++ forces pointers be used as</a:t>
            </a:r>
            <a:br>
              <a:rPr lang="en-US" smtClean="0"/>
            </a:br>
            <a:r>
              <a:rPr lang="en-US" smtClean="0"/>
              <a:t>addresses</a:t>
            </a:r>
          </a:p>
          <a:p>
            <a:pPr lvl="1" eaLnBrk="1" hangingPunct="1">
              <a:lnSpc>
                <a:spcPct val="90000"/>
              </a:lnSpc>
            </a:pPr>
            <a:r>
              <a:rPr lang="en-US" smtClean="0"/>
              <a:t>Cannot be used as numbers</a:t>
            </a:r>
          </a:p>
          <a:p>
            <a:pPr lvl="1" eaLnBrk="1" hangingPunct="1">
              <a:lnSpc>
                <a:spcPct val="90000"/>
              </a:lnSpc>
            </a:pPr>
            <a:r>
              <a:rPr lang="en-US" smtClean="0"/>
              <a:t>Even though it "is a" number</a:t>
            </a:r>
          </a:p>
        </p:txBody>
      </p:sp>
      <p:sp>
        <p:nvSpPr>
          <p:cNvPr id="6" name="Slide Number Placeholder 5"/>
          <p:cNvSpPr>
            <a:spLocks noGrp="1"/>
          </p:cNvSpPr>
          <p:nvPr>
            <p:ph type="sldNum" sz="quarter" idx="11"/>
          </p:nvPr>
        </p:nvSpPr>
        <p:spPr/>
        <p:txBody>
          <a:bodyPr/>
          <a:lstStyle/>
          <a:p>
            <a:pPr>
              <a:defRPr/>
            </a:pPr>
            <a:r>
              <a:rPr lang="en-US"/>
              <a:t>10-</a:t>
            </a:r>
            <a:fld id="{5BC2B4B3-E604-4F90-A08F-0ACC60C0CFC5}" type="slidenum">
              <a:rPr lang="en-US"/>
              <a:pPr>
                <a:defRPr/>
              </a:pPr>
              <a:t>103</a:t>
            </a:fld>
            <a:endParaRPr lang="en-US"/>
          </a:p>
        </p:txBody>
      </p:sp>
      <p:sp>
        <p:nvSpPr>
          <p:cNvPr id="245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28009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Pointing</a:t>
            </a:r>
          </a:p>
        </p:txBody>
      </p:sp>
      <p:sp>
        <p:nvSpPr>
          <p:cNvPr id="26626" name="Rectangle 3"/>
          <p:cNvSpPr>
            <a:spLocks noGrp="1" noChangeArrowheads="1"/>
          </p:cNvSpPr>
          <p:nvPr>
            <p:ph type="body" idx="1"/>
          </p:nvPr>
        </p:nvSpPr>
        <p:spPr/>
        <p:txBody>
          <a:bodyPr/>
          <a:lstStyle/>
          <a:p>
            <a:pPr eaLnBrk="1" hangingPunct="1"/>
            <a:r>
              <a:rPr lang="en-US" smtClean="0"/>
              <a:t>Terminology, view</a:t>
            </a:r>
          </a:p>
          <a:p>
            <a:pPr lvl="1" eaLnBrk="1" hangingPunct="1"/>
            <a:r>
              <a:rPr lang="en-US" smtClean="0"/>
              <a:t>Talk of "pointing", not "addresses"</a:t>
            </a:r>
          </a:p>
          <a:p>
            <a:pPr lvl="1" eaLnBrk="1" hangingPunct="1"/>
            <a:r>
              <a:rPr lang="en-US" smtClean="0"/>
              <a:t>Pointer variable "points to" ordinary variable</a:t>
            </a:r>
          </a:p>
          <a:p>
            <a:pPr lvl="1" eaLnBrk="1" hangingPunct="1"/>
            <a:r>
              <a:rPr lang="en-US" smtClean="0"/>
              <a:t>Leave "address" talk out</a:t>
            </a:r>
          </a:p>
          <a:p>
            <a:pPr eaLnBrk="1" hangingPunct="1">
              <a:spcBef>
                <a:spcPct val="50000"/>
              </a:spcBef>
            </a:pPr>
            <a:r>
              <a:rPr lang="en-US" smtClean="0"/>
              <a:t>Makes visualization clearer</a:t>
            </a:r>
          </a:p>
          <a:p>
            <a:pPr lvl="1" eaLnBrk="1" hangingPunct="1"/>
            <a:r>
              <a:rPr lang="en-US" smtClean="0"/>
              <a:t>"See" memory references</a:t>
            </a:r>
          </a:p>
          <a:p>
            <a:pPr lvl="2" eaLnBrk="1" hangingPunct="1"/>
            <a:r>
              <a:rPr lang="en-US" smtClean="0"/>
              <a:t>Arrows</a:t>
            </a:r>
          </a:p>
        </p:txBody>
      </p:sp>
      <p:sp>
        <p:nvSpPr>
          <p:cNvPr id="6" name="Slide Number Placeholder 5"/>
          <p:cNvSpPr>
            <a:spLocks noGrp="1"/>
          </p:cNvSpPr>
          <p:nvPr>
            <p:ph type="sldNum" sz="quarter" idx="11"/>
          </p:nvPr>
        </p:nvSpPr>
        <p:spPr/>
        <p:txBody>
          <a:bodyPr/>
          <a:lstStyle/>
          <a:p>
            <a:pPr>
              <a:defRPr/>
            </a:pPr>
            <a:r>
              <a:rPr lang="en-US"/>
              <a:t>10-</a:t>
            </a:r>
            <a:fld id="{E5D7447B-9F5E-4ED7-B7C1-92FB939AFFC5}" type="slidenum">
              <a:rPr lang="en-US"/>
              <a:pPr>
                <a:defRPr/>
              </a:pPr>
              <a:t>104</a:t>
            </a:fld>
            <a:endParaRPr lang="en-US"/>
          </a:p>
        </p:txBody>
      </p:sp>
      <p:sp>
        <p:nvSpPr>
          <p:cNvPr id="2662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897988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smtClean="0"/>
              <a:t>Pointing to …</a:t>
            </a:r>
          </a:p>
        </p:txBody>
      </p:sp>
      <p:sp>
        <p:nvSpPr>
          <p:cNvPr id="28674" name="Rectangle 3"/>
          <p:cNvSpPr>
            <a:spLocks noGrp="1" noChangeArrowheads="1"/>
          </p:cNvSpPr>
          <p:nvPr>
            <p:ph type="body" idx="1"/>
          </p:nvPr>
        </p:nvSpPr>
        <p:spPr/>
        <p:txBody>
          <a:bodyPr/>
          <a:lstStyle/>
          <a:p>
            <a:pPr eaLnBrk="1" hangingPunct="1">
              <a:lnSpc>
                <a:spcPct val="90000"/>
              </a:lnSpc>
            </a:pPr>
            <a:r>
              <a:rPr lang="en-US" sz="2800" smtClean="0"/>
              <a:t>int *p1, *p2, v1, v2;</a:t>
            </a:r>
            <a:br>
              <a:rPr lang="en-US" sz="2800" smtClean="0"/>
            </a:br>
            <a:r>
              <a:rPr lang="en-US" sz="2800" smtClean="0"/>
              <a:t>p1 = &amp;v1;</a:t>
            </a:r>
          </a:p>
          <a:p>
            <a:pPr lvl="1" eaLnBrk="1" hangingPunct="1">
              <a:lnSpc>
                <a:spcPct val="90000"/>
              </a:lnSpc>
            </a:pPr>
            <a:r>
              <a:rPr lang="en-US" sz="2400" smtClean="0"/>
              <a:t>Sets pointer variable p1 to "point to" int </a:t>
            </a:r>
            <a:br>
              <a:rPr lang="en-US" sz="2400" smtClean="0"/>
            </a:br>
            <a:r>
              <a:rPr lang="en-US" sz="2400" smtClean="0"/>
              <a:t>variable v1</a:t>
            </a:r>
          </a:p>
          <a:p>
            <a:pPr eaLnBrk="1" hangingPunct="1">
              <a:lnSpc>
                <a:spcPct val="90000"/>
              </a:lnSpc>
              <a:spcBef>
                <a:spcPct val="50000"/>
              </a:spcBef>
            </a:pPr>
            <a:r>
              <a:rPr lang="en-US" sz="2800" smtClean="0"/>
              <a:t>Operator, &amp;</a:t>
            </a:r>
          </a:p>
          <a:p>
            <a:pPr lvl="1" eaLnBrk="1" hangingPunct="1">
              <a:lnSpc>
                <a:spcPct val="90000"/>
              </a:lnSpc>
            </a:pPr>
            <a:r>
              <a:rPr lang="en-US" sz="2400" smtClean="0"/>
              <a:t>Determines "address of" variable</a:t>
            </a:r>
          </a:p>
          <a:p>
            <a:pPr eaLnBrk="1" hangingPunct="1">
              <a:lnSpc>
                <a:spcPct val="90000"/>
              </a:lnSpc>
              <a:spcBef>
                <a:spcPct val="50000"/>
              </a:spcBef>
            </a:pPr>
            <a:r>
              <a:rPr lang="en-US" sz="2800" smtClean="0"/>
              <a:t>Read like:</a:t>
            </a:r>
          </a:p>
          <a:p>
            <a:pPr lvl="1" eaLnBrk="1" hangingPunct="1">
              <a:lnSpc>
                <a:spcPct val="90000"/>
              </a:lnSpc>
            </a:pPr>
            <a:r>
              <a:rPr lang="en-US" sz="2400" smtClean="0"/>
              <a:t>"p1 equals address of v1"</a:t>
            </a:r>
          </a:p>
          <a:p>
            <a:pPr lvl="1" eaLnBrk="1" hangingPunct="1">
              <a:lnSpc>
                <a:spcPct val="90000"/>
              </a:lnSpc>
            </a:pPr>
            <a:r>
              <a:rPr lang="en-US" sz="2400" smtClean="0"/>
              <a:t>Or "p1 points to v1"</a:t>
            </a:r>
          </a:p>
        </p:txBody>
      </p:sp>
      <p:sp>
        <p:nvSpPr>
          <p:cNvPr id="6" name="Slide Number Placeholder 5"/>
          <p:cNvSpPr>
            <a:spLocks noGrp="1"/>
          </p:cNvSpPr>
          <p:nvPr>
            <p:ph type="sldNum" sz="quarter" idx="11"/>
          </p:nvPr>
        </p:nvSpPr>
        <p:spPr/>
        <p:txBody>
          <a:bodyPr/>
          <a:lstStyle/>
          <a:p>
            <a:pPr>
              <a:defRPr/>
            </a:pPr>
            <a:r>
              <a:rPr lang="en-US"/>
              <a:t>10-</a:t>
            </a:r>
            <a:fld id="{21CEF86C-2F51-4D81-B5FF-4BE08B5F89F9}" type="slidenum">
              <a:rPr lang="en-US"/>
              <a:pPr>
                <a:defRPr/>
              </a:pPr>
              <a:t>105</a:t>
            </a:fld>
            <a:endParaRPr lang="en-US"/>
          </a:p>
        </p:txBody>
      </p:sp>
      <p:sp>
        <p:nvSpPr>
          <p:cNvPr id="2867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58678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Pointing to …</a:t>
            </a:r>
          </a:p>
        </p:txBody>
      </p:sp>
      <p:sp>
        <p:nvSpPr>
          <p:cNvPr id="30722" name="Rectangle 3"/>
          <p:cNvSpPr>
            <a:spLocks noGrp="1" noChangeArrowheads="1"/>
          </p:cNvSpPr>
          <p:nvPr>
            <p:ph type="body" idx="1"/>
          </p:nvPr>
        </p:nvSpPr>
        <p:spPr/>
        <p:txBody>
          <a:bodyPr/>
          <a:lstStyle/>
          <a:p>
            <a:pPr eaLnBrk="1" hangingPunct="1">
              <a:lnSpc>
                <a:spcPct val="90000"/>
              </a:lnSpc>
            </a:pPr>
            <a:r>
              <a:rPr lang="en-US" sz="2800" smtClean="0"/>
              <a:t>Recall:</a:t>
            </a:r>
            <a:br>
              <a:rPr lang="en-US" sz="2800" smtClean="0"/>
            </a:br>
            <a:r>
              <a:rPr lang="en-US" sz="2400" smtClean="0"/>
              <a:t>int *p1, *p2, v1, v2;</a:t>
            </a:r>
            <a:br>
              <a:rPr lang="en-US" sz="2400" smtClean="0"/>
            </a:br>
            <a:r>
              <a:rPr lang="en-US" sz="2400" smtClean="0"/>
              <a:t>p1 = &amp;v1;</a:t>
            </a:r>
          </a:p>
          <a:p>
            <a:pPr eaLnBrk="1" hangingPunct="1">
              <a:lnSpc>
                <a:spcPct val="90000"/>
              </a:lnSpc>
            </a:pPr>
            <a:r>
              <a:rPr lang="en-US" sz="2800" smtClean="0"/>
              <a:t>Two ways to refer to v1 now:</a:t>
            </a:r>
          </a:p>
          <a:p>
            <a:pPr lvl="1" eaLnBrk="1" hangingPunct="1">
              <a:lnSpc>
                <a:spcPct val="90000"/>
              </a:lnSpc>
            </a:pPr>
            <a:r>
              <a:rPr lang="en-US" sz="2400" smtClean="0"/>
              <a:t>Variable v1 itself:</a:t>
            </a:r>
            <a:br>
              <a:rPr lang="en-US" sz="2400" smtClean="0"/>
            </a:br>
            <a:r>
              <a:rPr lang="en-US" sz="2400" smtClean="0"/>
              <a:t>cout &lt;&lt; v1;</a:t>
            </a:r>
          </a:p>
          <a:p>
            <a:pPr lvl="1" eaLnBrk="1" hangingPunct="1">
              <a:lnSpc>
                <a:spcPct val="90000"/>
              </a:lnSpc>
            </a:pPr>
            <a:r>
              <a:rPr lang="en-US" sz="2400" smtClean="0"/>
              <a:t>Via pointer p1:</a:t>
            </a:r>
            <a:br>
              <a:rPr lang="en-US" sz="2400" smtClean="0"/>
            </a:br>
            <a:r>
              <a:rPr lang="en-US" sz="2400" smtClean="0"/>
              <a:t>cout *p1;</a:t>
            </a:r>
          </a:p>
          <a:p>
            <a:pPr eaLnBrk="1" hangingPunct="1">
              <a:lnSpc>
                <a:spcPct val="90000"/>
              </a:lnSpc>
            </a:pPr>
            <a:r>
              <a:rPr lang="en-US" sz="2800" smtClean="0"/>
              <a:t>Dereference operator, *</a:t>
            </a:r>
          </a:p>
          <a:p>
            <a:pPr lvl="1" eaLnBrk="1" hangingPunct="1">
              <a:lnSpc>
                <a:spcPct val="90000"/>
              </a:lnSpc>
            </a:pPr>
            <a:r>
              <a:rPr lang="en-US" sz="2400" smtClean="0"/>
              <a:t>Pointer variable "derereferenced"</a:t>
            </a:r>
          </a:p>
          <a:p>
            <a:pPr lvl="1" eaLnBrk="1" hangingPunct="1">
              <a:lnSpc>
                <a:spcPct val="90000"/>
              </a:lnSpc>
            </a:pPr>
            <a:r>
              <a:rPr lang="en-US" sz="2400" smtClean="0"/>
              <a:t>Means: "Get data that p1 points to"</a:t>
            </a:r>
          </a:p>
        </p:txBody>
      </p:sp>
      <p:sp>
        <p:nvSpPr>
          <p:cNvPr id="6" name="Slide Number Placeholder 5"/>
          <p:cNvSpPr>
            <a:spLocks noGrp="1"/>
          </p:cNvSpPr>
          <p:nvPr>
            <p:ph type="sldNum" sz="quarter" idx="11"/>
          </p:nvPr>
        </p:nvSpPr>
        <p:spPr/>
        <p:txBody>
          <a:bodyPr/>
          <a:lstStyle/>
          <a:p>
            <a:pPr>
              <a:defRPr/>
            </a:pPr>
            <a:r>
              <a:rPr lang="en-US"/>
              <a:t>10-</a:t>
            </a:r>
            <a:fld id="{1FE7C95C-35FD-465E-8F49-507B939BD338}" type="slidenum">
              <a:rPr lang="en-US"/>
              <a:pPr>
                <a:defRPr/>
              </a:pPr>
              <a:t>106</a:t>
            </a:fld>
            <a:endParaRPr lang="en-US"/>
          </a:p>
        </p:txBody>
      </p:sp>
      <p:sp>
        <p:nvSpPr>
          <p:cNvPr id="3072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691510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mtClean="0"/>
              <a:t>"Pointing to" Example</a:t>
            </a:r>
          </a:p>
        </p:txBody>
      </p:sp>
      <p:sp>
        <p:nvSpPr>
          <p:cNvPr id="32770" name="Rectangle 3"/>
          <p:cNvSpPr>
            <a:spLocks noGrp="1" noChangeArrowheads="1"/>
          </p:cNvSpPr>
          <p:nvPr>
            <p:ph type="body" idx="1"/>
          </p:nvPr>
        </p:nvSpPr>
        <p:spPr/>
        <p:txBody>
          <a:bodyPr/>
          <a:lstStyle/>
          <a:p>
            <a:pPr eaLnBrk="1" hangingPunct="1">
              <a:lnSpc>
                <a:spcPct val="90000"/>
              </a:lnSpc>
            </a:pPr>
            <a:r>
              <a:rPr lang="en-US" sz="2800" smtClean="0"/>
              <a:t>Consider:</a:t>
            </a:r>
            <a:br>
              <a:rPr lang="en-US" sz="2800" smtClean="0"/>
            </a:br>
            <a:r>
              <a:rPr lang="en-US" sz="2400" smtClean="0"/>
              <a:t>v1 = 0;</a:t>
            </a:r>
            <a:br>
              <a:rPr lang="en-US" sz="2400" smtClean="0"/>
            </a:br>
            <a:r>
              <a:rPr lang="en-US" sz="2400" smtClean="0"/>
              <a:t>p1 = &amp;v1;</a:t>
            </a:r>
            <a:br>
              <a:rPr lang="en-US" sz="2400" smtClean="0"/>
            </a:br>
            <a:r>
              <a:rPr lang="en-US" sz="2400" smtClean="0"/>
              <a:t>*p1 = 42;</a:t>
            </a:r>
            <a:br>
              <a:rPr lang="en-US" sz="2400" smtClean="0"/>
            </a:br>
            <a:r>
              <a:rPr lang="en-US" sz="2400" smtClean="0"/>
              <a:t>cout &lt;&lt; v1 &lt;&lt; endl;</a:t>
            </a:r>
            <a:br>
              <a:rPr lang="en-US" sz="2400" smtClean="0"/>
            </a:br>
            <a:r>
              <a:rPr lang="en-US" sz="2400" smtClean="0"/>
              <a:t>cout &lt;&lt; *p1 &lt;&lt; endl;</a:t>
            </a:r>
          </a:p>
          <a:p>
            <a:pPr eaLnBrk="1" hangingPunct="1">
              <a:lnSpc>
                <a:spcPct val="90000"/>
              </a:lnSpc>
              <a:spcBef>
                <a:spcPct val="50000"/>
              </a:spcBef>
            </a:pPr>
            <a:r>
              <a:rPr lang="en-US" sz="2800" smtClean="0"/>
              <a:t>Produces output:</a:t>
            </a:r>
            <a:br>
              <a:rPr lang="en-US" sz="2800" smtClean="0"/>
            </a:br>
            <a:r>
              <a:rPr lang="en-US" sz="2800" smtClean="0"/>
              <a:t>42</a:t>
            </a:r>
            <a:br>
              <a:rPr lang="en-US" sz="2800" smtClean="0"/>
            </a:br>
            <a:r>
              <a:rPr lang="en-US" sz="2800" smtClean="0"/>
              <a:t>42</a:t>
            </a:r>
          </a:p>
          <a:p>
            <a:pPr eaLnBrk="1" hangingPunct="1">
              <a:lnSpc>
                <a:spcPct val="90000"/>
              </a:lnSpc>
              <a:spcBef>
                <a:spcPct val="50000"/>
              </a:spcBef>
            </a:pPr>
            <a:r>
              <a:rPr lang="en-US" sz="2800" smtClean="0"/>
              <a:t>p1 and v1 refer to same variable</a:t>
            </a:r>
          </a:p>
        </p:txBody>
      </p:sp>
      <p:sp>
        <p:nvSpPr>
          <p:cNvPr id="6" name="Slide Number Placeholder 5"/>
          <p:cNvSpPr>
            <a:spLocks noGrp="1"/>
          </p:cNvSpPr>
          <p:nvPr>
            <p:ph type="sldNum" sz="quarter" idx="11"/>
          </p:nvPr>
        </p:nvSpPr>
        <p:spPr/>
        <p:txBody>
          <a:bodyPr/>
          <a:lstStyle/>
          <a:p>
            <a:pPr>
              <a:defRPr/>
            </a:pPr>
            <a:r>
              <a:rPr lang="en-US"/>
              <a:t>10-</a:t>
            </a:r>
            <a:fld id="{3A8DD5CA-A7BD-4D9D-BD23-817C6AD16F48}" type="slidenum">
              <a:rPr lang="en-US"/>
              <a:pPr>
                <a:defRPr/>
              </a:pPr>
              <a:t>107</a:t>
            </a:fld>
            <a:endParaRPr lang="en-US"/>
          </a:p>
        </p:txBody>
      </p:sp>
      <p:sp>
        <p:nvSpPr>
          <p:cNvPr id="327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97709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&amp; Operator</a:t>
            </a:r>
          </a:p>
        </p:txBody>
      </p:sp>
      <p:sp>
        <p:nvSpPr>
          <p:cNvPr id="34818" name="Rectangle 3"/>
          <p:cNvSpPr>
            <a:spLocks noGrp="1" noChangeArrowheads="1"/>
          </p:cNvSpPr>
          <p:nvPr>
            <p:ph type="body" idx="1"/>
          </p:nvPr>
        </p:nvSpPr>
        <p:spPr/>
        <p:txBody>
          <a:bodyPr/>
          <a:lstStyle/>
          <a:p>
            <a:pPr eaLnBrk="1" hangingPunct="1"/>
            <a:r>
              <a:rPr lang="en-US" dirty="0" smtClean="0"/>
              <a:t>The "address of" operator</a:t>
            </a:r>
          </a:p>
          <a:p>
            <a:pPr eaLnBrk="1" hangingPunct="1">
              <a:spcBef>
                <a:spcPct val="50000"/>
              </a:spcBef>
            </a:pPr>
            <a:r>
              <a:rPr lang="en-US" dirty="0" smtClean="0"/>
              <a:t>Also used to specify call-by-reference</a:t>
            </a:r>
            <a:br>
              <a:rPr lang="en-US" dirty="0" smtClean="0"/>
            </a:br>
            <a:r>
              <a:rPr lang="en-US" dirty="0" smtClean="0"/>
              <a:t>parameter (more on this later)</a:t>
            </a:r>
          </a:p>
          <a:p>
            <a:pPr lvl="1" eaLnBrk="1" hangingPunct="1"/>
            <a:r>
              <a:rPr lang="en-US" dirty="0" smtClean="0"/>
              <a:t>No coincidence!</a:t>
            </a:r>
          </a:p>
          <a:p>
            <a:pPr lvl="1" eaLnBrk="1" hangingPunct="1"/>
            <a:r>
              <a:rPr lang="en-US" dirty="0" smtClean="0"/>
              <a:t>Recall: call-by-reference parameters pass</a:t>
            </a:r>
            <a:br>
              <a:rPr lang="en-US" dirty="0" smtClean="0"/>
            </a:br>
            <a:r>
              <a:rPr lang="en-US" dirty="0" smtClean="0"/>
              <a:t>"address of" the actual argument</a:t>
            </a:r>
          </a:p>
          <a:p>
            <a:pPr eaLnBrk="1" hangingPunct="1">
              <a:spcBef>
                <a:spcPct val="50000"/>
              </a:spcBef>
            </a:pPr>
            <a:r>
              <a:rPr lang="en-US" dirty="0" smtClean="0"/>
              <a:t>Operator’s two uses are closely related</a:t>
            </a:r>
          </a:p>
        </p:txBody>
      </p:sp>
      <p:sp>
        <p:nvSpPr>
          <p:cNvPr id="6" name="Slide Number Placeholder 5"/>
          <p:cNvSpPr>
            <a:spLocks noGrp="1"/>
          </p:cNvSpPr>
          <p:nvPr>
            <p:ph type="sldNum" sz="quarter" idx="11"/>
          </p:nvPr>
        </p:nvSpPr>
        <p:spPr/>
        <p:txBody>
          <a:bodyPr/>
          <a:lstStyle/>
          <a:p>
            <a:pPr>
              <a:defRPr/>
            </a:pPr>
            <a:r>
              <a:rPr lang="en-US"/>
              <a:t>10-</a:t>
            </a:r>
            <a:fld id="{BB2DE746-A70F-4339-B3EA-2936D9AE3495}" type="slidenum">
              <a:rPr lang="en-US"/>
              <a:pPr>
                <a:defRPr/>
              </a:pPr>
              <a:t>108</a:t>
            </a:fld>
            <a:endParaRPr lang="en-US"/>
          </a:p>
        </p:txBody>
      </p:sp>
      <p:sp>
        <p:nvSpPr>
          <p:cNvPr id="348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68743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Pointer Assignments</a:t>
            </a:r>
          </a:p>
        </p:txBody>
      </p:sp>
      <p:sp>
        <p:nvSpPr>
          <p:cNvPr id="36866" name="Rectangle 3"/>
          <p:cNvSpPr>
            <a:spLocks noGrp="1" noChangeArrowheads="1"/>
          </p:cNvSpPr>
          <p:nvPr>
            <p:ph type="body" idx="1"/>
          </p:nvPr>
        </p:nvSpPr>
        <p:spPr/>
        <p:txBody>
          <a:bodyPr/>
          <a:lstStyle/>
          <a:p>
            <a:pPr eaLnBrk="1" hangingPunct="1">
              <a:lnSpc>
                <a:spcPct val="90000"/>
              </a:lnSpc>
            </a:pPr>
            <a:r>
              <a:rPr lang="en-US" smtClean="0"/>
              <a:t>Pointer variables can be "assigned":</a:t>
            </a:r>
            <a:br>
              <a:rPr lang="en-US" smtClean="0"/>
            </a:br>
            <a:r>
              <a:rPr lang="en-US" sz="2800" smtClean="0"/>
              <a:t>int *p1, *p2;</a:t>
            </a:r>
            <a:br>
              <a:rPr lang="en-US" sz="2800" smtClean="0"/>
            </a:br>
            <a:r>
              <a:rPr lang="en-US" sz="2800" smtClean="0"/>
              <a:t>p2 = p1;</a:t>
            </a:r>
          </a:p>
          <a:p>
            <a:pPr lvl="1" eaLnBrk="1" hangingPunct="1">
              <a:lnSpc>
                <a:spcPct val="90000"/>
              </a:lnSpc>
            </a:pPr>
            <a:r>
              <a:rPr lang="en-US" smtClean="0"/>
              <a:t>Assigns one pointer to another</a:t>
            </a:r>
          </a:p>
          <a:p>
            <a:pPr lvl="1" eaLnBrk="1" hangingPunct="1">
              <a:lnSpc>
                <a:spcPct val="90000"/>
              </a:lnSpc>
            </a:pPr>
            <a:r>
              <a:rPr lang="en-US" smtClean="0"/>
              <a:t>"Make p2 point to where p1 points"</a:t>
            </a:r>
          </a:p>
          <a:p>
            <a:pPr eaLnBrk="1" hangingPunct="1">
              <a:lnSpc>
                <a:spcPct val="90000"/>
              </a:lnSpc>
            </a:pPr>
            <a:r>
              <a:rPr lang="en-US" smtClean="0"/>
              <a:t>Do not confuse with:</a:t>
            </a:r>
            <a:br>
              <a:rPr lang="en-US" smtClean="0"/>
            </a:br>
            <a:r>
              <a:rPr lang="en-US" sz="2800" smtClean="0"/>
              <a:t>*p1 = *p2;</a:t>
            </a:r>
          </a:p>
          <a:p>
            <a:pPr lvl="1" eaLnBrk="1" hangingPunct="1">
              <a:lnSpc>
                <a:spcPct val="90000"/>
              </a:lnSpc>
            </a:pPr>
            <a:r>
              <a:rPr lang="en-US" smtClean="0"/>
              <a:t>Assigns "value pointed to" by p1, to "value</a:t>
            </a:r>
            <a:br>
              <a:rPr lang="en-US" smtClean="0"/>
            </a:br>
            <a:r>
              <a:rPr lang="en-US" smtClean="0"/>
              <a:t>pointed to" by p2</a:t>
            </a:r>
          </a:p>
        </p:txBody>
      </p:sp>
      <p:sp>
        <p:nvSpPr>
          <p:cNvPr id="6" name="Slide Number Placeholder 5"/>
          <p:cNvSpPr>
            <a:spLocks noGrp="1"/>
          </p:cNvSpPr>
          <p:nvPr>
            <p:ph type="sldNum" sz="quarter" idx="11"/>
          </p:nvPr>
        </p:nvSpPr>
        <p:spPr/>
        <p:txBody>
          <a:bodyPr/>
          <a:lstStyle/>
          <a:p>
            <a:pPr>
              <a:defRPr/>
            </a:pPr>
            <a:r>
              <a:rPr lang="en-US"/>
              <a:t>10-</a:t>
            </a:r>
            <a:fld id="{606D37DA-82D9-44AA-912D-97E97A9DA306}" type="slidenum">
              <a:rPr lang="en-US"/>
              <a:pPr>
                <a:defRPr/>
              </a:pPr>
              <a:t>109</a:t>
            </a:fld>
            <a:endParaRPr lang="en-US"/>
          </a:p>
        </p:txBody>
      </p:sp>
      <p:sp>
        <p:nvSpPr>
          <p:cNvPr id="368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980360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“Truthiness”**</a:t>
            </a:r>
            <a:endParaRPr lang="en-US" dirty="0"/>
          </a:p>
        </p:txBody>
      </p:sp>
      <p:sp>
        <p:nvSpPr>
          <p:cNvPr id="3" name="Content Placeholder 2"/>
          <p:cNvSpPr>
            <a:spLocks noGrp="1"/>
          </p:cNvSpPr>
          <p:nvPr>
            <p:ph idx="1"/>
          </p:nvPr>
        </p:nvSpPr>
        <p:spPr/>
        <p:txBody>
          <a:bodyPr/>
          <a:lstStyle/>
          <a:p>
            <a:r>
              <a:rPr lang="en-US" sz="2800" dirty="0" smtClean="0"/>
              <a:t>What is “true” in C++?</a:t>
            </a:r>
          </a:p>
          <a:p>
            <a:r>
              <a:rPr lang="en-US" sz="2800" dirty="0" smtClean="0"/>
              <a:t>Like some other languages, C++ has a true Boolean primitive type (</a:t>
            </a:r>
            <a:r>
              <a:rPr lang="en-US" sz="2800" i="1" dirty="0" err="1" smtClean="0"/>
              <a:t>bool</a:t>
            </a:r>
            <a:r>
              <a:rPr lang="en-US" sz="2800" dirty="0" smtClean="0"/>
              <a:t>), which can hold the constant values </a:t>
            </a:r>
            <a:r>
              <a:rPr lang="en-US" sz="2800" i="1" dirty="0" smtClean="0"/>
              <a:t>true </a:t>
            </a:r>
            <a:r>
              <a:rPr lang="en-US" sz="2800" dirty="0" smtClean="0"/>
              <a:t>and </a:t>
            </a:r>
            <a:r>
              <a:rPr lang="en-US" sz="2800" i="1" dirty="0" smtClean="0"/>
              <a:t>false</a:t>
            </a:r>
          </a:p>
          <a:p>
            <a:r>
              <a:rPr lang="en-US" sz="2800" dirty="0" smtClean="0"/>
              <a:t>Assigning a Boolean value to an </a:t>
            </a:r>
            <a:r>
              <a:rPr lang="en-US" sz="2800" i="1" dirty="0" err="1" smtClean="0"/>
              <a:t>int</a:t>
            </a:r>
            <a:r>
              <a:rPr lang="en-US" sz="2800" i="1" dirty="0" smtClean="0"/>
              <a:t> </a:t>
            </a:r>
            <a:r>
              <a:rPr lang="en-US" sz="2800" dirty="0" smtClean="0"/>
              <a:t>variable will assign 0 for </a:t>
            </a:r>
            <a:r>
              <a:rPr lang="en-US" sz="2800" i="1" dirty="0" smtClean="0"/>
              <a:t>false,</a:t>
            </a:r>
            <a:r>
              <a:rPr lang="en-US" sz="2800" dirty="0" smtClean="0"/>
              <a:t> 1 for </a:t>
            </a:r>
            <a:r>
              <a:rPr lang="en-US" sz="2800" i="1" dirty="0" smtClean="0"/>
              <a:t>true</a:t>
            </a:r>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11</a:t>
            </a:fld>
            <a:endParaRPr lang="en-US"/>
          </a:p>
        </p:txBody>
      </p:sp>
      <p:sp>
        <p:nvSpPr>
          <p:cNvPr id="5" name="TextBox 4"/>
          <p:cNvSpPr txBox="1"/>
          <p:nvPr/>
        </p:nvSpPr>
        <p:spPr>
          <a:xfrm>
            <a:off x="5889171" y="6126163"/>
            <a:ext cx="2942152" cy="369332"/>
          </a:xfrm>
          <a:prstGeom prst="rect">
            <a:avLst/>
          </a:prstGeom>
          <a:noFill/>
        </p:spPr>
        <p:txBody>
          <a:bodyPr wrap="none" rtlCol="0">
            <a:spAutoFit/>
          </a:bodyPr>
          <a:lstStyle/>
          <a:p>
            <a:r>
              <a:rPr lang="en-US" dirty="0" smtClean="0"/>
              <a:t>** kudos to Stephen Colbert</a:t>
            </a:r>
            <a:endParaRPr lang="en-US" dirty="0"/>
          </a:p>
        </p:txBody>
      </p:sp>
    </p:spTree>
    <p:extLst>
      <p:ext uri="{BB962C8B-B14F-4D97-AF65-F5344CB8AC3E}">
        <p14:creationId xmlns:p14="http://schemas.microsoft.com/office/powerpoint/2010/main" val="21914853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p:txBody>
          <a:bodyPr/>
          <a:lstStyle/>
          <a:p>
            <a:pPr eaLnBrk="1" hangingPunct="1"/>
            <a:r>
              <a:rPr lang="en-US" sz="3000" smtClean="0"/>
              <a:t>Pointer Assignments Graphic: </a:t>
            </a:r>
            <a:br>
              <a:rPr lang="en-US" sz="3000" smtClean="0"/>
            </a:br>
            <a:r>
              <a:rPr lang="en-US" sz="3000" b="1" smtClean="0"/>
              <a:t>Display 10.1</a:t>
            </a:r>
            <a:r>
              <a:rPr lang="en-US" sz="3000" smtClean="0"/>
              <a:t>  Uses of the Assignment Operator with Pointer Variables</a:t>
            </a:r>
          </a:p>
        </p:txBody>
      </p:sp>
      <p:pic>
        <p:nvPicPr>
          <p:cNvPr id="38914" name="Picture 5" descr="C:\WINDOWS\Desktop\Oh_type\sacitch_C++_ppt\gif\savitchc10d01.gif"/>
          <p:cNvPicPr preferRelativeResize="0">
            <a:picLocks noChangeAspect="1" noChangeArrowheads="1"/>
          </p:cNvPicPr>
          <p:nvPr>
            <p:custDataLst>
              <p:tags r:id="rId1"/>
            </p:custDataLst>
          </p:nvPr>
        </p:nvPicPr>
        <p:blipFill>
          <a:blip r:embed="rId4"/>
          <a:srcRect/>
          <a:stretch>
            <a:fillRect/>
          </a:stretch>
        </p:blipFill>
        <p:spPr bwMode="auto">
          <a:xfrm>
            <a:off x="1200150" y="1690688"/>
            <a:ext cx="7504113" cy="46101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r>
              <a:rPr lang="en-US"/>
              <a:t>10-</a:t>
            </a:r>
            <a:fld id="{C2B739A7-37D7-4378-AD63-9D69DA366F55}" type="slidenum">
              <a:rPr lang="en-US"/>
              <a:pPr>
                <a:defRPr/>
              </a:pPr>
              <a:t>110</a:t>
            </a:fld>
            <a:endParaRPr lang="en-US"/>
          </a:p>
        </p:txBody>
      </p:sp>
      <p:sp>
        <p:nvSpPr>
          <p:cNvPr id="38916" name="Footer Placeholder 6"/>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59317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 Math</a:t>
            </a:r>
            <a:endParaRPr lang="en-US" dirty="0"/>
          </a:p>
        </p:txBody>
      </p:sp>
      <p:sp>
        <p:nvSpPr>
          <p:cNvPr id="3" name="Content Placeholder 2"/>
          <p:cNvSpPr>
            <a:spLocks noGrp="1"/>
          </p:cNvSpPr>
          <p:nvPr>
            <p:ph idx="1"/>
          </p:nvPr>
        </p:nvSpPr>
        <p:spPr/>
        <p:txBody>
          <a:bodyPr/>
          <a:lstStyle/>
          <a:p>
            <a:r>
              <a:rPr lang="en-US" dirty="0" smtClean="0"/>
              <a:t>Why is a pointer != an integer?  Consider:</a:t>
            </a:r>
          </a:p>
          <a:p>
            <a:pPr marL="457200" lvl="1" indent="0">
              <a:buNone/>
            </a:pPr>
            <a:r>
              <a:rPr lang="en-US" sz="2000" b="1" dirty="0" smtClean="0">
                <a:latin typeface="Courier New" panose="02070309020205020404" pitchFamily="49" charset="0"/>
                <a:cs typeface="Courier New" panose="02070309020205020404" pitchFamily="49" charset="0"/>
              </a:rPr>
              <a:t/>
            </a:r>
            <a:br>
              <a:rPr lang="en-US" sz="2000" b="1" dirty="0" smtClean="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numbers[50];</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numPtr</a:t>
            </a: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numPtr</a:t>
            </a:r>
            <a:r>
              <a:rPr lang="en-US" sz="2000" b="1" dirty="0" smtClean="0">
                <a:latin typeface="Courier New" panose="02070309020205020404" pitchFamily="49" charset="0"/>
                <a:cs typeface="Courier New" panose="02070309020205020404" pitchFamily="49" charset="0"/>
              </a:rPr>
              <a:t> = numbers[25];   // NOT LEGAL!!!</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numPtr</a:t>
            </a:r>
            <a:r>
              <a:rPr lang="en-US" sz="2000" b="1" dirty="0" smtClean="0">
                <a:latin typeface="Courier New" panose="02070309020205020404" pitchFamily="49" charset="0"/>
                <a:cs typeface="Courier New" panose="02070309020205020404" pitchFamily="49" charset="0"/>
              </a:rPr>
              <a:t> = &amp;numbers[25];  // Okay</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numPtr</a:t>
            </a:r>
            <a:r>
              <a:rPr lang="en-US" sz="2000" b="1" dirty="0" smtClean="0">
                <a:latin typeface="Courier New" panose="02070309020205020404" pitchFamily="49" charset="0"/>
                <a:cs typeface="Courier New" panose="02070309020205020404" pitchFamily="49" charset="0"/>
              </a:rPr>
              <a:t> = 47;  // same as “numbers[25] = 47”</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numPtr</a:t>
            </a: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1;</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 Above adds 4(!), not 1, to value of </a:t>
            </a:r>
            <a:r>
              <a:rPr lang="en-US" sz="2000" b="1" dirty="0" err="1" smtClean="0">
                <a:latin typeface="Courier New" panose="02070309020205020404" pitchFamily="49" charset="0"/>
                <a:cs typeface="Courier New" panose="02070309020205020404" pitchFamily="49" charset="0"/>
              </a:rPr>
              <a:t>numPtr</a:t>
            </a: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 since the thing </a:t>
            </a:r>
            <a:r>
              <a:rPr lang="en-US" sz="2000" b="1" dirty="0" err="1" smtClean="0">
                <a:latin typeface="Courier New" panose="02070309020205020404" pitchFamily="49" charset="0"/>
                <a:cs typeface="Courier New" panose="02070309020205020404" pitchFamily="49" charset="0"/>
              </a:rPr>
              <a:t>numPtr</a:t>
            </a:r>
            <a:r>
              <a:rPr lang="en-US" sz="2000" b="1" dirty="0" smtClean="0">
                <a:latin typeface="Courier New" panose="02070309020205020404" pitchFamily="49" charset="0"/>
                <a:cs typeface="Courier New" panose="02070309020205020404" pitchFamily="49" charset="0"/>
              </a:rPr>
              <a:t> points to (an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 occupies 4 bytes</a:t>
            </a:r>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111</a:t>
            </a:fld>
            <a:endParaRPr lang="en-US"/>
          </a:p>
        </p:txBody>
      </p:sp>
    </p:spTree>
    <p:extLst>
      <p:ext uri="{BB962C8B-B14F-4D97-AF65-F5344CB8AC3E}">
        <p14:creationId xmlns:p14="http://schemas.microsoft.com/office/powerpoint/2010/main" val="123983815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Simulated “Pass by Reference”</a:t>
            </a:r>
            <a:endParaRPr lang="en-US" dirty="0"/>
          </a:p>
        </p:txBody>
      </p:sp>
      <p:sp>
        <p:nvSpPr>
          <p:cNvPr id="3" name="Content Placeholder 2"/>
          <p:cNvSpPr>
            <a:spLocks noGrp="1"/>
          </p:cNvSpPr>
          <p:nvPr>
            <p:ph idx="1"/>
          </p:nvPr>
        </p:nvSpPr>
        <p:spPr/>
        <p:txBody>
          <a:bodyPr/>
          <a:lstStyle/>
          <a:p>
            <a:r>
              <a:rPr lang="en-US" dirty="0" smtClean="0"/>
              <a:t>Some programming languages provide mechanism for called function to have direct access to variables used in the calling function</a:t>
            </a:r>
          </a:p>
          <a:p>
            <a:r>
              <a:rPr lang="en-US" dirty="0" smtClean="0"/>
              <a:t>We can simulate this by using pointers (see following slide)</a:t>
            </a:r>
          </a:p>
          <a:p>
            <a:r>
              <a:rPr lang="en-US" dirty="0" smtClean="0"/>
              <a:t>C++ added true “call by reference” – we will see this later on</a:t>
            </a:r>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112</a:t>
            </a:fld>
            <a:endParaRPr lang="en-US"/>
          </a:p>
        </p:txBody>
      </p:sp>
    </p:spTree>
    <p:extLst>
      <p:ext uri="{BB962C8B-B14F-4D97-AF65-F5344CB8AC3E}">
        <p14:creationId xmlns:p14="http://schemas.microsoft.com/office/powerpoint/2010/main" val="45774458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Simulated “Pass by Reference”</a:t>
            </a:r>
          </a:p>
        </p:txBody>
      </p:sp>
      <p:sp>
        <p:nvSpPr>
          <p:cNvPr id="3" name="Content Placeholder 2"/>
          <p:cNvSpPr>
            <a:spLocks noGrp="1"/>
          </p:cNvSpPr>
          <p:nvPr>
            <p:ph idx="1"/>
          </p:nvPr>
        </p:nvSpPr>
        <p:spPr/>
        <p:txBody>
          <a:bodyPr/>
          <a:lstStyle/>
          <a:p>
            <a:r>
              <a:rPr lang="en-US" dirty="0" smtClean="0"/>
              <a:t>Calling function:</a:t>
            </a:r>
          </a:p>
          <a:p>
            <a:pPr marL="457200" lvl="1" indent="0">
              <a:buNone/>
            </a:pPr>
            <a:r>
              <a:rPr lang="en-US" sz="2000" b="1" dirty="0" smtClean="0">
                <a:latin typeface="Courier New" panose="02070309020205020404" pitchFamily="49" charset="0"/>
                <a:cs typeface="Courier New" panose="02070309020205020404" pitchFamily="49" charset="0"/>
              </a:rPr>
              <a:t/>
            </a:r>
            <a:br>
              <a:rPr lang="en-US" sz="2000" b="1" dirty="0" smtClean="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x = 1;</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 </a:t>
            </a:r>
            <a:r>
              <a:rPr lang="en-US" sz="2000" b="1" dirty="0">
                <a:latin typeface="Courier New" panose="02070309020205020404" pitchFamily="49" charset="0"/>
                <a:cs typeface="Courier New" panose="02070309020205020404" pitchFamily="49" charset="0"/>
              </a:rPr>
              <a:t>pass in reference to (actually</a:t>
            </a:r>
            <a:r>
              <a:rPr lang="en-US" sz="2000" b="1" dirty="0" smtClean="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pointer to</a:t>
            </a: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 </a:t>
            </a:r>
            <a:r>
              <a:rPr lang="en-US" sz="2000" b="1" dirty="0">
                <a:latin typeface="Courier New" panose="02070309020205020404" pitchFamily="49" charset="0"/>
                <a:cs typeface="Courier New" panose="02070309020205020404" pitchFamily="49" charset="0"/>
              </a:rPr>
              <a:t>our argument </a:t>
            </a:r>
            <a:r>
              <a:rPr lang="en-US" sz="2000" b="1" dirty="0" smtClean="0">
                <a:latin typeface="Courier New" panose="02070309020205020404" pitchFamily="49" charset="0"/>
                <a:cs typeface="Courier New" panose="02070309020205020404" pitchFamily="49" charset="0"/>
              </a:rPr>
              <a:t>variable “x”</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add1(&amp;x);</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cout</a:t>
            </a:r>
            <a:r>
              <a:rPr lang="en-US" sz="2000" b="1" dirty="0" smtClean="0">
                <a:latin typeface="Courier New" panose="02070309020205020404" pitchFamily="49" charset="0"/>
                <a:cs typeface="Courier New" panose="02070309020205020404" pitchFamily="49" charset="0"/>
              </a:rPr>
              <a:t> &lt;&lt; x;  // will output 2!</a:t>
            </a:r>
            <a:br>
              <a:rPr lang="en-US" sz="2000" b="1" dirty="0" smtClean="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	</a:t>
            </a:r>
            <a:endParaRPr lang="en-US" sz="2000" b="1" dirty="0" smtClean="0">
              <a:latin typeface="Courier New" panose="02070309020205020404" pitchFamily="49" charset="0"/>
              <a:cs typeface="Courier New" panose="02070309020205020404" pitchFamily="49" charset="0"/>
            </a:endParaRPr>
          </a:p>
          <a:p>
            <a:r>
              <a:rPr lang="en-US" dirty="0" smtClean="0"/>
              <a:t>Called function:</a:t>
            </a:r>
          </a:p>
          <a:p>
            <a:pPr marL="457200" lvl="1" indent="0">
              <a:buNone/>
            </a:pPr>
            <a:r>
              <a:rPr lang="en-US" sz="2000" b="1" dirty="0" smtClean="0">
                <a:latin typeface="Courier New" panose="02070309020205020404" pitchFamily="49" charset="0"/>
                <a:cs typeface="Courier New" panose="02070309020205020404" pitchFamily="49" charset="0"/>
              </a:rPr>
              <a:t/>
            </a:r>
            <a:br>
              <a:rPr lang="en-US" sz="2000" b="1" dirty="0" smtClean="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void add1(</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var</a:t>
            </a:r>
            <a:r>
              <a:rPr lang="en-US" sz="2000" b="1" dirty="0" smtClean="0">
                <a:latin typeface="Courier New" panose="02070309020205020404" pitchFamily="49" charset="0"/>
                <a:cs typeface="Courier New" panose="02070309020205020404" pitchFamily="49" charset="0"/>
              </a:rPr>
              <a:t>) {</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var</a:t>
            </a:r>
            <a:r>
              <a:rPr lang="en-US" sz="2000" b="1" dirty="0" smtClean="0">
                <a:latin typeface="Courier New" panose="02070309020205020404" pitchFamily="49" charset="0"/>
                <a:cs typeface="Courier New" panose="02070309020205020404" pitchFamily="49" charset="0"/>
              </a:rPr>
              <a:t> = *</a:t>
            </a:r>
            <a:r>
              <a:rPr lang="en-US" sz="2000" b="1" dirty="0" err="1" smtClean="0">
                <a:latin typeface="Courier New" panose="02070309020205020404" pitchFamily="49" charset="0"/>
                <a:cs typeface="Courier New" panose="02070309020205020404" pitchFamily="49" charset="0"/>
              </a:rPr>
              <a:t>var</a:t>
            </a:r>
            <a:r>
              <a:rPr lang="en-US" sz="2000" b="1" dirty="0" smtClean="0">
                <a:latin typeface="Courier New" panose="02070309020205020404" pitchFamily="49" charset="0"/>
                <a:cs typeface="Courier New" panose="02070309020205020404" pitchFamily="49" charset="0"/>
              </a:rPr>
              <a:t> + 1;</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endParaRPr lang="en-US" sz="2000" b="1"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113</a:t>
            </a:fld>
            <a:endParaRPr lang="en-US"/>
          </a:p>
        </p:txBody>
      </p:sp>
    </p:spTree>
    <p:extLst>
      <p:ext uri="{BB962C8B-B14F-4D97-AF65-F5344CB8AC3E}">
        <p14:creationId xmlns:p14="http://schemas.microsoft.com/office/powerpoint/2010/main" val="2473921906"/>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Command-Line Arguments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114</a:t>
            </a:fld>
            <a:endParaRPr lang="en-US"/>
          </a:p>
        </p:txBody>
      </p:sp>
    </p:spTree>
    <p:extLst>
      <p:ext uri="{BB962C8B-B14F-4D97-AF65-F5344CB8AC3E}">
        <p14:creationId xmlns:p14="http://schemas.microsoft.com/office/powerpoint/2010/main" val="3411363738"/>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Command-Line Arguments</a:t>
            </a:r>
          </a:p>
        </p:txBody>
      </p:sp>
      <p:sp>
        <p:nvSpPr>
          <p:cNvPr id="33795" name="Content Placeholder 2"/>
          <p:cNvSpPr>
            <a:spLocks noGrp="1"/>
          </p:cNvSpPr>
          <p:nvPr>
            <p:ph idx="1"/>
          </p:nvPr>
        </p:nvSpPr>
        <p:spPr>
          <a:xfrm>
            <a:off x="457200" y="3532188"/>
            <a:ext cx="8229600" cy="2884487"/>
          </a:xfrm>
        </p:spPr>
        <p:txBody>
          <a:bodyPr/>
          <a:lstStyle/>
          <a:p>
            <a:pPr eaLnBrk="1" hangingPunct="1">
              <a:lnSpc>
                <a:spcPct val="80000"/>
              </a:lnSpc>
            </a:pPr>
            <a:r>
              <a:rPr lang="en-US" sz="2200" dirty="0" smtClean="0"/>
              <a:t>Anything in the shell command line (including the name of the program to be executed) will be read as a </a:t>
            </a:r>
            <a:r>
              <a:rPr lang="en-US" sz="2200" b="1" i="1" dirty="0" smtClean="0"/>
              <a:t>command line argument</a:t>
            </a:r>
            <a:r>
              <a:rPr lang="en-US" sz="2200" dirty="0" smtClean="0"/>
              <a:t>.</a:t>
            </a:r>
          </a:p>
          <a:p>
            <a:pPr eaLnBrk="1" hangingPunct="1">
              <a:lnSpc>
                <a:spcPct val="80000"/>
              </a:lnSpc>
            </a:pPr>
            <a:r>
              <a:rPr lang="en-US" sz="2200" dirty="0" smtClean="0"/>
              <a:t>All text entered will be stored in the C-string array specified in main (typically </a:t>
            </a:r>
            <a:r>
              <a:rPr lang="en-US" sz="2200" b="1" i="1" dirty="0" err="1" smtClean="0"/>
              <a:t>argv</a:t>
            </a:r>
            <a:r>
              <a:rPr lang="en-US" sz="2200" dirty="0" smtClean="0"/>
              <a:t> by convention).</a:t>
            </a:r>
          </a:p>
          <a:p>
            <a:pPr lvl="1" eaLnBrk="1" hangingPunct="1">
              <a:lnSpc>
                <a:spcPct val="80000"/>
              </a:lnSpc>
            </a:pPr>
            <a:r>
              <a:rPr lang="en-US" sz="2000" dirty="0" err="1" smtClean="0"/>
              <a:t>myprog.out</a:t>
            </a:r>
            <a:r>
              <a:rPr lang="en-US" sz="2000" dirty="0" smtClean="0"/>
              <a:t> Hi</a:t>
            </a:r>
          </a:p>
          <a:p>
            <a:pPr lvl="1" eaLnBrk="1" hangingPunct="1">
              <a:lnSpc>
                <a:spcPct val="80000"/>
              </a:lnSpc>
            </a:pPr>
            <a:r>
              <a:rPr lang="en-US" sz="2000" dirty="0" smtClean="0"/>
              <a:t>Results in </a:t>
            </a:r>
            <a:r>
              <a:rPr lang="en-US" altLang="en-US" sz="2000" dirty="0" smtClean="0"/>
              <a:t>“</a:t>
            </a:r>
            <a:r>
              <a:rPr lang="en-US" altLang="en-US" sz="2000" dirty="0" err="1" smtClean="0"/>
              <a:t>myprog.out</a:t>
            </a:r>
            <a:r>
              <a:rPr lang="en-US" altLang="en-US" sz="2000" dirty="0" smtClean="0"/>
              <a:t>”</a:t>
            </a:r>
            <a:r>
              <a:rPr lang="en-US" sz="2000" dirty="0" smtClean="0"/>
              <a:t> stored at </a:t>
            </a:r>
            <a:r>
              <a:rPr lang="en-US" sz="2000" dirty="0" err="1" smtClean="0"/>
              <a:t>argv</a:t>
            </a:r>
            <a:r>
              <a:rPr lang="en-US" sz="2000" dirty="0" smtClean="0"/>
              <a:t>[0], and </a:t>
            </a:r>
            <a:r>
              <a:rPr lang="en-US" altLang="en-US" sz="2000" dirty="0" smtClean="0"/>
              <a:t>“</a:t>
            </a:r>
            <a:r>
              <a:rPr lang="en-US" sz="2000" dirty="0" smtClean="0"/>
              <a:t>Hi</a:t>
            </a:r>
            <a:r>
              <a:rPr lang="en-US" altLang="en-US" sz="2000" dirty="0" smtClean="0"/>
              <a:t>”</a:t>
            </a:r>
            <a:r>
              <a:rPr lang="en-US" sz="2000" dirty="0" smtClean="0"/>
              <a:t> stored at </a:t>
            </a:r>
            <a:r>
              <a:rPr lang="en-US" sz="2000" dirty="0" err="1" smtClean="0"/>
              <a:t>argv</a:t>
            </a:r>
            <a:r>
              <a:rPr lang="en-US" sz="2000" dirty="0" smtClean="0"/>
              <a:t>[1] </a:t>
            </a:r>
          </a:p>
          <a:p>
            <a:pPr eaLnBrk="1" hangingPunct="1">
              <a:lnSpc>
                <a:spcPct val="80000"/>
              </a:lnSpc>
            </a:pPr>
            <a:r>
              <a:rPr lang="en-US" sz="2200" dirty="0" smtClean="0"/>
              <a:t>Individual arguments can be separated by spaces like so</a:t>
            </a:r>
          </a:p>
          <a:p>
            <a:pPr lvl="1" eaLnBrk="1" hangingPunct="1">
              <a:lnSpc>
                <a:spcPct val="80000"/>
              </a:lnSpc>
            </a:pPr>
            <a:r>
              <a:rPr lang="en-US" sz="2000" dirty="0" err="1" smtClean="0"/>
              <a:t>myprog.out</a:t>
            </a:r>
            <a:r>
              <a:rPr lang="en-US" sz="2000" dirty="0" smtClean="0"/>
              <a:t> foo 123 bar</a:t>
            </a:r>
          </a:p>
          <a:p>
            <a:pPr lvl="1" eaLnBrk="1" hangingPunct="1">
              <a:lnSpc>
                <a:spcPct val="80000"/>
              </a:lnSpc>
            </a:pPr>
            <a:r>
              <a:rPr lang="en-US" sz="2000" dirty="0" smtClean="0"/>
              <a:t>Results in </a:t>
            </a:r>
            <a:r>
              <a:rPr lang="en-US" altLang="en-US" sz="2000" dirty="0" smtClean="0"/>
              <a:t>“</a:t>
            </a:r>
            <a:r>
              <a:rPr lang="en-US" sz="2000" dirty="0" smtClean="0"/>
              <a:t>foo</a:t>
            </a:r>
            <a:r>
              <a:rPr lang="en-US" altLang="en-US" sz="2000" dirty="0" smtClean="0"/>
              <a:t>”</a:t>
            </a:r>
            <a:r>
              <a:rPr lang="en-US" sz="2000" dirty="0" smtClean="0"/>
              <a:t> stored at </a:t>
            </a:r>
            <a:r>
              <a:rPr lang="en-US" sz="2000" dirty="0" err="1" smtClean="0"/>
              <a:t>argv</a:t>
            </a:r>
            <a:r>
              <a:rPr lang="en-US" sz="2000" dirty="0" smtClean="0"/>
              <a:t>[1], </a:t>
            </a:r>
            <a:r>
              <a:rPr lang="en-US" altLang="en-US" sz="2000" dirty="0" smtClean="0"/>
              <a:t>“</a:t>
            </a:r>
            <a:r>
              <a:rPr lang="en-US" sz="2000" dirty="0" smtClean="0"/>
              <a:t>123</a:t>
            </a:r>
            <a:r>
              <a:rPr lang="en-US" altLang="en-US" sz="2000" dirty="0" smtClean="0"/>
              <a:t>”</a:t>
            </a:r>
            <a:r>
              <a:rPr lang="en-US" sz="2000" dirty="0" smtClean="0"/>
              <a:t> at </a:t>
            </a:r>
            <a:r>
              <a:rPr lang="en-US" sz="2000" dirty="0" err="1" smtClean="0"/>
              <a:t>argv</a:t>
            </a:r>
            <a:r>
              <a:rPr lang="en-US" sz="2000" dirty="0" smtClean="0"/>
              <a:t>[2] and </a:t>
            </a:r>
            <a:r>
              <a:rPr lang="en-US" altLang="en-US" sz="2000" dirty="0" smtClean="0"/>
              <a:t>“</a:t>
            </a:r>
            <a:r>
              <a:rPr lang="en-US" sz="2000" dirty="0" smtClean="0"/>
              <a:t>bar</a:t>
            </a:r>
            <a:r>
              <a:rPr lang="en-US" altLang="en-US" sz="2000" dirty="0" smtClean="0"/>
              <a:t>”</a:t>
            </a:r>
            <a:r>
              <a:rPr lang="en-US" sz="2000" dirty="0" smtClean="0"/>
              <a:t> at </a:t>
            </a:r>
            <a:r>
              <a:rPr lang="en-US" sz="2000" dirty="0" err="1" smtClean="0"/>
              <a:t>argv</a:t>
            </a:r>
            <a:r>
              <a:rPr lang="en-US" sz="2000" dirty="0" smtClean="0"/>
              <a:t>[3]</a:t>
            </a:r>
          </a:p>
        </p:txBody>
      </p:sp>
      <p:sp>
        <p:nvSpPr>
          <p:cNvPr id="33796" name="TextBox 3"/>
          <p:cNvSpPr txBox="1">
            <a:spLocks noChangeArrowheads="1"/>
          </p:cNvSpPr>
          <p:nvPr/>
        </p:nvSpPr>
        <p:spPr bwMode="auto">
          <a:xfrm>
            <a:off x="1470025" y="1109663"/>
            <a:ext cx="73709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600" b="1" dirty="0" err="1" smtClean="0">
                <a:solidFill>
                  <a:srgbClr val="000000"/>
                </a:solidFill>
                <a:latin typeface="Courier New" panose="02070309020205020404" pitchFamily="49" charset="0"/>
              </a:rPr>
              <a:t>int</a:t>
            </a:r>
            <a:r>
              <a:rPr lang="en-US" sz="1600" b="1" dirty="0" smtClean="0">
                <a:solidFill>
                  <a:srgbClr val="000000"/>
                </a:solidFill>
                <a:latin typeface="Courier New" panose="02070309020205020404" pitchFamily="49" charset="0"/>
              </a:rPr>
              <a:t> </a:t>
            </a:r>
            <a:r>
              <a:rPr lang="en-US" sz="1600" b="1" dirty="0">
                <a:solidFill>
                  <a:srgbClr val="000000"/>
                </a:solidFill>
                <a:latin typeface="Courier New" panose="02070309020205020404" pitchFamily="49" charset="0"/>
              </a:rPr>
              <a:t>main </a:t>
            </a:r>
            <a:r>
              <a:rPr lang="en-US" sz="1600" b="1" dirty="0" smtClean="0">
                <a:solidFill>
                  <a:srgbClr val="000000"/>
                </a:solidFill>
                <a:latin typeface="Courier New" panose="02070309020205020404" pitchFamily="49" charset="0"/>
              </a:rPr>
              <a:t>(</a:t>
            </a:r>
            <a:r>
              <a:rPr lang="en-US" sz="1600" b="1" dirty="0" err="1" smtClean="0">
                <a:solidFill>
                  <a:srgbClr val="000000"/>
                </a:solidFill>
                <a:latin typeface="Courier New" panose="02070309020205020404" pitchFamily="49" charset="0"/>
              </a:rPr>
              <a:t>int</a:t>
            </a:r>
            <a:r>
              <a:rPr lang="en-US" sz="1600" b="1" dirty="0" smtClean="0">
                <a:solidFill>
                  <a:srgbClr val="000000"/>
                </a:solidFill>
                <a:latin typeface="Courier New" panose="02070309020205020404" pitchFamily="49" charset="0"/>
              </a:rPr>
              <a:t> </a:t>
            </a:r>
            <a:r>
              <a:rPr lang="en-US" sz="1600" b="1" dirty="0" err="1" smtClean="0">
                <a:solidFill>
                  <a:srgbClr val="000000"/>
                </a:solidFill>
                <a:latin typeface="Courier New" panose="02070309020205020404" pitchFamily="49" charset="0"/>
              </a:rPr>
              <a:t>argc</a:t>
            </a:r>
            <a:r>
              <a:rPr lang="en-US" sz="1600" b="1" dirty="0" smtClean="0">
                <a:solidFill>
                  <a:srgbClr val="000000"/>
                </a:solidFill>
                <a:latin typeface="Courier New" panose="02070309020205020404" pitchFamily="49" charset="0"/>
              </a:rPr>
              <a:t>, char *</a:t>
            </a:r>
            <a:r>
              <a:rPr lang="en-US" sz="1600" b="1" smtClean="0">
                <a:solidFill>
                  <a:srgbClr val="000000"/>
                </a:solidFill>
                <a:latin typeface="Courier New" panose="02070309020205020404" pitchFamily="49" charset="0"/>
              </a:rPr>
              <a:t>argv[</a:t>
            </a:r>
            <a:r>
              <a:rPr lang="en-US" sz="1600" b="1" dirty="0" smtClean="0">
                <a:solidFill>
                  <a:srgbClr val="000000"/>
                </a:solidFill>
                <a:latin typeface="Courier New" panose="02070309020205020404" pitchFamily="49" charset="0"/>
              </a:rPr>
              <a:t>]){</a:t>
            </a:r>
            <a:endParaRPr lang="en-US" sz="1600" b="1" dirty="0">
              <a:solidFill>
                <a:srgbClr val="000000"/>
              </a:solidFill>
              <a:latin typeface="Courier New" panose="02070309020205020404" pitchFamily="49" charset="0"/>
            </a:endParaRPr>
          </a:p>
          <a:p>
            <a:pPr eaLnBrk="1" hangingPunct="1">
              <a:spcBef>
                <a:spcPct val="0"/>
              </a:spcBef>
              <a:buFontTx/>
              <a:buNone/>
            </a:pPr>
            <a:r>
              <a:rPr lang="en-US" sz="1600" b="1" dirty="0">
                <a:solidFill>
                  <a:srgbClr val="000000"/>
                </a:solidFill>
                <a:latin typeface="Courier New" panose="02070309020205020404" pitchFamily="49" charset="0"/>
              </a:rPr>
              <a:t>		</a:t>
            </a:r>
            <a:r>
              <a:rPr lang="en-US" sz="1600" b="1" dirty="0">
                <a:solidFill>
                  <a:srgbClr val="9E0067"/>
                </a:solidFill>
                <a:latin typeface="Courier New" panose="02070309020205020404" pitchFamily="49" charset="0"/>
              </a:rPr>
              <a:t>for</a:t>
            </a:r>
            <a:r>
              <a:rPr lang="en-US" sz="1600" b="1" dirty="0">
                <a:solidFill>
                  <a:srgbClr val="000000"/>
                </a:solidFill>
                <a:latin typeface="Courier New" panose="02070309020205020404" pitchFamily="49" charset="0"/>
              </a:rPr>
              <a:t>(</a:t>
            </a:r>
            <a:r>
              <a:rPr lang="en-US" sz="1600" b="1" dirty="0" err="1">
                <a:solidFill>
                  <a:srgbClr val="9E0067"/>
                </a:solidFill>
                <a:latin typeface="Courier New" panose="02070309020205020404" pitchFamily="49" charset="0"/>
              </a:rPr>
              <a:t>int</a:t>
            </a:r>
            <a:r>
              <a:rPr lang="en-US" sz="1600" b="1" dirty="0">
                <a:solidFill>
                  <a:srgbClr val="000000"/>
                </a:solidFill>
                <a:latin typeface="Courier New" panose="02070309020205020404" pitchFamily="49" charset="0"/>
              </a:rPr>
              <a:t> </a:t>
            </a:r>
            <a:r>
              <a:rPr lang="en-US" sz="1600" b="1" dirty="0" err="1">
                <a:solidFill>
                  <a:srgbClr val="000000"/>
                </a:solidFill>
                <a:latin typeface="Courier New" panose="02070309020205020404" pitchFamily="49" charset="0"/>
              </a:rPr>
              <a:t>i</a:t>
            </a:r>
            <a:r>
              <a:rPr lang="en-US" sz="1600" b="1" dirty="0">
                <a:solidFill>
                  <a:srgbClr val="000000"/>
                </a:solidFill>
                <a:latin typeface="Courier New" panose="02070309020205020404" pitchFamily="49" charset="0"/>
              </a:rPr>
              <a:t> = 0; </a:t>
            </a:r>
            <a:r>
              <a:rPr lang="en-US" sz="1600" b="1" dirty="0" err="1">
                <a:solidFill>
                  <a:srgbClr val="000000"/>
                </a:solidFill>
                <a:latin typeface="Courier New" panose="02070309020205020404" pitchFamily="49" charset="0"/>
              </a:rPr>
              <a:t>i</a:t>
            </a:r>
            <a:r>
              <a:rPr lang="en-US" sz="1600" b="1" dirty="0">
                <a:solidFill>
                  <a:srgbClr val="000000"/>
                </a:solidFill>
                <a:latin typeface="Courier New" panose="02070309020205020404" pitchFamily="49" charset="0"/>
              </a:rPr>
              <a:t> &lt; </a:t>
            </a:r>
            <a:r>
              <a:rPr lang="en-US" sz="1600" b="1" dirty="0" err="1" smtClean="0">
                <a:solidFill>
                  <a:srgbClr val="000000"/>
                </a:solidFill>
                <a:latin typeface="Courier New" panose="02070309020205020404" pitchFamily="49" charset="0"/>
              </a:rPr>
              <a:t>argc</a:t>
            </a:r>
            <a:r>
              <a:rPr lang="en-US" sz="1600" b="1" dirty="0" smtClean="0">
                <a:solidFill>
                  <a:srgbClr val="000000"/>
                </a:solidFill>
                <a:latin typeface="Courier New" panose="02070309020205020404" pitchFamily="49" charset="0"/>
              </a:rPr>
              <a:t>; </a:t>
            </a:r>
            <a:r>
              <a:rPr lang="en-US" sz="1600" b="1" dirty="0" err="1">
                <a:solidFill>
                  <a:srgbClr val="000000"/>
                </a:solidFill>
                <a:latin typeface="Courier New" panose="02070309020205020404" pitchFamily="49" charset="0"/>
              </a:rPr>
              <a:t>i</a:t>
            </a:r>
            <a:r>
              <a:rPr lang="en-US" sz="1600" b="1" dirty="0">
                <a:solidFill>
                  <a:srgbClr val="000000"/>
                </a:solidFill>
                <a:latin typeface="Courier New" panose="02070309020205020404" pitchFamily="49" charset="0"/>
              </a:rPr>
              <a:t>++){</a:t>
            </a:r>
          </a:p>
          <a:p>
            <a:pPr eaLnBrk="1" hangingPunct="1">
              <a:spcBef>
                <a:spcPct val="0"/>
              </a:spcBef>
              <a:buFontTx/>
              <a:buNone/>
            </a:pPr>
            <a:r>
              <a:rPr lang="en-US" sz="1600" b="1" dirty="0">
                <a:solidFill>
                  <a:srgbClr val="000000"/>
                </a:solidFill>
                <a:latin typeface="Courier New" panose="02070309020205020404" pitchFamily="49" charset="0"/>
              </a:rPr>
              <a:t>			</a:t>
            </a:r>
            <a:r>
              <a:rPr lang="en-US" sz="1600" b="1" dirty="0" err="1" smtClean="0">
                <a:solidFill>
                  <a:srgbClr val="000000"/>
                </a:solidFill>
                <a:latin typeface="Courier New" panose="02070309020205020404" pitchFamily="49" charset="0"/>
              </a:rPr>
              <a:t>cout</a:t>
            </a:r>
            <a:r>
              <a:rPr lang="en-US" sz="1600" b="1" dirty="0" smtClean="0">
                <a:solidFill>
                  <a:srgbClr val="000000"/>
                </a:solidFill>
                <a:latin typeface="Courier New" panose="02070309020205020404" pitchFamily="49" charset="0"/>
              </a:rPr>
              <a:t> &lt;&lt; “</a:t>
            </a:r>
            <a:r>
              <a:rPr lang="en-US" sz="1600" b="1" dirty="0" err="1" smtClean="0">
                <a:solidFill>
                  <a:srgbClr val="000000"/>
                </a:solidFill>
                <a:latin typeface="Courier New" panose="02070309020205020404" pitchFamily="49" charset="0"/>
              </a:rPr>
              <a:t>Arg</a:t>
            </a:r>
            <a:r>
              <a:rPr lang="en-US" sz="1600" b="1" dirty="0" smtClean="0">
                <a:solidFill>
                  <a:srgbClr val="000000"/>
                </a:solidFill>
                <a:latin typeface="Courier New" panose="02070309020205020404" pitchFamily="49" charset="0"/>
              </a:rPr>
              <a:t> “ &lt;&lt; </a:t>
            </a:r>
            <a:r>
              <a:rPr lang="en-US" sz="1600" b="1" dirty="0" err="1" smtClean="0">
                <a:solidFill>
                  <a:srgbClr val="000000"/>
                </a:solidFill>
                <a:latin typeface="Courier New" panose="02070309020205020404" pitchFamily="49" charset="0"/>
              </a:rPr>
              <a:t>i</a:t>
            </a:r>
            <a:r>
              <a:rPr lang="en-US" sz="1600" b="1" dirty="0" smtClean="0">
                <a:solidFill>
                  <a:srgbClr val="000000"/>
                </a:solidFill>
                <a:latin typeface="Courier New" panose="02070309020205020404" pitchFamily="49" charset="0"/>
              </a:rPr>
              <a:t> &lt;&lt; “: “ &lt;&lt; </a:t>
            </a:r>
            <a:r>
              <a:rPr lang="en-US" sz="1600" b="1" dirty="0" err="1" smtClean="0">
                <a:solidFill>
                  <a:srgbClr val="000000"/>
                </a:solidFill>
                <a:latin typeface="Courier New" panose="02070309020205020404" pitchFamily="49" charset="0"/>
              </a:rPr>
              <a:t>argv</a:t>
            </a:r>
            <a:r>
              <a:rPr lang="en-US" sz="1600" b="1" dirty="0" smtClean="0">
                <a:solidFill>
                  <a:srgbClr val="000000"/>
                </a:solidFill>
                <a:latin typeface="Courier New" panose="02070309020205020404" pitchFamily="49" charset="0"/>
              </a:rPr>
              <a:t>[</a:t>
            </a:r>
            <a:r>
              <a:rPr lang="en-US" sz="1600" b="1" dirty="0" err="1" smtClean="0">
                <a:solidFill>
                  <a:srgbClr val="000000"/>
                </a:solidFill>
                <a:latin typeface="Courier New" panose="02070309020205020404" pitchFamily="49" charset="0"/>
              </a:rPr>
              <a:t>i</a:t>
            </a:r>
            <a:r>
              <a:rPr lang="en-US" sz="1600" b="1" dirty="0" smtClean="0">
                <a:solidFill>
                  <a:srgbClr val="000000"/>
                </a:solidFill>
                <a:latin typeface="Courier New" panose="02070309020205020404" pitchFamily="49" charset="0"/>
              </a:rPr>
              <a:t>] &lt;&lt; </a:t>
            </a:r>
            <a:r>
              <a:rPr lang="en-US" sz="1600" b="1" dirty="0" err="1" smtClean="0">
                <a:solidFill>
                  <a:srgbClr val="000000"/>
                </a:solidFill>
                <a:latin typeface="Courier New" panose="02070309020205020404" pitchFamily="49" charset="0"/>
              </a:rPr>
              <a:t>endl</a:t>
            </a:r>
            <a:r>
              <a:rPr lang="en-US" sz="1600" b="1" dirty="0" smtClean="0">
                <a:solidFill>
                  <a:srgbClr val="000000"/>
                </a:solidFill>
                <a:latin typeface="Courier New" panose="02070309020205020404" pitchFamily="49" charset="0"/>
              </a:rPr>
              <a:t>;</a:t>
            </a:r>
            <a:endParaRPr lang="en-US" sz="1600" b="1" dirty="0">
              <a:solidFill>
                <a:srgbClr val="000000"/>
              </a:solidFill>
              <a:latin typeface="Courier New" panose="02070309020205020404" pitchFamily="49" charset="0"/>
            </a:endParaRPr>
          </a:p>
          <a:p>
            <a:pPr eaLnBrk="1" hangingPunct="1">
              <a:spcBef>
                <a:spcPct val="0"/>
              </a:spcBef>
              <a:buFontTx/>
              <a:buNone/>
            </a:pPr>
            <a:r>
              <a:rPr lang="en-US" sz="1600" b="1" dirty="0">
                <a:solidFill>
                  <a:srgbClr val="000000"/>
                </a:solidFill>
                <a:latin typeface="Courier New" panose="02070309020205020404" pitchFamily="49" charset="0"/>
              </a:rPr>
              <a:t>		}</a:t>
            </a:r>
          </a:p>
          <a:p>
            <a:pPr eaLnBrk="1" hangingPunct="1">
              <a:spcBef>
                <a:spcPct val="0"/>
              </a:spcBef>
              <a:buFontTx/>
              <a:buNone/>
            </a:pPr>
            <a:r>
              <a:rPr lang="en-US" sz="1600" b="1" dirty="0">
                <a:solidFill>
                  <a:srgbClr val="000000"/>
                </a:solidFill>
                <a:latin typeface="Courier New" panose="02070309020205020404" pitchFamily="49" charset="0"/>
              </a:rPr>
              <a:t>	}</a:t>
            </a:r>
          </a:p>
          <a:p>
            <a:pPr eaLnBrk="1" hangingPunct="1">
              <a:spcBef>
                <a:spcPct val="0"/>
              </a:spcBef>
              <a:buFontTx/>
              <a:buNone/>
            </a:pPr>
            <a:r>
              <a:rPr lang="en-US" sz="1600" b="1" dirty="0">
                <a:solidFill>
                  <a:srgbClr val="000000"/>
                </a:solidFill>
                <a:latin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p:txBody>
      </p:sp>
      <p:sp>
        <p:nvSpPr>
          <p:cNvPr id="337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B86F238-3BFD-4EBC-9E64-2A87EAB3008E}" type="slidenum">
              <a:rPr lang="en-US" sz="1200">
                <a:solidFill>
                  <a:srgbClr val="898989"/>
                </a:solidFill>
              </a:rPr>
              <a:pPr>
                <a:spcBef>
                  <a:spcPct val="0"/>
                </a:spcBef>
                <a:buFontTx/>
                <a:buNone/>
              </a:pPr>
              <a:t>115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“Truthiness”</a:t>
            </a:r>
            <a:endParaRPr lang="en-US" dirty="0"/>
          </a:p>
        </p:txBody>
      </p:sp>
      <p:sp>
        <p:nvSpPr>
          <p:cNvPr id="3" name="Content Placeholder 2"/>
          <p:cNvSpPr>
            <a:spLocks noGrp="1"/>
          </p:cNvSpPr>
          <p:nvPr>
            <p:ph idx="1"/>
          </p:nvPr>
        </p:nvSpPr>
        <p:spPr/>
        <p:txBody>
          <a:bodyPr/>
          <a:lstStyle/>
          <a:p>
            <a:r>
              <a:rPr lang="en-US" dirty="0" smtClean="0"/>
              <a:t>For compatibility with C, C++ is very liberal about what it allows in places where Boolean values are called for:</a:t>
            </a:r>
          </a:p>
          <a:p>
            <a:pPr lvl="1"/>
            <a:r>
              <a:rPr lang="en-US" i="1" dirty="0" err="1" smtClean="0"/>
              <a:t>bool</a:t>
            </a:r>
            <a:r>
              <a:rPr lang="en-US" i="1" dirty="0" smtClean="0"/>
              <a:t> </a:t>
            </a:r>
            <a:r>
              <a:rPr lang="en-US" dirty="0" smtClean="0"/>
              <a:t>constants, variables, and </a:t>
            </a:r>
            <a:r>
              <a:rPr lang="en-US" dirty="0" err="1" smtClean="0"/>
              <a:t>espressions</a:t>
            </a:r>
            <a:r>
              <a:rPr lang="en-US" dirty="0" smtClean="0"/>
              <a:t> have the obvious interpretation</a:t>
            </a:r>
          </a:p>
          <a:p>
            <a:pPr lvl="1"/>
            <a:r>
              <a:rPr lang="en-US" dirty="0" smtClean="0"/>
              <a:t>Any other integer-valued type is also allowed, and 0 is interpreted as “false”, all other values as “false”</a:t>
            </a:r>
          </a:p>
          <a:p>
            <a:pPr lvl="2"/>
            <a:r>
              <a:rPr lang="en-US" sz="2800" dirty="0" smtClean="0"/>
              <a:t>So, even -1 is considered true!</a:t>
            </a:r>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12</a:t>
            </a:fld>
            <a:endParaRPr lang="en-US"/>
          </a:p>
        </p:txBody>
      </p:sp>
    </p:spTree>
    <p:extLst>
      <p:ext uri="{BB962C8B-B14F-4D97-AF65-F5344CB8AC3E}">
        <p14:creationId xmlns:p14="http://schemas.microsoft.com/office/powerpoint/2010/main" val="22685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820E49-BF6C-4C33-8FAD-4483599E1F70}" type="slidenum">
              <a:rPr lang="en-US" altLang="en-US"/>
              <a:pPr eaLnBrk="1" hangingPunct="1"/>
              <a:t>13</a:t>
            </a:fld>
            <a:endParaRPr lang="en-US" altLang="en-US"/>
          </a:p>
        </p:txBody>
      </p:sp>
      <p:sp>
        <p:nvSpPr>
          <p:cNvPr id="23555" name="Rectangle 2"/>
          <p:cNvSpPr>
            <a:spLocks noGrp="1" noChangeArrowheads="1"/>
          </p:cNvSpPr>
          <p:nvPr>
            <p:ph type="title"/>
          </p:nvPr>
        </p:nvSpPr>
        <p:spPr>
          <a:xfrm>
            <a:off x="685800" y="228600"/>
            <a:ext cx="7162800" cy="685800"/>
          </a:xfrm>
          <a:noFill/>
        </p:spPr>
        <p:txBody>
          <a:bodyPr lIns="90488" tIns="44450" rIns="90488" bIns="44450"/>
          <a:lstStyle/>
          <a:p>
            <a:pPr algn="ctr" eaLnBrk="1" hangingPunct="1"/>
            <a:r>
              <a:rPr lang="en-US" smtClean="0"/>
              <a:t>Gotcha!  =  versus  ==  </a:t>
            </a:r>
          </a:p>
        </p:txBody>
      </p:sp>
      <p:sp>
        <p:nvSpPr>
          <p:cNvPr id="23556" name="Rectangle 3"/>
          <p:cNvSpPr>
            <a:spLocks noGrp="1" noChangeArrowheads="1"/>
          </p:cNvSpPr>
          <p:nvPr>
            <p:ph type="body" idx="1"/>
          </p:nvPr>
        </p:nvSpPr>
        <p:spPr>
          <a:xfrm>
            <a:off x="762000" y="1676400"/>
            <a:ext cx="7772400" cy="4724400"/>
          </a:xfrm>
          <a:noFill/>
        </p:spPr>
        <p:txBody>
          <a:bodyPr lIns="90488" tIns="44450" rIns="90488" bIns="44450"/>
          <a:lstStyle/>
          <a:p>
            <a:pPr eaLnBrk="1" hangingPunct="1">
              <a:lnSpc>
                <a:spcPct val="90000"/>
              </a:lnSpc>
              <a:buFont typeface="Wingdings" panose="05000000000000000000" pitchFamily="2" charset="2"/>
              <a:buNone/>
            </a:pPr>
            <a:r>
              <a:rPr lang="en-US" sz="2100" b="1" dirty="0" err="1" smtClean="0">
                <a:latin typeface="Courier New" panose="02070309020205020404" pitchFamily="49" charset="0"/>
                <a:cs typeface="Courier New" panose="02070309020205020404" pitchFamily="49" charset="0"/>
              </a:rPr>
              <a:t>int</a:t>
            </a:r>
            <a:r>
              <a:rPr lang="en-US" sz="2100" b="1" dirty="0" smtClean="0">
                <a:latin typeface="Courier New" panose="02070309020205020404" pitchFamily="49" charset="0"/>
                <a:cs typeface="Courier New" panose="02070309020205020404" pitchFamily="49" charset="0"/>
              </a:rPr>
              <a:t> a = 0;</a:t>
            </a:r>
          </a:p>
          <a:p>
            <a:pPr eaLnBrk="1" hangingPunct="1">
              <a:lnSpc>
                <a:spcPct val="90000"/>
              </a:lnSpc>
              <a:buFont typeface="Wingdings" panose="05000000000000000000" pitchFamily="2" charset="2"/>
              <a:buNone/>
            </a:pPr>
            <a:endParaRPr lang="en-US" sz="2100" b="1" dirty="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US" sz="2100" b="1" dirty="0" smtClean="0">
                <a:latin typeface="Courier New" panose="02070309020205020404" pitchFamily="49" charset="0"/>
                <a:cs typeface="Courier New" panose="02070309020205020404" pitchFamily="49" charset="0"/>
              </a:rPr>
              <a:t>if (a = 1) {</a:t>
            </a:r>
          </a:p>
          <a:p>
            <a:pPr eaLnBrk="1" hangingPunct="1">
              <a:lnSpc>
                <a:spcPct val="90000"/>
              </a:lnSpc>
              <a:buFont typeface="Wingdings" panose="05000000000000000000" pitchFamily="2" charset="2"/>
              <a:buNone/>
            </a:pPr>
            <a:r>
              <a:rPr lang="en-US" sz="2100" b="1" dirty="0" smtClean="0">
                <a:latin typeface="Courier New" panose="02070309020205020404" pitchFamily="49" charset="0"/>
                <a:cs typeface="Courier New" panose="02070309020205020404" pitchFamily="49" charset="0"/>
              </a:rPr>
              <a:t>    </a:t>
            </a:r>
            <a:r>
              <a:rPr lang="en-US" sz="2100" b="1" dirty="0" err="1" smtClean="0">
                <a:latin typeface="Courier New" panose="02070309020205020404" pitchFamily="49" charset="0"/>
                <a:cs typeface="Courier New" panose="02070309020205020404" pitchFamily="49" charset="0"/>
              </a:rPr>
              <a:t>printf</a:t>
            </a:r>
            <a:r>
              <a:rPr lang="en-US" sz="2100" b="1" dirty="0" smtClean="0">
                <a:latin typeface="Courier New" panose="02070309020205020404" pitchFamily="49" charset="0"/>
                <a:cs typeface="Courier New" panose="02070309020205020404" pitchFamily="49" charset="0"/>
              </a:rPr>
              <a:t> (“a is one\n”) ;</a:t>
            </a:r>
          </a:p>
          <a:p>
            <a:pPr eaLnBrk="1" hangingPunct="1">
              <a:lnSpc>
                <a:spcPct val="90000"/>
              </a:lnSpc>
              <a:buFont typeface="Wingdings" panose="05000000000000000000" pitchFamily="2" charset="2"/>
              <a:buNone/>
            </a:pPr>
            <a:r>
              <a:rPr lang="en-US" sz="2100" b="1"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9284222"/>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and back to control flow structures</a:t>
            </a: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14</a:t>
            </a:fld>
            <a:endParaRPr lang="en-US"/>
          </a:p>
        </p:txBody>
      </p:sp>
    </p:spTree>
    <p:extLst>
      <p:ext uri="{BB962C8B-B14F-4D97-AF65-F5344CB8AC3E}">
        <p14:creationId xmlns:p14="http://schemas.microsoft.com/office/powerpoint/2010/main" val="296227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If-Then-Else Statement</a:t>
            </a:r>
          </a:p>
        </p:txBody>
      </p:sp>
      <p:sp>
        <p:nvSpPr>
          <p:cNvPr id="11267" name="Content Placeholder 2"/>
          <p:cNvSpPr>
            <a:spLocks noGrp="1"/>
          </p:cNvSpPr>
          <p:nvPr>
            <p:ph idx="1"/>
          </p:nvPr>
        </p:nvSpPr>
        <p:spPr/>
        <p:txBody>
          <a:bodyPr/>
          <a:lstStyle/>
          <a:p>
            <a:pPr eaLnBrk="1" hangingPunct="1"/>
            <a:r>
              <a:rPr lang="en-US" smtClean="0"/>
              <a:t>The </a:t>
            </a:r>
            <a:r>
              <a:rPr lang="en-US" i="1" smtClean="0"/>
              <a:t>if-then-else</a:t>
            </a:r>
            <a:r>
              <a:rPr lang="en-US" smtClean="0"/>
              <a:t> statement looks much like it does in Python (aside from the parentheses and curly braces).</a:t>
            </a:r>
          </a:p>
        </p:txBody>
      </p:sp>
      <p:sp>
        <p:nvSpPr>
          <p:cNvPr id="6" name="TextBox 5"/>
          <p:cNvSpPr txBox="1">
            <a:spLocks noChangeArrowheads="1"/>
          </p:cNvSpPr>
          <p:nvPr/>
        </p:nvSpPr>
        <p:spPr bwMode="auto">
          <a:xfrm>
            <a:off x="4397375" y="3775075"/>
            <a:ext cx="28035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if</a:t>
            </a:r>
            <a:r>
              <a:rPr lang="en-US" sz="1800" b="1">
                <a:solidFill>
                  <a:srgbClr val="000000"/>
                </a:solidFill>
                <a:latin typeface="Courier New" panose="02070309020205020404" pitchFamily="49" charset="0"/>
              </a:rPr>
              <a:t>(x % 2 == 1) {</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"odd"</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else</a:t>
            </a:r>
            <a:r>
              <a:rPr lang="en-US" sz="1800" b="1">
                <a:solidFill>
                  <a:srgbClr val="000000"/>
                </a:solidFill>
                <a:latin typeface="Courier New" panose="02070309020205020404" pitchFamily="49" charset="0"/>
              </a:rPr>
              <a:t> {</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"even"</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7" name="TextBox 6"/>
          <p:cNvSpPr txBox="1">
            <a:spLocks noChangeArrowheads="1"/>
          </p:cNvSpPr>
          <p:nvPr/>
        </p:nvSpPr>
        <p:spPr bwMode="auto">
          <a:xfrm>
            <a:off x="844550" y="3775075"/>
            <a:ext cx="2460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1600FF"/>
                </a:solidFill>
                <a:latin typeface="Courier New" panose="02070309020205020404" pitchFamily="49" charset="0"/>
              </a:rPr>
              <a:t>if</a:t>
            </a:r>
            <a:r>
              <a:rPr lang="en-US" sz="1800" b="1">
                <a:solidFill>
                  <a:srgbClr val="000000"/>
                </a:solidFill>
                <a:latin typeface="Courier New" panose="02070309020205020404" pitchFamily="49" charset="0"/>
              </a:rPr>
              <a:t> x % </a:t>
            </a:r>
            <a:r>
              <a:rPr lang="en-US" sz="1800" b="1">
                <a:solidFill>
                  <a:srgbClr val="9F0000"/>
                </a:solidFill>
                <a:latin typeface="Courier New" panose="02070309020205020404" pitchFamily="49" charset="0"/>
              </a:rPr>
              <a:t>2</a:t>
            </a:r>
            <a:r>
              <a:rPr lang="en-US" sz="1800" b="1">
                <a:solidFill>
                  <a:srgbClr val="000000"/>
                </a:solidFill>
                <a:latin typeface="Courier New" panose="02070309020205020404" pitchFamily="49" charset="0"/>
              </a:rPr>
              <a:t> == </a:t>
            </a:r>
            <a:r>
              <a:rPr lang="en-US" sz="1800" b="1">
                <a:solidFill>
                  <a:srgbClr val="9F0000"/>
                </a:solidFill>
                <a:latin typeface="Courier New" panose="02070309020205020404" pitchFamily="49" charset="0"/>
              </a:rPr>
              <a:t>1</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"odd"</a:t>
            </a: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1600FF"/>
                </a:solidFill>
                <a:latin typeface="Courier New" panose="02070309020205020404" pitchFamily="49" charset="0"/>
              </a:rPr>
              <a:t>else</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"even"</a:t>
            </a:r>
            <a:endParaRPr lang="en-US" sz="1800" b="1">
              <a:latin typeface="Courier New" panose="02070309020205020404" pitchFamily="49" charset="0"/>
              <a:cs typeface="Courier New" panose="02070309020205020404" pitchFamily="49" charset="0"/>
            </a:endParaRPr>
          </a:p>
        </p:txBody>
      </p:sp>
      <p:sp>
        <p:nvSpPr>
          <p:cNvPr id="8" name="Text Placeholder 4"/>
          <p:cNvSpPr txBox="1">
            <a:spLocks/>
          </p:cNvSpPr>
          <p:nvPr/>
        </p:nvSpPr>
        <p:spPr bwMode="auto">
          <a:xfrm>
            <a:off x="844550" y="3041650"/>
            <a:ext cx="3352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Python</a:t>
            </a:r>
          </a:p>
        </p:txBody>
      </p:sp>
      <p:sp>
        <p:nvSpPr>
          <p:cNvPr id="9" name="Text Placeholder 6"/>
          <p:cNvSpPr txBox="1">
            <a:spLocks/>
          </p:cNvSpPr>
          <p:nvPr/>
        </p:nvSpPr>
        <p:spPr bwMode="auto">
          <a:xfrm>
            <a:off x="4397375" y="3041650"/>
            <a:ext cx="4676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C++</a:t>
            </a:r>
          </a:p>
        </p:txBody>
      </p:sp>
      <p:sp>
        <p:nvSpPr>
          <p:cNvPr id="11272"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53074BE-7E7D-4E7D-A5D1-1171AA192663}" type="slidenum">
              <a:rPr lang="en-US" sz="1200">
                <a:solidFill>
                  <a:srgbClr val="898989"/>
                </a:solidFill>
              </a:rPr>
              <a:pPr>
                <a:spcBef>
                  <a:spcPct val="0"/>
                </a:spcBef>
                <a:buFontTx/>
                <a:buNone/>
              </a:pPr>
              <a:t>15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If-Then-Else If-Then-Else Statement</a:t>
            </a:r>
          </a:p>
        </p:txBody>
      </p:sp>
      <p:sp>
        <p:nvSpPr>
          <p:cNvPr id="12291" name="Content Placeholder 2"/>
          <p:cNvSpPr>
            <a:spLocks noGrp="1"/>
          </p:cNvSpPr>
          <p:nvPr>
            <p:ph idx="1"/>
          </p:nvPr>
        </p:nvSpPr>
        <p:spPr/>
        <p:txBody>
          <a:bodyPr/>
          <a:lstStyle/>
          <a:p>
            <a:pPr eaLnBrk="1" hangingPunct="1"/>
            <a:r>
              <a:rPr lang="en-US" smtClean="0"/>
              <a:t>Again, very similar…</a:t>
            </a:r>
          </a:p>
        </p:txBody>
      </p:sp>
      <p:sp>
        <p:nvSpPr>
          <p:cNvPr id="4" name="TextBox 3"/>
          <p:cNvSpPr txBox="1">
            <a:spLocks noChangeArrowheads="1"/>
          </p:cNvSpPr>
          <p:nvPr/>
        </p:nvSpPr>
        <p:spPr bwMode="auto">
          <a:xfrm>
            <a:off x="4010025" y="3246438"/>
            <a:ext cx="3127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if </a:t>
            </a:r>
            <a:r>
              <a:rPr lang="en-US" sz="1800" b="1">
                <a:solidFill>
                  <a:srgbClr val="000000"/>
                </a:solidFill>
                <a:latin typeface="Courier New" panose="02070309020205020404" pitchFamily="49" charset="0"/>
              </a:rPr>
              <a:t>(x &lt; y) {</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"x &lt; y"</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else</a:t>
            </a: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if</a:t>
            </a:r>
            <a:r>
              <a:rPr lang="en-US" sz="1800" b="1">
                <a:solidFill>
                  <a:srgbClr val="000000"/>
                </a:solidFill>
                <a:latin typeface="Courier New" panose="02070309020205020404" pitchFamily="49" charset="0"/>
              </a:rPr>
              <a:t> (x &gt; y) {</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"x &gt; y"</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else</a:t>
            </a:r>
            <a:r>
              <a:rPr lang="en-US" sz="1800" b="1">
                <a:solidFill>
                  <a:srgbClr val="000000"/>
                </a:solidFill>
                <a:latin typeface="Courier New" panose="02070309020205020404" pitchFamily="49" charset="0"/>
              </a:rPr>
              <a:t> {</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"x == y"</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5" name="TextBox 4"/>
          <p:cNvSpPr txBox="1">
            <a:spLocks noChangeArrowheads="1"/>
          </p:cNvSpPr>
          <p:nvPr/>
        </p:nvSpPr>
        <p:spPr bwMode="auto">
          <a:xfrm>
            <a:off x="457200" y="3246438"/>
            <a:ext cx="26781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1600FF"/>
                </a:solidFill>
                <a:latin typeface="Courier New" panose="02070309020205020404" pitchFamily="49" charset="0"/>
              </a:rPr>
              <a:t>if</a:t>
            </a:r>
            <a:r>
              <a:rPr lang="en-US" sz="1800" b="1">
                <a:solidFill>
                  <a:srgbClr val="000000"/>
                </a:solidFill>
                <a:latin typeface="Courier New" panose="02070309020205020404" pitchFamily="49" charset="0"/>
              </a:rPr>
              <a:t> x &lt; y:</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"x &lt; y"</a:t>
            </a: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1600FF"/>
                </a:solidFill>
                <a:latin typeface="Courier New" panose="02070309020205020404" pitchFamily="49" charset="0"/>
              </a:rPr>
              <a:t>elif</a:t>
            </a:r>
            <a:r>
              <a:rPr lang="en-US" sz="1800" b="1">
                <a:solidFill>
                  <a:srgbClr val="000000"/>
                </a:solidFill>
                <a:latin typeface="Courier New" panose="02070309020205020404" pitchFamily="49" charset="0"/>
              </a:rPr>
              <a:t> x &gt; y:</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"x &gt; y"</a:t>
            </a: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1600FF"/>
                </a:solidFill>
                <a:latin typeface="Courier New" panose="02070309020205020404" pitchFamily="49" charset="0"/>
              </a:rPr>
              <a:t>else</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"x == y"</a:t>
            </a:r>
            <a:endParaRPr lang="en-US" sz="1800" b="1">
              <a:latin typeface="Courier New" panose="02070309020205020404" pitchFamily="49" charset="0"/>
              <a:ea typeface="Menlo" charset="0"/>
              <a:cs typeface="Courier New" panose="02070309020205020404" pitchFamily="49" charset="0"/>
            </a:endParaRPr>
          </a:p>
        </p:txBody>
      </p:sp>
      <p:sp>
        <p:nvSpPr>
          <p:cNvPr id="6" name="Text Placeholder 4"/>
          <p:cNvSpPr txBox="1">
            <a:spLocks/>
          </p:cNvSpPr>
          <p:nvPr/>
        </p:nvSpPr>
        <p:spPr bwMode="auto">
          <a:xfrm>
            <a:off x="457200" y="2511425"/>
            <a:ext cx="3352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Python</a:t>
            </a:r>
          </a:p>
        </p:txBody>
      </p:sp>
      <p:sp>
        <p:nvSpPr>
          <p:cNvPr id="7" name="Text Placeholder 6"/>
          <p:cNvSpPr txBox="1">
            <a:spLocks/>
          </p:cNvSpPr>
          <p:nvPr/>
        </p:nvSpPr>
        <p:spPr bwMode="auto">
          <a:xfrm>
            <a:off x="4010025" y="2511425"/>
            <a:ext cx="4676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C++</a:t>
            </a:r>
          </a:p>
        </p:txBody>
      </p:sp>
      <p:sp>
        <p:nvSpPr>
          <p:cNvPr id="12296"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3C8DF75-FB5D-4EE7-A25A-637214BE7FBE}" type="slidenum">
              <a:rPr lang="en-US" sz="1200">
                <a:solidFill>
                  <a:srgbClr val="898989"/>
                </a:solidFill>
              </a:rPr>
              <a:pPr>
                <a:spcBef>
                  <a:spcPct val="0"/>
                </a:spcBef>
                <a:buFontTx/>
                <a:buNone/>
              </a:pPr>
              <a:t>16</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Switch Statement</a:t>
            </a:r>
          </a:p>
        </p:txBody>
      </p:sp>
      <p:sp>
        <p:nvSpPr>
          <p:cNvPr id="13315" name="Content Placeholder 2"/>
          <p:cNvSpPr>
            <a:spLocks noGrp="1"/>
          </p:cNvSpPr>
          <p:nvPr>
            <p:ph idx="1"/>
          </p:nvPr>
        </p:nvSpPr>
        <p:spPr/>
        <p:txBody>
          <a:bodyPr/>
          <a:lstStyle/>
          <a:p>
            <a:pPr eaLnBrk="1" hangingPunct="1"/>
            <a:r>
              <a:rPr lang="en-US" dirty="0" smtClean="0"/>
              <a:t>Unlike </a:t>
            </a:r>
            <a:r>
              <a:rPr lang="en-US" i="1" dirty="0" smtClean="0"/>
              <a:t>if-then </a:t>
            </a:r>
            <a:r>
              <a:rPr lang="en-US" dirty="0" smtClean="0"/>
              <a:t>and </a:t>
            </a:r>
            <a:r>
              <a:rPr lang="en-US" i="1" dirty="0" smtClean="0"/>
              <a:t>if-then-else</a:t>
            </a:r>
            <a:r>
              <a:rPr lang="en-US" dirty="0" smtClean="0"/>
              <a:t>, the </a:t>
            </a:r>
            <a:r>
              <a:rPr lang="en-US" i="1" dirty="0" smtClean="0"/>
              <a:t>switch </a:t>
            </a:r>
            <a:r>
              <a:rPr lang="en-US" dirty="0" smtClean="0"/>
              <a:t>statement allows for any number of possible execution paths.</a:t>
            </a:r>
          </a:p>
          <a:p>
            <a:pPr eaLnBrk="1" hangingPunct="1"/>
            <a:r>
              <a:rPr lang="en-US" dirty="0" smtClean="0"/>
              <a:t>Works with any integer-based (e.g., </a:t>
            </a:r>
            <a:r>
              <a:rPr lang="en-US" i="1" dirty="0" smtClean="0"/>
              <a:t>char, </a:t>
            </a:r>
            <a:r>
              <a:rPr lang="en-US" i="1" dirty="0" err="1" smtClean="0"/>
              <a:t>int</a:t>
            </a:r>
            <a:r>
              <a:rPr lang="en-US" i="1" dirty="0" smtClean="0"/>
              <a:t>, long</a:t>
            </a:r>
            <a:r>
              <a:rPr lang="en-US" dirty="0" smtClean="0"/>
              <a:t>) or enumerated type (covered later)</a:t>
            </a:r>
          </a:p>
          <a:p>
            <a:pPr eaLnBrk="1" hangingPunct="1"/>
            <a:endParaRPr lang="en-US" dirty="0" smtClean="0"/>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2F25943-F008-4819-A61E-755EBE2C45D3}" type="slidenum">
              <a:rPr lang="en-US" sz="1200">
                <a:solidFill>
                  <a:srgbClr val="898989"/>
                </a:solidFill>
              </a:rPr>
              <a:pPr>
                <a:spcBef>
                  <a:spcPct val="0"/>
                </a:spcBef>
                <a:buFontTx/>
                <a:buNone/>
              </a:pPr>
              <a:t>17</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Switch Statement</a:t>
            </a:r>
          </a:p>
        </p:txBody>
      </p:sp>
      <p:sp>
        <p:nvSpPr>
          <p:cNvPr id="14339" name="TextBox 3"/>
          <p:cNvSpPr txBox="1">
            <a:spLocks noChangeArrowheads="1"/>
          </p:cNvSpPr>
          <p:nvPr/>
        </p:nvSpPr>
        <p:spPr bwMode="auto">
          <a:xfrm>
            <a:off x="457200" y="1417638"/>
            <a:ext cx="68548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int</a:t>
            </a:r>
            <a:r>
              <a:rPr lang="en-US" sz="1800" b="1">
                <a:solidFill>
                  <a:srgbClr val="000000"/>
                </a:solidFill>
                <a:latin typeface="Courier New" panose="02070309020205020404" pitchFamily="49" charset="0"/>
              </a:rPr>
              <a:t> cardValue = </a:t>
            </a:r>
            <a:r>
              <a:rPr lang="en-US" sz="1800" b="1">
                <a:solidFill>
                  <a:srgbClr val="389473"/>
                </a:solidFill>
                <a:latin typeface="Courier New" panose="02070309020205020404" pitchFamily="49" charset="0"/>
              </a:rPr>
              <a:t>/* get value from somewhere */</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9E0067"/>
                </a:solidFill>
                <a:latin typeface="Courier New" panose="02070309020205020404" pitchFamily="49" charset="0"/>
              </a:rPr>
              <a:t>switch</a:t>
            </a:r>
            <a:r>
              <a:rPr lang="en-US" sz="1800" b="1">
                <a:solidFill>
                  <a:srgbClr val="000000"/>
                </a:solidFill>
                <a:latin typeface="Courier New" panose="02070309020205020404" pitchFamily="49" charset="0"/>
              </a:rPr>
              <a:t>(cardValue) {</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1:</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"Ace"</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break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11:</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"Jack"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break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12:</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"Queen"</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break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13:</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"King"</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break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default</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cout &lt;&lt; cardValue;</a:t>
            </a:r>
          </a:p>
          <a:p>
            <a:pPr eaLnBrk="1" hangingPunct="1">
              <a:spcBef>
                <a:spcPct val="0"/>
              </a:spcBef>
              <a:buFontTx/>
              <a:buNone/>
            </a:pP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5" name="TextBox 4"/>
          <p:cNvSpPr txBox="1">
            <a:spLocks noChangeArrowheads="1"/>
          </p:cNvSpPr>
          <p:nvPr/>
        </p:nvSpPr>
        <p:spPr bwMode="auto">
          <a:xfrm>
            <a:off x="5805488" y="2965450"/>
            <a:ext cx="31575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a:t>Notes:</a:t>
            </a:r>
          </a:p>
          <a:p>
            <a:pPr eaLnBrk="1" hangingPunct="1">
              <a:spcBef>
                <a:spcPct val="0"/>
              </a:spcBef>
            </a:pPr>
            <a:r>
              <a:rPr lang="en-US" sz="1800" i="1"/>
              <a:t> break </a:t>
            </a:r>
            <a:r>
              <a:rPr lang="en-US" sz="1800"/>
              <a:t>statements are typically used to terminate each </a:t>
            </a:r>
            <a:r>
              <a:rPr lang="en-US" sz="1800" i="1"/>
              <a:t>case.</a:t>
            </a:r>
            <a:endParaRPr lang="en-US" sz="1800"/>
          </a:p>
          <a:p>
            <a:pPr eaLnBrk="1" hangingPunct="1">
              <a:spcBef>
                <a:spcPct val="0"/>
              </a:spcBef>
            </a:pPr>
            <a:r>
              <a:rPr lang="en-US" sz="1800"/>
              <a:t> It is usually a good practice to include a </a:t>
            </a:r>
            <a:r>
              <a:rPr lang="en-US" sz="1800" i="1"/>
              <a:t>default </a:t>
            </a:r>
            <a:r>
              <a:rPr lang="en-US" sz="1800"/>
              <a:t>case.</a:t>
            </a:r>
          </a:p>
        </p:txBody>
      </p:sp>
      <p:sp>
        <p:nvSpPr>
          <p:cNvPr id="1434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5C03BD4-B695-43A2-A471-FAE8813AFD0B}" type="slidenum">
              <a:rPr lang="en-US" sz="1200">
                <a:solidFill>
                  <a:srgbClr val="898989"/>
                </a:solidFill>
              </a:rPr>
              <a:pPr>
                <a:spcBef>
                  <a:spcPct val="0"/>
                </a:spcBef>
                <a:buFontTx/>
                <a:buNone/>
              </a:pPr>
              <a:t>18</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Switch Statement</a:t>
            </a:r>
          </a:p>
        </p:txBody>
      </p:sp>
      <p:sp>
        <p:nvSpPr>
          <p:cNvPr id="15363" name="TextBox 3"/>
          <p:cNvSpPr txBox="1">
            <a:spLocks noChangeArrowheads="1"/>
          </p:cNvSpPr>
          <p:nvPr/>
        </p:nvSpPr>
        <p:spPr bwMode="auto">
          <a:xfrm>
            <a:off x="1289050" y="1250950"/>
            <a:ext cx="505777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switch</a:t>
            </a:r>
            <a:r>
              <a:rPr lang="en-US" sz="1800" b="1">
                <a:solidFill>
                  <a:srgbClr val="000000"/>
                </a:solidFill>
                <a:latin typeface="Courier New" panose="02070309020205020404" pitchFamily="49" charset="0"/>
              </a:rPr>
              <a:t> (month) {</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1: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3: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5: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7:</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8: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10: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12:</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"31 days"</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break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4: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6: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9: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11:</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"30 days"</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break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case</a:t>
            </a:r>
            <a:r>
              <a:rPr lang="en-US" sz="1800" b="1">
                <a:solidFill>
                  <a:srgbClr val="000000"/>
                </a:solidFill>
                <a:latin typeface="Courier New" panose="02070309020205020404" pitchFamily="49" charset="0"/>
              </a:rPr>
              <a:t> 2:</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"28 or 29 days"</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break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default</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"Invalid month!"</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break</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5" name="TextBox 4"/>
          <p:cNvSpPr txBox="1">
            <a:spLocks noChangeArrowheads="1"/>
          </p:cNvSpPr>
          <p:nvPr/>
        </p:nvSpPr>
        <p:spPr bwMode="auto">
          <a:xfrm>
            <a:off x="1192213" y="5703888"/>
            <a:ext cx="7062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a:t>Note:</a:t>
            </a:r>
          </a:p>
          <a:p>
            <a:pPr eaLnBrk="1" hangingPunct="1">
              <a:spcBef>
                <a:spcPct val="0"/>
              </a:spcBef>
            </a:pPr>
            <a:r>
              <a:rPr lang="en-US" sz="1800"/>
              <a:t> Without a break statement, cases </a:t>
            </a:r>
            <a:r>
              <a:rPr lang="en-US" altLang="en-US" sz="1800"/>
              <a:t>“</a:t>
            </a:r>
            <a:r>
              <a:rPr lang="en-US" sz="1800"/>
              <a:t>fall through</a:t>
            </a:r>
            <a:r>
              <a:rPr lang="en-US" altLang="en-US" sz="1800"/>
              <a:t>”</a:t>
            </a:r>
            <a:r>
              <a:rPr lang="en-US" sz="1800"/>
              <a:t> to the next statement.</a:t>
            </a:r>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3ABBEBF-15D8-46D8-9978-A0C50F5703D6}" type="slidenum">
              <a:rPr lang="en-US" sz="1200">
                <a:solidFill>
                  <a:srgbClr val="898989"/>
                </a:solidFill>
              </a:rPr>
              <a:pPr>
                <a:spcBef>
                  <a:spcPct val="0"/>
                </a:spcBef>
                <a:buFontTx/>
                <a:buNone/>
              </a:pPr>
              <a:t>19</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r>
              <a:rPr lang="en-US" dirty="0" smtClean="0"/>
              <a:t>Expressions, statements, blocks</a:t>
            </a:r>
          </a:p>
          <a:p>
            <a:r>
              <a:rPr lang="en-US" dirty="0" smtClean="0"/>
              <a:t>Control flow: if/else-if/else, while, do-while, for, switch</a:t>
            </a:r>
          </a:p>
          <a:p>
            <a:r>
              <a:rPr lang="en-US" dirty="0" smtClean="0"/>
              <a:t>Booleans, and non-</a:t>
            </a:r>
            <a:r>
              <a:rPr lang="en-US" dirty="0" err="1" smtClean="0"/>
              <a:t>bools</a:t>
            </a:r>
            <a:r>
              <a:rPr lang="en-US" dirty="0" smtClean="0"/>
              <a:t> as </a:t>
            </a:r>
            <a:r>
              <a:rPr lang="en-US" dirty="0" err="1" smtClean="0"/>
              <a:t>bools</a:t>
            </a:r>
            <a:endParaRPr lang="en-US" dirty="0" smtClean="0"/>
          </a:p>
          <a:p>
            <a:r>
              <a:rPr lang="en-US" dirty="0" smtClean="0"/>
              <a:t>Preprocessor directives—intro</a:t>
            </a:r>
            <a:br>
              <a:rPr lang="en-US" dirty="0" smtClean="0"/>
            </a:br>
            <a:r>
              <a:rPr lang="en-US" dirty="0" smtClean="0"/>
              <a:t>		(design aspects later)</a:t>
            </a:r>
          </a:p>
          <a:p>
            <a:r>
              <a:rPr lang="en-US" dirty="0"/>
              <a:t>Functions (simple intro)</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2</a:t>
            </a:fld>
            <a:endParaRPr lang="en-US"/>
          </a:p>
        </p:txBody>
      </p:sp>
    </p:spTree>
    <p:extLst>
      <p:ext uri="{BB962C8B-B14F-4D97-AF65-F5344CB8AC3E}">
        <p14:creationId xmlns:p14="http://schemas.microsoft.com/office/powerpoint/2010/main" val="372819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Statement</a:t>
            </a:r>
            <a:endParaRPr lang="en-US" dirty="0"/>
          </a:p>
        </p:txBody>
      </p:sp>
      <p:sp>
        <p:nvSpPr>
          <p:cNvPr id="3" name="Content Placeholder 2"/>
          <p:cNvSpPr>
            <a:spLocks noGrp="1"/>
          </p:cNvSpPr>
          <p:nvPr>
            <p:ph idx="1"/>
          </p:nvPr>
        </p:nvSpPr>
        <p:spPr/>
        <p:txBody>
          <a:bodyPr/>
          <a:lstStyle/>
          <a:p>
            <a:r>
              <a:rPr lang="en-US" dirty="0" smtClean="0"/>
              <a:t>To repeat: the switching value must evaluate to an integer or enumerated type (some other esoteric class types also allowed—not covered in class)</a:t>
            </a:r>
          </a:p>
          <a:p>
            <a:r>
              <a:rPr lang="en-US" dirty="0" smtClean="0"/>
              <a:t>The </a:t>
            </a:r>
            <a:r>
              <a:rPr lang="en-US" i="1" dirty="0" smtClean="0"/>
              <a:t>case </a:t>
            </a:r>
            <a:r>
              <a:rPr lang="en-US" dirty="0" smtClean="0"/>
              <a:t>values must be constant or literal, or </a:t>
            </a:r>
            <a:r>
              <a:rPr lang="en-US" dirty="0" err="1" smtClean="0"/>
              <a:t>enum</a:t>
            </a:r>
            <a:r>
              <a:rPr lang="en-US" dirty="0"/>
              <a:t> </a:t>
            </a:r>
            <a:r>
              <a:rPr lang="en-US" dirty="0" smtClean="0"/>
              <a:t>value</a:t>
            </a:r>
          </a:p>
          <a:p>
            <a:r>
              <a:rPr lang="en-US" dirty="0" smtClean="0"/>
              <a:t>The case values must be of the same type as the switch expression</a:t>
            </a: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20</a:t>
            </a:fld>
            <a:endParaRPr lang="en-US"/>
          </a:p>
        </p:txBody>
      </p:sp>
    </p:spTree>
    <p:extLst>
      <p:ext uri="{BB962C8B-B14F-4D97-AF65-F5344CB8AC3E}">
        <p14:creationId xmlns:p14="http://schemas.microsoft.com/office/powerpoint/2010/main" val="323024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While Loops</a:t>
            </a:r>
          </a:p>
        </p:txBody>
      </p:sp>
      <p:sp>
        <p:nvSpPr>
          <p:cNvPr id="16387" name="Content Placeholder 2"/>
          <p:cNvSpPr>
            <a:spLocks noGrp="1"/>
          </p:cNvSpPr>
          <p:nvPr>
            <p:ph idx="1"/>
          </p:nvPr>
        </p:nvSpPr>
        <p:spPr/>
        <p:txBody>
          <a:bodyPr/>
          <a:lstStyle/>
          <a:p>
            <a:pPr eaLnBrk="1" hangingPunct="1"/>
            <a:r>
              <a:rPr lang="en-US" smtClean="0"/>
              <a:t>The </a:t>
            </a:r>
            <a:r>
              <a:rPr lang="en-US" i="1" smtClean="0"/>
              <a:t>while</a:t>
            </a:r>
            <a:r>
              <a:rPr lang="en-US" smtClean="0"/>
              <a:t> loop executes a block of statements while a particular condition is </a:t>
            </a:r>
            <a:r>
              <a:rPr lang="en-US" i="1" smtClean="0"/>
              <a:t>true.</a:t>
            </a:r>
          </a:p>
          <a:p>
            <a:pPr eaLnBrk="1" hangingPunct="1"/>
            <a:r>
              <a:rPr lang="en-US" smtClean="0"/>
              <a:t>Pretty much the same as Python…</a:t>
            </a:r>
          </a:p>
        </p:txBody>
      </p:sp>
      <p:sp>
        <p:nvSpPr>
          <p:cNvPr id="4" name="TextBox 3"/>
          <p:cNvSpPr txBox="1">
            <a:spLocks noChangeArrowheads="1"/>
          </p:cNvSpPr>
          <p:nvPr/>
        </p:nvSpPr>
        <p:spPr bwMode="auto">
          <a:xfrm>
            <a:off x="4440238" y="3857625"/>
            <a:ext cx="2803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7F0055"/>
                </a:solidFill>
                <a:latin typeface="Courier New" panose="02070309020205020404" pitchFamily="49" charset="0"/>
                <a:cs typeface="Courier New" panose="02070309020205020404" pitchFamily="49" charset="0"/>
              </a:rPr>
              <a:t>int</a:t>
            </a:r>
            <a:r>
              <a:rPr lang="en-US" sz="1800" b="1">
                <a:solidFill>
                  <a:srgbClr val="000000"/>
                </a:solidFill>
                <a:latin typeface="Courier New" panose="02070309020205020404" pitchFamily="49" charset="0"/>
                <a:cs typeface="Courier New" panose="02070309020205020404" pitchFamily="49" charset="0"/>
              </a:rPr>
              <a:t> count = 0;</a:t>
            </a:r>
          </a:p>
          <a:p>
            <a:pPr eaLnBrk="1" hangingPunct="1">
              <a:spcBef>
                <a:spcPct val="0"/>
              </a:spcBef>
              <a:buFontTx/>
              <a:buNone/>
            </a:pPr>
            <a:r>
              <a:rPr lang="en-US" sz="1800" b="1">
                <a:solidFill>
                  <a:srgbClr val="7F0055"/>
                </a:solidFill>
                <a:latin typeface="Courier New" panose="02070309020205020404" pitchFamily="49" charset="0"/>
                <a:cs typeface="Courier New" panose="02070309020205020404" pitchFamily="49" charset="0"/>
              </a:rPr>
              <a:t>while</a:t>
            </a:r>
            <a:r>
              <a:rPr lang="en-US" sz="1800" b="1">
                <a:solidFill>
                  <a:srgbClr val="000000"/>
                </a:solidFill>
                <a:latin typeface="Courier New" panose="02070309020205020404" pitchFamily="49" charset="0"/>
                <a:cs typeface="Courier New" panose="02070309020205020404" pitchFamily="49" charset="0"/>
              </a:rPr>
              <a:t>(count &lt; 10) {</a:t>
            </a:r>
          </a:p>
          <a:p>
            <a:pPr eaLnBrk="1" hangingPunct="1">
              <a:spcBef>
                <a:spcPct val="0"/>
              </a:spcBef>
              <a:buFontTx/>
              <a:buNone/>
            </a:pPr>
            <a:r>
              <a:rPr lang="en-US" sz="1800" b="1">
                <a:solidFill>
                  <a:srgbClr val="000000"/>
                </a:solidFill>
                <a:latin typeface="Courier New" panose="02070309020205020404" pitchFamily="49" charset="0"/>
                <a:cs typeface="Courier New" panose="02070309020205020404" pitchFamily="49" charset="0"/>
              </a:rPr>
              <a:t>    </a:t>
            </a:r>
            <a:r>
              <a:rPr lang="en-US" sz="1800" b="1">
                <a:solidFill>
                  <a:srgbClr val="000000"/>
                </a:solidFill>
                <a:latin typeface="Courier New" panose="02070309020205020404" pitchFamily="49" charset="0"/>
              </a:rPr>
              <a:t>cout &lt;&lt; </a:t>
            </a:r>
            <a:r>
              <a:rPr lang="en-US" sz="1800" b="1">
                <a:solidFill>
                  <a:srgbClr val="000000"/>
                </a:solidFill>
                <a:latin typeface="Courier New" panose="02070309020205020404" pitchFamily="49" charset="0"/>
                <a:cs typeface="Courier New" panose="02070309020205020404" pitchFamily="49" charset="0"/>
              </a:rPr>
              <a:t>count;</a:t>
            </a:r>
          </a:p>
          <a:p>
            <a:pPr eaLnBrk="1" hangingPunct="1">
              <a:spcBef>
                <a:spcPct val="0"/>
              </a:spcBef>
              <a:buFontTx/>
              <a:buNone/>
            </a:pPr>
            <a:r>
              <a:rPr lang="en-US" sz="1800" b="1">
                <a:solidFill>
                  <a:srgbClr val="000000"/>
                </a:solidFill>
                <a:latin typeface="Courier New" panose="02070309020205020404" pitchFamily="49" charset="0"/>
                <a:cs typeface="Courier New" panose="02070309020205020404" pitchFamily="49" charset="0"/>
              </a:rPr>
              <a:t>    count++;</a:t>
            </a:r>
          </a:p>
          <a:p>
            <a:pPr eaLnBrk="1" hangingPunct="1">
              <a:spcBef>
                <a:spcPct val="0"/>
              </a:spcBef>
              <a:buFontTx/>
              <a:buNone/>
            </a:pPr>
            <a:r>
              <a:rPr lang="en-US" sz="1800" b="1">
                <a:solidFill>
                  <a:srgbClr val="000000"/>
                </a:solidFill>
                <a:latin typeface="Courier New" panose="02070309020205020404" pitchFamily="49" charset="0"/>
                <a:cs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cout &lt;&lt; </a:t>
            </a:r>
            <a:r>
              <a:rPr lang="en-US" sz="1800" b="1">
                <a:solidFill>
                  <a:srgbClr val="2A00FF"/>
                </a:solidFill>
                <a:latin typeface="Courier New" panose="02070309020205020404" pitchFamily="49" charset="0"/>
                <a:cs typeface="Courier New" panose="02070309020205020404" pitchFamily="49" charset="0"/>
              </a:rPr>
              <a:t>"Done!"</a:t>
            </a:r>
            <a:r>
              <a:rPr lang="en-US" sz="1800" b="1">
                <a:solidFill>
                  <a:srgbClr val="000000"/>
                </a:solidFill>
                <a:latin typeface="Courier New" panose="02070309020205020404" pitchFamily="49" charset="0"/>
                <a:cs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5" name="TextBox 4"/>
          <p:cNvSpPr txBox="1">
            <a:spLocks noChangeArrowheads="1"/>
          </p:cNvSpPr>
          <p:nvPr/>
        </p:nvSpPr>
        <p:spPr bwMode="auto">
          <a:xfrm>
            <a:off x="887413" y="3857625"/>
            <a:ext cx="26781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000000"/>
                </a:solidFill>
                <a:latin typeface="Courier New" panose="02070309020205020404" pitchFamily="49" charset="0"/>
              </a:rPr>
              <a:t>count = </a:t>
            </a:r>
            <a:r>
              <a:rPr lang="en-US" sz="1800" b="1">
                <a:solidFill>
                  <a:srgbClr val="9F0000"/>
                </a:solidFill>
                <a:latin typeface="Courier New" panose="02070309020205020404" pitchFamily="49" charset="0"/>
              </a:rPr>
              <a:t>0</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1600FF"/>
                </a:solidFill>
                <a:latin typeface="Courier New" panose="02070309020205020404" pitchFamily="49" charset="0"/>
              </a:rPr>
              <a:t>while</a:t>
            </a:r>
            <a:r>
              <a:rPr lang="en-US" sz="1800" b="1">
                <a:solidFill>
                  <a:srgbClr val="000000"/>
                </a:solidFill>
                <a:latin typeface="Courier New" panose="02070309020205020404" pitchFamily="49" charset="0"/>
              </a:rPr>
              <a:t>(count &lt; </a:t>
            </a:r>
            <a:r>
              <a:rPr lang="en-US" sz="1800" b="1">
                <a:solidFill>
                  <a:srgbClr val="9F0000"/>
                </a:solidFill>
                <a:latin typeface="Courier New" panose="02070309020205020404" pitchFamily="49" charset="0"/>
              </a:rPr>
              <a:t>10</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count</a:t>
            </a:r>
          </a:p>
          <a:p>
            <a:pPr eaLnBrk="1" hangingPunct="1">
              <a:spcBef>
                <a:spcPct val="0"/>
              </a:spcBef>
              <a:buFontTx/>
              <a:buNone/>
            </a:pPr>
            <a:r>
              <a:rPr lang="en-US" sz="1800" b="1">
                <a:solidFill>
                  <a:srgbClr val="000000"/>
                </a:solidFill>
                <a:latin typeface="Courier New" panose="02070309020205020404" pitchFamily="49" charset="0"/>
              </a:rPr>
              <a:t>    count += </a:t>
            </a:r>
            <a:r>
              <a:rPr lang="en-US" sz="1800" b="1">
                <a:solidFill>
                  <a:srgbClr val="9F0000"/>
                </a:solidFill>
                <a:latin typeface="Courier New" panose="02070309020205020404" pitchFamily="49" charset="0"/>
              </a:rPr>
              <a:t>1</a:t>
            </a: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"Done!"</a:t>
            </a:r>
            <a:endParaRPr lang="en-US" sz="1800" b="1">
              <a:latin typeface="Courier New" panose="02070309020205020404" pitchFamily="49" charset="0"/>
              <a:cs typeface="Courier New" panose="02070309020205020404" pitchFamily="49" charset="0"/>
            </a:endParaRPr>
          </a:p>
        </p:txBody>
      </p:sp>
      <p:sp>
        <p:nvSpPr>
          <p:cNvPr id="6" name="Text Placeholder 4"/>
          <p:cNvSpPr txBox="1">
            <a:spLocks/>
          </p:cNvSpPr>
          <p:nvPr/>
        </p:nvSpPr>
        <p:spPr bwMode="auto">
          <a:xfrm>
            <a:off x="887413" y="3124200"/>
            <a:ext cx="3352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Python</a:t>
            </a:r>
          </a:p>
        </p:txBody>
      </p:sp>
      <p:sp>
        <p:nvSpPr>
          <p:cNvPr id="7" name="Text Placeholder 6"/>
          <p:cNvSpPr txBox="1">
            <a:spLocks/>
          </p:cNvSpPr>
          <p:nvPr/>
        </p:nvSpPr>
        <p:spPr bwMode="auto">
          <a:xfrm>
            <a:off x="4440238" y="3109913"/>
            <a:ext cx="16002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C++</a:t>
            </a:r>
          </a:p>
        </p:txBody>
      </p:sp>
      <p:sp>
        <p:nvSpPr>
          <p:cNvPr id="1639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1F95498-0F7F-4F0D-8B8C-15F1202A5B12}" type="slidenum">
              <a:rPr lang="en-US" sz="1200">
                <a:solidFill>
                  <a:srgbClr val="898989"/>
                </a:solidFill>
              </a:rPr>
              <a:pPr>
                <a:spcBef>
                  <a:spcPct val="0"/>
                </a:spcBef>
                <a:buFontTx/>
                <a:buNone/>
              </a:pPr>
              <a:t>21</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Do-While Loops</a:t>
            </a:r>
          </a:p>
        </p:txBody>
      </p:sp>
      <p:sp>
        <p:nvSpPr>
          <p:cNvPr id="17411" name="Content Placeholder 2"/>
          <p:cNvSpPr>
            <a:spLocks noGrp="1"/>
          </p:cNvSpPr>
          <p:nvPr>
            <p:ph idx="1"/>
          </p:nvPr>
        </p:nvSpPr>
        <p:spPr/>
        <p:txBody>
          <a:bodyPr/>
          <a:lstStyle/>
          <a:p>
            <a:pPr eaLnBrk="1" hangingPunct="1"/>
            <a:r>
              <a:rPr lang="en-US" smtClean="0"/>
              <a:t>In addition to </a:t>
            </a:r>
            <a:r>
              <a:rPr lang="en-US" i="1" smtClean="0"/>
              <a:t>while </a:t>
            </a:r>
            <a:r>
              <a:rPr lang="en-US" smtClean="0"/>
              <a:t>loops, Java also provides a </a:t>
            </a:r>
            <a:r>
              <a:rPr lang="en-US" i="1" smtClean="0"/>
              <a:t>do-while </a:t>
            </a:r>
            <a:r>
              <a:rPr lang="en-US" smtClean="0"/>
              <a:t>loop.</a:t>
            </a:r>
          </a:p>
          <a:p>
            <a:pPr lvl="1" eaLnBrk="1" hangingPunct="1"/>
            <a:r>
              <a:rPr lang="en-US" smtClean="0"/>
              <a:t>The conditional expression is at the bottom of the loop.</a:t>
            </a:r>
          </a:p>
          <a:p>
            <a:pPr lvl="1" eaLnBrk="1" hangingPunct="1"/>
            <a:r>
              <a:rPr lang="en-US" smtClean="0"/>
              <a:t>Statements within the block are always executed at least once.</a:t>
            </a:r>
          </a:p>
          <a:p>
            <a:pPr lvl="1" eaLnBrk="1" hangingPunct="1"/>
            <a:r>
              <a:rPr lang="en-US" smtClean="0"/>
              <a:t>Note the trailing semicolon!</a:t>
            </a:r>
          </a:p>
          <a:p>
            <a:pPr eaLnBrk="1" hangingPunct="1"/>
            <a:endParaRPr lang="en-US" smtClean="0"/>
          </a:p>
          <a:p>
            <a:pPr eaLnBrk="1" hangingPunct="1"/>
            <a:endParaRPr lang="en-US" smtClean="0"/>
          </a:p>
          <a:p>
            <a:pPr eaLnBrk="1" hangingPunct="1"/>
            <a:endParaRPr lang="en-US" smtClean="0"/>
          </a:p>
        </p:txBody>
      </p:sp>
      <p:sp>
        <p:nvSpPr>
          <p:cNvPr id="17412" name="TextBox 3"/>
          <p:cNvSpPr txBox="1">
            <a:spLocks noChangeArrowheads="1"/>
          </p:cNvSpPr>
          <p:nvPr/>
        </p:nvSpPr>
        <p:spPr bwMode="auto">
          <a:xfrm>
            <a:off x="2414588" y="4649788"/>
            <a:ext cx="29416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int</a:t>
            </a:r>
            <a:r>
              <a:rPr lang="en-US" sz="1800" b="1">
                <a:solidFill>
                  <a:srgbClr val="000000"/>
                </a:solidFill>
                <a:latin typeface="Courier New" panose="02070309020205020404" pitchFamily="49" charset="0"/>
              </a:rPr>
              <a:t> count = 0;</a:t>
            </a:r>
          </a:p>
          <a:p>
            <a:pPr eaLnBrk="1" hangingPunct="1">
              <a:spcBef>
                <a:spcPct val="0"/>
              </a:spcBef>
              <a:buFontTx/>
              <a:buNone/>
            </a:pPr>
            <a:r>
              <a:rPr lang="en-US" sz="1800" b="1">
                <a:solidFill>
                  <a:srgbClr val="9E0067"/>
                </a:solidFill>
                <a:latin typeface="Courier New" panose="02070309020205020404" pitchFamily="49" charset="0"/>
              </a:rPr>
              <a:t>do </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cout &lt;&lt; count;</a:t>
            </a:r>
          </a:p>
          <a:p>
            <a:pPr eaLnBrk="1" hangingPunct="1">
              <a:spcBef>
                <a:spcPct val="0"/>
              </a:spcBef>
              <a:buFontTx/>
              <a:buNone/>
            </a:pPr>
            <a:r>
              <a:rPr lang="en-US" sz="1800" b="1">
                <a:solidFill>
                  <a:srgbClr val="000000"/>
                </a:solidFill>
                <a:latin typeface="Courier New" panose="02070309020205020404" pitchFamily="49" charset="0"/>
              </a:rPr>
              <a:t>	count++;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9E0067"/>
                </a:solidFill>
                <a:latin typeface="Courier New" panose="02070309020205020404" pitchFamily="49" charset="0"/>
              </a:rPr>
              <a:t>while</a:t>
            </a:r>
            <a:r>
              <a:rPr lang="en-US" sz="1800" b="1">
                <a:solidFill>
                  <a:srgbClr val="000000"/>
                </a:solidFill>
                <a:latin typeface="Courier New" panose="02070309020205020404" pitchFamily="49" charset="0"/>
              </a:rPr>
              <a:t>(count &lt; 10);</a:t>
            </a:r>
          </a:p>
          <a:p>
            <a:pPr eaLnBrk="1" hangingPunct="1">
              <a:spcBef>
                <a:spcPct val="0"/>
              </a:spcBef>
              <a:buFontTx/>
              <a:buNone/>
            </a:pPr>
            <a:r>
              <a:rPr lang="en-US" sz="1800" b="1">
                <a:solidFill>
                  <a:srgbClr val="000000"/>
                </a:solidFill>
                <a:latin typeface="Courier New" panose="02070309020205020404" pitchFamily="49" charset="0"/>
              </a:rPr>
              <a:t>cout &lt;&lt; </a:t>
            </a:r>
            <a:r>
              <a:rPr lang="en-US" sz="1800" b="1">
                <a:solidFill>
                  <a:srgbClr val="4200FF"/>
                </a:solidFill>
                <a:latin typeface="Courier New" panose="02070309020205020404" pitchFamily="49" charset="0"/>
              </a:rPr>
              <a:t>"Done!"</a:t>
            </a: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174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BBC9CA4-0AB3-435C-B153-F6317CB955A4}" type="slidenum">
              <a:rPr lang="en-US" sz="1200">
                <a:solidFill>
                  <a:srgbClr val="898989"/>
                </a:solidFill>
              </a:rPr>
              <a:pPr>
                <a:spcBef>
                  <a:spcPct val="0"/>
                </a:spcBef>
                <a:buFontTx/>
                <a:buNone/>
              </a:pPr>
              <a:t>22</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For Loop</a:t>
            </a:r>
          </a:p>
        </p:txBody>
      </p:sp>
      <p:sp>
        <p:nvSpPr>
          <p:cNvPr id="18435" name="Content Placeholder 2"/>
          <p:cNvSpPr>
            <a:spLocks noGrp="1"/>
          </p:cNvSpPr>
          <p:nvPr>
            <p:ph idx="1"/>
          </p:nvPr>
        </p:nvSpPr>
        <p:spPr>
          <a:xfrm>
            <a:off x="457200" y="1184275"/>
            <a:ext cx="8229600" cy="4849813"/>
          </a:xfrm>
        </p:spPr>
        <p:txBody>
          <a:bodyPr/>
          <a:lstStyle/>
          <a:p>
            <a:pPr eaLnBrk="1" hangingPunct="1">
              <a:lnSpc>
                <a:spcPct val="80000"/>
              </a:lnSpc>
            </a:pPr>
            <a:r>
              <a:rPr lang="en-US" sz="2700" smtClean="0"/>
              <a:t>The for statement provides a compact way to iterate over a range of values.</a:t>
            </a:r>
          </a:p>
          <a:p>
            <a:pPr eaLnBrk="1" hangingPunct="1">
              <a:lnSpc>
                <a:spcPct val="80000"/>
              </a:lnSpc>
            </a:pPr>
            <a:endParaRPr lang="en-US" sz="2700" smtClean="0"/>
          </a:p>
          <a:p>
            <a:pPr eaLnBrk="1" hangingPunct="1">
              <a:lnSpc>
                <a:spcPct val="80000"/>
              </a:lnSpc>
            </a:pPr>
            <a:endParaRPr lang="en-US" sz="2700" smtClean="0"/>
          </a:p>
          <a:p>
            <a:pPr eaLnBrk="1" hangingPunct="1">
              <a:lnSpc>
                <a:spcPct val="80000"/>
              </a:lnSpc>
            </a:pPr>
            <a:endParaRPr lang="en-US" sz="2700" smtClean="0"/>
          </a:p>
          <a:p>
            <a:pPr eaLnBrk="1" hangingPunct="1">
              <a:lnSpc>
                <a:spcPct val="80000"/>
              </a:lnSpc>
            </a:pPr>
            <a:endParaRPr lang="en-US" sz="2700" smtClean="0"/>
          </a:p>
          <a:p>
            <a:pPr eaLnBrk="1" hangingPunct="1">
              <a:lnSpc>
                <a:spcPct val="80000"/>
              </a:lnSpc>
            </a:pPr>
            <a:r>
              <a:rPr lang="en-US" sz="2700" smtClean="0"/>
              <a:t>The </a:t>
            </a:r>
            <a:r>
              <a:rPr lang="en-US" sz="2700" b="1" i="1" smtClean="0"/>
              <a:t>initialization expression</a:t>
            </a:r>
            <a:r>
              <a:rPr lang="en-US" sz="2700" i="1" smtClean="0"/>
              <a:t> </a:t>
            </a:r>
            <a:r>
              <a:rPr lang="en-US" sz="2700" smtClean="0"/>
              <a:t>initializes the loop – it is executed once, as the loop begins.</a:t>
            </a:r>
          </a:p>
          <a:p>
            <a:pPr eaLnBrk="1" hangingPunct="1">
              <a:lnSpc>
                <a:spcPct val="80000"/>
              </a:lnSpc>
            </a:pPr>
            <a:r>
              <a:rPr lang="en-US" sz="2700" smtClean="0"/>
              <a:t>When the </a:t>
            </a:r>
            <a:r>
              <a:rPr lang="en-US" sz="2700" b="1" i="1" smtClean="0"/>
              <a:t>termination expression</a:t>
            </a:r>
            <a:r>
              <a:rPr lang="en-US" sz="2700" i="1" smtClean="0"/>
              <a:t> </a:t>
            </a:r>
            <a:r>
              <a:rPr lang="en-US" sz="2700" smtClean="0"/>
              <a:t>evaluates to false, the loop terminates.</a:t>
            </a:r>
          </a:p>
          <a:p>
            <a:pPr eaLnBrk="1" hangingPunct="1">
              <a:lnSpc>
                <a:spcPct val="80000"/>
              </a:lnSpc>
            </a:pPr>
            <a:r>
              <a:rPr lang="en-US" sz="2700" smtClean="0"/>
              <a:t>The </a:t>
            </a:r>
            <a:r>
              <a:rPr lang="en-US" sz="2700" b="1" i="1" smtClean="0"/>
              <a:t>increment expression</a:t>
            </a:r>
            <a:r>
              <a:rPr lang="en-US" sz="2700" i="1" smtClean="0"/>
              <a:t> </a:t>
            </a:r>
            <a:r>
              <a:rPr lang="en-US" sz="2700" smtClean="0"/>
              <a:t>is invoked after each iteration through the loop.</a:t>
            </a:r>
          </a:p>
        </p:txBody>
      </p:sp>
      <p:sp>
        <p:nvSpPr>
          <p:cNvPr id="18436" name="TextBox 3"/>
          <p:cNvSpPr txBox="1">
            <a:spLocks noChangeArrowheads="1"/>
          </p:cNvSpPr>
          <p:nvPr/>
        </p:nvSpPr>
        <p:spPr bwMode="auto">
          <a:xfrm>
            <a:off x="1296988" y="2268538"/>
            <a:ext cx="6550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for </a:t>
            </a:r>
            <a:r>
              <a:rPr lang="en-US" sz="1800" b="1">
                <a:latin typeface="Courier New" panose="02070309020205020404" pitchFamily="49" charset="0"/>
                <a:ea typeface="Menlo" charset="0"/>
                <a:cs typeface="Courier New" panose="02070309020205020404" pitchFamily="49" charset="0"/>
              </a:rPr>
              <a:t>(</a:t>
            </a:r>
            <a:r>
              <a:rPr lang="en-US" sz="1800" b="1" i="1">
                <a:latin typeface="Courier New" panose="02070309020205020404" pitchFamily="49" charset="0"/>
                <a:ea typeface="Menlo" charset="0"/>
                <a:cs typeface="Courier New" panose="02070309020205020404" pitchFamily="49" charset="0"/>
              </a:rPr>
              <a:t>initialization</a:t>
            </a:r>
            <a:r>
              <a:rPr lang="en-US" sz="1800" b="1">
                <a:latin typeface="Courier New" panose="02070309020205020404" pitchFamily="49" charset="0"/>
                <a:ea typeface="Menlo" charset="0"/>
                <a:cs typeface="Courier New" panose="02070309020205020404" pitchFamily="49" charset="0"/>
              </a:rPr>
              <a:t>; </a:t>
            </a:r>
            <a:r>
              <a:rPr lang="en-US" sz="1800" b="1" i="1">
                <a:latin typeface="Courier New" panose="02070309020205020404" pitchFamily="49" charset="0"/>
                <a:ea typeface="Menlo" charset="0"/>
                <a:cs typeface="Courier New" panose="02070309020205020404" pitchFamily="49" charset="0"/>
              </a:rPr>
              <a:t>termination</a:t>
            </a:r>
            <a:r>
              <a:rPr lang="en-US" sz="1800" b="1">
                <a:latin typeface="Courier New" panose="02070309020205020404" pitchFamily="49" charset="0"/>
                <a:ea typeface="Menlo" charset="0"/>
                <a:cs typeface="Courier New" panose="02070309020205020404" pitchFamily="49" charset="0"/>
              </a:rPr>
              <a:t>; </a:t>
            </a:r>
            <a:r>
              <a:rPr lang="en-US" sz="1800" b="1" i="1">
                <a:latin typeface="Courier New" panose="02070309020205020404" pitchFamily="49" charset="0"/>
                <a:ea typeface="Menlo" charset="0"/>
                <a:cs typeface="Courier New" panose="02070309020205020404" pitchFamily="49" charset="0"/>
              </a:rPr>
              <a:t>increment</a:t>
            </a:r>
            <a:r>
              <a:rPr lang="en-US" sz="1800" b="1">
                <a:latin typeface="Courier New" panose="02070309020205020404" pitchFamily="49" charset="0"/>
                <a:ea typeface="Menlo" charset="0"/>
                <a:cs typeface="Courier New" panose="02070309020205020404" pitchFamily="49" charset="0"/>
              </a:rPr>
              <a:t>) {</a:t>
            </a:r>
          </a:p>
          <a:p>
            <a:pPr eaLnBrk="1" hangingPunct="1">
              <a:spcBef>
                <a:spcPct val="0"/>
              </a:spcBef>
              <a:buFontTx/>
              <a:buNone/>
            </a:pPr>
            <a:r>
              <a:rPr lang="en-US" sz="1800" b="1">
                <a:latin typeface="Courier New" panose="02070309020205020404" pitchFamily="49" charset="0"/>
                <a:ea typeface="Menlo" charset="0"/>
                <a:cs typeface="Courier New" panose="02070309020205020404" pitchFamily="49" charset="0"/>
              </a:rPr>
              <a:t>    </a:t>
            </a:r>
            <a:r>
              <a:rPr lang="en-US" sz="1800" b="1">
                <a:solidFill>
                  <a:srgbClr val="389473"/>
                </a:solidFill>
                <a:latin typeface="Courier New" panose="02070309020205020404" pitchFamily="49" charset="0"/>
              </a:rPr>
              <a:t>/* ... statement(s) ... */</a:t>
            </a:r>
          </a:p>
          <a:p>
            <a:pPr eaLnBrk="1" hangingPunct="1">
              <a:spcBef>
                <a:spcPct val="0"/>
              </a:spcBef>
              <a:buFontTx/>
              <a:buNone/>
            </a:pPr>
            <a:r>
              <a:rPr lang="en-US" sz="1800" b="1">
                <a:latin typeface="Courier New" panose="02070309020205020404" pitchFamily="49" charset="0"/>
                <a:cs typeface="Courier New" panose="02070309020205020404" pitchFamily="49" charset="0"/>
              </a:rPr>
              <a:t>}</a:t>
            </a:r>
          </a:p>
        </p:txBody>
      </p:sp>
      <p:sp>
        <p:nvSpPr>
          <p:cNvPr id="184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D9CDF6D-30DE-4D60-9C08-93E65E6C0065}" type="slidenum">
              <a:rPr lang="en-US" sz="1200">
                <a:solidFill>
                  <a:srgbClr val="898989"/>
                </a:solidFill>
              </a:rPr>
              <a:pPr>
                <a:spcBef>
                  <a:spcPct val="0"/>
                </a:spcBef>
                <a:buFontTx/>
                <a:buNone/>
              </a:pPr>
              <a:t>23</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For Loop</a:t>
            </a:r>
          </a:p>
        </p:txBody>
      </p:sp>
      <p:sp>
        <p:nvSpPr>
          <p:cNvPr id="19459" name="Content Placeholder 2"/>
          <p:cNvSpPr>
            <a:spLocks noGrp="1"/>
          </p:cNvSpPr>
          <p:nvPr>
            <p:ph idx="1"/>
          </p:nvPr>
        </p:nvSpPr>
        <p:spPr/>
        <p:txBody>
          <a:bodyPr/>
          <a:lstStyle/>
          <a:p>
            <a:pPr eaLnBrk="1" hangingPunct="1"/>
            <a:r>
              <a:rPr lang="en-US" smtClean="0"/>
              <a:t>The equivalent loop written as a </a:t>
            </a:r>
            <a:r>
              <a:rPr lang="en-US" i="1" smtClean="0"/>
              <a:t>for</a:t>
            </a:r>
            <a:r>
              <a:rPr lang="en-US" smtClean="0"/>
              <a:t> loop</a:t>
            </a:r>
          </a:p>
          <a:p>
            <a:pPr lvl="1" eaLnBrk="1" hangingPunct="1"/>
            <a:r>
              <a:rPr lang="en-US" smtClean="0"/>
              <a:t>Counting from start value (zero) up to (excluding) some number (10)</a:t>
            </a:r>
          </a:p>
        </p:txBody>
      </p:sp>
      <p:sp>
        <p:nvSpPr>
          <p:cNvPr id="4" name="TextBox 3"/>
          <p:cNvSpPr txBox="1">
            <a:spLocks noChangeArrowheads="1"/>
          </p:cNvSpPr>
          <p:nvPr/>
        </p:nvSpPr>
        <p:spPr bwMode="auto">
          <a:xfrm>
            <a:off x="2698750" y="4702175"/>
            <a:ext cx="5974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dirty="0" smtClean="0">
                <a:solidFill>
                  <a:srgbClr val="9E0067"/>
                </a:solidFill>
                <a:latin typeface="Courier New" panose="02070309020205020404" pitchFamily="49" charset="0"/>
              </a:rPr>
              <a:t>for </a:t>
            </a:r>
            <a:r>
              <a:rPr lang="en-US" sz="1800" b="1" dirty="0" smtClean="0">
                <a:solidFill>
                  <a:srgbClr val="000000"/>
                </a:solidFill>
                <a:latin typeface="Courier New" panose="02070309020205020404" pitchFamily="49" charset="0"/>
              </a:rPr>
              <a:t>(</a:t>
            </a:r>
            <a:r>
              <a:rPr lang="en-US" sz="1800" b="1" dirty="0" err="1">
                <a:solidFill>
                  <a:srgbClr val="9E0067"/>
                </a:solidFill>
                <a:latin typeface="Courier New" panose="02070309020205020404" pitchFamily="49" charset="0"/>
              </a:rPr>
              <a:t>int</a:t>
            </a:r>
            <a:r>
              <a:rPr lang="en-US" sz="1800" b="1" dirty="0">
                <a:solidFill>
                  <a:srgbClr val="000000"/>
                </a:solidFill>
                <a:latin typeface="Courier New" panose="02070309020205020404" pitchFamily="49" charset="0"/>
              </a:rPr>
              <a:t> count = 0; count &lt; 10; count++) {</a:t>
            </a:r>
          </a:p>
          <a:p>
            <a:pPr eaLnBrk="1" hangingPunct="1">
              <a:spcBef>
                <a:spcPct val="0"/>
              </a:spcBef>
              <a:buFontTx/>
              <a:buNone/>
            </a:pPr>
            <a:r>
              <a:rPr lang="en-US" sz="1800" b="1" dirty="0">
                <a:solidFill>
                  <a:srgbClr val="000000"/>
                </a:solidFill>
                <a:latin typeface="Courier New" panose="02070309020205020404" pitchFamily="49" charset="0"/>
              </a:rPr>
              <a:t>	</a:t>
            </a:r>
            <a:r>
              <a:rPr lang="en-US" sz="1800" b="1" dirty="0" err="1">
                <a:solidFill>
                  <a:srgbClr val="000000"/>
                </a:solidFill>
                <a:latin typeface="Courier New" panose="02070309020205020404" pitchFamily="49" charset="0"/>
              </a:rPr>
              <a:t>cout</a:t>
            </a:r>
            <a:r>
              <a:rPr lang="en-US" sz="1800" b="1" dirty="0">
                <a:solidFill>
                  <a:srgbClr val="000000"/>
                </a:solidFill>
                <a:latin typeface="Courier New" panose="02070309020205020404" pitchFamily="49" charset="0"/>
              </a:rPr>
              <a:t> &lt;&lt; count;</a:t>
            </a:r>
          </a:p>
          <a:p>
            <a:pPr eaLnBrk="1" hangingPunct="1">
              <a:spcBef>
                <a:spcPct val="0"/>
              </a:spcBef>
              <a:buFontTx/>
              <a:buNone/>
            </a:pPr>
            <a:r>
              <a:rPr lang="en-US" sz="1800" b="1" dirty="0">
                <a:solidFill>
                  <a:srgbClr val="000000"/>
                </a:solidFill>
                <a:latin typeface="Courier New" panose="02070309020205020404" pitchFamily="49" charset="0"/>
              </a:rPr>
              <a:t>}</a:t>
            </a:r>
          </a:p>
          <a:p>
            <a:pPr eaLnBrk="1" hangingPunct="1">
              <a:spcBef>
                <a:spcPct val="0"/>
              </a:spcBef>
              <a:buFontTx/>
              <a:buNone/>
            </a:pPr>
            <a:r>
              <a:rPr lang="en-US" sz="1800" b="1" dirty="0" err="1">
                <a:solidFill>
                  <a:srgbClr val="000000"/>
                </a:solidFill>
                <a:latin typeface="Courier New" panose="02070309020205020404" pitchFamily="49" charset="0"/>
              </a:rPr>
              <a:t>cout</a:t>
            </a:r>
            <a:r>
              <a:rPr lang="en-US" sz="1800" b="1" dirty="0">
                <a:solidFill>
                  <a:srgbClr val="000000"/>
                </a:solidFill>
                <a:latin typeface="Courier New" panose="02070309020205020404" pitchFamily="49" charset="0"/>
              </a:rPr>
              <a:t> &lt;&lt; </a:t>
            </a:r>
            <a:r>
              <a:rPr lang="en-US" sz="1800" b="1" dirty="0">
                <a:solidFill>
                  <a:srgbClr val="4200FF"/>
                </a:solidFill>
                <a:latin typeface="Courier New" panose="02070309020205020404" pitchFamily="49" charset="0"/>
              </a:rPr>
              <a:t>"Done!"</a:t>
            </a:r>
            <a:r>
              <a:rPr lang="en-US" sz="1800" b="1" dirty="0">
                <a:solidFill>
                  <a:srgbClr val="000000"/>
                </a:solidFill>
                <a:latin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p:txBody>
      </p:sp>
      <p:sp>
        <p:nvSpPr>
          <p:cNvPr id="5" name="TextBox 4"/>
          <p:cNvSpPr txBox="1">
            <a:spLocks noChangeArrowheads="1"/>
          </p:cNvSpPr>
          <p:nvPr/>
        </p:nvSpPr>
        <p:spPr bwMode="auto">
          <a:xfrm>
            <a:off x="2698750" y="3157538"/>
            <a:ext cx="3786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1600FF"/>
                </a:solidFill>
                <a:latin typeface="Courier New" panose="02070309020205020404" pitchFamily="49" charset="0"/>
              </a:rPr>
              <a:t>for</a:t>
            </a:r>
            <a:r>
              <a:rPr lang="en-US" sz="1800" b="1">
                <a:solidFill>
                  <a:srgbClr val="000000"/>
                </a:solidFill>
                <a:latin typeface="Courier New" panose="02070309020205020404" pitchFamily="49" charset="0"/>
              </a:rPr>
              <a:t> count </a:t>
            </a:r>
            <a:r>
              <a:rPr lang="en-US" sz="1800" b="1">
                <a:solidFill>
                  <a:srgbClr val="1600FF"/>
                </a:solidFill>
                <a:latin typeface="Courier New" panose="02070309020205020404" pitchFamily="49" charset="0"/>
              </a:rPr>
              <a:t>in</a:t>
            </a:r>
            <a:r>
              <a:rPr lang="en-US" sz="1800" b="1">
                <a:solidFill>
                  <a:srgbClr val="000000"/>
                </a:solidFill>
                <a:latin typeface="Courier New" panose="02070309020205020404" pitchFamily="49" charset="0"/>
              </a:rPr>
              <a:t> range(</a:t>
            </a:r>
            <a:r>
              <a:rPr lang="en-US" sz="1800" b="1">
                <a:solidFill>
                  <a:srgbClr val="9F0000"/>
                </a:solidFill>
                <a:latin typeface="Courier New" panose="02070309020205020404" pitchFamily="49" charset="0"/>
              </a:rPr>
              <a:t>0</a:t>
            </a:r>
            <a:r>
              <a:rPr lang="en-US" sz="1800" b="1">
                <a:solidFill>
                  <a:srgbClr val="000000"/>
                </a:solidFill>
                <a:latin typeface="Courier New" panose="02070309020205020404" pitchFamily="49" charset="0"/>
              </a:rPr>
              <a:t>, </a:t>
            </a:r>
            <a:r>
              <a:rPr lang="en-US" sz="1800" b="1">
                <a:solidFill>
                  <a:srgbClr val="9F0000"/>
                </a:solidFill>
                <a:latin typeface="Courier New" panose="02070309020205020404" pitchFamily="49" charset="0"/>
              </a:rPr>
              <a:t>10</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count</a:t>
            </a:r>
          </a:p>
          <a:p>
            <a:pPr eaLnBrk="1" hangingPunct="1">
              <a:spcBef>
                <a:spcPct val="0"/>
              </a:spcBef>
              <a:buFontTx/>
              <a:buNone/>
            </a:pP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"Done!"</a:t>
            </a:r>
            <a:endParaRPr lang="en-US" sz="1800" b="1">
              <a:latin typeface="Courier New" panose="02070309020205020404" pitchFamily="49" charset="0"/>
              <a:cs typeface="Courier New" panose="02070309020205020404" pitchFamily="49" charset="0"/>
            </a:endParaRPr>
          </a:p>
        </p:txBody>
      </p:sp>
      <p:sp>
        <p:nvSpPr>
          <p:cNvPr id="6" name="Text Placeholder 4"/>
          <p:cNvSpPr txBox="1">
            <a:spLocks/>
          </p:cNvSpPr>
          <p:nvPr/>
        </p:nvSpPr>
        <p:spPr bwMode="auto">
          <a:xfrm>
            <a:off x="804863" y="2990850"/>
            <a:ext cx="15081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Python</a:t>
            </a:r>
          </a:p>
        </p:txBody>
      </p:sp>
      <p:sp>
        <p:nvSpPr>
          <p:cNvPr id="7" name="Text Placeholder 6"/>
          <p:cNvSpPr txBox="1">
            <a:spLocks/>
          </p:cNvSpPr>
          <p:nvPr/>
        </p:nvSpPr>
        <p:spPr bwMode="auto">
          <a:xfrm>
            <a:off x="804863" y="4537075"/>
            <a:ext cx="11255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C++</a:t>
            </a:r>
          </a:p>
        </p:txBody>
      </p:sp>
      <p:sp>
        <p:nvSpPr>
          <p:cNvPr id="1946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8FCD0EE-B953-4060-B3CA-C65BCDF71111}" type="slidenum">
              <a:rPr lang="en-US" sz="1200">
                <a:solidFill>
                  <a:srgbClr val="898989"/>
                </a:solidFill>
              </a:rPr>
              <a:pPr>
                <a:spcBef>
                  <a:spcPct val="0"/>
                </a:spcBef>
                <a:buFontTx/>
                <a:buNone/>
              </a:pPr>
              <a:t>24</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For Loop</a:t>
            </a:r>
          </a:p>
        </p:txBody>
      </p:sp>
      <p:sp>
        <p:nvSpPr>
          <p:cNvPr id="20483" name="Content Placeholder 2"/>
          <p:cNvSpPr>
            <a:spLocks noGrp="1"/>
          </p:cNvSpPr>
          <p:nvPr>
            <p:ph idx="1"/>
          </p:nvPr>
        </p:nvSpPr>
        <p:spPr/>
        <p:txBody>
          <a:bodyPr/>
          <a:lstStyle/>
          <a:p>
            <a:pPr eaLnBrk="1" hangingPunct="1"/>
            <a:r>
              <a:rPr lang="en-US" smtClean="0"/>
              <a:t>Counting from 25 up to (excluding) 50 in steps of 5</a:t>
            </a:r>
          </a:p>
        </p:txBody>
      </p:sp>
      <p:sp>
        <p:nvSpPr>
          <p:cNvPr id="5" name="TextBox 4"/>
          <p:cNvSpPr txBox="1">
            <a:spLocks noChangeArrowheads="1"/>
          </p:cNvSpPr>
          <p:nvPr/>
        </p:nvSpPr>
        <p:spPr bwMode="auto">
          <a:xfrm>
            <a:off x="2698750" y="4425950"/>
            <a:ext cx="63882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dirty="0" smtClean="0">
                <a:solidFill>
                  <a:srgbClr val="9E0067"/>
                </a:solidFill>
                <a:latin typeface="Courier New" panose="02070309020205020404" pitchFamily="49" charset="0"/>
              </a:rPr>
              <a:t>for </a:t>
            </a:r>
            <a:r>
              <a:rPr lang="en-US" sz="1800" b="1" dirty="0" smtClean="0">
                <a:solidFill>
                  <a:srgbClr val="000000"/>
                </a:solidFill>
                <a:latin typeface="Courier New" panose="02070309020205020404" pitchFamily="49" charset="0"/>
              </a:rPr>
              <a:t>(</a:t>
            </a:r>
            <a:r>
              <a:rPr lang="en-US" sz="1800" b="1" dirty="0" err="1">
                <a:solidFill>
                  <a:srgbClr val="9E0067"/>
                </a:solidFill>
                <a:latin typeface="Courier New" panose="02070309020205020404" pitchFamily="49" charset="0"/>
              </a:rPr>
              <a:t>int</a:t>
            </a:r>
            <a:r>
              <a:rPr lang="en-US" sz="1800" b="1" dirty="0">
                <a:solidFill>
                  <a:srgbClr val="000000"/>
                </a:solidFill>
                <a:latin typeface="Courier New" panose="02070309020205020404" pitchFamily="49" charset="0"/>
              </a:rPr>
              <a:t> count = 25; count &lt; 50; count += 5){</a:t>
            </a:r>
          </a:p>
          <a:p>
            <a:pPr eaLnBrk="1" hangingPunct="1">
              <a:spcBef>
                <a:spcPct val="0"/>
              </a:spcBef>
              <a:buFontTx/>
              <a:buNone/>
            </a:pPr>
            <a:r>
              <a:rPr lang="en-US" sz="1800" b="1" dirty="0">
                <a:solidFill>
                  <a:srgbClr val="000000"/>
                </a:solidFill>
                <a:latin typeface="Courier New" panose="02070309020205020404" pitchFamily="49" charset="0"/>
              </a:rPr>
              <a:t>	</a:t>
            </a:r>
            <a:r>
              <a:rPr lang="en-US" sz="1800" b="1" dirty="0" err="1">
                <a:solidFill>
                  <a:srgbClr val="000000"/>
                </a:solidFill>
                <a:latin typeface="Courier New" panose="02070309020205020404" pitchFamily="49" charset="0"/>
              </a:rPr>
              <a:t>cout</a:t>
            </a:r>
            <a:r>
              <a:rPr lang="en-US" sz="1800" b="1" dirty="0">
                <a:solidFill>
                  <a:srgbClr val="000000"/>
                </a:solidFill>
                <a:latin typeface="Courier New" panose="02070309020205020404" pitchFamily="49" charset="0"/>
              </a:rPr>
              <a:t> &lt;&lt; count;</a:t>
            </a:r>
          </a:p>
          <a:p>
            <a:pPr eaLnBrk="1" hangingPunct="1">
              <a:spcBef>
                <a:spcPct val="0"/>
              </a:spcBef>
              <a:buFontTx/>
              <a:buNone/>
            </a:pPr>
            <a:r>
              <a:rPr lang="en-US" sz="1800" b="1" dirty="0">
                <a:solidFill>
                  <a:srgbClr val="000000"/>
                </a:solidFill>
                <a:latin typeface="Courier New" panose="02070309020205020404" pitchFamily="49" charset="0"/>
              </a:rPr>
              <a:t>}</a:t>
            </a:r>
          </a:p>
          <a:p>
            <a:pPr eaLnBrk="1" hangingPunct="1">
              <a:spcBef>
                <a:spcPct val="0"/>
              </a:spcBef>
              <a:buFontTx/>
              <a:buNone/>
            </a:pPr>
            <a:r>
              <a:rPr lang="en-US" sz="1800" b="1" dirty="0" err="1">
                <a:solidFill>
                  <a:srgbClr val="000000"/>
                </a:solidFill>
                <a:latin typeface="Courier New" panose="02070309020205020404" pitchFamily="49" charset="0"/>
              </a:rPr>
              <a:t>cout</a:t>
            </a:r>
            <a:r>
              <a:rPr lang="en-US" sz="1800" b="1" dirty="0">
                <a:solidFill>
                  <a:srgbClr val="000000"/>
                </a:solidFill>
                <a:latin typeface="Courier New" panose="02070309020205020404" pitchFamily="49" charset="0"/>
              </a:rPr>
              <a:t> &lt;&lt; </a:t>
            </a:r>
            <a:r>
              <a:rPr lang="en-US" sz="1800" b="1" dirty="0">
                <a:solidFill>
                  <a:srgbClr val="4200FF"/>
                </a:solidFill>
                <a:latin typeface="Courier New" panose="02070309020205020404" pitchFamily="49" charset="0"/>
              </a:rPr>
              <a:t>"Done!"</a:t>
            </a:r>
            <a:r>
              <a:rPr lang="en-US" sz="1800" b="1" dirty="0">
                <a:solidFill>
                  <a:srgbClr val="000000"/>
                </a:solidFill>
                <a:latin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p:txBody>
      </p:sp>
      <p:sp>
        <p:nvSpPr>
          <p:cNvPr id="6" name="TextBox 5"/>
          <p:cNvSpPr txBox="1">
            <a:spLocks noChangeArrowheads="1"/>
          </p:cNvSpPr>
          <p:nvPr/>
        </p:nvSpPr>
        <p:spPr bwMode="auto">
          <a:xfrm>
            <a:off x="2698750" y="2714625"/>
            <a:ext cx="434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1600FF"/>
                </a:solidFill>
                <a:latin typeface="Courier New" panose="02070309020205020404" pitchFamily="49" charset="0"/>
              </a:rPr>
              <a:t>for</a:t>
            </a:r>
            <a:r>
              <a:rPr lang="en-US" sz="1800" b="1">
                <a:solidFill>
                  <a:srgbClr val="000000"/>
                </a:solidFill>
                <a:latin typeface="Courier New" panose="02070309020205020404" pitchFamily="49" charset="0"/>
              </a:rPr>
              <a:t> count </a:t>
            </a:r>
            <a:r>
              <a:rPr lang="en-US" sz="1800" b="1">
                <a:solidFill>
                  <a:srgbClr val="1600FF"/>
                </a:solidFill>
                <a:latin typeface="Courier New" panose="02070309020205020404" pitchFamily="49" charset="0"/>
              </a:rPr>
              <a:t>in</a:t>
            </a:r>
            <a:r>
              <a:rPr lang="en-US" sz="1800" b="1">
                <a:solidFill>
                  <a:srgbClr val="000000"/>
                </a:solidFill>
                <a:latin typeface="Courier New" panose="02070309020205020404" pitchFamily="49" charset="0"/>
              </a:rPr>
              <a:t> range(</a:t>
            </a:r>
            <a:r>
              <a:rPr lang="en-US" sz="1800" b="1">
                <a:solidFill>
                  <a:srgbClr val="9F0000"/>
                </a:solidFill>
                <a:latin typeface="Courier New" panose="02070309020205020404" pitchFamily="49" charset="0"/>
              </a:rPr>
              <a:t>25</a:t>
            </a:r>
            <a:r>
              <a:rPr lang="en-US" sz="1800" b="1">
                <a:solidFill>
                  <a:srgbClr val="000000"/>
                </a:solidFill>
                <a:latin typeface="Courier New" panose="02070309020205020404" pitchFamily="49" charset="0"/>
              </a:rPr>
              <a:t>, </a:t>
            </a:r>
            <a:r>
              <a:rPr lang="en-US" sz="1800" b="1">
                <a:solidFill>
                  <a:srgbClr val="9F0000"/>
                </a:solidFill>
                <a:latin typeface="Courier New" panose="02070309020205020404" pitchFamily="49" charset="0"/>
              </a:rPr>
              <a:t>50</a:t>
            </a:r>
            <a:r>
              <a:rPr lang="en-US" sz="1800" b="1">
                <a:solidFill>
                  <a:srgbClr val="000000"/>
                </a:solidFill>
                <a:latin typeface="Courier New" panose="02070309020205020404" pitchFamily="49" charset="0"/>
              </a:rPr>
              <a:t>, </a:t>
            </a:r>
            <a:r>
              <a:rPr lang="en-US" sz="1800" b="1">
                <a:solidFill>
                  <a:srgbClr val="9F0000"/>
                </a:solidFill>
                <a:latin typeface="Courier New" panose="02070309020205020404" pitchFamily="49" charset="0"/>
              </a:rPr>
              <a:t>5</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count</a:t>
            </a:r>
          </a:p>
          <a:p>
            <a:pPr eaLnBrk="1" hangingPunct="1">
              <a:spcBef>
                <a:spcPct val="0"/>
              </a:spcBef>
              <a:buFontTx/>
              <a:buNone/>
            </a:pP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"Done!"</a:t>
            </a:r>
            <a:endParaRPr lang="en-US" sz="1800" b="1">
              <a:latin typeface="Courier New" panose="02070309020205020404" pitchFamily="49" charset="0"/>
              <a:cs typeface="Courier New" panose="02070309020205020404" pitchFamily="49" charset="0"/>
            </a:endParaRPr>
          </a:p>
        </p:txBody>
      </p:sp>
      <p:sp>
        <p:nvSpPr>
          <p:cNvPr id="7" name="Text Placeholder 4"/>
          <p:cNvSpPr txBox="1">
            <a:spLocks/>
          </p:cNvSpPr>
          <p:nvPr/>
        </p:nvSpPr>
        <p:spPr bwMode="auto">
          <a:xfrm>
            <a:off x="804863" y="2520950"/>
            <a:ext cx="14112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Python</a:t>
            </a:r>
          </a:p>
        </p:txBody>
      </p:sp>
      <p:sp>
        <p:nvSpPr>
          <p:cNvPr id="8" name="Text Placeholder 6"/>
          <p:cNvSpPr txBox="1">
            <a:spLocks/>
          </p:cNvSpPr>
          <p:nvPr/>
        </p:nvSpPr>
        <p:spPr bwMode="auto">
          <a:xfrm>
            <a:off x="804863" y="4244975"/>
            <a:ext cx="11255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C++</a:t>
            </a:r>
          </a:p>
        </p:txBody>
      </p:sp>
      <p:sp>
        <p:nvSpPr>
          <p:cNvPr id="2048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382302E-73AE-496F-92DF-8D58E36CEC46}" type="slidenum">
              <a:rPr lang="en-US" sz="1200">
                <a:solidFill>
                  <a:srgbClr val="898989"/>
                </a:solidFill>
              </a:rPr>
              <a:pPr>
                <a:spcBef>
                  <a:spcPct val="0"/>
                </a:spcBef>
                <a:buFontTx/>
                <a:buNone/>
              </a:pPr>
              <a:t>25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Range-based </a:t>
            </a:r>
            <a:r>
              <a:rPr lang="en-US" i="1" dirty="0" smtClean="0"/>
              <a:t>for </a:t>
            </a:r>
            <a:r>
              <a:rPr lang="en-US" dirty="0" smtClean="0"/>
              <a:t>Loop</a:t>
            </a:r>
          </a:p>
        </p:txBody>
      </p:sp>
      <p:sp>
        <p:nvSpPr>
          <p:cNvPr id="22531" name="Content Placeholder 2"/>
          <p:cNvSpPr>
            <a:spLocks noGrp="1"/>
          </p:cNvSpPr>
          <p:nvPr>
            <p:ph idx="1"/>
          </p:nvPr>
        </p:nvSpPr>
        <p:spPr/>
        <p:txBody>
          <a:bodyPr/>
          <a:lstStyle/>
          <a:p>
            <a:pPr eaLnBrk="1" hangingPunct="1">
              <a:lnSpc>
                <a:spcPct val="80000"/>
              </a:lnSpc>
            </a:pPr>
            <a:r>
              <a:rPr lang="en-US" sz="3000" dirty="0" smtClean="0"/>
              <a:t>C++ has an equivalent for  Python</a:t>
            </a:r>
            <a:r>
              <a:rPr lang="en-US" altLang="en-US" sz="3000" dirty="0" smtClean="0"/>
              <a:t>’</a:t>
            </a:r>
            <a:r>
              <a:rPr lang="en-US" sz="3000" dirty="0" smtClean="0"/>
              <a:t>s </a:t>
            </a:r>
            <a:r>
              <a:rPr lang="en-US" sz="3000" i="1" dirty="0" smtClean="0"/>
              <a:t>for-in </a:t>
            </a:r>
            <a:r>
              <a:rPr lang="en-US" sz="3000" dirty="0" smtClean="0"/>
              <a:t>loop, or Java’s </a:t>
            </a:r>
            <a:r>
              <a:rPr lang="en-US" altLang="en-US" sz="3000" dirty="0" smtClean="0"/>
              <a:t>“</a:t>
            </a:r>
            <a:r>
              <a:rPr lang="en-US" sz="3000" dirty="0" smtClean="0"/>
              <a:t>enhanced for</a:t>
            </a:r>
            <a:r>
              <a:rPr lang="en-US" altLang="en-US" sz="3000" dirty="0" smtClean="0"/>
              <a:t>”</a:t>
            </a:r>
            <a:r>
              <a:rPr lang="en-US" sz="3000" dirty="0" smtClean="0"/>
              <a:t> loop</a:t>
            </a:r>
          </a:p>
          <a:p>
            <a:pPr eaLnBrk="1" hangingPunct="1">
              <a:lnSpc>
                <a:spcPct val="80000"/>
              </a:lnSpc>
            </a:pPr>
            <a:r>
              <a:rPr lang="en-US" sz="3000" dirty="0" smtClean="0"/>
              <a:t>We will cover this alternate </a:t>
            </a:r>
            <a:r>
              <a:rPr lang="en-US" sz="3000" i="1" dirty="0" smtClean="0"/>
              <a:t>for </a:t>
            </a:r>
            <a:r>
              <a:rPr lang="en-US" sz="3000" dirty="0" smtClean="0"/>
              <a:t>form later when we learn about iterators</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6B4334-AD19-4C24-8BE1-4CD6A68132D7}" type="slidenum">
              <a:rPr lang="en-US" sz="1200">
                <a:solidFill>
                  <a:srgbClr val="898989"/>
                </a:solidFill>
              </a:rPr>
              <a:pPr>
                <a:spcBef>
                  <a:spcPct val="0"/>
                </a:spcBef>
                <a:buFontTx/>
                <a:buNone/>
              </a:pPr>
              <a:t>26</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109A85-13FC-44DB-A103-2C73B33D12E6}" type="slidenum">
              <a:rPr lang="en-US" altLang="en-US"/>
              <a:pPr eaLnBrk="1" hangingPunct="1"/>
              <a:t>27</a:t>
            </a:fld>
            <a:endParaRPr lang="en-US" altLang="en-US"/>
          </a:p>
        </p:txBody>
      </p:sp>
      <p:sp>
        <p:nvSpPr>
          <p:cNvPr id="23555" name="Rectangle 2"/>
          <p:cNvSpPr>
            <a:spLocks noGrp="1" noChangeArrowheads="1"/>
          </p:cNvSpPr>
          <p:nvPr>
            <p:ph type="title"/>
          </p:nvPr>
        </p:nvSpPr>
        <p:spPr>
          <a:noFill/>
        </p:spPr>
        <p:txBody>
          <a:bodyPr lIns="90488" tIns="44450" rIns="90488" bIns="44450"/>
          <a:lstStyle/>
          <a:p>
            <a:pPr algn="ctr" eaLnBrk="1" hangingPunct="1"/>
            <a:r>
              <a:rPr lang="en-US" dirty="0" smtClean="0"/>
              <a:t>The </a:t>
            </a:r>
            <a:r>
              <a:rPr lang="en-US" b="0" i="1" dirty="0" smtClean="0"/>
              <a:t>break</a:t>
            </a:r>
            <a:r>
              <a:rPr lang="en-US" dirty="0" smtClean="0"/>
              <a:t> Statement</a:t>
            </a:r>
          </a:p>
        </p:txBody>
      </p:sp>
      <p:sp>
        <p:nvSpPr>
          <p:cNvPr id="23556" name="Rectangle 3"/>
          <p:cNvSpPr>
            <a:spLocks noGrp="1" noChangeArrowheads="1"/>
          </p:cNvSpPr>
          <p:nvPr>
            <p:ph type="body" idx="1"/>
          </p:nvPr>
        </p:nvSpPr>
        <p:spPr>
          <a:xfrm>
            <a:off x="457200" y="2133600"/>
            <a:ext cx="8229600" cy="4411663"/>
          </a:xfrm>
          <a:noFill/>
        </p:spPr>
        <p:txBody>
          <a:bodyPr lIns="90488" tIns="44450" rIns="90488" bIns="44450"/>
          <a:lstStyle/>
          <a:p>
            <a:pPr eaLnBrk="1" hangingPunct="1"/>
            <a:r>
              <a:rPr lang="en-US" sz="3400" smtClean="0"/>
              <a:t>The </a:t>
            </a:r>
            <a:r>
              <a:rPr lang="en-US" sz="3400" b="1" smtClean="0"/>
              <a:t>break</a:t>
            </a:r>
            <a:r>
              <a:rPr lang="en-US" sz="3400" smtClean="0"/>
              <a:t> statement can be used in </a:t>
            </a:r>
            <a:r>
              <a:rPr lang="en-US" sz="3400" b="1" smtClean="0"/>
              <a:t>while</a:t>
            </a:r>
            <a:r>
              <a:rPr lang="en-US" sz="3400" smtClean="0"/>
              <a:t>,</a:t>
            </a:r>
            <a:r>
              <a:rPr lang="en-US" sz="3400" b="1" smtClean="0"/>
              <a:t> do-while</a:t>
            </a:r>
            <a:r>
              <a:rPr lang="en-US" sz="3400" smtClean="0"/>
              <a:t>, and </a:t>
            </a:r>
            <a:r>
              <a:rPr lang="en-US" sz="3400" b="1" smtClean="0"/>
              <a:t>for</a:t>
            </a:r>
            <a:r>
              <a:rPr lang="en-US" sz="3400" smtClean="0"/>
              <a:t> loops to cause premature exit of the loop.  </a:t>
            </a:r>
            <a:br>
              <a:rPr lang="en-US" sz="3400" smtClean="0"/>
            </a:br>
            <a:endParaRPr lang="en-US" sz="3400" smtClean="0"/>
          </a:p>
          <a:p>
            <a:pPr eaLnBrk="1" hangingPunct="1"/>
            <a:r>
              <a:rPr lang="en-US" sz="3400" smtClean="0"/>
              <a:t>THIS IS </a:t>
            </a:r>
            <a:r>
              <a:rPr lang="en-US" sz="3400" b="1" i="1" smtClean="0"/>
              <a:t>NOT</a:t>
            </a:r>
            <a:r>
              <a:rPr lang="en-US" sz="3400" smtClean="0"/>
              <a:t> A RECOMMENDED CODING TECHNIQUE.</a:t>
            </a:r>
          </a:p>
        </p:txBody>
      </p:sp>
    </p:spTree>
    <p:extLst>
      <p:ext uri="{BB962C8B-B14F-4D97-AF65-F5344CB8AC3E}">
        <p14:creationId xmlns:p14="http://schemas.microsoft.com/office/powerpoint/2010/main" val="641770897"/>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256041-7EE2-4AC3-B52E-7CEC8796A430}" type="slidenum">
              <a:rPr lang="en-US" altLang="en-US"/>
              <a:pPr eaLnBrk="1" hangingPunct="1"/>
              <a:t>28</a:t>
            </a:fld>
            <a:endParaRPr lang="en-US" altLang="en-US"/>
          </a:p>
        </p:txBody>
      </p:sp>
      <p:sp>
        <p:nvSpPr>
          <p:cNvPr id="24579" name="Rectangle 2"/>
          <p:cNvSpPr>
            <a:spLocks noGrp="1" noChangeArrowheads="1"/>
          </p:cNvSpPr>
          <p:nvPr>
            <p:ph type="title"/>
          </p:nvPr>
        </p:nvSpPr>
        <p:spPr>
          <a:xfrm>
            <a:off x="457200" y="122238"/>
            <a:ext cx="7543800" cy="944562"/>
          </a:xfrm>
          <a:noFill/>
        </p:spPr>
        <p:txBody>
          <a:bodyPr lIns="90488" tIns="44450" rIns="90488" bIns="44450"/>
          <a:lstStyle/>
          <a:p>
            <a:pPr eaLnBrk="1" hangingPunct="1"/>
            <a:r>
              <a:rPr lang="en-US" dirty="0" smtClean="0"/>
              <a:t>Example break in a for Loop</a:t>
            </a:r>
            <a:endParaRPr lang="en-US" sz="2200" dirty="0" smtClean="0"/>
          </a:p>
        </p:txBody>
      </p:sp>
      <p:sp>
        <p:nvSpPr>
          <p:cNvPr id="24580" name="Rectangle 3"/>
          <p:cNvSpPr>
            <a:spLocks noGrp="1" noChangeArrowheads="1"/>
          </p:cNvSpPr>
          <p:nvPr>
            <p:ph type="body" idx="1"/>
          </p:nvPr>
        </p:nvSpPr>
        <p:spPr>
          <a:xfrm>
            <a:off x="381000" y="1676400"/>
            <a:ext cx="5905500" cy="4572000"/>
          </a:xfrm>
          <a:noFill/>
        </p:spPr>
        <p:txBody>
          <a:bodyPr lIns="90488" tIns="44450" rIns="90488" bIns="44450"/>
          <a:lstStyle/>
          <a:p>
            <a:pPr eaLnBrk="1" hangingPunct="1">
              <a:lnSpc>
                <a:spcPct val="90000"/>
              </a:lnSpc>
              <a:buFont typeface="Wingdings" panose="05000000000000000000" pitchFamily="2" charset="2"/>
              <a:buNone/>
            </a:pPr>
            <a:r>
              <a:rPr lang="en-US" sz="1800" b="1" dirty="0" smtClean="0">
                <a:latin typeface="Courier New" panose="02070309020205020404" pitchFamily="49" charset="0"/>
                <a:cs typeface="Courier New" panose="02070309020205020404" pitchFamily="49" charset="0"/>
              </a:rPr>
              <a:t>#include &lt;</a:t>
            </a:r>
            <a:r>
              <a:rPr lang="en-US" sz="1800" b="1" dirty="0" err="1" smtClean="0">
                <a:latin typeface="Courier New" panose="02070309020205020404" pitchFamily="49" charset="0"/>
                <a:cs typeface="Courier New" panose="02070309020205020404" pitchFamily="49" charset="0"/>
              </a:rPr>
              <a:t>iostream</a:t>
            </a:r>
            <a:r>
              <a:rPr lang="en-US" sz="1800" b="1" dirty="0" smtClean="0">
                <a:latin typeface="Courier New" panose="02070309020205020404" pitchFamily="49" charset="0"/>
                <a:cs typeface="Courier New" panose="02070309020205020404" pitchFamily="49" charset="0"/>
              </a:rPr>
              <a:t>&gt;</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u</a:t>
            </a:r>
            <a:r>
              <a:rPr lang="en-US" sz="1800" b="1" dirty="0" smtClean="0">
                <a:latin typeface="Courier New" panose="02070309020205020404" pitchFamily="49" charset="0"/>
                <a:cs typeface="Courier New" panose="02070309020205020404" pitchFamily="49" charset="0"/>
              </a:rPr>
              <a:t>sing namespace </a:t>
            </a:r>
            <a:r>
              <a:rPr lang="en-US" sz="1800" b="1" dirty="0" err="1" smtClean="0">
                <a:latin typeface="Courier New" panose="02070309020205020404" pitchFamily="49" charset="0"/>
                <a:cs typeface="Courier New" panose="02070309020205020404" pitchFamily="49" charset="0"/>
              </a:rPr>
              <a:t>std</a:t>
            </a:r>
            <a:r>
              <a:rPr lang="en-US" sz="18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endParaRPr lang="en-US" sz="1800" b="1" dirty="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US" sz="1800" b="1" dirty="0" err="1" smtClean="0">
                <a:latin typeface="Courier New" panose="02070309020205020404" pitchFamily="49" charset="0"/>
                <a:cs typeface="Courier New" panose="02070309020205020404" pitchFamily="49" charset="0"/>
              </a:rPr>
              <a:t>int</a:t>
            </a:r>
            <a:r>
              <a:rPr lang="en-US" sz="1800" b="1" dirty="0" smtClean="0">
                <a:latin typeface="Courier New" panose="02070309020205020404" pitchFamily="49" charset="0"/>
                <a:cs typeface="Courier New" panose="02070309020205020404" pitchFamily="49" charset="0"/>
              </a:rPr>
              <a:t> main( )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int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endParaRPr lang="en-US" sz="1800" b="1" dirty="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for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 1;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&lt; 10;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if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 5)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break;</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cout</a:t>
            </a:r>
            <a:r>
              <a:rPr lang="en-US" sz="1800" b="1" dirty="0" smtClean="0">
                <a:latin typeface="Courier New" panose="02070309020205020404" pitchFamily="49" charset="0"/>
                <a:cs typeface="Courier New" panose="02070309020205020404" pitchFamily="49" charset="0"/>
              </a:rPr>
              <a:t> &lt;&lt;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&lt;&lt; “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p>
          <a:p>
            <a:pPr eaLnBrk="1" hangingPunct="1">
              <a:lnSpc>
                <a:spcPct val="90000"/>
              </a:lnSpc>
              <a:buFont typeface="Wingdings" panose="05000000000000000000" pitchFamily="2" charset="2"/>
              <a:buNone/>
            </a:pP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cout</a:t>
            </a:r>
            <a:r>
              <a:rPr lang="en-US" sz="1800" b="1" dirty="0" smtClean="0">
                <a:latin typeface="Courier New" panose="02070309020205020404" pitchFamily="49" charset="0"/>
                <a:cs typeface="Courier New" panose="02070309020205020404" pitchFamily="49" charset="0"/>
              </a:rPr>
              <a:t> &lt;&lt; “\</a:t>
            </a:r>
            <a:r>
              <a:rPr lang="en-US" sz="1800" b="1" dirty="0" err="1" smtClean="0">
                <a:latin typeface="Courier New" panose="02070309020205020404" pitchFamily="49" charset="0"/>
                <a:cs typeface="Courier New" panose="02070309020205020404" pitchFamily="49" charset="0"/>
              </a:rPr>
              <a:t>nBroke</a:t>
            </a:r>
            <a:r>
              <a:rPr lang="en-US" sz="1800" b="1" dirty="0" smtClean="0">
                <a:latin typeface="Courier New" panose="02070309020205020404" pitchFamily="49" charset="0"/>
                <a:cs typeface="Courier New" panose="02070309020205020404" pitchFamily="49" charset="0"/>
              </a:rPr>
              <a:t> out of loop at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 “ &lt;&lt;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return 0 ;</a:t>
            </a:r>
          </a:p>
          <a:p>
            <a:pPr eaLnBrk="1" hangingPunct="1">
              <a:lnSpc>
                <a:spcPct val="90000"/>
              </a:lnSpc>
              <a:buFont typeface="Wingdings" panose="05000000000000000000" pitchFamily="2" charset="2"/>
              <a:buNone/>
            </a:pPr>
            <a:r>
              <a:rPr lang="en-US" sz="18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endParaRPr lang="en-US" sz="1800" b="1" dirty="0" smtClean="0">
              <a:latin typeface="Courier New" panose="02070309020205020404" pitchFamily="49" charset="0"/>
              <a:cs typeface="Courier New" panose="02070309020205020404" pitchFamily="49" charset="0"/>
            </a:endParaRPr>
          </a:p>
        </p:txBody>
      </p:sp>
      <p:sp>
        <p:nvSpPr>
          <p:cNvPr id="24581" name="Rectangle 4"/>
          <p:cNvSpPr>
            <a:spLocks noChangeArrowheads="1"/>
          </p:cNvSpPr>
          <p:nvPr/>
        </p:nvSpPr>
        <p:spPr bwMode="auto">
          <a:xfrm>
            <a:off x="5410200" y="1981200"/>
            <a:ext cx="33528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000" b="1" u="sng"/>
              <a:t>OUTPUT</a:t>
            </a:r>
            <a:r>
              <a:rPr lang="en-US" sz="2000" b="1"/>
              <a:t>:	 </a:t>
            </a:r>
          </a:p>
          <a:p>
            <a:pPr>
              <a:spcBef>
                <a:spcPct val="20000"/>
              </a:spcBef>
            </a:pPr>
            <a:endParaRPr lang="en-US" sz="2000" b="1"/>
          </a:p>
          <a:p>
            <a:pPr>
              <a:spcBef>
                <a:spcPct val="20000"/>
              </a:spcBef>
            </a:pPr>
            <a:r>
              <a:rPr lang="en-US" sz="2000" b="1"/>
              <a:t> 1 2 3 4</a:t>
            </a:r>
          </a:p>
          <a:p>
            <a:pPr>
              <a:spcBef>
                <a:spcPct val="20000"/>
              </a:spcBef>
            </a:pPr>
            <a:endParaRPr lang="en-US" sz="2000" b="1"/>
          </a:p>
          <a:p>
            <a:pPr>
              <a:spcBef>
                <a:spcPct val="20000"/>
              </a:spcBef>
            </a:pPr>
            <a:r>
              <a:rPr lang="en-US" sz="2000" b="1"/>
              <a:t>Broke out of loop at i = 5.</a:t>
            </a:r>
          </a:p>
        </p:txBody>
      </p:sp>
    </p:spTree>
    <p:extLst>
      <p:ext uri="{BB962C8B-B14F-4D97-AF65-F5344CB8AC3E}">
        <p14:creationId xmlns:p14="http://schemas.microsoft.com/office/powerpoint/2010/main" val="3505899222"/>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FF4586-2715-4C76-9DC7-1047356CE3DC}" type="slidenum">
              <a:rPr lang="en-US" altLang="en-US"/>
              <a:pPr eaLnBrk="1" hangingPunct="1"/>
              <a:t>29</a:t>
            </a:fld>
            <a:endParaRPr lang="en-US" altLang="en-US"/>
          </a:p>
        </p:txBody>
      </p:sp>
      <p:sp>
        <p:nvSpPr>
          <p:cNvPr id="25603" name="Rectangle 2"/>
          <p:cNvSpPr>
            <a:spLocks noGrp="1" noChangeArrowheads="1"/>
          </p:cNvSpPr>
          <p:nvPr>
            <p:ph type="title"/>
          </p:nvPr>
        </p:nvSpPr>
        <p:spPr>
          <a:xfrm>
            <a:off x="457200" y="122238"/>
            <a:ext cx="7543800" cy="868362"/>
          </a:xfrm>
          <a:noFill/>
        </p:spPr>
        <p:txBody>
          <a:bodyPr lIns="90488" tIns="44450" rIns="90488" bIns="44450"/>
          <a:lstStyle/>
          <a:p>
            <a:pPr algn="ctr" eaLnBrk="1" hangingPunct="1"/>
            <a:r>
              <a:rPr lang="en-US" dirty="0" smtClean="0"/>
              <a:t>The </a:t>
            </a:r>
            <a:r>
              <a:rPr lang="en-US" b="0" i="1" dirty="0" smtClean="0"/>
              <a:t>continue</a:t>
            </a:r>
            <a:r>
              <a:rPr lang="en-US" dirty="0" smtClean="0"/>
              <a:t> Statement</a:t>
            </a:r>
            <a:endParaRPr lang="en-US" b="0" dirty="0" smtClean="0"/>
          </a:p>
        </p:txBody>
      </p:sp>
      <p:sp>
        <p:nvSpPr>
          <p:cNvPr id="25604" name="Rectangle 3"/>
          <p:cNvSpPr>
            <a:spLocks noGrp="1" noChangeArrowheads="1"/>
          </p:cNvSpPr>
          <p:nvPr>
            <p:ph type="body" idx="1"/>
          </p:nvPr>
        </p:nvSpPr>
        <p:spPr>
          <a:xfrm>
            <a:off x="457200" y="1905000"/>
            <a:ext cx="8229600" cy="4411663"/>
          </a:xfrm>
          <a:noFill/>
        </p:spPr>
        <p:txBody>
          <a:bodyPr lIns="90488" tIns="44450" rIns="90488" bIns="44450"/>
          <a:lstStyle/>
          <a:p>
            <a:pPr eaLnBrk="1" hangingPunct="1"/>
            <a:r>
              <a:rPr lang="en-US" sz="3400" smtClean="0"/>
              <a:t>The </a:t>
            </a:r>
            <a:r>
              <a:rPr lang="en-US" sz="3400" b="1" smtClean="0"/>
              <a:t>continue</a:t>
            </a:r>
            <a:r>
              <a:rPr lang="en-US" sz="3400" smtClean="0"/>
              <a:t> statement can be used in </a:t>
            </a:r>
            <a:r>
              <a:rPr lang="en-US" sz="3400" b="1" smtClean="0"/>
              <a:t>while</a:t>
            </a:r>
            <a:r>
              <a:rPr lang="en-US" sz="3400" smtClean="0"/>
              <a:t>, </a:t>
            </a:r>
            <a:r>
              <a:rPr lang="en-US" sz="3400" b="1" smtClean="0"/>
              <a:t>do-while</a:t>
            </a:r>
            <a:r>
              <a:rPr lang="en-US" sz="3400" smtClean="0"/>
              <a:t>, and</a:t>
            </a:r>
            <a:r>
              <a:rPr lang="en-US" sz="3400" b="1" smtClean="0"/>
              <a:t> for</a:t>
            </a:r>
            <a:r>
              <a:rPr lang="en-US" sz="3400" smtClean="0"/>
              <a:t> loops.</a:t>
            </a:r>
          </a:p>
          <a:p>
            <a:pPr eaLnBrk="1" hangingPunct="1"/>
            <a:r>
              <a:rPr lang="en-US" sz="3400" smtClean="0"/>
              <a:t>It causes the remaining statements in the body of the loop to be skipped for the current iteration of the loop.</a:t>
            </a:r>
          </a:p>
          <a:p>
            <a:pPr eaLnBrk="1" hangingPunct="1"/>
            <a:r>
              <a:rPr lang="en-US" sz="3400" smtClean="0"/>
              <a:t>THIS IS </a:t>
            </a:r>
            <a:r>
              <a:rPr lang="en-US" sz="3400" b="1" i="1" smtClean="0"/>
              <a:t>NOT</a:t>
            </a:r>
            <a:r>
              <a:rPr lang="en-US" sz="3400" smtClean="0"/>
              <a:t> A RECOMMENDED CODING TECHNIQUE.</a:t>
            </a:r>
          </a:p>
        </p:txBody>
      </p:sp>
    </p:spTree>
    <p:extLst>
      <p:ext uri="{BB962C8B-B14F-4D97-AF65-F5344CB8AC3E}">
        <p14:creationId xmlns:p14="http://schemas.microsoft.com/office/powerpoint/2010/main" val="231612420"/>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pPr marL="0" indent="0">
              <a:buNone/>
            </a:pPr>
            <a:r>
              <a:rPr lang="en-US" dirty="0" smtClean="0"/>
              <a:t>More topics:</a:t>
            </a:r>
          </a:p>
          <a:p>
            <a:r>
              <a:rPr lang="en-US" dirty="0"/>
              <a:t>Arrays</a:t>
            </a:r>
          </a:p>
          <a:p>
            <a:r>
              <a:rPr lang="en-US" dirty="0" smtClean="0"/>
              <a:t>Structures</a:t>
            </a:r>
          </a:p>
          <a:p>
            <a:r>
              <a:rPr lang="en-US" dirty="0" smtClean="0"/>
              <a:t>Basic pointers</a:t>
            </a:r>
          </a:p>
          <a:p>
            <a:r>
              <a:rPr lang="en-US" dirty="0" err="1" smtClean="0"/>
              <a:t>Comand</a:t>
            </a:r>
            <a:r>
              <a:rPr lang="en-US" dirty="0" smtClean="0"/>
              <a:t>-line arguments</a:t>
            </a:r>
          </a:p>
          <a:p>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3</a:t>
            </a:fld>
            <a:endParaRPr lang="en-US"/>
          </a:p>
        </p:txBody>
      </p:sp>
    </p:spTree>
    <p:extLst>
      <p:ext uri="{BB962C8B-B14F-4D97-AF65-F5344CB8AC3E}">
        <p14:creationId xmlns:p14="http://schemas.microsoft.com/office/powerpoint/2010/main" val="2885468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EFD0B4-3D46-45DA-8B5D-71E68649E9E9}" type="slidenum">
              <a:rPr lang="en-US" altLang="en-US"/>
              <a:pPr eaLnBrk="1" hangingPunct="1"/>
              <a:t>30</a:t>
            </a:fld>
            <a:endParaRPr lang="en-US" altLang="en-US"/>
          </a:p>
        </p:txBody>
      </p:sp>
      <p:sp>
        <p:nvSpPr>
          <p:cNvPr id="26627" name="Rectangle 2"/>
          <p:cNvSpPr>
            <a:spLocks noGrp="1" noChangeArrowheads="1"/>
          </p:cNvSpPr>
          <p:nvPr>
            <p:ph type="title"/>
          </p:nvPr>
        </p:nvSpPr>
        <p:spPr>
          <a:noFill/>
        </p:spPr>
        <p:txBody>
          <a:bodyPr lIns="90488" tIns="44450" rIns="90488" bIns="44450"/>
          <a:lstStyle/>
          <a:p>
            <a:pPr algn="ctr" eaLnBrk="1" hangingPunct="1"/>
            <a:r>
              <a:rPr lang="en-US" smtClean="0"/>
              <a:t>Example continue in a for Loop</a:t>
            </a:r>
            <a:endParaRPr lang="en-US" sz="2600" smtClean="0"/>
          </a:p>
        </p:txBody>
      </p:sp>
      <p:sp>
        <p:nvSpPr>
          <p:cNvPr id="26628" name="Rectangle 3"/>
          <p:cNvSpPr>
            <a:spLocks noGrp="1" noChangeArrowheads="1"/>
          </p:cNvSpPr>
          <p:nvPr>
            <p:ph type="body" idx="1"/>
          </p:nvPr>
        </p:nvSpPr>
        <p:spPr>
          <a:xfrm>
            <a:off x="381000" y="1828800"/>
            <a:ext cx="4259580" cy="4876800"/>
          </a:xfrm>
          <a:noFill/>
        </p:spPr>
        <p:txBody>
          <a:bodyPr lIns="90488" tIns="44450" rIns="90488" bIns="44450"/>
          <a:lstStyle/>
          <a:p>
            <a:pPr eaLnBrk="1" hangingPunct="1">
              <a:lnSpc>
                <a:spcPct val="90000"/>
              </a:lnSpc>
              <a:buFont typeface="Wingdings" panose="05000000000000000000" pitchFamily="2" charset="2"/>
              <a:buNone/>
            </a:pPr>
            <a:r>
              <a:rPr lang="en-US" sz="1800" b="1" dirty="0" smtClean="0">
                <a:latin typeface="Courier New" panose="02070309020205020404" pitchFamily="49" charset="0"/>
                <a:cs typeface="Courier New" panose="02070309020205020404" pitchFamily="49" charset="0"/>
              </a:rPr>
              <a:t>#include &lt;</a:t>
            </a:r>
            <a:r>
              <a:rPr lang="en-US" sz="1800" b="1" dirty="0" err="1" smtClean="0">
                <a:latin typeface="Courier New" panose="02070309020205020404" pitchFamily="49" charset="0"/>
                <a:cs typeface="Courier New" panose="02070309020205020404" pitchFamily="49" charset="0"/>
              </a:rPr>
              <a:t>iostream</a:t>
            </a:r>
            <a:r>
              <a:rPr lang="en-US" sz="1800" b="1" dirty="0" smtClean="0">
                <a:latin typeface="Courier New" panose="02070309020205020404" pitchFamily="49" charset="0"/>
                <a:cs typeface="Courier New" panose="02070309020205020404" pitchFamily="49" charset="0"/>
              </a:rPr>
              <a:t>&gt;</a:t>
            </a:r>
          </a:p>
          <a:p>
            <a:pPr eaLnBrk="1" hangingPunct="1">
              <a:lnSpc>
                <a:spcPct val="90000"/>
              </a:lnSpc>
              <a:buFont typeface="Wingdings" panose="05000000000000000000" pitchFamily="2" charset="2"/>
              <a:buNone/>
            </a:pPr>
            <a:r>
              <a:rPr lang="en-US" sz="1800" b="1" dirty="0" smtClean="0">
                <a:latin typeface="Courier New" panose="02070309020205020404" pitchFamily="49" charset="0"/>
                <a:cs typeface="Courier New" panose="02070309020205020404" pitchFamily="49" charset="0"/>
              </a:rPr>
              <a:t>Using namespace </a:t>
            </a:r>
            <a:r>
              <a:rPr lang="en-US" sz="1800" b="1" dirty="0" err="1" smtClean="0">
                <a:latin typeface="Courier New" panose="02070309020205020404" pitchFamily="49" charset="0"/>
                <a:cs typeface="Courier New" panose="02070309020205020404" pitchFamily="49" charset="0"/>
              </a:rPr>
              <a:t>std</a:t>
            </a:r>
            <a:r>
              <a:rPr lang="en-US" sz="1800" b="1" dirty="0" smtClean="0">
                <a:latin typeface="Courier New" panose="02070309020205020404" pitchFamily="49" charset="0"/>
                <a:cs typeface="Courier New" panose="02070309020205020404" pitchFamily="49" charset="0"/>
              </a:rPr>
              <a:t>;</a:t>
            </a:r>
            <a:br>
              <a:rPr lang="en-US" sz="1800" b="1" dirty="0" smtClean="0">
                <a:latin typeface="Courier New" panose="02070309020205020404" pitchFamily="49" charset="0"/>
                <a:cs typeface="Courier New" panose="02070309020205020404" pitchFamily="49" charset="0"/>
              </a:rPr>
            </a:br>
            <a:endParaRPr lang="en-US" sz="1800" b="1" dirty="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US" sz="1800" b="1" dirty="0" err="1" smtClean="0">
                <a:latin typeface="Courier New" panose="02070309020205020404" pitchFamily="49" charset="0"/>
                <a:cs typeface="Courier New" panose="02070309020205020404" pitchFamily="49" charset="0"/>
              </a:rPr>
              <a:t>int</a:t>
            </a:r>
            <a:r>
              <a:rPr lang="en-US" sz="1800" b="1" dirty="0" smtClean="0">
                <a:latin typeface="Courier New" panose="02070309020205020404" pitchFamily="49" charset="0"/>
                <a:cs typeface="Courier New" panose="02070309020205020404" pitchFamily="49" charset="0"/>
              </a:rPr>
              <a:t> main( )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int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endParaRPr lang="en-US" sz="1800" b="1" dirty="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US" sz="1800" b="1" dirty="0" smtClean="0">
                <a:latin typeface="Courier New" panose="02070309020205020404" pitchFamily="49" charset="0"/>
                <a:cs typeface="Courier New" panose="02070309020205020404" pitchFamily="49" charset="0"/>
              </a:rPr>
              <a:t>   for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 1;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&lt; 10;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if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 5)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continue;</a:t>
            </a:r>
            <a:endParaRPr lang="en-US" sz="1800" b="1" dirty="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r>
              <a:rPr lang="en-US" sz="1800" b="1" dirty="0" smtClean="0">
                <a:latin typeface="Courier New" panose="02070309020205020404" pitchFamily="49" charset="0"/>
                <a:cs typeface="Courier New" panose="02070309020205020404" pitchFamily="49" charset="0"/>
              </a:rPr>
              <a:t>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cout</a:t>
            </a:r>
            <a:r>
              <a:rPr lang="en-US" sz="1800" b="1" dirty="0" smtClean="0">
                <a:latin typeface="Courier New" panose="02070309020205020404" pitchFamily="49" charset="0"/>
                <a:cs typeface="Courier New" panose="02070309020205020404" pitchFamily="49" charset="0"/>
              </a:rPr>
              <a:t> &lt;&lt; </a:t>
            </a:r>
            <a:r>
              <a:rPr lang="en-US" sz="1800" b="1" dirty="0" err="1" smtClean="0">
                <a:latin typeface="Courier New" panose="02070309020205020404" pitchFamily="49" charset="0"/>
                <a:cs typeface="Courier New" panose="02070309020205020404" pitchFamily="49" charset="0"/>
              </a:rPr>
              <a:t>i</a:t>
            </a:r>
            <a:r>
              <a:rPr lang="en-US" sz="1800" b="1" dirty="0" smtClean="0">
                <a:latin typeface="Courier New" panose="02070309020205020404" pitchFamily="49" charset="0"/>
                <a:cs typeface="Courier New" panose="02070309020205020404" pitchFamily="49" charset="0"/>
              </a:rPr>
              <a:t> &lt;&lt; “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cout</a:t>
            </a:r>
            <a:r>
              <a:rPr lang="en-US" sz="1800" b="1" dirty="0" smtClean="0">
                <a:latin typeface="Courier New" panose="02070309020205020404" pitchFamily="49" charset="0"/>
                <a:cs typeface="Courier New" panose="02070309020205020404" pitchFamily="49" charset="0"/>
              </a:rPr>
              <a:t> &lt;&lt; “\</a:t>
            </a:r>
            <a:r>
              <a:rPr lang="en-US" sz="1800" b="1" dirty="0" err="1" smtClean="0">
                <a:latin typeface="Courier New" panose="02070309020205020404" pitchFamily="49" charset="0"/>
                <a:cs typeface="Courier New" panose="02070309020205020404" pitchFamily="49" charset="0"/>
              </a:rPr>
              <a:t>nDone</a:t>
            </a:r>
            <a:r>
              <a:rPr lang="en-US" sz="1800" b="1" dirty="0" smtClean="0">
                <a:latin typeface="Courier New" panose="02070309020205020404" pitchFamily="49" charset="0"/>
                <a:cs typeface="Courier New" panose="02070309020205020404" pitchFamily="49" charset="0"/>
              </a:rPr>
              <a:t>.\n”;</a:t>
            </a:r>
          </a:p>
          <a:p>
            <a:pPr eaLnBrk="1" hangingPunct="1">
              <a:lnSpc>
                <a:spcPct val="90000"/>
              </a:lnSpc>
              <a:buFont typeface="Wingdings" panose="05000000000000000000" pitchFamily="2" charset="2"/>
              <a:buNone/>
            </a:pP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return 0 ;</a:t>
            </a:r>
          </a:p>
          <a:p>
            <a:pPr eaLnBrk="1" hangingPunct="1">
              <a:lnSpc>
                <a:spcPct val="90000"/>
              </a:lnSpc>
              <a:buFont typeface="Wingdings" panose="05000000000000000000" pitchFamily="2" charset="2"/>
              <a:buNone/>
            </a:pPr>
            <a:r>
              <a:rPr lang="en-US" sz="1800" b="1" dirty="0" smtClean="0">
                <a:latin typeface="Courier New" panose="02070309020205020404" pitchFamily="49" charset="0"/>
                <a:cs typeface="Courier New" panose="02070309020205020404" pitchFamily="49" charset="0"/>
              </a:rPr>
              <a:t>}</a:t>
            </a:r>
          </a:p>
          <a:p>
            <a:pPr eaLnBrk="1" hangingPunct="1">
              <a:lnSpc>
                <a:spcPct val="90000"/>
              </a:lnSpc>
              <a:buFont typeface="Wingdings" panose="05000000000000000000" pitchFamily="2" charset="2"/>
              <a:buNone/>
            </a:pPr>
            <a:endParaRPr lang="en-US" sz="1800" b="1" dirty="0" smtClean="0">
              <a:latin typeface="Courier New" panose="02070309020205020404" pitchFamily="49" charset="0"/>
              <a:cs typeface="Courier New" panose="02070309020205020404" pitchFamily="49" charset="0"/>
            </a:endParaRPr>
          </a:p>
          <a:p>
            <a:pPr eaLnBrk="1" hangingPunct="1">
              <a:lnSpc>
                <a:spcPct val="90000"/>
              </a:lnSpc>
              <a:buFont typeface="Wingdings" panose="05000000000000000000" pitchFamily="2" charset="2"/>
              <a:buNone/>
            </a:pPr>
            <a:endParaRPr lang="en-US" sz="1800" b="1" dirty="0" smtClean="0">
              <a:latin typeface="Courier New" panose="02070309020205020404" pitchFamily="49" charset="0"/>
              <a:cs typeface="Courier New" panose="02070309020205020404" pitchFamily="49" charset="0"/>
            </a:endParaRPr>
          </a:p>
        </p:txBody>
      </p:sp>
      <p:sp>
        <p:nvSpPr>
          <p:cNvPr id="26629" name="Rectangle 4"/>
          <p:cNvSpPr>
            <a:spLocks noChangeArrowheads="1"/>
          </p:cNvSpPr>
          <p:nvPr/>
        </p:nvSpPr>
        <p:spPr bwMode="auto">
          <a:xfrm>
            <a:off x="5410200" y="2057400"/>
            <a:ext cx="296862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000" b="1" u="sng"/>
              <a:t>OUTPUT</a:t>
            </a:r>
            <a:r>
              <a:rPr lang="en-US" sz="2000" b="1"/>
              <a:t>:</a:t>
            </a:r>
          </a:p>
          <a:p>
            <a:pPr>
              <a:spcBef>
                <a:spcPct val="20000"/>
              </a:spcBef>
            </a:pPr>
            <a:endParaRPr lang="en-US" sz="2000" b="1"/>
          </a:p>
          <a:p>
            <a:pPr>
              <a:spcBef>
                <a:spcPct val="20000"/>
              </a:spcBef>
            </a:pPr>
            <a:r>
              <a:rPr lang="en-US" sz="2000" b="1"/>
              <a:t>1 2 3 4 6 7 8 9</a:t>
            </a:r>
          </a:p>
          <a:p>
            <a:pPr>
              <a:spcBef>
                <a:spcPct val="20000"/>
              </a:spcBef>
            </a:pPr>
            <a:endParaRPr lang="en-US" sz="2000" b="1"/>
          </a:p>
          <a:p>
            <a:pPr>
              <a:spcBef>
                <a:spcPct val="20000"/>
              </a:spcBef>
            </a:pPr>
            <a:r>
              <a:rPr lang="en-US" sz="2000" b="1"/>
              <a:t>Done.</a:t>
            </a:r>
          </a:p>
        </p:txBody>
      </p:sp>
    </p:spTree>
    <p:extLst>
      <p:ext uri="{BB962C8B-B14F-4D97-AF65-F5344CB8AC3E}">
        <p14:creationId xmlns:p14="http://schemas.microsoft.com/office/powerpoint/2010/main" val="2489418768"/>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Preprocessor Directives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31</a:t>
            </a:fld>
            <a:endParaRPr lang="en-US"/>
          </a:p>
        </p:txBody>
      </p:sp>
    </p:spTree>
    <p:extLst>
      <p:ext uri="{BB962C8B-B14F-4D97-AF65-F5344CB8AC3E}">
        <p14:creationId xmlns:p14="http://schemas.microsoft.com/office/powerpoint/2010/main" val="231327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Preprocessor Directives</a:t>
            </a:r>
            <a:endParaRPr lang="en-US" dirty="0"/>
          </a:p>
        </p:txBody>
      </p:sp>
      <p:sp>
        <p:nvSpPr>
          <p:cNvPr id="3" name="Content Placeholder 2"/>
          <p:cNvSpPr>
            <a:spLocks noGrp="1"/>
          </p:cNvSpPr>
          <p:nvPr>
            <p:ph idx="1"/>
          </p:nvPr>
        </p:nvSpPr>
        <p:spPr/>
        <p:txBody>
          <a:bodyPr/>
          <a:lstStyle/>
          <a:p>
            <a:r>
              <a:rPr lang="en-US" sz="2800" dirty="0" smtClean="0"/>
              <a:t>The C/C++ compiler has a preprocessing stage, called “</a:t>
            </a:r>
            <a:r>
              <a:rPr lang="en-US" sz="2800" dirty="0" err="1" smtClean="0"/>
              <a:t>cpp</a:t>
            </a:r>
            <a:r>
              <a:rPr lang="en-US" sz="2800" dirty="0" smtClean="0"/>
              <a:t>”</a:t>
            </a:r>
          </a:p>
          <a:p>
            <a:r>
              <a:rPr lang="en-US" sz="2800" dirty="0" smtClean="0"/>
              <a:t>It looks for </a:t>
            </a:r>
            <a:r>
              <a:rPr lang="en-US" sz="2800" i="1" dirty="0" smtClean="0"/>
              <a:t>preprocessor directives: </a:t>
            </a:r>
            <a:r>
              <a:rPr lang="en-US" sz="2800" dirty="0" smtClean="0"/>
              <a:t>lines beginning with a ‘#’ (long before Twitter! </a:t>
            </a:r>
            <a:r>
              <a:rPr lang="en-US" sz="2800" dirty="0" smtClean="0">
                <a:sym typeface="Wingdings" panose="05000000000000000000" pitchFamily="2" charset="2"/>
              </a:rPr>
              <a:t>)</a:t>
            </a:r>
          </a:p>
          <a:p>
            <a:r>
              <a:rPr lang="en-US" sz="2800" dirty="0" smtClean="0">
                <a:sym typeface="Wingdings" panose="05000000000000000000" pitchFamily="2" charset="2"/>
              </a:rPr>
              <a:t>These cause it to load other files, to define substitution macros that apply to the rest of the file being preprocessed, and other text-based modifications to your source</a:t>
            </a:r>
          </a:p>
          <a:p>
            <a:pPr marL="342900" lvl="1" indent="-342900">
              <a:buFont typeface="Arial" panose="020B0604020202020204" pitchFamily="34" charset="0"/>
              <a:buChar char="•"/>
            </a:pPr>
            <a:r>
              <a:rPr lang="en-US" dirty="0"/>
              <a:t>An important point: your source file </a:t>
            </a:r>
            <a:r>
              <a:rPr lang="en-US" dirty="0" smtClean="0"/>
              <a:t>itself is </a:t>
            </a:r>
            <a:r>
              <a:rPr lang="en-US" dirty="0"/>
              <a:t>not actually </a:t>
            </a:r>
            <a:r>
              <a:rPr lang="en-US" dirty="0" smtClean="0"/>
              <a:t>modified—the modifications are just done to </a:t>
            </a:r>
            <a:r>
              <a:rPr lang="en-US" dirty="0"/>
              <a:t>a temporary copy at compile time</a:t>
            </a:r>
          </a:p>
          <a:p>
            <a:endParaRPr lang="en-US" dirty="0" smtClean="0">
              <a:sym typeface="Wingdings" panose="05000000000000000000" pitchFamily="2" charset="2"/>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32</a:t>
            </a:fld>
            <a:endParaRPr lang="en-US"/>
          </a:p>
        </p:txBody>
      </p:sp>
    </p:spTree>
    <p:extLst>
      <p:ext uri="{BB962C8B-B14F-4D97-AF65-F5344CB8AC3E}">
        <p14:creationId xmlns:p14="http://schemas.microsoft.com/office/powerpoint/2010/main" val="162792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Preprocessor Directives</a:t>
            </a:r>
            <a:endParaRPr lang="en-US" dirty="0"/>
          </a:p>
        </p:txBody>
      </p:sp>
      <p:sp>
        <p:nvSpPr>
          <p:cNvPr id="3" name="Content Placeholder 2"/>
          <p:cNvSpPr>
            <a:spLocks noGrp="1"/>
          </p:cNvSpPr>
          <p:nvPr>
            <p:ph idx="1"/>
          </p:nvPr>
        </p:nvSpPr>
        <p:spPr/>
        <p:txBody>
          <a:bodyPr/>
          <a:lstStyle/>
          <a:p>
            <a:r>
              <a:rPr lang="en-US" dirty="0"/>
              <a:t>I</a:t>
            </a:r>
            <a:r>
              <a:rPr lang="en-US" dirty="0" smtClean="0"/>
              <a:t>mportant directive 1: #include</a:t>
            </a:r>
          </a:p>
          <a:p>
            <a:pPr lvl="1"/>
            <a:r>
              <a:rPr lang="en-US" dirty="0" smtClean="0"/>
              <a:t>This directive causes the preprocessor to insert, in place of this line, the entire contents of the specified file.</a:t>
            </a:r>
          </a:p>
          <a:p>
            <a:pPr lvl="1"/>
            <a:r>
              <a:rPr lang="en-US" dirty="0" smtClean="0"/>
              <a:t>E.g.:</a:t>
            </a:r>
          </a:p>
          <a:p>
            <a:pPr marL="1371600" lvl="3" indent="0">
              <a:buNone/>
            </a:pPr>
            <a:r>
              <a:rPr lang="en-US" b="1" dirty="0" smtClean="0">
                <a:latin typeface="Courier New" panose="02070309020205020404" pitchFamily="49" charset="0"/>
                <a:cs typeface="Courier New" panose="02070309020205020404" pitchFamily="49" charset="0"/>
              </a:rPr>
              <a:t>#include “</a:t>
            </a:r>
            <a:r>
              <a:rPr lang="en-US" b="1" dirty="0" err="1" smtClean="0">
                <a:latin typeface="Courier New" panose="02070309020205020404" pitchFamily="49" charset="0"/>
                <a:cs typeface="Courier New" panose="02070309020205020404" pitchFamily="49" charset="0"/>
              </a:rPr>
              <a:t>myClass.h</a:t>
            </a:r>
            <a:r>
              <a:rPr lang="en-US" b="1" dirty="0" smtClean="0">
                <a:latin typeface="Courier New" panose="02070309020205020404" pitchFamily="49" charset="0"/>
                <a:cs typeface="Courier New" panose="02070309020205020404" pitchFamily="49" charset="0"/>
              </a:rPr>
              <a:t>”</a:t>
            </a:r>
          </a:p>
          <a:p>
            <a:pPr marL="914400" lvl="2" indent="0">
              <a:buNone/>
            </a:pPr>
            <a:r>
              <a:rPr lang="en-US" dirty="0" smtClean="0"/>
              <a:t>Will cause the contents of the file “</a:t>
            </a:r>
            <a:r>
              <a:rPr lang="en-US" dirty="0" err="1" smtClean="0"/>
              <a:t>myClass.h</a:t>
            </a:r>
            <a:r>
              <a:rPr lang="en-US" dirty="0" smtClean="0"/>
              <a:t>” to be inserted into your source file at this point.</a:t>
            </a:r>
            <a:endParaRPr lang="en-US" dirty="0"/>
          </a:p>
          <a:p>
            <a:pPr marL="971550" lvl="1" indent="-457200"/>
            <a:r>
              <a:rPr lang="en-US" dirty="0" smtClean="0"/>
              <a:t>Note: no ‘;’ at the end of this directive!</a:t>
            </a:r>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33</a:t>
            </a:fld>
            <a:endParaRPr lang="en-US"/>
          </a:p>
        </p:txBody>
      </p:sp>
    </p:spTree>
    <p:extLst>
      <p:ext uri="{BB962C8B-B14F-4D97-AF65-F5344CB8AC3E}">
        <p14:creationId xmlns:p14="http://schemas.microsoft.com/office/powerpoint/2010/main" val="1348391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Preprocessor Directives</a:t>
            </a:r>
            <a:endParaRPr lang="en-US" dirty="0"/>
          </a:p>
        </p:txBody>
      </p:sp>
      <p:sp>
        <p:nvSpPr>
          <p:cNvPr id="3" name="Content Placeholder 2"/>
          <p:cNvSpPr>
            <a:spLocks noGrp="1"/>
          </p:cNvSpPr>
          <p:nvPr>
            <p:ph idx="1"/>
          </p:nvPr>
        </p:nvSpPr>
        <p:spPr/>
        <p:txBody>
          <a:bodyPr/>
          <a:lstStyle/>
          <a:p>
            <a:r>
              <a:rPr lang="en-US" dirty="0"/>
              <a:t>I</a:t>
            </a:r>
            <a:r>
              <a:rPr lang="en-US" dirty="0" smtClean="0"/>
              <a:t>mportant directive 2: #define</a:t>
            </a:r>
          </a:p>
          <a:p>
            <a:pPr lvl="1"/>
            <a:r>
              <a:rPr lang="en-US" dirty="0" smtClean="0"/>
              <a:t>This directive causes the preprocessor to add a macro definition into its internal table. After this, any appearance of the macro symbol in your source will be replaced with the macro expansion </a:t>
            </a:r>
          </a:p>
          <a:p>
            <a:pPr lvl="1"/>
            <a:r>
              <a:rPr lang="en-US" dirty="0" smtClean="0"/>
              <a:t>E.g.:</a:t>
            </a:r>
          </a:p>
          <a:p>
            <a:pPr marL="1371600" lvl="3" indent="0">
              <a:buNone/>
            </a:pPr>
            <a:r>
              <a:rPr lang="en-US" b="1" dirty="0" smtClean="0">
                <a:latin typeface="Courier New" panose="02070309020205020404" pitchFamily="49" charset="0"/>
                <a:cs typeface="Courier New" panose="02070309020205020404" pitchFamily="49" charset="0"/>
              </a:rPr>
              <a:t>#define PI 3.14159</a:t>
            </a:r>
          </a:p>
          <a:p>
            <a:pPr marL="1371600" lvl="3" indent="0">
              <a:buNone/>
            </a:pPr>
            <a:r>
              <a:rPr lang="en-US" b="1" dirty="0" smtClean="0">
                <a:latin typeface="Courier New" panose="02070309020205020404" pitchFamily="49" charset="0"/>
                <a:cs typeface="Courier New" panose="02070309020205020404" pitchFamily="49" charset="0"/>
              </a:rPr>
              <a:t>…</a:t>
            </a:r>
          </a:p>
          <a:p>
            <a:pPr marL="1371600" lvl="3" indent="0">
              <a:buNone/>
            </a:pPr>
            <a:r>
              <a:rPr lang="en-US" b="1" dirty="0" err="1" smtClean="0">
                <a:latin typeface="Courier New" panose="02070309020205020404" pitchFamily="49" charset="0"/>
                <a:cs typeface="Courier New" panose="02070309020205020404" pitchFamily="49" charset="0"/>
              </a:rPr>
              <a:t>int</a:t>
            </a:r>
            <a:r>
              <a:rPr lang="en-US" b="1" dirty="0" smtClean="0">
                <a:latin typeface="Courier New" panose="02070309020205020404" pitchFamily="49" charset="0"/>
                <a:cs typeface="Courier New" panose="02070309020205020404" pitchFamily="49" charset="0"/>
              </a:rPr>
              <a:t> area = radius * PI;</a:t>
            </a:r>
          </a:p>
          <a:p>
            <a:pPr marL="914400" lvl="2" indent="0">
              <a:buNone/>
            </a:pPr>
            <a:r>
              <a:rPr lang="en-US" dirty="0" smtClean="0"/>
              <a:t>This will be exactly equivalent to:</a:t>
            </a:r>
          </a:p>
          <a:p>
            <a:pPr marL="914400" lvl="2" indent="0">
              <a:buNone/>
            </a:pP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area = radius * 3.14159;</a:t>
            </a:r>
          </a:p>
          <a:p>
            <a:pPr marL="971550" lvl="1" indent="-457200"/>
            <a:r>
              <a:rPr lang="en-US" dirty="0" smtClean="0"/>
              <a:t>NB: there is no ‘=‘, nor any ‘;’ in the definition!</a:t>
            </a: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34</a:t>
            </a:fld>
            <a:endParaRPr lang="en-US"/>
          </a:p>
        </p:txBody>
      </p:sp>
    </p:spTree>
    <p:extLst>
      <p:ext uri="{BB962C8B-B14F-4D97-AF65-F5344CB8AC3E}">
        <p14:creationId xmlns:p14="http://schemas.microsoft.com/office/powerpoint/2010/main" val="736685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Functions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35</a:t>
            </a:fld>
            <a:endParaRPr lang="en-US"/>
          </a:p>
        </p:txBody>
      </p:sp>
    </p:spTree>
    <p:extLst>
      <p:ext uri="{BB962C8B-B14F-4D97-AF65-F5344CB8AC3E}">
        <p14:creationId xmlns:p14="http://schemas.microsoft.com/office/powerpoint/2010/main" val="598574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Predefined Functions</a:t>
            </a:r>
          </a:p>
        </p:txBody>
      </p:sp>
      <p:sp>
        <p:nvSpPr>
          <p:cNvPr id="20482" name="Rectangle 3"/>
          <p:cNvSpPr>
            <a:spLocks noGrp="1" noChangeArrowheads="1"/>
          </p:cNvSpPr>
          <p:nvPr>
            <p:ph type="body" idx="1"/>
          </p:nvPr>
        </p:nvSpPr>
        <p:spPr/>
        <p:txBody>
          <a:bodyPr/>
          <a:lstStyle/>
          <a:p>
            <a:pPr eaLnBrk="1" hangingPunct="1">
              <a:lnSpc>
                <a:spcPct val="90000"/>
              </a:lnSpc>
            </a:pPr>
            <a:r>
              <a:rPr lang="en-US" dirty="0" smtClean="0"/>
              <a:t>C++ has standard libraries full of functions for our use!</a:t>
            </a:r>
          </a:p>
          <a:p>
            <a:pPr eaLnBrk="1" hangingPunct="1">
              <a:lnSpc>
                <a:spcPct val="90000"/>
              </a:lnSpc>
              <a:spcBef>
                <a:spcPct val="50000"/>
              </a:spcBef>
            </a:pPr>
            <a:r>
              <a:rPr lang="en-US" dirty="0" smtClean="0"/>
              <a:t>Must "#include" appropriate library</a:t>
            </a:r>
          </a:p>
          <a:p>
            <a:pPr lvl="1" eaLnBrk="1" hangingPunct="1">
              <a:lnSpc>
                <a:spcPct val="90000"/>
              </a:lnSpc>
            </a:pPr>
            <a:r>
              <a:rPr lang="en-US" dirty="0" smtClean="0"/>
              <a:t>e.g.,</a:t>
            </a:r>
          </a:p>
          <a:p>
            <a:pPr lvl="2" eaLnBrk="1" hangingPunct="1">
              <a:lnSpc>
                <a:spcPct val="90000"/>
              </a:lnSpc>
            </a:pPr>
            <a:r>
              <a:rPr lang="en-US" dirty="0" smtClean="0"/>
              <a:t>&lt;</a:t>
            </a:r>
            <a:r>
              <a:rPr lang="en-US" dirty="0" err="1" smtClean="0"/>
              <a:t>cmath</a:t>
            </a:r>
            <a:r>
              <a:rPr lang="en-US" dirty="0" smtClean="0"/>
              <a:t>&gt;, &lt;</a:t>
            </a:r>
            <a:r>
              <a:rPr lang="en-US" dirty="0" err="1" smtClean="0"/>
              <a:t>cstdlib</a:t>
            </a:r>
            <a:r>
              <a:rPr lang="en-US" dirty="0" smtClean="0"/>
              <a:t>&gt; (Original "C" libraries)</a:t>
            </a:r>
          </a:p>
          <a:p>
            <a:pPr lvl="2" eaLnBrk="1" hangingPunct="1">
              <a:lnSpc>
                <a:spcPct val="90000"/>
              </a:lnSpc>
            </a:pPr>
            <a:r>
              <a:rPr lang="en-US" dirty="0" smtClean="0"/>
              <a:t>&lt;</a:t>
            </a:r>
            <a:r>
              <a:rPr lang="en-US" dirty="0" err="1" smtClean="0"/>
              <a:t>iostream</a:t>
            </a:r>
            <a:r>
              <a:rPr lang="en-US" dirty="0" smtClean="0"/>
              <a:t>&gt; (for </a:t>
            </a:r>
            <a:r>
              <a:rPr lang="en-US" dirty="0" err="1" smtClean="0"/>
              <a:t>cout</a:t>
            </a:r>
            <a:r>
              <a:rPr lang="en-US" dirty="0" smtClean="0"/>
              <a:t>, </a:t>
            </a:r>
            <a:r>
              <a:rPr lang="en-US" dirty="0" err="1" smtClean="0"/>
              <a:t>cin</a:t>
            </a:r>
            <a:r>
              <a:rPr lang="en-US" dirty="0" smtClean="0"/>
              <a:t>) </a:t>
            </a:r>
          </a:p>
        </p:txBody>
      </p:sp>
      <p:sp>
        <p:nvSpPr>
          <p:cNvPr id="8" name="Slide Number Placeholder 7"/>
          <p:cNvSpPr>
            <a:spLocks noGrp="1"/>
          </p:cNvSpPr>
          <p:nvPr>
            <p:ph type="sldNum" sz="quarter" idx="11"/>
          </p:nvPr>
        </p:nvSpPr>
        <p:spPr/>
        <p:txBody>
          <a:bodyPr/>
          <a:lstStyle/>
          <a:p>
            <a:pPr>
              <a:defRPr/>
            </a:pPr>
            <a:r>
              <a:rPr lang="en-US"/>
              <a:t>3-</a:t>
            </a:r>
            <a:fld id="{62C92CCF-45F7-4707-B736-BCD55F269D65}" type="slidenum">
              <a:rPr lang="en-US"/>
              <a:pPr>
                <a:defRPr/>
              </a:pPr>
              <a:t>36</a:t>
            </a:fld>
            <a:endParaRPr lang="en-US"/>
          </a:p>
        </p:txBody>
      </p:sp>
      <p:sp>
        <p:nvSpPr>
          <p:cNvPr id="20484"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122171401"/>
      </p:ext>
    </p:extLst>
  </p:cSld>
  <p:clrMapOvr>
    <a:masterClrMapping/>
  </p:clrMapOvr>
  <p:transition xmlns:p14="http://schemas.microsoft.com/office/powerpoint/2010/mai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The Function Call</a:t>
            </a:r>
          </a:p>
        </p:txBody>
      </p:sp>
      <p:sp>
        <p:nvSpPr>
          <p:cNvPr id="24578" name="Rectangle 3"/>
          <p:cNvSpPr>
            <a:spLocks noGrp="1" noChangeArrowheads="1"/>
          </p:cNvSpPr>
          <p:nvPr>
            <p:ph type="body" idx="1"/>
          </p:nvPr>
        </p:nvSpPr>
        <p:spPr/>
        <p:txBody>
          <a:bodyPr/>
          <a:lstStyle/>
          <a:p>
            <a:pPr eaLnBrk="1" hangingPunct="1"/>
            <a:r>
              <a:rPr lang="en-US" sz="2800" dirty="0" smtClean="0"/>
              <a:t>Sample function call and result assignment:</a:t>
            </a:r>
            <a:br>
              <a:rPr lang="en-US" sz="2800" dirty="0" smtClean="0"/>
            </a:br>
            <a:r>
              <a:rPr lang="en-US" sz="2800" dirty="0" smtClean="0"/>
              <a:t>	</a:t>
            </a:r>
            <a:r>
              <a:rPr lang="en-US" sz="2800" dirty="0" err="1" smtClean="0"/>
              <a:t>theRoot</a:t>
            </a:r>
            <a:r>
              <a:rPr lang="en-US" sz="2800" dirty="0" smtClean="0"/>
              <a:t> = </a:t>
            </a:r>
            <a:r>
              <a:rPr lang="en-US" sz="2800" dirty="0" err="1" smtClean="0"/>
              <a:t>sqrt</a:t>
            </a:r>
            <a:r>
              <a:rPr lang="en-US" sz="2800" dirty="0" smtClean="0"/>
              <a:t>(9.0);</a:t>
            </a:r>
          </a:p>
          <a:p>
            <a:pPr lvl="1" eaLnBrk="1" hangingPunct="1">
              <a:spcBef>
                <a:spcPct val="50000"/>
              </a:spcBef>
            </a:pPr>
            <a:r>
              <a:rPr lang="en-US" sz="2400" dirty="0" smtClean="0"/>
              <a:t>The expression "</a:t>
            </a:r>
            <a:r>
              <a:rPr lang="en-US" sz="2400" dirty="0" err="1" smtClean="0"/>
              <a:t>sqrt</a:t>
            </a:r>
            <a:r>
              <a:rPr lang="en-US" sz="2400" dirty="0" smtClean="0"/>
              <a:t>(9.0)" is known as a</a:t>
            </a:r>
            <a:br>
              <a:rPr lang="en-US" sz="2400" dirty="0" smtClean="0"/>
            </a:br>
            <a:r>
              <a:rPr lang="en-US" sz="2400" dirty="0" smtClean="0"/>
              <a:t>function </a:t>
            </a:r>
            <a:r>
              <a:rPr lang="en-US" sz="2400" i="1" dirty="0" smtClean="0"/>
              <a:t>call</a:t>
            </a:r>
            <a:r>
              <a:rPr lang="en-US" sz="2400" dirty="0" smtClean="0"/>
              <a:t>, or function </a:t>
            </a:r>
            <a:r>
              <a:rPr lang="en-US" sz="2400" i="1" dirty="0" smtClean="0"/>
              <a:t>invocation</a:t>
            </a:r>
          </a:p>
          <a:p>
            <a:pPr lvl="1" eaLnBrk="1" hangingPunct="1">
              <a:spcBef>
                <a:spcPct val="50000"/>
              </a:spcBef>
            </a:pPr>
            <a:r>
              <a:rPr lang="en-US" sz="2400" dirty="0" smtClean="0"/>
              <a:t>The argument in a function call (9.0) can be a</a:t>
            </a:r>
            <a:br>
              <a:rPr lang="en-US" sz="2400" dirty="0" smtClean="0"/>
            </a:br>
            <a:r>
              <a:rPr lang="en-US" sz="2400" dirty="0" smtClean="0"/>
              <a:t>literal, a variable, or a complex expression</a:t>
            </a:r>
          </a:p>
          <a:p>
            <a:pPr lvl="1" eaLnBrk="1" hangingPunct="1">
              <a:spcBef>
                <a:spcPct val="50000"/>
              </a:spcBef>
            </a:pPr>
            <a:r>
              <a:rPr lang="en-US" sz="2400" dirty="0" smtClean="0"/>
              <a:t>A function can have an arbitrary number of arguments</a:t>
            </a:r>
          </a:p>
          <a:p>
            <a:pPr lvl="1" eaLnBrk="1" hangingPunct="1">
              <a:spcBef>
                <a:spcPct val="50000"/>
              </a:spcBef>
            </a:pPr>
            <a:r>
              <a:rPr lang="en-US" sz="2400" dirty="0" smtClean="0"/>
              <a:t>The call itself can be part of an expression:</a:t>
            </a:r>
          </a:p>
          <a:p>
            <a:pPr lvl="2" eaLnBrk="1" hangingPunct="1"/>
            <a:r>
              <a:rPr lang="en-US" sz="2000" dirty="0" smtClean="0"/>
              <a:t>bonus = </a:t>
            </a:r>
            <a:r>
              <a:rPr lang="en-US" sz="2000" dirty="0" err="1" smtClean="0"/>
              <a:t>sqrt</a:t>
            </a:r>
            <a:r>
              <a:rPr lang="en-US" sz="2000" dirty="0" smtClean="0"/>
              <a:t>(sales * </a:t>
            </a:r>
            <a:r>
              <a:rPr lang="en-US" sz="2000" dirty="0" err="1" smtClean="0"/>
              <a:t>commissionRate</a:t>
            </a:r>
            <a:r>
              <a:rPr lang="en-US" sz="2000" dirty="0" smtClean="0"/>
              <a:t>)/10;</a:t>
            </a:r>
          </a:p>
          <a:p>
            <a:pPr lvl="2" eaLnBrk="1" hangingPunct="1"/>
            <a:r>
              <a:rPr lang="en-US" sz="2000" dirty="0" smtClean="0"/>
              <a:t>A function call is allowed wherever it’s legal to use</a:t>
            </a:r>
            <a:br>
              <a:rPr lang="en-US" sz="2000" dirty="0" smtClean="0"/>
            </a:br>
            <a:r>
              <a:rPr lang="en-US" sz="2000" dirty="0" smtClean="0"/>
              <a:t>an expression of the function’s return type</a:t>
            </a:r>
          </a:p>
        </p:txBody>
      </p:sp>
      <p:sp>
        <p:nvSpPr>
          <p:cNvPr id="8" name="Slide Number Placeholder 7"/>
          <p:cNvSpPr>
            <a:spLocks noGrp="1"/>
          </p:cNvSpPr>
          <p:nvPr>
            <p:ph type="sldNum" sz="quarter" idx="11"/>
          </p:nvPr>
        </p:nvSpPr>
        <p:spPr/>
        <p:txBody>
          <a:bodyPr/>
          <a:lstStyle/>
          <a:p>
            <a:pPr>
              <a:defRPr/>
            </a:pPr>
            <a:r>
              <a:rPr lang="en-US"/>
              <a:t>3-</a:t>
            </a:r>
            <a:fld id="{7F149C78-4E61-46F7-B040-C3071FA7BD8D}" type="slidenum">
              <a:rPr lang="en-US"/>
              <a:pPr>
                <a:defRPr/>
              </a:pPr>
              <a:t>37</a:t>
            </a:fld>
            <a:endParaRPr lang="en-US"/>
          </a:p>
        </p:txBody>
      </p:sp>
      <p:sp>
        <p:nvSpPr>
          <p:cNvPr id="24580"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344610787"/>
      </p:ext>
    </p:extLst>
  </p:cSld>
  <p:clrMapOvr>
    <a:masterClrMapping/>
  </p:clrMapOvr>
  <p:transition xmlns:p14="http://schemas.microsoft.com/office/powerpoint/2010/mai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mtClean="0"/>
              <a:t>More Predefined Functions</a:t>
            </a:r>
          </a:p>
        </p:txBody>
      </p:sp>
      <p:sp>
        <p:nvSpPr>
          <p:cNvPr id="30722" name="Rectangle 3"/>
          <p:cNvSpPr>
            <a:spLocks noGrp="1" noChangeArrowheads="1"/>
          </p:cNvSpPr>
          <p:nvPr>
            <p:ph type="body" idx="1"/>
          </p:nvPr>
        </p:nvSpPr>
        <p:spPr/>
        <p:txBody>
          <a:bodyPr/>
          <a:lstStyle/>
          <a:p>
            <a:pPr eaLnBrk="1" hangingPunct="1">
              <a:tabLst>
                <a:tab pos="2347913" algn="l"/>
              </a:tabLst>
            </a:pPr>
            <a:r>
              <a:rPr lang="en-US" sz="2800" smtClean="0"/>
              <a:t>#include &lt;cstdlib&gt;</a:t>
            </a:r>
          </a:p>
          <a:p>
            <a:pPr lvl="1" eaLnBrk="1" hangingPunct="1">
              <a:spcBef>
                <a:spcPct val="50000"/>
              </a:spcBef>
              <a:tabLst>
                <a:tab pos="2347913" algn="l"/>
              </a:tabLst>
            </a:pPr>
            <a:r>
              <a:rPr lang="en-US" sz="2400" smtClean="0"/>
              <a:t>Library contains functions like:</a:t>
            </a:r>
          </a:p>
          <a:p>
            <a:pPr lvl="2" eaLnBrk="1" hangingPunct="1">
              <a:tabLst>
                <a:tab pos="2347913" algn="l"/>
              </a:tabLst>
            </a:pPr>
            <a:r>
              <a:rPr lang="en-US" sz="2000" smtClean="0"/>
              <a:t>abs()	// Returns absolute value of an int</a:t>
            </a:r>
          </a:p>
          <a:p>
            <a:pPr lvl="2" eaLnBrk="1" hangingPunct="1">
              <a:tabLst>
                <a:tab pos="2347913" algn="l"/>
              </a:tabLst>
            </a:pPr>
            <a:r>
              <a:rPr lang="en-US" sz="2000" smtClean="0"/>
              <a:t>labs()	// Returns absolute value of a long int</a:t>
            </a:r>
          </a:p>
          <a:p>
            <a:pPr lvl="2" eaLnBrk="1" hangingPunct="1">
              <a:tabLst>
                <a:tab pos="2347913" algn="l"/>
              </a:tabLst>
            </a:pPr>
            <a:r>
              <a:rPr lang="en-US" sz="2000" smtClean="0"/>
              <a:t>*fabs()	// Returns absolute value of a float</a:t>
            </a:r>
          </a:p>
          <a:p>
            <a:pPr lvl="1" eaLnBrk="1" hangingPunct="1">
              <a:spcBef>
                <a:spcPct val="50000"/>
              </a:spcBef>
              <a:tabLst>
                <a:tab pos="2347913" algn="l"/>
              </a:tabLst>
            </a:pPr>
            <a:r>
              <a:rPr lang="en-US" sz="2400" smtClean="0"/>
              <a:t>*fabs() is actually in library &lt;cmath&gt;!</a:t>
            </a:r>
          </a:p>
          <a:p>
            <a:pPr lvl="2" eaLnBrk="1" hangingPunct="1">
              <a:tabLst>
                <a:tab pos="2347913" algn="l"/>
              </a:tabLst>
            </a:pPr>
            <a:r>
              <a:rPr lang="en-US" sz="2000" smtClean="0"/>
              <a:t>Can be confusing</a:t>
            </a:r>
          </a:p>
          <a:p>
            <a:pPr lvl="2" eaLnBrk="1" hangingPunct="1">
              <a:tabLst>
                <a:tab pos="2347913" algn="l"/>
              </a:tabLst>
            </a:pPr>
            <a:r>
              <a:rPr lang="en-US" sz="2000" smtClean="0"/>
              <a:t>Remember: libraries were added after C++ was</a:t>
            </a:r>
            <a:br>
              <a:rPr lang="en-US" sz="2000" smtClean="0"/>
            </a:br>
            <a:r>
              <a:rPr lang="en-US" sz="2000" smtClean="0"/>
              <a:t>"born," in incremental phases</a:t>
            </a:r>
          </a:p>
          <a:p>
            <a:pPr lvl="2" eaLnBrk="1" hangingPunct="1">
              <a:tabLst>
                <a:tab pos="2347913" algn="l"/>
              </a:tabLst>
            </a:pPr>
            <a:r>
              <a:rPr lang="en-US" sz="2000" smtClean="0"/>
              <a:t>Refer to appendices/manuals for details</a:t>
            </a:r>
          </a:p>
        </p:txBody>
      </p:sp>
      <p:sp>
        <p:nvSpPr>
          <p:cNvPr id="8" name="Slide Number Placeholder 7"/>
          <p:cNvSpPr>
            <a:spLocks noGrp="1"/>
          </p:cNvSpPr>
          <p:nvPr>
            <p:ph type="sldNum" sz="quarter" idx="11"/>
          </p:nvPr>
        </p:nvSpPr>
        <p:spPr/>
        <p:txBody>
          <a:bodyPr/>
          <a:lstStyle/>
          <a:p>
            <a:pPr>
              <a:defRPr/>
            </a:pPr>
            <a:r>
              <a:rPr lang="en-US"/>
              <a:t>3-</a:t>
            </a:r>
            <a:fld id="{F8A970D7-7E57-498D-946A-6A66C86D2F93}" type="slidenum">
              <a:rPr lang="en-US"/>
              <a:pPr>
                <a:defRPr/>
              </a:pPr>
              <a:t>38</a:t>
            </a:fld>
            <a:endParaRPr lang="en-US"/>
          </a:p>
        </p:txBody>
      </p:sp>
      <p:sp>
        <p:nvSpPr>
          <p:cNvPr id="30724"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083405406"/>
      </p:ext>
    </p:extLst>
  </p:cSld>
  <p:clrMapOvr>
    <a:masterClrMapping/>
  </p:clrMapOvr>
  <p:transition xmlns:p14="http://schemas.microsoft.com/office/powerpoint/2010/mai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C:\WINDOWS\Desktop\Oh_type\sacitch_C++_ppt\gif\savitchc03d02_1of2.gif"/>
          <p:cNvPicPr preferRelativeResize="0">
            <a:picLocks noChangeAspect="1" noChangeArrowheads="1"/>
          </p:cNvPicPr>
          <p:nvPr>
            <p:custDataLst>
              <p:tags r:id="rId1"/>
            </p:custDataLst>
          </p:nvPr>
        </p:nvPicPr>
        <p:blipFill>
          <a:blip r:embed="rId4"/>
          <a:srcRect/>
          <a:stretch>
            <a:fillRect/>
          </a:stretch>
        </p:blipFill>
        <p:spPr bwMode="auto">
          <a:xfrm>
            <a:off x="1200150" y="1646238"/>
            <a:ext cx="7431088" cy="4449762"/>
          </a:xfrm>
          <a:prstGeom prst="rect">
            <a:avLst/>
          </a:prstGeom>
          <a:noFill/>
          <a:ln w="9525">
            <a:noFill/>
            <a:miter lim="800000"/>
            <a:headEnd/>
            <a:tailEnd/>
          </a:ln>
        </p:spPr>
      </p:pic>
      <p:sp>
        <p:nvSpPr>
          <p:cNvPr id="486406" name="Rectangle 6"/>
          <p:cNvSpPr>
            <a:spLocks noGrp="1" noChangeArrowheads="1"/>
          </p:cNvSpPr>
          <p:nvPr>
            <p:ph type="title"/>
          </p:nvPr>
        </p:nvSpPr>
        <p:spPr/>
        <p:txBody>
          <a:bodyPr rtlCol="0">
            <a:normAutofit fontScale="90000"/>
          </a:bodyPr>
          <a:lstStyle/>
          <a:p>
            <a:pPr eaLnBrk="1" fontAlgn="auto" hangingPunct="1">
              <a:spcAft>
                <a:spcPts val="0"/>
              </a:spcAft>
              <a:defRPr/>
            </a:pPr>
            <a:r>
              <a:rPr lang="en-US" sz="3200"/>
              <a:t>Even More Math Functions: </a:t>
            </a:r>
            <a:br>
              <a:rPr lang="en-US" sz="3200"/>
            </a:br>
            <a:r>
              <a:rPr lang="en-US" sz="3200" b="1"/>
              <a:t>Display 3.2  </a:t>
            </a:r>
            <a:r>
              <a:rPr lang="en-US" sz="3200"/>
              <a:t>Some Predefined </a:t>
            </a:r>
            <a:br>
              <a:rPr lang="en-US" sz="3200"/>
            </a:br>
            <a:r>
              <a:rPr lang="en-US" sz="3200"/>
              <a:t>Functions (1 of 2)</a:t>
            </a:r>
          </a:p>
        </p:txBody>
      </p:sp>
      <p:sp>
        <p:nvSpPr>
          <p:cNvPr id="8" name="Slide Number Placeholder 7"/>
          <p:cNvSpPr>
            <a:spLocks noGrp="1"/>
          </p:cNvSpPr>
          <p:nvPr>
            <p:ph type="sldNum" sz="quarter" idx="12"/>
          </p:nvPr>
        </p:nvSpPr>
        <p:spPr/>
        <p:txBody>
          <a:bodyPr/>
          <a:lstStyle/>
          <a:p>
            <a:pPr>
              <a:defRPr/>
            </a:pPr>
            <a:r>
              <a:rPr lang="en-US"/>
              <a:t>3-</a:t>
            </a:r>
            <a:fld id="{4A94BF7B-4A95-469F-9FAA-23F5425AE12F}" type="slidenum">
              <a:rPr lang="en-US"/>
              <a:pPr>
                <a:defRPr/>
              </a:pPr>
              <a:t>39</a:t>
            </a:fld>
            <a:endParaRPr lang="en-US"/>
          </a:p>
        </p:txBody>
      </p:sp>
      <p:sp>
        <p:nvSpPr>
          <p:cNvPr id="34820" name="Footer Placeholder 8"/>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032973219"/>
      </p:ext>
    </p:extLst>
  </p:cSld>
  <p:clrMapOvr>
    <a:masterClrMapping/>
  </p:clrMapOvr>
  <p:transition xmlns:p14="http://schemas.microsoft.com/office/powerpoint/2010/mai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smtClean="0"/>
              <a:t>An </a:t>
            </a:r>
            <a:r>
              <a:rPr lang="en-US" b="1" i="1" smtClean="0"/>
              <a:t>expression</a:t>
            </a:r>
            <a:r>
              <a:rPr lang="en-US" smtClean="0"/>
              <a:t> is a construct made up of variables, operators, and method invocations, that evaluates to a single value.</a:t>
            </a:r>
          </a:p>
          <a:p>
            <a:pPr eaLnBrk="1" hangingPunct="1"/>
            <a:r>
              <a:rPr lang="en-US" smtClean="0"/>
              <a:t>For example:</a:t>
            </a:r>
          </a:p>
        </p:txBody>
      </p:sp>
      <p:sp>
        <p:nvSpPr>
          <p:cNvPr id="10" name="Rounded Rectangle 9"/>
          <p:cNvSpPr/>
          <p:nvPr/>
        </p:nvSpPr>
        <p:spPr>
          <a:xfrm>
            <a:off x="1676400" y="6099175"/>
            <a:ext cx="4159250" cy="369888"/>
          </a:xfrm>
          <a:prstGeom prst="roundRect">
            <a:avLst/>
          </a:prstGeom>
          <a:solidFill>
            <a:srgbClr val="FEF4BE"/>
          </a:solidFill>
          <a:ln w="12700" cmpd="sng">
            <a:solidFill>
              <a:srgbClr val="EBDF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ounded Rectangle 7"/>
          <p:cNvSpPr/>
          <p:nvPr/>
        </p:nvSpPr>
        <p:spPr>
          <a:xfrm>
            <a:off x="1063625" y="5535613"/>
            <a:ext cx="1976438" cy="368300"/>
          </a:xfrm>
          <a:prstGeom prst="roundRect">
            <a:avLst/>
          </a:prstGeom>
          <a:solidFill>
            <a:srgbClr val="FEF4BE"/>
          </a:solidFill>
          <a:ln w="12700" cmpd="sng">
            <a:solidFill>
              <a:srgbClr val="EBDF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ounded Rectangle 6"/>
          <p:cNvSpPr/>
          <p:nvPr/>
        </p:nvSpPr>
        <p:spPr>
          <a:xfrm>
            <a:off x="511175" y="5000625"/>
            <a:ext cx="6627813" cy="368300"/>
          </a:xfrm>
          <a:prstGeom prst="roundRect">
            <a:avLst/>
          </a:prstGeom>
          <a:solidFill>
            <a:srgbClr val="FEF4BE"/>
          </a:solidFill>
          <a:ln w="12700" cmpd="sng">
            <a:solidFill>
              <a:srgbClr val="EBDF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ounded Rectangle 5"/>
          <p:cNvSpPr/>
          <p:nvPr/>
        </p:nvSpPr>
        <p:spPr>
          <a:xfrm>
            <a:off x="511175" y="4425950"/>
            <a:ext cx="2257425" cy="369888"/>
          </a:xfrm>
          <a:prstGeom prst="roundRect">
            <a:avLst/>
          </a:prstGeom>
          <a:solidFill>
            <a:srgbClr val="FEF4BE"/>
          </a:solidFill>
          <a:ln w="12700" cmpd="sng">
            <a:solidFill>
              <a:srgbClr val="EBDF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ounded Rectangle 4"/>
          <p:cNvSpPr/>
          <p:nvPr/>
        </p:nvSpPr>
        <p:spPr>
          <a:xfrm>
            <a:off x="1052513" y="3905250"/>
            <a:ext cx="1585912" cy="368300"/>
          </a:xfrm>
          <a:prstGeom prst="roundRect">
            <a:avLst/>
          </a:prstGeom>
          <a:solidFill>
            <a:srgbClr val="FEF4BE"/>
          </a:solidFill>
          <a:ln w="12700" cmpd="sng">
            <a:solidFill>
              <a:srgbClr val="EBDF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4" name="Title 1"/>
          <p:cNvSpPr>
            <a:spLocks noGrp="1"/>
          </p:cNvSpPr>
          <p:nvPr>
            <p:ph type="title"/>
          </p:nvPr>
        </p:nvSpPr>
        <p:spPr/>
        <p:txBody>
          <a:bodyPr/>
          <a:lstStyle/>
          <a:p>
            <a:pPr eaLnBrk="1" hangingPunct="1"/>
            <a:r>
              <a:rPr lang="en-US" smtClean="0"/>
              <a:t>Expressions</a:t>
            </a:r>
          </a:p>
        </p:txBody>
      </p:sp>
      <p:sp>
        <p:nvSpPr>
          <p:cNvPr id="4105"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2707617-C5E4-429E-9F4A-33B8E50D9A15}" type="slidenum">
              <a:rPr lang="en-US" sz="1200">
                <a:solidFill>
                  <a:srgbClr val="898989"/>
                </a:solidFill>
              </a:rPr>
              <a:pPr>
                <a:spcBef>
                  <a:spcPct val="0"/>
                </a:spcBef>
                <a:buFontTx/>
                <a:buNone/>
              </a:pPr>
              <a:t>4</a:t>
            </a:fld>
            <a:endParaRPr lang="en-US" sz="1200">
              <a:solidFill>
                <a:srgbClr val="898989"/>
              </a:solidFill>
            </a:endParaRPr>
          </a:p>
        </p:txBody>
      </p:sp>
      <p:sp>
        <p:nvSpPr>
          <p:cNvPr id="4" name="TextBox 3"/>
          <p:cNvSpPr txBox="1">
            <a:spLocks noChangeArrowheads="1"/>
          </p:cNvSpPr>
          <p:nvPr/>
        </p:nvSpPr>
        <p:spPr bwMode="auto">
          <a:xfrm>
            <a:off x="457200" y="3886200"/>
            <a:ext cx="680243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int</a:t>
            </a:r>
            <a:r>
              <a:rPr lang="en-US" sz="1800" b="1">
                <a:solidFill>
                  <a:srgbClr val="000000"/>
                </a:solidFill>
                <a:latin typeface="Courier New" panose="02070309020205020404" pitchFamily="49" charset="0"/>
              </a:rPr>
              <a:t> cadence = 0;</a:t>
            </a:r>
          </a:p>
          <a:p>
            <a:pPr eaLnBrk="1" hangingPunct="1">
              <a:spcBef>
                <a:spcPct val="0"/>
              </a:spcBef>
              <a:buFontTx/>
              <a:buNone/>
            </a:pP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000000"/>
                </a:solidFill>
                <a:latin typeface="Courier New" panose="02070309020205020404" pitchFamily="49" charset="0"/>
              </a:rPr>
              <a:t>anArray[0] = 100;</a:t>
            </a:r>
          </a:p>
          <a:p>
            <a:pPr eaLnBrk="1" hangingPunct="1">
              <a:spcBef>
                <a:spcPct val="0"/>
              </a:spcBef>
              <a:buFontTx/>
              <a:buNone/>
            </a:pP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000000"/>
                </a:solidFill>
                <a:latin typeface="Courier New" panose="02070309020205020404" pitchFamily="49" charset="0"/>
              </a:rPr>
              <a:t>cout &lt;&lt; </a:t>
            </a:r>
            <a:r>
              <a:rPr lang="en-US" sz="1800" b="1">
                <a:solidFill>
                  <a:srgbClr val="4200FF"/>
                </a:solidFill>
                <a:latin typeface="Courier New" panose="02070309020205020404" pitchFamily="49" charset="0"/>
              </a:rPr>
              <a:t>"Element 1 at index 0: "</a:t>
            </a:r>
            <a:r>
              <a:rPr lang="en-US" sz="1800" b="1">
                <a:solidFill>
                  <a:srgbClr val="000000"/>
                </a:solidFill>
                <a:latin typeface="Courier New" panose="02070309020205020404" pitchFamily="49" charset="0"/>
              </a:rPr>
              <a:t> &lt;&lt; anArray[0]);</a:t>
            </a:r>
          </a:p>
          <a:p>
            <a:pPr eaLnBrk="1" hangingPunct="1">
              <a:spcBef>
                <a:spcPct val="0"/>
              </a:spcBef>
              <a:buFontTx/>
              <a:buNone/>
            </a:pP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9E0067"/>
                </a:solidFill>
                <a:latin typeface="Courier New" panose="02070309020205020404" pitchFamily="49" charset="0"/>
              </a:rPr>
              <a:t>int</a:t>
            </a:r>
            <a:r>
              <a:rPr lang="en-US" sz="1800" b="1">
                <a:solidFill>
                  <a:srgbClr val="000000"/>
                </a:solidFill>
                <a:latin typeface="Courier New" panose="02070309020205020404" pitchFamily="49" charset="0"/>
              </a:rPr>
              <a:t> result = 1 + 2;</a:t>
            </a:r>
          </a:p>
          <a:p>
            <a:pPr eaLnBrk="1" hangingPunct="1">
              <a:spcBef>
                <a:spcPct val="0"/>
              </a:spcBef>
              <a:buFontTx/>
              <a:buNone/>
            </a:pP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000000"/>
                </a:solidFill>
                <a:latin typeface="Courier New" panose="02070309020205020404" pitchFamily="49" charset="0"/>
              </a:rPr>
              <a:t>cout &lt;&lt; (x == y ? </a:t>
            </a:r>
            <a:r>
              <a:rPr lang="en-US" sz="1800" b="1">
                <a:solidFill>
                  <a:srgbClr val="4200FF"/>
                </a:solidFill>
                <a:latin typeface="Courier New" panose="02070309020205020404" pitchFamily="49" charset="0"/>
              </a:rPr>
              <a:t>"equal"</a:t>
            </a:r>
            <a:r>
              <a:rPr lang="en-US" sz="1800" b="1">
                <a:solidFill>
                  <a:srgbClr val="000000"/>
                </a:solidFill>
                <a:latin typeface="Courier New" panose="02070309020205020404" pitchFamily="49" charset="0"/>
              </a:rPr>
              <a:t> :</a:t>
            </a:r>
            <a:r>
              <a:rPr lang="en-US" sz="1800" b="1">
                <a:solidFill>
                  <a:srgbClr val="4200FF"/>
                </a:solidFill>
                <a:latin typeface="Courier New" panose="02070309020205020404" pitchFamily="49" charset="0"/>
              </a:rPr>
              <a:t>"not equal"</a:t>
            </a: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8" grpId="0" animBg="1"/>
      <p:bldP spid="7" grpId="0" animBg="1"/>
      <p:bldP spid="6" grpId="0" animBg="1"/>
      <p:bldP spid="5"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5"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sz="3200"/>
              <a:t>Even More Math Functions: </a:t>
            </a:r>
            <a:br>
              <a:rPr lang="en-US" sz="3200"/>
            </a:br>
            <a:r>
              <a:rPr lang="en-US" sz="3200" b="1"/>
              <a:t>Display 3.2  </a:t>
            </a:r>
            <a:r>
              <a:rPr lang="en-US" sz="3200"/>
              <a:t>Some Predefined </a:t>
            </a:r>
            <a:br>
              <a:rPr lang="en-US" sz="3200"/>
            </a:br>
            <a:r>
              <a:rPr lang="en-US" sz="3200"/>
              <a:t>Functions (2 of 2)</a:t>
            </a:r>
          </a:p>
        </p:txBody>
      </p:sp>
      <p:pic>
        <p:nvPicPr>
          <p:cNvPr id="36866" name="Picture 4" descr="C:\WINDOWS\Desktop\Oh_type\sacitch_C++_ppt\gif\savitchc03d02_2of2.gif"/>
          <p:cNvPicPr preferRelativeResize="0">
            <a:picLocks noChangeAspect="1" noChangeArrowheads="1"/>
          </p:cNvPicPr>
          <p:nvPr>
            <p:custDataLst>
              <p:tags r:id="rId1"/>
            </p:custDataLst>
          </p:nvPr>
        </p:nvPicPr>
        <p:blipFill>
          <a:blip r:embed="rId4"/>
          <a:srcRect/>
          <a:stretch>
            <a:fillRect/>
          </a:stretch>
        </p:blipFill>
        <p:spPr bwMode="auto">
          <a:xfrm>
            <a:off x="1042988" y="2057400"/>
            <a:ext cx="7772400" cy="35210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a:t>3-</a:t>
            </a:r>
            <a:fld id="{D5A29F66-1037-4540-8F38-C4192AAE5D75}" type="slidenum">
              <a:rPr lang="en-US"/>
              <a:pPr>
                <a:defRPr/>
              </a:pPr>
              <a:t>40</a:t>
            </a:fld>
            <a:endParaRPr lang="en-US"/>
          </a:p>
        </p:txBody>
      </p:sp>
      <p:sp>
        <p:nvSpPr>
          <p:cNvPr id="36868" name="Footer Placeholder 8"/>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628818259"/>
      </p:ext>
    </p:extLst>
  </p:cSld>
  <p:clrMapOvr>
    <a:masterClrMapping/>
  </p:clrMapOvr>
  <p:transition xmlns:p14="http://schemas.microsoft.com/office/powerpoint/2010/mai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Random Number Generator</a:t>
            </a:r>
          </a:p>
        </p:txBody>
      </p:sp>
      <p:sp>
        <p:nvSpPr>
          <p:cNvPr id="40962" name="Rectangle 3"/>
          <p:cNvSpPr>
            <a:spLocks noGrp="1" noChangeArrowheads="1"/>
          </p:cNvSpPr>
          <p:nvPr>
            <p:ph type="body" idx="1"/>
          </p:nvPr>
        </p:nvSpPr>
        <p:spPr>
          <a:xfrm>
            <a:off x="1004888" y="1524000"/>
            <a:ext cx="7815262" cy="4437063"/>
          </a:xfrm>
        </p:spPr>
        <p:txBody>
          <a:bodyPr/>
          <a:lstStyle/>
          <a:p>
            <a:pPr eaLnBrk="1" hangingPunct="1">
              <a:lnSpc>
                <a:spcPct val="90000"/>
              </a:lnSpc>
            </a:pPr>
            <a:r>
              <a:rPr lang="en-US" sz="2800" smtClean="0"/>
              <a:t>Return "randomly chosen" number</a:t>
            </a:r>
          </a:p>
          <a:p>
            <a:pPr eaLnBrk="1" hangingPunct="1">
              <a:lnSpc>
                <a:spcPct val="90000"/>
              </a:lnSpc>
            </a:pPr>
            <a:r>
              <a:rPr lang="en-US" sz="2800" smtClean="0"/>
              <a:t>Used for simulations, games</a:t>
            </a:r>
          </a:p>
          <a:p>
            <a:pPr lvl="1" eaLnBrk="1" hangingPunct="1">
              <a:lnSpc>
                <a:spcPct val="90000"/>
              </a:lnSpc>
            </a:pPr>
            <a:r>
              <a:rPr lang="en-US" sz="2400" smtClean="0"/>
              <a:t>rand()</a:t>
            </a:r>
          </a:p>
          <a:p>
            <a:pPr lvl="2" eaLnBrk="1" hangingPunct="1">
              <a:lnSpc>
                <a:spcPct val="90000"/>
              </a:lnSpc>
            </a:pPr>
            <a:r>
              <a:rPr lang="en-US" sz="2000" smtClean="0"/>
              <a:t>Takes no arguments</a:t>
            </a:r>
          </a:p>
          <a:p>
            <a:pPr lvl="2" eaLnBrk="1" hangingPunct="1">
              <a:lnSpc>
                <a:spcPct val="90000"/>
              </a:lnSpc>
            </a:pPr>
            <a:r>
              <a:rPr lang="en-US" sz="2000" smtClean="0"/>
              <a:t>Returns value between 0 &amp; RAND_MAX</a:t>
            </a:r>
          </a:p>
          <a:p>
            <a:pPr lvl="1" eaLnBrk="1" hangingPunct="1">
              <a:lnSpc>
                <a:spcPct val="90000"/>
              </a:lnSpc>
            </a:pPr>
            <a:r>
              <a:rPr lang="en-US" sz="2400" smtClean="0"/>
              <a:t>Scaling</a:t>
            </a:r>
          </a:p>
          <a:p>
            <a:pPr lvl="2" eaLnBrk="1" hangingPunct="1">
              <a:lnSpc>
                <a:spcPct val="90000"/>
              </a:lnSpc>
            </a:pPr>
            <a:r>
              <a:rPr lang="en-US" sz="2000" smtClean="0"/>
              <a:t>Squeezes random number into smaller range </a:t>
            </a:r>
            <a:br>
              <a:rPr lang="en-US" sz="2000" smtClean="0"/>
            </a:br>
            <a:r>
              <a:rPr lang="en-US" sz="2000" smtClean="0"/>
              <a:t>rand() % 6</a:t>
            </a:r>
          </a:p>
          <a:p>
            <a:pPr lvl="2" eaLnBrk="1" hangingPunct="1">
              <a:lnSpc>
                <a:spcPct val="90000"/>
              </a:lnSpc>
            </a:pPr>
            <a:r>
              <a:rPr lang="en-US" sz="2000" smtClean="0"/>
              <a:t>Returns random value between 0 &amp; 5</a:t>
            </a:r>
          </a:p>
          <a:p>
            <a:pPr lvl="1" eaLnBrk="1" hangingPunct="1">
              <a:lnSpc>
                <a:spcPct val="90000"/>
              </a:lnSpc>
            </a:pPr>
            <a:r>
              <a:rPr lang="en-US" sz="2400" smtClean="0"/>
              <a:t>Shifting</a:t>
            </a:r>
            <a:br>
              <a:rPr lang="en-US" sz="2400" smtClean="0"/>
            </a:br>
            <a:r>
              <a:rPr lang="en-US" sz="2400" smtClean="0"/>
              <a:t>rand() % 6 + 1</a:t>
            </a:r>
          </a:p>
          <a:p>
            <a:pPr lvl="2" eaLnBrk="1" hangingPunct="1">
              <a:lnSpc>
                <a:spcPct val="90000"/>
              </a:lnSpc>
            </a:pPr>
            <a:r>
              <a:rPr lang="en-US" sz="2000" smtClean="0"/>
              <a:t>Shifts range between 1 &amp; 6 (e.g., die roll)</a:t>
            </a:r>
          </a:p>
        </p:txBody>
      </p:sp>
      <p:sp>
        <p:nvSpPr>
          <p:cNvPr id="8" name="Slide Number Placeholder 7"/>
          <p:cNvSpPr>
            <a:spLocks noGrp="1"/>
          </p:cNvSpPr>
          <p:nvPr>
            <p:ph type="sldNum" sz="quarter" idx="11"/>
          </p:nvPr>
        </p:nvSpPr>
        <p:spPr/>
        <p:txBody>
          <a:bodyPr/>
          <a:lstStyle/>
          <a:p>
            <a:pPr>
              <a:defRPr/>
            </a:pPr>
            <a:r>
              <a:rPr lang="en-US"/>
              <a:t>3-</a:t>
            </a:r>
            <a:fld id="{A02F76EA-4466-41FE-AB91-EE0322626D48}" type="slidenum">
              <a:rPr lang="en-US"/>
              <a:pPr>
                <a:defRPr/>
              </a:pPr>
              <a:t>41</a:t>
            </a:fld>
            <a:endParaRPr lang="en-US"/>
          </a:p>
        </p:txBody>
      </p:sp>
      <p:sp>
        <p:nvSpPr>
          <p:cNvPr id="40964"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004496284"/>
      </p:ext>
    </p:extLst>
  </p:cSld>
  <p:clrMapOvr>
    <a:masterClrMapping/>
  </p:clrMapOvr>
  <p:transition xmlns:p14="http://schemas.microsoft.com/office/powerpoint/2010/mai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Random Number Seed</a:t>
            </a:r>
          </a:p>
        </p:txBody>
      </p:sp>
      <p:sp>
        <p:nvSpPr>
          <p:cNvPr id="43010" name="Rectangle 3"/>
          <p:cNvSpPr>
            <a:spLocks noGrp="1" noChangeArrowheads="1"/>
          </p:cNvSpPr>
          <p:nvPr>
            <p:ph type="body" idx="1"/>
          </p:nvPr>
        </p:nvSpPr>
        <p:spPr/>
        <p:txBody>
          <a:bodyPr/>
          <a:lstStyle/>
          <a:p>
            <a:pPr eaLnBrk="1" hangingPunct="1"/>
            <a:r>
              <a:rPr lang="en-US" sz="2400" smtClean="0"/>
              <a:t>Pseudorandom numbers</a:t>
            </a:r>
          </a:p>
          <a:p>
            <a:pPr lvl="1" eaLnBrk="1" hangingPunct="1"/>
            <a:r>
              <a:rPr lang="en-US" sz="2000" smtClean="0"/>
              <a:t>Calls to rand() produce given "sequence"</a:t>
            </a:r>
            <a:br>
              <a:rPr lang="en-US" sz="2000" smtClean="0"/>
            </a:br>
            <a:r>
              <a:rPr lang="en-US" sz="2000" smtClean="0"/>
              <a:t>of random numbers</a:t>
            </a:r>
          </a:p>
          <a:p>
            <a:pPr eaLnBrk="1" hangingPunct="1">
              <a:spcBef>
                <a:spcPct val="60000"/>
              </a:spcBef>
            </a:pPr>
            <a:r>
              <a:rPr lang="en-US" sz="2400" smtClean="0"/>
              <a:t>Use "seed" to alter sequence</a:t>
            </a:r>
            <a:br>
              <a:rPr lang="en-US" sz="2400" smtClean="0"/>
            </a:br>
            <a:r>
              <a:rPr lang="en-US" sz="2400" smtClean="0"/>
              <a:t>srand(seed_value);</a:t>
            </a:r>
          </a:p>
          <a:p>
            <a:pPr lvl="1" eaLnBrk="1" hangingPunct="1"/>
            <a:r>
              <a:rPr lang="en-US" sz="2000" smtClean="0"/>
              <a:t>void function</a:t>
            </a:r>
          </a:p>
          <a:p>
            <a:pPr lvl="1" eaLnBrk="1" hangingPunct="1"/>
            <a:r>
              <a:rPr lang="en-US" sz="2000" smtClean="0"/>
              <a:t>Receives one argument, the "seed"</a:t>
            </a:r>
          </a:p>
          <a:p>
            <a:pPr lvl="1" eaLnBrk="1" hangingPunct="1"/>
            <a:r>
              <a:rPr lang="en-US" sz="2000" smtClean="0"/>
              <a:t>Can use any seed value, including system time:</a:t>
            </a:r>
            <a:br>
              <a:rPr lang="en-US" sz="2000" smtClean="0"/>
            </a:br>
            <a:r>
              <a:rPr lang="en-US" sz="2000" smtClean="0"/>
              <a:t>srand(time(0));</a:t>
            </a:r>
          </a:p>
          <a:p>
            <a:pPr lvl="1" eaLnBrk="1" hangingPunct="1"/>
            <a:r>
              <a:rPr lang="en-US" sz="2000" smtClean="0"/>
              <a:t>time() returns system time as numeric value</a:t>
            </a:r>
          </a:p>
          <a:p>
            <a:pPr lvl="1" eaLnBrk="1" hangingPunct="1"/>
            <a:r>
              <a:rPr lang="en-US" sz="2000" smtClean="0"/>
              <a:t>Library &lt;time&gt; contains time() functions</a:t>
            </a:r>
          </a:p>
        </p:txBody>
      </p:sp>
      <p:sp>
        <p:nvSpPr>
          <p:cNvPr id="8" name="Slide Number Placeholder 7"/>
          <p:cNvSpPr>
            <a:spLocks noGrp="1"/>
          </p:cNvSpPr>
          <p:nvPr>
            <p:ph type="sldNum" sz="quarter" idx="11"/>
          </p:nvPr>
        </p:nvSpPr>
        <p:spPr/>
        <p:txBody>
          <a:bodyPr/>
          <a:lstStyle/>
          <a:p>
            <a:pPr>
              <a:defRPr/>
            </a:pPr>
            <a:r>
              <a:rPr lang="en-US"/>
              <a:t>3-</a:t>
            </a:r>
            <a:fld id="{354F3CA6-B9F0-4895-9C94-6631F9466386}" type="slidenum">
              <a:rPr lang="en-US"/>
              <a:pPr>
                <a:defRPr/>
              </a:pPr>
              <a:t>42</a:t>
            </a:fld>
            <a:endParaRPr lang="en-US"/>
          </a:p>
        </p:txBody>
      </p:sp>
      <p:sp>
        <p:nvSpPr>
          <p:cNvPr id="43012"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711281086"/>
      </p:ext>
    </p:extLst>
  </p:cSld>
  <p:clrMapOvr>
    <a:masterClrMapping/>
  </p:clrMapOvr>
  <p:transition xmlns:p14="http://schemas.microsoft.com/office/powerpoint/2010/mai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Random Examples</a:t>
            </a:r>
          </a:p>
        </p:txBody>
      </p:sp>
      <p:sp>
        <p:nvSpPr>
          <p:cNvPr id="45058" name="Rectangle 3"/>
          <p:cNvSpPr>
            <a:spLocks noGrp="1" noChangeArrowheads="1"/>
          </p:cNvSpPr>
          <p:nvPr>
            <p:ph type="body" idx="1"/>
          </p:nvPr>
        </p:nvSpPr>
        <p:spPr/>
        <p:txBody>
          <a:bodyPr/>
          <a:lstStyle/>
          <a:p>
            <a:pPr eaLnBrk="1" hangingPunct="1"/>
            <a:r>
              <a:rPr lang="en-US" sz="2800" smtClean="0"/>
              <a:t>Random double between 0.0 &amp; 1.0:</a:t>
            </a:r>
            <a:br>
              <a:rPr lang="en-US" sz="2800" smtClean="0"/>
            </a:br>
            <a:r>
              <a:rPr lang="en-US" sz="2000" smtClean="0"/>
              <a:t>(RAND_MAX – rand())/static_cast&lt;double&gt;(RAND_MAX)</a:t>
            </a:r>
          </a:p>
          <a:p>
            <a:pPr lvl="1" eaLnBrk="1" hangingPunct="1"/>
            <a:r>
              <a:rPr lang="en-US" sz="2400" smtClean="0"/>
              <a:t>Type cast used to force double-precision division</a:t>
            </a:r>
          </a:p>
          <a:p>
            <a:pPr eaLnBrk="1" hangingPunct="1">
              <a:spcBef>
                <a:spcPct val="50000"/>
              </a:spcBef>
            </a:pPr>
            <a:r>
              <a:rPr lang="en-US" sz="2800" smtClean="0"/>
              <a:t>Random int between 1 &amp; 6:</a:t>
            </a:r>
            <a:br>
              <a:rPr lang="en-US" sz="2800" smtClean="0"/>
            </a:br>
            <a:r>
              <a:rPr lang="en-US" sz="2800" smtClean="0"/>
              <a:t>rand() % 6 + 1</a:t>
            </a:r>
          </a:p>
          <a:p>
            <a:pPr lvl="1" eaLnBrk="1" hangingPunct="1"/>
            <a:r>
              <a:rPr lang="en-US" sz="2400" smtClean="0"/>
              <a:t>"%" is modulus operator (remainder)</a:t>
            </a:r>
          </a:p>
          <a:p>
            <a:pPr eaLnBrk="1" hangingPunct="1">
              <a:spcBef>
                <a:spcPct val="50000"/>
              </a:spcBef>
            </a:pPr>
            <a:r>
              <a:rPr lang="en-US" sz="2800" smtClean="0"/>
              <a:t>Random int between 10 &amp; 20:</a:t>
            </a:r>
            <a:br>
              <a:rPr lang="en-US" sz="2800" smtClean="0"/>
            </a:br>
            <a:r>
              <a:rPr lang="en-US" sz="2800" smtClean="0"/>
              <a:t>rand() % 10 + 10</a:t>
            </a:r>
          </a:p>
        </p:txBody>
      </p:sp>
      <p:sp>
        <p:nvSpPr>
          <p:cNvPr id="8" name="Slide Number Placeholder 7"/>
          <p:cNvSpPr>
            <a:spLocks noGrp="1"/>
          </p:cNvSpPr>
          <p:nvPr>
            <p:ph type="sldNum" sz="quarter" idx="11"/>
          </p:nvPr>
        </p:nvSpPr>
        <p:spPr/>
        <p:txBody>
          <a:bodyPr/>
          <a:lstStyle/>
          <a:p>
            <a:pPr>
              <a:defRPr/>
            </a:pPr>
            <a:r>
              <a:rPr lang="en-US"/>
              <a:t>3-</a:t>
            </a:r>
            <a:fld id="{9120761C-87B9-47BF-9CC9-A64BF47C67DF}" type="slidenum">
              <a:rPr lang="en-US"/>
              <a:pPr>
                <a:defRPr/>
              </a:pPr>
              <a:t>43</a:t>
            </a:fld>
            <a:endParaRPr lang="en-US"/>
          </a:p>
        </p:txBody>
      </p:sp>
      <p:sp>
        <p:nvSpPr>
          <p:cNvPr id="45060"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224928392"/>
      </p:ext>
    </p:extLst>
  </p:cSld>
  <p:clrMapOvr>
    <a:masterClrMapping/>
  </p:clrMapOvr>
  <p:transition xmlns:p14="http://schemas.microsoft.com/office/powerpoint/2010/mai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mtClean="0"/>
              <a:t>Programmer-Defined Functions</a:t>
            </a:r>
          </a:p>
        </p:txBody>
      </p:sp>
      <p:sp>
        <p:nvSpPr>
          <p:cNvPr id="47106" name="Rectangle 3"/>
          <p:cNvSpPr>
            <a:spLocks noGrp="1" noChangeArrowheads="1"/>
          </p:cNvSpPr>
          <p:nvPr>
            <p:ph type="body" idx="1"/>
          </p:nvPr>
        </p:nvSpPr>
        <p:spPr/>
        <p:txBody>
          <a:bodyPr/>
          <a:lstStyle/>
          <a:p>
            <a:pPr eaLnBrk="1" hangingPunct="1">
              <a:lnSpc>
                <a:spcPct val="90000"/>
              </a:lnSpc>
            </a:pPr>
            <a:r>
              <a:rPr lang="en-US" dirty="0" smtClean="0"/>
              <a:t>Write your own functions!</a:t>
            </a:r>
          </a:p>
          <a:p>
            <a:pPr eaLnBrk="1" hangingPunct="1">
              <a:lnSpc>
                <a:spcPct val="90000"/>
              </a:lnSpc>
            </a:pPr>
            <a:r>
              <a:rPr lang="en-US" dirty="0" smtClean="0"/>
              <a:t>Building blocks of programs</a:t>
            </a:r>
          </a:p>
          <a:p>
            <a:pPr lvl="1" eaLnBrk="1" hangingPunct="1">
              <a:lnSpc>
                <a:spcPct val="90000"/>
              </a:lnSpc>
            </a:pPr>
            <a:r>
              <a:rPr lang="en-US" dirty="0" smtClean="0"/>
              <a:t>Divide &amp; Conquer</a:t>
            </a:r>
          </a:p>
          <a:p>
            <a:pPr lvl="1" eaLnBrk="1" hangingPunct="1">
              <a:lnSpc>
                <a:spcPct val="90000"/>
              </a:lnSpc>
            </a:pPr>
            <a:r>
              <a:rPr lang="en-US" dirty="0" smtClean="0"/>
              <a:t>Readability</a:t>
            </a:r>
          </a:p>
          <a:p>
            <a:pPr lvl="1" eaLnBrk="1" hangingPunct="1">
              <a:lnSpc>
                <a:spcPct val="90000"/>
              </a:lnSpc>
            </a:pPr>
            <a:r>
              <a:rPr lang="en-US" dirty="0" smtClean="0"/>
              <a:t>Re-use</a:t>
            </a:r>
          </a:p>
          <a:p>
            <a:pPr eaLnBrk="1" hangingPunct="1">
              <a:lnSpc>
                <a:spcPct val="90000"/>
              </a:lnSpc>
            </a:pPr>
            <a:r>
              <a:rPr lang="en-US" dirty="0" smtClean="0"/>
              <a:t>Your "definition" can go in either:</a:t>
            </a:r>
          </a:p>
          <a:p>
            <a:pPr lvl="1" eaLnBrk="1" hangingPunct="1">
              <a:lnSpc>
                <a:spcPct val="90000"/>
              </a:lnSpc>
            </a:pPr>
            <a:r>
              <a:rPr lang="en-US" dirty="0" smtClean="0"/>
              <a:t>Same file as main()</a:t>
            </a:r>
          </a:p>
          <a:p>
            <a:pPr lvl="1" eaLnBrk="1" hangingPunct="1">
              <a:lnSpc>
                <a:spcPct val="90000"/>
              </a:lnSpc>
            </a:pPr>
            <a:r>
              <a:rPr lang="en-US" dirty="0" smtClean="0"/>
              <a:t>Separate file so others can use it, too</a:t>
            </a:r>
          </a:p>
        </p:txBody>
      </p:sp>
      <p:sp>
        <p:nvSpPr>
          <p:cNvPr id="8" name="Slide Number Placeholder 7"/>
          <p:cNvSpPr>
            <a:spLocks noGrp="1"/>
          </p:cNvSpPr>
          <p:nvPr>
            <p:ph type="sldNum" sz="quarter" idx="11"/>
          </p:nvPr>
        </p:nvSpPr>
        <p:spPr/>
        <p:txBody>
          <a:bodyPr/>
          <a:lstStyle/>
          <a:p>
            <a:pPr>
              <a:defRPr/>
            </a:pPr>
            <a:r>
              <a:rPr lang="en-US"/>
              <a:t>3-</a:t>
            </a:r>
            <a:fld id="{C2F698DE-5B95-4538-AD22-DC4D2136EC45}" type="slidenum">
              <a:rPr lang="en-US"/>
              <a:pPr>
                <a:defRPr/>
              </a:pPr>
              <a:t>44</a:t>
            </a:fld>
            <a:endParaRPr lang="en-US"/>
          </a:p>
        </p:txBody>
      </p:sp>
      <p:sp>
        <p:nvSpPr>
          <p:cNvPr id="47108"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135398512"/>
      </p:ext>
    </p:extLst>
  </p:cSld>
  <p:clrMapOvr>
    <a:masterClrMapping/>
  </p:clrMapOvr>
  <p:transition xmlns:p14="http://schemas.microsoft.com/office/powerpoint/2010/mai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Components of Function Use</a:t>
            </a:r>
          </a:p>
        </p:txBody>
      </p:sp>
      <p:sp>
        <p:nvSpPr>
          <p:cNvPr id="49154" name="Rectangle 3"/>
          <p:cNvSpPr>
            <a:spLocks noGrp="1" noChangeArrowheads="1"/>
          </p:cNvSpPr>
          <p:nvPr>
            <p:ph type="body" idx="1"/>
          </p:nvPr>
        </p:nvSpPr>
        <p:spPr/>
        <p:txBody>
          <a:bodyPr/>
          <a:lstStyle/>
          <a:p>
            <a:pPr eaLnBrk="1" hangingPunct="1">
              <a:lnSpc>
                <a:spcPct val="90000"/>
              </a:lnSpc>
            </a:pPr>
            <a:r>
              <a:rPr lang="en-US" smtClean="0"/>
              <a:t>3 Pieces to using functions:</a:t>
            </a:r>
          </a:p>
          <a:p>
            <a:pPr lvl="1" eaLnBrk="1" hangingPunct="1">
              <a:lnSpc>
                <a:spcPct val="90000"/>
              </a:lnSpc>
            </a:pPr>
            <a:r>
              <a:rPr lang="en-US" smtClean="0"/>
              <a:t>Function Declaration/prototype</a:t>
            </a:r>
          </a:p>
          <a:p>
            <a:pPr lvl="2" eaLnBrk="1" hangingPunct="1">
              <a:lnSpc>
                <a:spcPct val="90000"/>
              </a:lnSpc>
            </a:pPr>
            <a:r>
              <a:rPr lang="en-US" smtClean="0"/>
              <a:t>Information for compiler</a:t>
            </a:r>
          </a:p>
          <a:p>
            <a:pPr lvl="2" eaLnBrk="1" hangingPunct="1">
              <a:lnSpc>
                <a:spcPct val="90000"/>
              </a:lnSpc>
            </a:pPr>
            <a:r>
              <a:rPr lang="en-US" smtClean="0"/>
              <a:t>To properly interpret calls</a:t>
            </a:r>
          </a:p>
          <a:p>
            <a:pPr lvl="1" eaLnBrk="1" hangingPunct="1">
              <a:lnSpc>
                <a:spcPct val="90000"/>
              </a:lnSpc>
            </a:pPr>
            <a:r>
              <a:rPr lang="en-US" smtClean="0"/>
              <a:t>Function Definition</a:t>
            </a:r>
          </a:p>
          <a:p>
            <a:pPr lvl="2" eaLnBrk="1" hangingPunct="1">
              <a:lnSpc>
                <a:spcPct val="90000"/>
              </a:lnSpc>
            </a:pPr>
            <a:r>
              <a:rPr lang="en-US" smtClean="0"/>
              <a:t>Actual implementation/code for what </a:t>
            </a:r>
            <a:br>
              <a:rPr lang="en-US" smtClean="0"/>
            </a:br>
            <a:r>
              <a:rPr lang="en-US" smtClean="0"/>
              <a:t>function does</a:t>
            </a:r>
          </a:p>
          <a:p>
            <a:pPr lvl="1" eaLnBrk="1" hangingPunct="1">
              <a:lnSpc>
                <a:spcPct val="90000"/>
              </a:lnSpc>
            </a:pPr>
            <a:r>
              <a:rPr lang="en-US" smtClean="0"/>
              <a:t>Function Call</a:t>
            </a:r>
          </a:p>
          <a:p>
            <a:pPr lvl="2" eaLnBrk="1" hangingPunct="1">
              <a:lnSpc>
                <a:spcPct val="90000"/>
              </a:lnSpc>
            </a:pPr>
            <a:r>
              <a:rPr lang="en-US" smtClean="0"/>
              <a:t>Transfer control to function </a:t>
            </a:r>
          </a:p>
        </p:txBody>
      </p:sp>
      <p:sp>
        <p:nvSpPr>
          <p:cNvPr id="8" name="Slide Number Placeholder 7"/>
          <p:cNvSpPr>
            <a:spLocks noGrp="1"/>
          </p:cNvSpPr>
          <p:nvPr>
            <p:ph type="sldNum" sz="quarter" idx="11"/>
          </p:nvPr>
        </p:nvSpPr>
        <p:spPr/>
        <p:txBody>
          <a:bodyPr/>
          <a:lstStyle/>
          <a:p>
            <a:pPr>
              <a:defRPr/>
            </a:pPr>
            <a:r>
              <a:rPr lang="en-US"/>
              <a:t>3-</a:t>
            </a:r>
            <a:fld id="{F6EB14F7-6C96-4460-B2B7-ADCA9E471740}" type="slidenum">
              <a:rPr lang="en-US"/>
              <a:pPr>
                <a:defRPr/>
              </a:pPr>
              <a:t>45</a:t>
            </a:fld>
            <a:endParaRPr lang="en-US"/>
          </a:p>
        </p:txBody>
      </p:sp>
      <p:sp>
        <p:nvSpPr>
          <p:cNvPr id="49156"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652558490"/>
      </p:ext>
    </p:extLst>
  </p:cSld>
  <p:clrMapOvr>
    <a:masterClrMapping/>
  </p:clrMapOvr>
  <p:transition xmlns:p14="http://schemas.microsoft.com/office/powerpoint/2010/mai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Function Declaration</a:t>
            </a:r>
          </a:p>
        </p:txBody>
      </p:sp>
      <p:sp>
        <p:nvSpPr>
          <p:cNvPr id="493571" name="Rectangle 3"/>
          <p:cNvSpPr>
            <a:spLocks noGrp="1" noChangeArrowheads="1"/>
          </p:cNvSpPr>
          <p:nvPr>
            <p:ph type="body" idx="1"/>
          </p:nvPr>
        </p:nvSpPr>
        <p:spPr>
          <a:xfrm>
            <a:off x="1004888" y="1524000"/>
            <a:ext cx="7815262" cy="4572000"/>
          </a:xfrm>
        </p:spPr>
        <p:txBody>
          <a:bodyPr rtlCol="0">
            <a:normAutofit fontScale="92500" lnSpcReduction="10000"/>
          </a:bodyPr>
          <a:lstStyle/>
          <a:p>
            <a:pPr eaLnBrk="1" fontAlgn="auto" hangingPunct="1">
              <a:lnSpc>
                <a:spcPct val="90000"/>
              </a:lnSpc>
              <a:spcAft>
                <a:spcPts val="0"/>
              </a:spcAft>
              <a:buFont typeface="Arial" pitchFamily="34" charset="0"/>
              <a:buChar char="•"/>
              <a:tabLst>
                <a:tab pos="3656013" algn="l"/>
              </a:tabLst>
              <a:defRPr/>
            </a:pPr>
            <a:r>
              <a:rPr lang="en-US" sz="2800" dirty="0"/>
              <a:t>Also called function </a:t>
            </a:r>
            <a:r>
              <a:rPr lang="en-US" sz="2800" dirty="0" err="1"/>
              <a:t>prototoype</a:t>
            </a:r>
            <a:endParaRPr lang="en-US" sz="2800" dirty="0"/>
          </a:p>
          <a:p>
            <a:pPr eaLnBrk="1" fontAlgn="auto" hangingPunct="1">
              <a:lnSpc>
                <a:spcPct val="90000"/>
              </a:lnSpc>
              <a:spcAft>
                <a:spcPts val="0"/>
              </a:spcAft>
              <a:buFont typeface="Arial" pitchFamily="34" charset="0"/>
              <a:buChar char="•"/>
              <a:tabLst>
                <a:tab pos="3656013" algn="l"/>
              </a:tabLst>
              <a:defRPr/>
            </a:pPr>
            <a:r>
              <a:rPr lang="en-US" sz="2800" dirty="0"/>
              <a:t>An "informational" declaration for compiler</a:t>
            </a:r>
          </a:p>
          <a:p>
            <a:pPr eaLnBrk="1" fontAlgn="auto" hangingPunct="1">
              <a:lnSpc>
                <a:spcPct val="90000"/>
              </a:lnSpc>
              <a:spcAft>
                <a:spcPts val="0"/>
              </a:spcAft>
              <a:buFont typeface="Arial" pitchFamily="34" charset="0"/>
              <a:buChar char="•"/>
              <a:tabLst>
                <a:tab pos="3656013" algn="l"/>
              </a:tabLst>
              <a:defRPr/>
            </a:pPr>
            <a:r>
              <a:rPr lang="en-US" sz="2800" dirty="0"/>
              <a:t>Tells compiler how to interpret calls</a:t>
            </a:r>
          </a:p>
          <a:p>
            <a:pPr lvl="1" eaLnBrk="1" fontAlgn="auto" hangingPunct="1">
              <a:lnSpc>
                <a:spcPct val="90000"/>
              </a:lnSpc>
              <a:spcAft>
                <a:spcPts val="0"/>
              </a:spcAft>
              <a:buFont typeface="Arial" pitchFamily="34" charset="0"/>
              <a:buChar char="–"/>
              <a:tabLst>
                <a:tab pos="3656013" algn="l"/>
              </a:tabLst>
              <a:defRPr/>
            </a:pPr>
            <a:r>
              <a:rPr lang="en-US" sz="2400" dirty="0"/>
              <a:t>Syntax:</a:t>
            </a:r>
            <a:br>
              <a:rPr lang="en-US" sz="2400" dirty="0"/>
            </a:br>
            <a:r>
              <a:rPr lang="en-US" sz="2400" dirty="0"/>
              <a:t>&lt;</a:t>
            </a:r>
            <a:r>
              <a:rPr lang="en-US" sz="2400" dirty="0" err="1"/>
              <a:t>return_type</a:t>
            </a:r>
            <a:r>
              <a:rPr lang="en-US" sz="2400" dirty="0"/>
              <a:t>&gt; </a:t>
            </a:r>
            <a:r>
              <a:rPr lang="en-US" sz="2400" dirty="0" err="1"/>
              <a:t>FnName</a:t>
            </a:r>
            <a:r>
              <a:rPr lang="en-US" sz="2400" dirty="0"/>
              <a:t>(&lt;formal-parameter-list&gt;);</a:t>
            </a:r>
          </a:p>
          <a:p>
            <a:pPr lvl="1" eaLnBrk="1" fontAlgn="auto" hangingPunct="1">
              <a:lnSpc>
                <a:spcPct val="90000"/>
              </a:lnSpc>
              <a:spcAft>
                <a:spcPts val="0"/>
              </a:spcAft>
              <a:buFont typeface="Arial" pitchFamily="34" charset="0"/>
              <a:buChar char="–"/>
              <a:tabLst>
                <a:tab pos="2743200" algn="l"/>
              </a:tabLst>
              <a:defRPr/>
            </a:pPr>
            <a:r>
              <a:rPr lang="en-US" sz="2400" dirty="0"/>
              <a:t>Example:</a:t>
            </a:r>
            <a:br>
              <a:rPr lang="en-US" sz="2400" dirty="0"/>
            </a:br>
            <a:r>
              <a:rPr lang="en-US" sz="2400" dirty="0"/>
              <a:t>double </a:t>
            </a:r>
            <a:r>
              <a:rPr lang="en-US" sz="2400" dirty="0" err="1"/>
              <a:t>totalCost</a:t>
            </a:r>
            <a:r>
              <a:rPr lang="en-US" sz="2400" dirty="0"/>
              <a:t>(	</a:t>
            </a:r>
            <a:r>
              <a:rPr lang="en-US" sz="2400" dirty="0" err="1"/>
              <a:t>int</a:t>
            </a:r>
            <a:r>
              <a:rPr lang="en-US" sz="2400" dirty="0"/>
              <a:t> </a:t>
            </a:r>
            <a:r>
              <a:rPr lang="en-US" sz="2400" dirty="0" err="1"/>
              <a:t>numberParameter</a:t>
            </a:r>
            <a:r>
              <a:rPr lang="en-US" sz="2400" dirty="0"/>
              <a:t>,</a:t>
            </a:r>
            <a:br>
              <a:rPr lang="en-US" sz="2400" dirty="0"/>
            </a:br>
            <a:r>
              <a:rPr lang="en-US" sz="2400" dirty="0"/>
              <a:t>	double </a:t>
            </a:r>
            <a:r>
              <a:rPr lang="en-US" sz="2400" dirty="0" err="1"/>
              <a:t>priceParameter</a:t>
            </a:r>
            <a:r>
              <a:rPr lang="en-US" sz="2400" dirty="0"/>
              <a:t>);</a:t>
            </a:r>
          </a:p>
          <a:p>
            <a:pPr eaLnBrk="1" fontAlgn="auto" hangingPunct="1">
              <a:lnSpc>
                <a:spcPct val="90000"/>
              </a:lnSpc>
              <a:spcAft>
                <a:spcPts val="0"/>
              </a:spcAft>
              <a:buFont typeface="Arial" pitchFamily="34" charset="0"/>
              <a:buChar char="•"/>
              <a:tabLst>
                <a:tab pos="3656013" algn="l"/>
              </a:tabLst>
              <a:defRPr/>
            </a:pPr>
            <a:r>
              <a:rPr lang="en-US" sz="2800" dirty="0"/>
              <a:t>Placed before any calls</a:t>
            </a:r>
          </a:p>
          <a:p>
            <a:pPr lvl="1" eaLnBrk="1" fontAlgn="auto" hangingPunct="1">
              <a:lnSpc>
                <a:spcPct val="90000"/>
              </a:lnSpc>
              <a:spcAft>
                <a:spcPts val="0"/>
              </a:spcAft>
              <a:buFont typeface="Arial" pitchFamily="34" charset="0"/>
              <a:buChar char="–"/>
              <a:tabLst>
                <a:tab pos="3656013" algn="l"/>
              </a:tabLst>
              <a:defRPr/>
            </a:pPr>
            <a:r>
              <a:rPr lang="en-US" sz="2400" dirty="0"/>
              <a:t>In declaration space of main()</a:t>
            </a:r>
          </a:p>
          <a:p>
            <a:pPr lvl="1" eaLnBrk="1" fontAlgn="auto" hangingPunct="1">
              <a:lnSpc>
                <a:spcPct val="90000"/>
              </a:lnSpc>
              <a:spcAft>
                <a:spcPts val="0"/>
              </a:spcAft>
              <a:buFont typeface="Arial" pitchFamily="34" charset="0"/>
              <a:buChar char="–"/>
              <a:tabLst>
                <a:tab pos="3656013" algn="l"/>
              </a:tabLst>
              <a:defRPr/>
            </a:pPr>
            <a:r>
              <a:rPr lang="en-US" sz="2400" dirty="0"/>
              <a:t>Or above main() in global </a:t>
            </a:r>
            <a:r>
              <a:rPr lang="en-US" sz="2400" dirty="0" smtClean="0"/>
              <a:t>space</a:t>
            </a:r>
          </a:p>
          <a:p>
            <a:pPr eaLnBrk="1" fontAlgn="auto" hangingPunct="1">
              <a:lnSpc>
                <a:spcPct val="90000"/>
              </a:lnSpc>
              <a:spcAft>
                <a:spcPts val="0"/>
              </a:spcAft>
              <a:tabLst>
                <a:tab pos="3656013" algn="l"/>
              </a:tabLst>
              <a:defRPr/>
            </a:pPr>
            <a:r>
              <a:rPr lang="en-US" sz="2800" dirty="0" smtClean="0"/>
              <a:t>Detail: parameter types are </a:t>
            </a:r>
            <a:r>
              <a:rPr lang="en-US" sz="2800" dirty="0" err="1" smtClean="0"/>
              <a:t>manadatory</a:t>
            </a:r>
            <a:r>
              <a:rPr lang="en-US" sz="2800" dirty="0" smtClean="0"/>
              <a:t>, but names are optional</a:t>
            </a:r>
            <a:endParaRPr lang="en-US" sz="2800" dirty="0"/>
          </a:p>
        </p:txBody>
      </p:sp>
      <p:sp>
        <p:nvSpPr>
          <p:cNvPr id="8" name="Slide Number Placeholder 7"/>
          <p:cNvSpPr>
            <a:spLocks noGrp="1"/>
          </p:cNvSpPr>
          <p:nvPr>
            <p:ph type="sldNum" sz="quarter" idx="11"/>
          </p:nvPr>
        </p:nvSpPr>
        <p:spPr/>
        <p:txBody>
          <a:bodyPr/>
          <a:lstStyle/>
          <a:p>
            <a:pPr>
              <a:defRPr/>
            </a:pPr>
            <a:r>
              <a:rPr lang="en-US"/>
              <a:t>3-</a:t>
            </a:r>
            <a:fld id="{AF4CFA26-26AF-4D30-B2B5-1C1F817358F8}" type="slidenum">
              <a:rPr lang="en-US"/>
              <a:pPr>
                <a:defRPr/>
              </a:pPr>
              <a:t>46</a:t>
            </a:fld>
            <a:endParaRPr lang="en-US"/>
          </a:p>
        </p:txBody>
      </p:sp>
      <p:sp>
        <p:nvSpPr>
          <p:cNvPr id="51204"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104600074"/>
      </p:ext>
    </p:extLst>
  </p:cSld>
  <p:clrMapOvr>
    <a:masterClrMapping/>
  </p:clrMapOvr>
  <p:transition xmlns:p14="http://schemas.microsoft.com/office/powerpoint/2010/mai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mtClean="0"/>
              <a:t>Function Definition</a:t>
            </a:r>
          </a:p>
        </p:txBody>
      </p:sp>
      <p:sp>
        <p:nvSpPr>
          <p:cNvPr id="53250" name="Rectangle 3"/>
          <p:cNvSpPr>
            <a:spLocks noGrp="1" noChangeArrowheads="1"/>
          </p:cNvSpPr>
          <p:nvPr>
            <p:ph type="body" idx="1"/>
          </p:nvPr>
        </p:nvSpPr>
        <p:spPr/>
        <p:txBody>
          <a:bodyPr/>
          <a:lstStyle/>
          <a:p>
            <a:pPr eaLnBrk="1" hangingPunct="1">
              <a:lnSpc>
                <a:spcPct val="90000"/>
              </a:lnSpc>
            </a:pPr>
            <a:r>
              <a:rPr lang="en-US" sz="2400" dirty="0" smtClean="0"/>
              <a:t>Implementation of function</a:t>
            </a:r>
          </a:p>
          <a:p>
            <a:pPr eaLnBrk="1" hangingPunct="1">
              <a:lnSpc>
                <a:spcPct val="90000"/>
              </a:lnSpc>
            </a:pPr>
            <a:r>
              <a:rPr lang="en-US" sz="2400" dirty="0" smtClean="0"/>
              <a:t>Just like implementing function main()</a:t>
            </a:r>
          </a:p>
          <a:p>
            <a:pPr eaLnBrk="1" hangingPunct="1">
              <a:lnSpc>
                <a:spcPct val="90000"/>
              </a:lnSpc>
            </a:pPr>
            <a:r>
              <a:rPr lang="en-US" sz="2400" dirty="0" smtClean="0"/>
              <a:t>Example:</a:t>
            </a:r>
            <a:br>
              <a:rPr lang="en-US" sz="2400" dirty="0" smtClean="0"/>
            </a:br>
            <a:r>
              <a:rPr lang="en-US" sz="2400" dirty="0" smtClean="0"/>
              <a:t/>
            </a:r>
            <a:br>
              <a:rPr lang="en-US" sz="2400" dirty="0" smtClean="0"/>
            </a:br>
            <a:r>
              <a:rPr lang="en-US" sz="2000" b="1" dirty="0" smtClean="0">
                <a:latin typeface="Courier New" panose="02070309020205020404" pitchFamily="49" charset="0"/>
                <a:cs typeface="Courier New" panose="02070309020205020404" pitchFamily="49" charset="0"/>
              </a:rPr>
              <a:t>double </a:t>
            </a:r>
            <a:r>
              <a:rPr lang="en-US" sz="2000" b="1" dirty="0" err="1" smtClean="0">
                <a:latin typeface="Courier New" panose="02070309020205020404" pitchFamily="49" charset="0"/>
                <a:cs typeface="Courier New" panose="02070309020205020404" pitchFamily="49" charset="0"/>
              </a:rPr>
              <a:t>totalCost</a:t>
            </a:r>
            <a:r>
              <a:rPr lang="en-US" sz="2000" b="1" dirty="0" smtClean="0">
                <a:latin typeface="Courier New" panose="02070309020205020404" pitchFamily="49" charset="0"/>
                <a:cs typeface="Courier New" panose="02070309020205020404" pitchFamily="49" charset="0"/>
              </a:rPr>
              <a:t>(</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numberParameter</a:t>
            </a: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a:latin typeface="Courier New" panose="02070309020205020404" pitchFamily="49" charset="0"/>
                <a:cs typeface="Courier New" panose="02070309020205020404" pitchFamily="49" charset="0"/>
              </a:rPr>
              <a:t> </a:t>
            </a:r>
            <a:r>
              <a:rPr lang="en-US" sz="2000" b="1" dirty="0" smtClean="0">
                <a:latin typeface="Courier New" panose="02070309020205020404" pitchFamily="49" charset="0"/>
                <a:cs typeface="Courier New" panose="02070309020205020404" pitchFamily="49" charset="0"/>
              </a:rPr>
              <a:t>                double </a:t>
            </a:r>
            <a:r>
              <a:rPr lang="en-US" sz="2000" b="1" dirty="0" err="1" smtClean="0">
                <a:latin typeface="Courier New" panose="02070309020205020404" pitchFamily="49" charset="0"/>
                <a:cs typeface="Courier New" panose="02070309020205020404" pitchFamily="49" charset="0"/>
              </a:rPr>
              <a:t>priceParameter</a:t>
            </a: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const</a:t>
            </a:r>
            <a:r>
              <a:rPr lang="en-US" sz="2000" b="1" dirty="0" smtClean="0">
                <a:latin typeface="Courier New" panose="02070309020205020404" pitchFamily="49" charset="0"/>
                <a:cs typeface="Courier New" panose="02070309020205020404" pitchFamily="49" charset="0"/>
              </a:rPr>
              <a:t> double TAXRATE = 0.05;</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double </a:t>
            </a:r>
            <a:r>
              <a:rPr lang="en-US" sz="2000" b="1" dirty="0" err="1" smtClean="0">
                <a:latin typeface="Courier New" panose="02070309020205020404" pitchFamily="49" charset="0"/>
                <a:cs typeface="Courier New" panose="02070309020205020404" pitchFamily="49" charset="0"/>
              </a:rPr>
              <a:t>subTotal</a:t>
            </a: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subtotal = </a:t>
            </a:r>
            <a:r>
              <a:rPr lang="en-US" sz="2000" b="1" dirty="0" err="1" smtClean="0">
                <a:latin typeface="Courier New" panose="02070309020205020404" pitchFamily="49" charset="0"/>
                <a:cs typeface="Courier New" panose="02070309020205020404" pitchFamily="49" charset="0"/>
              </a:rPr>
              <a:t>priceParameter</a:t>
            </a:r>
            <a:r>
              <a:rPr lang="en-US" sz="2000" b="1" dirty="0" smtClean="0">
                <a:latin typeface="Courier New" panose="02070309020205020404" pitchFamily="49" charset="0"/>
                <a:cs typeface="Courier New" panose="02070309020205020404" pitchFamily="49" charset="0"/>
              </a:rPr>
              <a:t> * </a:t>
            </a:r>
            <a:r>
              <a:rPr lang="en-US" sz="2000" b="1" dirty="0" err="1" smtClean="0">
                <a:latin typeface="Courier New" panose="02070309020205020404" pitchFamily="49" charset="0"/>
                <a:cs typeface="Courier New" panose="02070309020205020404" pitchFamily="49" charset="0"/>
              </a:rPr>
              <a:t>numberParameter</a:t>
            </a:r>
            <a:r>
              <a:rPr lang="en-US" sz="2000" b="1" dirty="0" smtClean="0">
                <a:latin typeface="Courier New" panose="02070309020205020404" pitchFamily="49" charset="0"/>
                <a:cs typeface="Courier New" panose="02070309020205020404" pitchFamily="49" charset="0"/>
              </a:rPr>
              <a:t>;</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return (subtotal + subtotal * TAXRATE);</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a:t>
            </a:r>
          </a:p>
        </p:txBody>
      </p:sp>
      <p:sp>
        <p:nvSpPr>
          <p:cNvPr id="8" name="Slide Number Placeholder 7"/>
          <p:cNvSpPr>
            <a:spLocks noGrp="1"/>
          </p:cNvSpPr>
          <p:nvPr>
            <p:ph type="sldNum" sz="quarter" idx="11"/>
          </p:nvPr>
        </p:nvSpPr>
        <p:spPr/>
        <p:txBody>
          <a:bodyPr/>
          <a:lstStyle/>
          <a:p>
            <a:pPr>
              <a:defRPr/>
            </a:pPr>
            <a:r>
              <a:rPr lang="en-US"/>
              <a:t>3-</a:t>
            </a:r>
            <a:fld id="{B30E4D27-9EA8-4058-B182-2C4310B309B1}" type="slidenum">
              <a:rPr lang="en-US"/>
              <a:pPr>
                <a:defRPr/>
              </a:pPr>
              <a:t>47</a:t>
            </a:fld>
            <a:endParaRPr lang="en-US"/>
          </a:p>
        </p:txBody>
      </p:sp>
      <p:sp>
        <p:nvSpPr>
          <p:cNvPr id="53252"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467953051"/>
      </p:ext>
    </p:extLst>
  </p:cSld>
  <p:clrMapOvr>
    <a:masterClrMapping/>
  </p:clrMapOvr>
  <p:transition xmlns:p14="http://schemas.microsoft.com/office/powerpoint/2010/mai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mtClean="0"/>
              <a:t>Function Definition Placement</a:t>
            </a:r>
          </a:p>
        </p:txBody>
      </p:sp>
      <p:sp>
        <p:nvSpPr>
          <p:cNvPr id="55298" name="Rectangle 3"/>
          <p:cNvSpPr>
            <a:spLocks noGrp="1" noChangeArrowheads="1"/>
          </p:cNvSpPr>
          <p:nvPr>
            <p:ph type="body" idx="1"/>
          </p:nvPr>
        </p:nvSpPr>
        <p:spPr/>
        <p:txBody>
          <a:bodyPr/>
          <a:lstStyle/>
          <a:p>
            <a:pPr eaLnBrk="1" hangingPunct="1">
              <a:lnSpc>
                <a:spcPct val="90000"/>
              </a:lnSpc>
            </a:pPr>
            <a:r>
              <a:rPr lang="en-US" sz="2800" smtClean="0"/>
              <a:t>Placed after function main()</a:t>
            </a:r>
          </a:p>
          <a:p>
            <a:pPr lvl="1" eaLnBrk="1" hangingPunct="1">
              <a:lnSpc>
                <a:spcPct val="90000"/>
              </a:lnSpc>
            </a:pPr>
            <a:r>
              <a:rPr lang="en-US" sz="2400" smtClean="0"/>
              <a:t>NOT "inside" function main()!</a:t>
            </a:r>
          </a:p>
          <a:p>
            <a:pPr eaLnBrk="1" hangingPunct="1">
              <a:lnSpc>
                <a:spcPct val="90000"/>
              </a:lnSpc>
              <a:spcBef>
                <a:spcPct val="50000"/>
              </a:spcBef>
            </a:pPr>
            <a:r>
              <a:rPr lang="en-US" sz="2800" smtClean="0"/>
              <a:t>Functions are "equals"; no function is ever</a:t>
            </a:r>
            <a:br>
              <a:rPr lang="en-US" sz="2800" smtClean="0"/>
            </a:br>
            <a:r>
              <a:rPr lang="en-US" sz="2800" smtClean="0"/>
              <a:t>"part" of another</a:t>
            </a:r>
          </a:p>
          <a:p>
            <a:pPr eaLnBrk="1" hangingPunct="1">
              <a:lnSpc>
                <a:spcPct val="90000"/>
              </a:lnSpc>
              <a:spcBef>
                <a:spcPct val="50000"/>
              </a:spcBef>
            </a:pPr>
            <a:r>
              <a:rPr lang="en-US" sz="2800" smtClean="0"/>
              <a:t>Formal parameters in definition</a:t>
            </a:r>
          </a:p>
          <a:p>
            <a:pPr lvl="1" eaLnBrk="1" hangingPunct="1">
              <a:lnSpc>
                <a:spcPct val="90000"/>
              </a:lnSpc>
            </a:pPr>
            <a:r>
              <a:rPr lang="en-US" sz="2400" smtClean="0"/>
              <a:t>"Placeholders" for data sent in</a:t>
            </a:r>
          </a:p>
          <a:p>
            <a:pPr lvl="2" eaLnBrk="1" hangingPunct="1">
              <a:lnSpc>
                <a:spcPct val="90000"/>
              </a:lnSpc>
            </a:pPr>
            <a:r>
              <a:rPr lang="en-US" sz="2000" smtClean="0"/>
              <a:t>"Variable name" used to refer to data in definition</a:t>
            </a:r>
          </a:p>
          <a:p>
            <a:pPr eaLnBrk="1" hangingPunct="1">
              <a:lnSpc>
                <a:spcPct val="90000"/>
              </a:lnSpc>
              <a:spcBef>
                <a:spcPct val="50000"/>
              </a:spcBef>
            </a:pPr>
            <a:r>
              <a:rPr lang="en-US" sz="2800" smtClean="0"/>
              <a:t>return statement</a:t>
            </a:r>
          </a:p>
          <a:p>
            <a:pPr lvl="1" eaLnBrk="1" hangingPunct="1">
              <a:lnSpc>
                <a:spcPct val="90000"/>
              </a:lnSpc>
            </a:pPr>
            <a:r>
              <a:rPr lang="en-US" sz="2400" smtClean="0"/>
              <a:t>Sends data back to caller</a:t>
            </a:r>
          </a:p>
        </p:txBody>
      </p:sp>
      <p:sp>
        <p:nvSpPr>
          <p:cNvPr id="8" name="Slide Number Placeholder 7"/>
          <p:cNvSpPr>
            <a:spLocks noGrp="1"/>
          </p:cNvSpPr>
          <p:nvPr>
            <p:ph type="sldNum" sz="quarter" idx="11"/>
          </p:nvPr>
        </p:nvSpPr>
        <p:spPr/>
        <p:txBody>
          <a:bodyPr/>
          <a:lstStyle/>
          <a:p>
            <a:pPr>
              <a:defRPr/>
            </a:pPr>
            <a:r>
              <a:rPr lang="en-US"/>
              <a:t>3-</a:t>
            </a:r>
            <a:fld id="{92C45C59-BCD3-45DC-9D18-2A5CABF93AE7}" type="slidenum">
              <a:rPr lang="en-US"/>
              <a:pPr>
                <a:defRPr/>
              </a:pPr>
              <a:t>48</a:t>
            </a:fld>
            <a:endParaRPr lang="en-US"/>
          </a:p>
        </p:txBody>
      </p:sp>
      <p:sp>
        <p:nvSpPr>
          <p:cNvPr id="55300"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024946780"/>
      </p:ext>
    </p:extLst>
  </p:cSld>
  <p:clrMapOvr>
    <a:masterClrMapping/>
  </p:clrMapOvr>
  <p:transition xmlns:p14="http://schemas.microsoft.com/office/powerpoint/2010/mai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mtClean="0"/>
              <a:t>Function Call</a:t>
            </a:r>
          </a:p>
        </p:txBody>
      </p:sp>
      <p:sp>
        <p:nvSpPr>
          <p:cNvPr id="57346" name="Rectangle 3"/>
          <p:cNvSpPr>
            <a:spLocks noGrp="1" noChangeArrowheads="1"/>
          </p:cNvSpPr>
          <p:nvPr>
            <p:ph type="body" idx="1"/>
          </p:nvPr>
        </p:nvSpPr>
        <p:spPr/>
        <p:txBody>
          <a:bodyPr/>
          <a:lstStyle/>
          <a:p>
            <a:pPr eaLnBrk="1" hangingPunct="1">
              <a:lnSpc>
                <a:spcPct val="90000"/>
              </a:lnSpc>
            </a:pPr>
            <a:r>
              <a:rPr lang="en-US" sz="2800" smtClean="0"/>
              <a:t>Just like calling predefined function</a:t>
            </a:r>
            <a:br>
              <a:rPr lang="en-US" sz="2800" smtClean="0"/>
            </a:br>
            <a:r>
              <a:rPr lang="en-US" sz="2800" smtClean="0"/>
              <a:t>bill = totalCost(number, price);</a:t>
            </a:r>
          </a:p>
          <a:p>
            <a:pPr eaLnBrk="1" hangingPunct="1">
              <a:lnSpc>
                <a:spcPct val="90000"/>
              </a:lnSpc>
              <a:spcBef>
                <a:spcPct val="50000"/>
              </a:spcBef>
            </a:pPr>
            <a:r>
              <a:rPr lang="en-US" sz="2800" smtClean="0"/>
              <a:t>Recall: totalCost returns double value</a:t>
            </a:r>
          </a:p>
          <a:p>
            <a:pPr lvl="1" eaLnBrk="1" hangingPunct="1">
              <a:lnSpc>
                <a:spcPct val="90000"/>
              </a:lnSpc>
            </a:pPr>
            <a:r>
              <a:rPr lang="en-US" sz="2400" smtClean="0"/>
              <a:t>Assigned to variable named "bill"</a:t>
            </a:r>
          </a:p>
          <a:p>
            <a:pPr eaLnBrk="1" hangingPunct="1">
              <a:lnSpc>
                <a:spcPct val="90000"/>
              </a:lnSpc>
              <a:spcBef>
                <a:spcPct val="50000"/>
              </a:spcBef>
            </a:pPr>
            <a:r>
              <a:rPr lang="en-US" sz="2800" smtClean="0"/>
              <a:t>Arguments here: number, price</a:t>
            </a:r>
          </a:p>
          <a:p>
            <a:pPr lvl="1" eaLnBrk="1" hangingPunct="1">
              <a:lnSpc>
                <a:spcPct val="90000"/>
              </a:lnSpc>
            </a:pPr>
            <a:r>
              <a:rPr lang="en-US" sz="2400" smtClean="0"/>
              <a:t>Recall arguments can be literals, variables,</a:t>
            </a:r>
            <a:br>
              <a:rPr lang="en-US" sz="2400" smtClean="0"/>
            </a:br>
            <a:r>
              <a:rPr lang="en-US" sz="2400" smtClean="0"/>
              <a:t>expressions, or combination</a:t>
            </a:r>
          </a:p>
          <a:p>
            <a:pPr lvl="1" eaLnBrk="1" hangingPunct="1">
              <a:lnSpc>
                <a:spcPct val="90000"/>
              </a:lnSpc>
            </a:pPr>
            <a:r>
              <a:rPr lang="en-US" sz="2400" smtClean="0"/>
              <a:t>In function call, arguments often called </a:t>
            </a:r>
            <a:br>
              <a:rPr lang="en-US" sz="2400" smtClean="0"/>
            </a:br>
            <a:r>
              <a:rPr lang="en-US" sz="2400" smtClean="0"/>
              <a:t>"actual arguments"</a:t>
            </a:r>
          </a:p>
          <a:p>
            <a:pPr lvl="2" eaLnBrk="1" hangingPunct="1">
              <a:lnSpc>
                <a:spcPct val="90000"/>
              </a:lnSpc>
            </a:pPr>
            <a:r>
              <a:rPr lang="en-US" sz="2000" smtClean="0"/>
              <a:t>Because they contain the "actual data" being sent</a:t>
            </a:r>
          </a:p>
        </p:txBody>
      </p:sp>
      <p:sp>
        <p:nvSpPr>
          <p:cNvPr id="8" name="Slide Number Placeholder 7"/>
          <p:cNvSpPr>
            <a:spLocks noGrp="1"/>
          </p:cNvSpPr>
          <p:nvPr>
            <p:ph type="sldNum" sz="quarter" idx="11"/>
          </p:nvPr>
        </p:nvSpPr>
        <p:spPr/>
        <p:txBody>
          <a:bodyPr/>
          <a:lstStyle/>
          <a:p>
            <a:pPr>
              <a:defRPr/>
            </a:pPr>
            <a:r>
              <a:rPr lang="en-US"/>
              <a:t>3-</a:t>
            </a:r>
            <a:fld id="{70B749A5-F8DE-4A27-9A81-690D75ECF5D2}" type="slidenum">
              <a:rPr lang="en-US"/>
              <a:pPr>
                <a:defRPr/>
              </a:pPr>
              <a:t>49</a:t>
            </a:fld>
            <a:endParaRPr lang="en-US"/>
          </a:p>
        </p:txBody>
      </p:sp>
      <p:sp>
        <p:nvSpPr>
          <p:cNvPr id="57348"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700651232"/>
      </p:ext>
    </p:extLst>
  </p:cSld>
  <p:clrMapOvr>
    <a:masterClrMapping/>
  </p:clrMapOvr>
  <p:transition xmlns:p14="http://schemas.microsoft.com/office/powerpoint/2010/mai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Statements</a:t>
            </a:r>
          </a:p>
        </p:txBody>
      </p:sp>
      <p:sp>
        <p:nvSpPr>
          <p:cNvPr id="5123" name="Content Placeholder 2"/>
          <p:cNvSpPr>
            <a:spLocks noGrp="1"/>
          </p:cNvSpPr>
          <p:nvPr>
            <p:ph idx="1"/>
          </p:nvPr>
        </p:nvSpPr>
        <p:spPr>
          <a:xfrm>
            <a:off x="457200" y="1087438"/>
            <a:ext cx="8229600" cy="4891087"/>
          </a:xfrm>
        </p:spPr>
        <p:txBody>
          <a:bodyPr/>
          <a:lstStyle/>
          <a:p>
            <a:pPr eaLnBrk="1" hangingPunct="1">
              <a:lnSpc>
                <a:spcPct val="90000"/>
              </a:lnSpc>
            </a:pPr>
            <a:r>
              <a:rPr lang="en-US" sz="3000" b="1" i="1" smtClean="0"/>
              <a:t>Statements</a:t>
            </a:r>
            <a:r>
              <a:rPr lang="en-US" sz="3000" smtClean="0"/>
              <a:t> are roughly equivalent to sentences in natural languages.  A </a:t>
            </a:r>
            <a:r>
              <a:rPr lang="en-US" sz="3000" b="1" i="1" smtClean="0"/>
              <a:t>statement</a:t>
            </a:r>
            <a:r>
              <a:rPr lang="en-US" sz="3000" smtClean="0"/>
              <a:t> forms a complete unit of execution.</a:t>
            </a:r>
          </a:p>
          <a:p>
            <a:pPr eaLnBrk="1" hangingPunct="1">
              <a:lnSpc>
                <a:spcPct val="90000"/>
              </a:lnSpc>
            </a:pPr>
            <a:r>
              <a:rPr lang="en-US" sz="3000" smtClean="0"/>
              <a:t>Two types of statements:</a:t>
            </a:r>
          </a:p>
          <a:p>
            <a:pPr lvl="1" eaLnBrk="1" hangingPunct="1">
              <a:lnSpc>
                <a:spcPct val="90000"/>
              </a:lnSpc>
            </a:pPr>
            <a:r>
              <a:rPr lang="en-US" sz="2600" smtClean="0"/>
              <a:t>Expression statements – end with a semicolon </a:t>
            </a:r>
            <a:r>
              <a:rPr lang="en-US" altLang="en-US" sz="2600" smtClean="0"/>
              <a:t>‘</a:t>
            </a:r>
            <a:r>
              <a:rPr lang="en-US" sz="2600" smtClean="0"/>
              <a:t>;</a:t>
            </a:r>
            <a:r>
              <a:rPr lang="en-US" altLang="en-US" sz="2600" smtClean="0"/>
              <a:t>’</a:t>
            </a:r>
            <a:endParaRPr lang="en-US" sz="2600" smtClean="0"/>
          </a:p>
          <a:p>
            <a:pPr lvl="2" eaLnBrk="1" hangingPunct="1">
              <a:lnSpc>
                <a:spcPct val="90000"/>
              </a:lnSpc>
            </a:pPr>
            <a:r>
              <a:rPr lang="en-US" sz="2200" smtClean="0"/>
              <a:t>Assignment expressions</a:t>
            </a:r>
          </a:p>
          <a:p>
            <a:pPr lvl="2" eaLnBrk="1" hangingPunct="1">
              <a:lnSpc>
                <a:spcPct val="90000"/>
              </a:lnSpc>
            </a:pPr>
            <a:r>
              <a:rPr lang="en-US" sz="2200" smtClean="0"/>
              <a:t>Any use of ++ or --</a:t>
            </a:r>
          </a:p>
          <a:p>
            <a:pPr lvl="2" eaLnBrk="1" hangingPunct="1">
              <a:lnSpc>
                <a:spcPct val="90000"/>
              </a:lnSpc>
            </a:pPr>
            <a:r>
              <a:rPr lang="en-US" sz="2200" smtClean="0"/>
              <a:t>Method invocations</a:t>
            </a:r>
          </a:p>
          <a:p>
            <a:pPr lvl="2" eaLnBrk="1" hangingPunct="1">
              <a:lnSpc>
                <a:spcPct val="90000"/>
              </a:lnSpc>
            </a:pPr>
            <a:r>
              <a:rPr lang="en-US" sz="2200" smtClean="0"/>
              <a:t>Object creation expressions</a:t>
            </a:r>
          </a:p>
          <a:p>
            <a:pPr lvl="1" eaLnBrk="1" hangingPunct="1">
              <a:lnSpc>
                <a:spcPct val="90000"/>
              </a:lnSpc>
            </a:pPr>
            <a:r>
              <a:rPr lang="en-US" sz="2600" smtClean="0"/>
              <a:t>Control Flow statements</a:t>
            </a:r>
          </a:p>
          <a:p>
            <a:pPr lvl="2" eaLnBrk="1" hangingPunct="1">
              <a:lnSpc>
                <a:spcPct val="90000"/>
              </a:lnSpc>
            </a:pPr>
            <a:r>
              <a:rPr lang="en-US" sz="2200" smtClean="0"/>
              <a:t>Selection &amp; repetition structures</a:t>
            </a:r>
          </a:p>
          <a:p>
            <a:pPr lvl="2" eaLnBrk="1" hangingPunct="1">
              <a:lnSpc>
                <a:spcPct val="90000"/>
              </a:lnSpc>
            </a:pPr>
            <a:endParaRPr lang="en-US" sz="2200" smtClean="0"/>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7C09C27-F341-4A55-9540-1B464006C086}" type="slidenum">
              <a:rPr lang="en-US" sz="1200">
                <a:solidFill>
                  <a:srgbClr val="898989"/>
                </a:solidFill>
              </a:rPr>
              <a:pPr>
                <a:spcBef>
                  <a:spcPct val="0"/>
                </a:spcBef>
                <a:buFontTx/>
                <a:buNone/>
              </a:pPr>
              <a:t>5</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200" dirty="0"/>
              <a:t>Function Example: </a:t>
            </a:r>
            <a:br>
              <a:rPr lang="en-US" sz="3200" dirty="0"/>
            </a:br>
            <a:r>
              <a:rPr lang="en-US" sz="3200" b="1" dirty="0"/>
              <a:t>Display 3.5</a:t>
            </a:r>
            <a:r>
              <a:rPr lang="en-US" sz="3200" dirty="0"/>
              <a:t>  A Function </a:t>
            </a:r>
            <a:r>
              <a:rPr lang="en-US" sz="3200" dirty="0" smtClean="0"/>
              <a:t>to Calculate Total Cost (</a:t>
            </a:r>
            <a:r>
              <a:rPr lang="en-US" sz="3200" dirty="0"/>
              <a:t>1 of 2)</a:t>
            </a:r>
          </a:p>
        </p:txBody>
      </p:sp>
      <p:sp>
        <p:nvSpPr>
          <p:cNvPr id="8" name="Slide Number Placeholder 7"/>
          <p:cNvSpPr>
            <a:spLocks noGrp="1"/>
          </p:cNvSpPr>
          <p:nvPr>
            <p:ph type="sldNum" sz="quarter" idx="12"/>
          </p:nvPr>
        </p:nvSpPr>
        <p:spPr/>
        <p:txBody>
          <a:bodyPr/>
          <a:lstStyle/>
          <a:p>
            <a:pPr>
              <a:defRPr/>
            </a:pPr>
            <a:r>
              <a:rPr lang="en-US"/>
              <a:t>3-</a:t>
            </a:r>
            <a:fld id="{D1CA7829-94A6-429E-8729-6F5186EBCADA}" type="slidenum">
              <a:rPr lang="en-US"/>
              <a:pPr>
                <a:defRPr/>
              </a:pPr>
              <a:t>50</a:t>
            </a:fld>
            <a:endParaRPr lang="en-US"/>
          </a:p>
        </p:txBody>
      </p:sp>
      <p:sp>
        <p:nvSpPr>
          <p:cNvPr id="59395" name="Footer Placeholder 8"/>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pic>
        <p:nvPicPr>
          <p:cNvPr id="59396" name="Picture 3"/>
          <p:cNvPicPr>
            <a:picLocks noChangeAspect="1" noChangeArrowheads="1"/>
          </p:cNvPicPr>
          <p:nvPr/>
        </p:nvPicPr>
        <p:blipFill>
          <a:blip r:embed="rId3"/>
          <a:srcRect/>
          <a:stretch>
            <a:fillRect/>
          </a:stretch>
        </p:blipFill>
        <p:spPr bwMode="auto">
          <a:xfrm>
            <a:off x="762000" y="1752600"/>
            <a:ext cx="7770813" cy="4400550"/>
          </a:xfrm>
          <a:prstGeom prst="rect">
            <a:avLst/>
          </a:prstGeom>
          <a:noFill/>
          <a:ln w="9525">
            <a:noFill/>
            <a:miter lim="800000"/>
            <a:headEnd/>
            <a:tailEnd/>
          </a:ln>
        </p:spPr>
      </p:pic>
    </p:spTree>
    <p:extLst>
      <p:ext uri="{BB962C8B-B14F-4D97-AF65-F5344CB8AC3E}">
        <p14:creationId xmlns:p14="http://schemas.microsoft.com/office/powerpoint/2010/main" val="3574620880"/>
      </p:ext>
    </p:extLst>
  </p:cSld>
  <p:clrMapOvr>
    <a:masterClrMapping/>
  </p:clrMapOvr>
  <p:transition xmlns:p14="http://schemas.microsoft.com/office/powerpoint/2010/mai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9"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sz="3200" dirty="0"/>
              <a:t>Function Example: </a:t>
            </a:r>
            <a:br>
              <a:rPr lang="en-US" sz="3200" dirty="0"/>
            </a:br>
            <a:r>
              <a:rPr lang="en-US" sz="3200" b="1" dirty="0"/>
              <a:t>Display 3.5</a:t>
            </a:r>
            <a:r>
              <a:rPr lang="en-US" sz="3200" dirty="0"/>
              <a:t>  A Function to Calculate Total Cost (1 of 2)</a:t>
            </a:r>
          </a:p>
        </p:txBody>
      </p:sp>
      <p:pic>
        <p:nvPicPr>
          <p:cNvPr id="61442" name="Picture 4" descr="C:\WINDOWS\Desktop\Oh_type\sacitch_C++_ppt\gif\savitchc03d05_2of2.gif"/>
          <p:cNvPicPr preferRelativeResize="0">
            <a:picLocks noChangeAspect="1" noChangeArrowheads="1"/>
          </p:cNvPicPr>
          <p:nvPr>
            <p:custDataLst>
              <p:tags r:id="rId1"/>
            </p:custDataLst>
          </p:nvPr>
        </p:nvPicPr>
        <p:blipFill>
          <a:blip r:embed="rId4"/>
          <a:srcRect/>
          <a:stretch>
            <a:fillRect/>
          </a:stretch>
        </p:blipFill>
        <p:spPr bwMode="auto">
          <a:xfrm>
            <a:off x="1741488" y="1738313"/>
            <a:ext cx="6316662" cy="477678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a:t>3-</a:t>
            </a:r>
            <a:fld id="{BCCC08DF-34DA-455E-AB82-EA7A207B3DC3}" type="slidenum">
              <a:rPr lang="en-US"/>
              <a:pPr>
                <a:defRPr/>
              </a:pPr>
              <a:t>51</a:t>
            </a:fld>
            <a:endParaRPr lang="en-US"/>
          </a:p>
        </p:txBody>
      </p:sp>
      <p:sp>
        <p:nvSpPr>
          <p:cNvPr id="61444" name="Footer Placeholder 8"/>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074913297"/>
      </p:ext>
    </p:extLst>
  </p:cSld>
  <p:clrMapOvr>
    <a:masterClrMapping/>
  </p:clrMapOvr>
  <p:transition xmlns:p14="http://schemas.microsoft.com/office/powerpoint/2010/mai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mtClean="0"/>
              <a:t>Parameter vs. Argument</a:t>
            </a:r>
          </a:p>
        </p:txBody>
      </p:sp>
      <p:sp>
        <p:nvSpPr>
          <p:cNvPr id="65538" name="Rectangle 3"/>
          <p:cNvSpPr>
            <a:spLocks noGrp="1" noChangeArrowheads="1"/>
          </p:cNvSpPr>
          <p:nvPr>
            <p:ph type="body" idx="1"/>
          </p:nvPr>
        </p:nvSpPr>
        <p:spPr/>
        <p:txBody>
          <a:bodyPr/>
          <a:lstStyle/>
          <a:p>
            <a:pPr eaLnBrk="1" hangingPunct="1">
              <a:lnSpc>
                <a:spcPct val="90000"/>
              </a:lnSpc>
            </a:pPr>
            <a:r>
              <a:rPr lang="en-US" sz="2800" smtClean="0"/>
              <a:t>Terms often used interchangeably</a:t>
            </a:r>
          </a:p>
          <a:p>
            <a:pPr eaLnBrk="1" hangingPunct="1">
              <a:lnSpc>
                <a:spcPct val="90000"/>
              </a:lnSpc>
              <a:spcBef>
                <a:spcPct val="50000"/>
              </a:spcBef>
            </a:pPr>
            <a:r>
              <a:rPr lang="en-US" sz="2800" smtClean="0"/>
              <a:t>Formal parameters/arguments</a:t>
            </a:r>
          </a:p>
          <a:p>
            <a:pPr lvl="1" eaLnBrk="1" hangingPunct="1">
              <a:lnSpc>
                <a:spcPct val="90000"/>
              </a:lnSpc>
            </a:pPr>
            <a:r>
              <a:rPr lang="en-US" sz="2400" smtClean="0"/>
              <a:t>In function declaration</a:t>
            </a:r>
          </a:p>
          <a:p>
            <a:pPr lvl="1" eaLnBrk="1" hangingPunct="1">
              <a:lnSpc>
                <a:spcPct val="90000"/>
              </a:lnSpc>
            </a:pPr>
            <a:r>
              <a:rPr lang="en-US" sz="2400" smtClean="0"/>
              <a:t>In function definition’s header</a:t>
            </a:r>
          </a:p>
          <a:p>
            <a:pPr eaLnBrk="1" hangingPunct="1">
              <a:lnSpc>
                <a:spcPct val="90000"/>
              </a:lnSpc>
              <a:spcBef>
                <a:spcPct val="50000"/>
              </a:spcBef>
            </a:pPr>
            <a:r>
              <a:rPr lang="en-US" sz="2800" smtClean="0"/>
              <a:t>Actual parameters/arguments</a:t>
            </a:r>
          </a:p>
          <a:p>
            <a:pPr lvl="1" eaLnBrk="1" hangingPunct="1">
              <a:lnSpc>
                <a:spcPct val="90000"/>
              </a:lnSpc>
            </a:pPr>
            <a:r>
              <a:rPr lang="en-US" sz="2400" smtClean="0"/>
              <a:t>In function call</a:t>
            </a:r>
          </a:p>
          <a:p>
            <a:pPr eaLnBrk="1" hangingPunct="1">
              <a:lnSpc>
                <a:spcPct val="90000"/>
              </a:lnSpc>
              <a:spcBef>
                <a:spcPct val="50000"/>
              </a:spcBef>
            </a:pPr>
            <a:r>
              <a:rPr lang="en-US" sz="2800" smtClean="0"/>
              <a:t>Technically parameter is "formal" piece</a:t>
            </a:r>
            <a:br>
              <a:rPr lang="en-US" sz="2800" smtClean="0"/>
            </a:br>
            <a:r>
              <a:rPr lang="en-US" sz="2800" smtClean="0"/>
              <a:t>while argument is "actual" piece*</a:t>
            </a:r>
          </a:p>
          <a:p>
            <a:pPr lvl="1" eaLnBrk="1" hangingPunct="1">
              <a:lnSpc>
                <a:spcPct val="90000"/>
              </a:lnSpc>
            </a:pPr>
            <a:r>
              <a:rPr lang="en-US" sz="2400" smtClean="0"/>
              <a:t>*Terms not always used this way</a:t>
            </a:r>
          </a:p>
        </p:txBody>
      </p:sp>
      <p:sp>
        <p:nvSpPr>
          <p:cNvPr id="8" name="Slide Number Placeholder 7"/>
          <p:cNvSpPr>
            <a:spLocks noGrp="1"/>
          </p:cNvSpPr>
          <p:nvPr>
            <p:ph type="sldNum" sz="quarter" idx="11"/>
          </p:nvPr>
        </p:nvSpPr>
        <p:spPr/>
        <p:txBody>
          <a:bodyPr/>
          <a:lstStyle/>
          <a:p>
            <a:pPr>
              <a:defRPr/>
            </a:pPr>
            <a:r>
              <a:rPr lang="en-US"/>
              <a:t>3-</a:t>
            </a:r>
            <a:fld id="{08218B05-450D-4047-BAF9-F5C985C11DEE}" type="slidenum">
              <a:rPr lang="en-US"/>
              <a:pPr>
                <a:defRPr/>
              </a:pPr>
              <a:t>52</a:t>
            </a:fld>
            <a:endParaRPr lang="en-US"/>
          </a:p>
        </p:txBody>
      </p:sp>
      <p:sp>
        <p:nvSpPr>
          <p:cNvPr id="65540"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876743506"/>
      </p:ext>
    </p:extLst>
  </p:cSld>
  <p:clrMapOvr>
    <a:masterClrMapping/>
  </p:clrMapOvr>
  <p:transition xmlns:p14="http://schemas.microsoft.com/office/powerpoint/2010/mai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smtClean="0"/>
              <a:t>Declaring Void Functions</a:t>
            </a:r>
          </a:p>
        </p:txBody>
      </p:sp>
      <p:sp>
        <p:nvSpPr>
          <p:cNvPr id="71682" name="Rectangle 3"/>
          <p:cNvSpPr>
            <a:spLocks noGrp="1" noChangeArrowheads="1"/>
          </p:cNvSpPr>
          <p:nvPr>
            <p:ph type="body" idx="1"/>
          </p:nvPr>
        </p:nvSpPr>
        <p:spPr/>
        <p:txBody>
          <a:bodyPr/>
          <a:lstStyle/>
          <a:p>
            <a:pPr eaLnBrk="1" hangingPunct="1"/>
            <a:r>
              <a:rPr lang="en-US" dirty="0" smtClean="0"/>
              <a:t>“void” functions are called for side effects; don’t return any usable value</a:t>
            </a:r>
          </a:p>
          <a:p>
            <a:pPr eaLnBrk="1" hangingPunct="1"/>
            <a:r>
              <a:rPr lang="en-US" dirty="0" smtClean="0"/>
              <a:t>Declaration is similar to functions returning a value, but return type specified as "void"</a:t>
            </a:r>
          </a:p>
          <a:p>
            <a:pPr eaLnBrk="1" hangingPunct="1"/>
            <a:r>
              <a:rPr lang="en-US" dirty="0" smtClean="0"/>
              <a:t>Example:</a:t>
            </a:r>
          </a:p>
          <a:p>
            <a:pPr lvl="1" eaLnBrk="1" hangingPunct="1"/>
            <a:r>
              <a:rPr lang="en-US" dirty="0" smtClean="0"/>
              <a:t>Function declaration/prototype:</a:t>
            </a:r>
            <a:br>
              <a:rPr lang="en-US" dirty="0" smtClean="0"/>
            </a:br>
            <a:r>
              <a:rPr lang="en-US" dirty="0" smtClean="0"/>
              <a:t>void </a:t>
            </a:r>
            <a:r>
              <a:rPr lang="en-US" dirty="0" err="1" smtClean="0"/>
              <a:t>showResults</a:t>
            </a:r>
            <a:r>
              <a:rPr lang="en-US" dirty="0" smtClean="0"/>
              <a:t>(double </a:t>
            </a:r>
            <a:r>
              <a:rPr lang="en-US" dirty="0" err="1" smtClean="0"/>
              <a:t>fDegrees</a:t>
            </a:r>
            <a:r>
              <a:rPr lang="en-US" dirty="0" smtClean="0"/>
              <a:t>, </a:t>
            </a:r>
            <a:br>
              <a:rPr lang="en-US" dirty="0" smtClean="0"/>
            </a:br>
            <a:r>
              <a:rPr lang="en-US" dirty="0" smtClean="0"/>
              <a:t>						 double </a:t>
            </a:r>
            <a:r>
              <a:rPr lang="en-US" dirty="0" err="1" smtClean="0"/>
              <a:t>cDegrees</a:t>
            </a:r>
            <a:r>
              <a:rPr lang="en-US" dirty="0" smtClean="0"/>
              <a:t>);</a:t>
            </a:r>
          </a:p>
          <a:p>
            <a:pPr lvl="2" eaLnBrk="1" hangingPunct="1"/>
            <a:r>
              <a:rPr lang="en-US" dirty="0" smtClean="0"/>
              <a:t>Return-type is "void" </a:t>
            </a:r>
          </a:p>
          <a:p>
            <a:pPr lvl="2" eaLnBrk="1" hangingPunct="1"/>
            <a:r>
              <a:rPr lang="en-US" dirty="0" smtClean="0"/>
              <a:t>Nothing is returned</a:t>
            </a:r>
          </a:p>
        </p:txBody>
      </p:sp>
      <p:sp>
        <p:nvSpPr>
          <p:cNvPr id="8" name="Slide Number Placeholder 7"/>
          <p:cNvSpPr>
            <a:spLocks noGrp="1"/>
          </p:cNvSpPr>
          <p:nvPr>
            <p:ph type="sldNum" sz="quarter" idx="11"/>
          </p:nvPr>
        </p:nvSpPr>
        <p:spPr/>
        <p:txBody>
          <a:bodyPr/>
          <a:lstStyle/>
          <a:p>
            <a:pPr>
              <a:defRPr/>
            </a:pPr>
            <a:r>
              <a:rPr lang="en-US"/>
              <a:t>3-</a:t>
            </a:r>
            <a:fld id="{3DA8064B-7B32-41C8-B16E-DA1722EF2510}" type="slidenum">
              <a:rPr lang="en-US"/>
              <a:pPr>
                <a:defRPr/>
              </a:pPr>
              <a:t>53</a:t>
            </a:fld>
            <a:endParaRPr lang="en-US"/>
          </a:p>
        </p:txBody>
      </p:sp>
      <p:sp>
        <p:nvSpPr>
          <p:cNvPr id="71684"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119600338"/>
      </p:ext>
    </p:extLst>
  </p:cSld>
  <p:clrMapOvr>
    <a:masterClrMapping/>
  </p:clrMapOvr>
  <p:transition xmlns:p14="http://schemas.microsoft.com/office/powerpoint/2010/mai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mtClean="0"/>
              <a:t>More on Return Statements</a:t>
            </a:r>
          </a:p>
        </p:txBody>
      </p:sp>
      <p:sp>
        <p:nvSpPr>
          <p:cNvPr id="77826" name="Rectangle 3"/>
          <p:cNvSpPr>
            <a:spLocks noGrp="1" noChangeArrowheads="1"/>
          </p:cNvSpPr>
          <p:nvPr>
            <p:ph type="body" idx="1"/>
          </p:nvPr>
        </p:nvSpPr>
        <p:spPr/>
        <p:txBody>
          <a:bodyPr/>
          <a:lstStyle/>
          <a:p>
            <a:pPr eaLnBrk="1" hangingPunct="1"/>
            <a:r>
              <a:rPr lang="en-US" sz="2800" smtClean="0"/>
              <a:t>Transfers control back to "calling" function</a:t>
            </a:r>
          </a:p>
          <a:p>
            <a:pPr lvl="1" eaLnBrk="1" hangingPunct="1"/>
            <a:r>
              <a:rPr lang="en-US" sz="2400" smtClean="0"/>
              <a:t>For return type other than void, MUST have</a:t>
            </a:r>
            <a:br>
              <a:rPr lang="en-US" sz="2400" smtClean="0"/>
            </a:br>
            <a:r>
              <a:rPr lang="en-US" sz="2400" smtClean="0"/>
              <a:t>return statement</a:t>
            </a:r>
          </a:p>
          <a:p>
            <a:pPr lvl="1" eaLnBrk="1" hangingPunct="1"/>
            <a:r>
              <a:rPr lang="en-US" sz="2400" smtClean="0"/>
              <a:t>Typically the LAST statement in </a:t>
            </a:r>
            <a:br>
              <a:rPr lang="en-US" sz="2400" smtClean="0"/>
            </a:br>
            <a:r>
              <a:rPr lang="en-US" sz="2400" smtClean="0"/>
              <a:t>function definition</a:t>
            </a:r>
          </a:p>
          <a:p>
            <a:pPr eaLnBrk="1" hangingPunct="1">
              <a:spcBef>
                <a:spcPct val="50000"/>
              </a:spcBef>
            </a:pPr>
            <a:r>
              <a:rPr lang="en-US" sz="2800" smtClean="0"/>
              <a:t>return statement optional for void functions</a:t>
            </a:r>
          </a:p>
          <a:p>
            <a:pPr lvl="1" eaLnBrk="1" hangingPunct="1"/>
            <a:r>
              <a:rPr lang="en-US" sz="2400" smtClean="0"/>
              <a:t>Closing } would implicitly return control from</a:t>
            </a:r>
            <a:br>
              <a:rPr lang="en-US" sz="2400" smtClean="0"/>
            </a:br>
            <a:r>
              <a:rPr lang="en-US" sz="2400" smtClean="0"/>
              <a:t>void function</a:t>
            </a:r>
          </a:p>
        </p:txBody>
      </p:sp>
      <p:sp>
        <p:nvSpPr>
          <p:cNvPr id="8" name="Slide Number Placeholder 7"/>
          <p:cNvSpPr>
            <a:spLocks noGrp="1"/>
          </p:cNvSpPr>
          <p:nvPr>
            <p:ph type="sldNum" sz="quarter" idx="11"/>
          </p:nvPr>
        </p:nvSpPr>
        <p:spPr/>
        <p:txBody>
          <a:bodyPr/>
          <a:lstStyle/>
          <a:p>
            <a:pPr>
              <a:defRPr/>
            </a:pPr>
            <a:r>
              <a:rPr lang="en-US"/>
              <a:t>3-</a:t>
            </a:r>
            <a:fld id="{049B87C4-1D86-4187-9EEE-7F5E6D840F37}" type="slidenum">
              <a:rPr lang="en-US"/>
              <a:pPr>
                <a:defRPr/>
              </a:pPr>
              <a:t>54</a:t>
            </a:fld>
            <a:endParaRPr lang="en-US"/>
          </a:p>
        </p:txBody>
      </p:sp>
      <p:sp>
        <p:nvSpPr>
          <p:cNvPr id="77828"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571452139"/>
      </p:ext>
    </p:extLst>
  </p:cSld>
  <p:clrMapOvr>
    <a:masterClrMapping/>
  </p:clrMapOvr>
  <p:transition xmlns:p14="http://schemas.microsoft.com/office/powerpoint/2010/mai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t>Preconditions and Postconditions</a:t>
            </a:r>
          </a:p>
        </p:txBody>
      </p:sp>
      <p:sp>
        <p:nvSpPr>
          <p:cNvPr id="79874" name="Rectangle 3"/>
          <p:cNvSpPr>
            <a:spLocks noGrp="1" noChangeArrowheads="1"/>
          </p:cNvSpPr>
          <p:nvPr>
            <p:ph type="body" idx="1"/>
          </p:nvPr>
        </p:nvSpPr>
        <p:spPr/>
        <p:txBody>
          <a:bodyPr/>
          <a:lstStyle/>
          <a:p>
            <a:pPr eaLnBrk="1" hangingPunct="1"/>
            <a:r>
              <a:rPr lang="en-US" sz="2800" smtClean="0"/>
              <a:t>Similar to "I-P-O" discussion</a:t>
            </a:r>
          </a:p>
          <a:p>
            <a:pPr eaLnBrk="1" hangingPunct="1">
              <a:spcBef>
                <a:spcPct val="50000"/>
              </a:spcBef>
            </a:pPr>
            <a:r>
              <a:rPr lang="en-US" sz="2800" smtClean="0"/>
              <a:t>Comment function declaration:</a:t>
            </a:r>
            <a:br>
              <a:rPr lang="en-US" sz="2800" smtClean="0"/>
            </a:br>
            <a:r>
              <a:rPr lang="en-US" sz="2000" smtClean="0"/>
              <a:t>void showInterest(double balance, double rate);</a:t>
            </a:r>
            <a:br>
              <a:rPr lang="en-US" sz="2000" smtClean="0"/>
            </a:br>
            <a:r>
              <a:rPr lang="en-US" sz="2000" smtClean="0"/>
              <a:t>//Precondition: balance is nonnegative account balance</a:t>
            </a:r>
            <a:br>
              <a:rPr lang="en-US" sz="2000" smtClean="0"/>
            </a:br>
            <a:r>
              <a:rPr lang="en-US" sz="2000" smtClean="0"/>
              <a:t>//		rate is interest rate as percentage</a:t>
            </a:r>
            <a:br>
              <a:rPr lang="en-US" sz="2000" smtClean="0"/>
            </a:br>
            <a:r>
              <a:rPr lang="en-US" sz="2000" smtClean="0"/>
              <a:t>//Postcondition: amount of interest on given balance,</a:t>
            </a:r>
            <a:br>
              <a:rPr lang="en-US" sz="2000" smtClean="0"/>
            </a:br>
            <a:r>
              <a:rPr lang="en-US" sz="2000" smtClean="0"/>
              <a:t>//		at given rate …</a:t>
            </a:r>
          </a:p>
          <a:p>
            <a:pPr eaLnBrk="1" hangingPunct="1">
              <a:spcBef>
                <a:spcPct val="50000"/>
              </a:spcBef>
            </a:pPr>
            <a:r>
              <a:rPr lang="en-US" sz="2800" smtClean="0"/>
              <a:t>Often called Inputs &amp; Outputs</a:t>
            </a:r>
          </a:p>
        </p:txBody>
      </p:sp>
      <p:sp>
        <p:nvSpPr>
          <p:cNvPr id="8" name="Slide Number Placeholder 7"/>
          <p:cNvSpPr>
            <a:spLocks noGrp="1"/>
          </p:cNvSpPr>
          <p:nvPr>
            <p:ph type="sldNum" sz="quarter" idx="11"/>
          </p:nvPr>
        </p:nvSpPr>
        <p:spPr/>
        <p:txBody>
          <a:bodyPr/>
          <a:lstStyle/>
          <a:p>
            <a:pPr>
              <a:defRPr/>
            </a:pPr>
            <a:r>
              <a:rPr lang="en-US"/>
              <a:t>3-</a:t>
            </a:r>
            <a:fld id="{3E8C4F97-604E-481B-9141-BC0B87B678D1}" type="slidenum">
              <a:rPr lang="en-US"/>
              <a:pPr>
                <a:defRPr/>
              </a:pPr>
              <a:t>55</a:t>
            </a:fld>
            <a:endParaRPr lang="en-US"/>
          </a:p>
        </p:txBody>
      </p:sp>
      <p:sp>
        <p:nvSpPr>
          <p:cNvPr id="79876"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190114747"/>
      </p:ext>
    </p:extLst>
  </p:cSld>
  <p:clrMapOvr>
    <a:masterClrMapping/>
  </p:clrMapOvr>
  <p:transition xmlns:p14="http://schemas.microsoft.com/office/powerpoint/2010/mai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smtClean="0"/>
              <a:t>main(): "Special"</a:t>
            </a:r>
          </a:p>
        </p:txBody>
      </p:sp>
      <p:sp>
        <p:nvSpPr>
          <p:cNvPr id="81922" name="Rectangle 3"/>
          <p:cNvSpPr>
            <a:spLocks noGrp="1" noChangeArrowheads="1"/>
          </p:cNvSpPr>
          <p:nvPr>
            <p:ph type="body" idx="1"/>
          </p:nvPr>
        </p:nvSpPr>
        <p:spPr/>
        <p:txBody>
          <a:bodyPr/>
          <a:lstStyle/>
          <a:p>
            <a:pPr eaLnBrk="1" hangingPunct="1">
              <a:lnSpc>
                <a:spcPct val="90000"/>
              </a:lnSpc>
            </a:pPr>
            <a:r>
              <a:rPr lang="en-US" sz="2800" smtClean="0"/>
              <a:t>Recall: main() IS a function</a:t>
            </a:r>
          </a:p>
          <a:p>
            <a:pPr eaLnBrk="1" hangingPunct="1">
              <a:lnSpc>
                <a:spcPct val="90000"/>
              </a:lnSpc>
              <a:spcBef>
                <a:spcPct val="50000"/>
              </a:spcBef>
            </a:pPr>
            <a:r>
              <a:rPr lang="en-US" sz="2800" smtClean="0"/>
              <a:t>"Special" in that:</a:t>
            </a:r>
          </a:p>
          <a:p>
            <a:pPr lvl="1" eaLnBrk="1" hangingPunct="1">
              <a:lnSpc>
                <a:spcPct val="90000"/>
              </a:lnSpc>
            </a:pPr>
            <a:r>
              <a:rPr lang="en-US" sz="2400" smtClean="0"/>
              <a:t>One and only one function called main()</a:t>
            </a:r>
            <a:br>
              <a:rPr lang="en-US" sz="2400" smtClean="0"/>
            </a:br>
            <a:r>
              <a:rPr lang="en-US" sz="2400" smtClean="0"/>
              <a:t>will exist in a program</a:t>
            </a:r>
          </a:p>
          <a:p>
            <a:pPr eaLnBrk="1" hangingPunct="1">
              <a:lnSpc>
                <a:spcPct val="90000"/>
              </a:lnSpc>
              <a:spcBef>
                <a:spcPct val="50000"/>
              </a:spcBef>
            </a:pPr>
            <a:r>
              <a:rPr lang="en-US" sz="2800" smtClean="0"/>
              <a:t>Who calls main()?</a:t>
            </a:r>
          </a:p>
          <a:p>
            <a:pPr lvl="1" eaLnBrk="1" hangingPunct="1">
              <a:lnSpc>
                <a:spcPct val="90000"/>
              </a:lnSpc>
            </a:pPr>
            <a:r>
              <a:rPr lang="en-US" sz="2400" smtClean="0"/>
              <a:t>Operating system</a:t>
            </a:r>
          </a:p>
          <a:p>
            <a:pPr lvl="1" eaLnBrk="1" hangingPunct="1">
              <a:lnSpc>
                <a:spcPct val="90000"/>
              </a:lnSpc>
            </a:pPr>
            <a:r>
              <a:rPr lang="en-US" sz="2400" smtClean="0"/>
              <a:t>Tradition holds it should have return statement</a:t>
            </a:r>
          </a:p>
          <a:p>
            <a:pPr lvl="2" eaLnBrk="1" hangingPunct="1">
              <a:lnSpc>
                <a:spcPct val="90000"/>
              </a:lnSpc>
            </a:pPr>
            <a:r>
              <a:rPr lang="en-US" sz="2000" smtClean="0"/>
              <a:t>Value returned to "caller" </a:t>
            </a:r>
            <a:r>
              <a:rPr lang="en-US" sz="2000" smtClean="0">
                <a:sym typeface="Wingdings" pitchFamily="2" charset="2"/>
              </a:rPr>
              <a:t></a:t>
            </a:r>
            <a:r>
              <a:rPr lang="en-US" sz="2000" smtClean="0"/>
              <a:t> Here: operating system</a:t>
            </a:r>
          </a:p>
          <a:p>
            <a:pPr lvl="1" eaLnBrk="1" hangingPunct="1">
              <a:lnSpc>
                <a:spcPct val="90000"/>
              </a:lnSpc>
            </a:pPr>
            <a:r>
              <a:rPr lang="en-US" sz="2400" smtClean="0"/>
              <a:t>Should return "int" or "void"</a:t>
            </a:r>
          </a:p>
        </p:txBody>
      </p:sp>
      <p:sp>
        <p:nvSpPr>
          <p:cNvPr id="8" name="Slide Number Placeholder 7"/>
          <p:cNvSpPr>
            <a:spLocks noGrp="1"/>
          </p:cNvSpPr>
          <p:nvPr>
            <p:ph type="sldNum" sz="quarter" idx="11"/>
          </p:nvPr>
        </p:nvSpPr>
        <p:spPr/>
        <p:txBody>
          <a:bodyPr/>
          <a:lstStyle/>
          <a:p>
            <a:pPr>
              <a:defRPr/>
            </a:pPr>
            <a:r>
              <a:rPr lang="en-US"/>
              <a:t>3-</a:t>
            </a:r>
            <a:fld id="{5AEA91AD-55A1-4648-A5F0-E0A7F1C07965}" type="slidenum">
              <a:rPr lang="en-US"/>
              <a:pPr>
                <a:defRPr/>
              </a:pPr>
              <a:t>56</a:t>
            </a:fld>
            <a:endParaRPr lang="en-US"/>
          </a:p>
        </p:txBody>
      </p:sp>
      <p:sp>
        <p:nvSpPr>
          <p:cNvPr id="81924"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373287564"/>
      </p:ext>
    </p:extLst>
  </p:cSld>
  <p:clrMapOvr>
    <a:masterClrMapping/>
  </p:clrMapOvr>
  <p:transition xmlns:p14="http://schemas.microsoft.com/office/powerpoint/2010/mai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mtClean="0"/>
              <a:t>Scope Rules</a:t>
            </a:r>
          </a:p>
        </p:txBody>
      </p:sp>
      <p:sp>
        <p:nvSpPr>
          <p:cNvPr id="83970" name="Rectangle 3"/>
          <p:cNvSpPr>
            <a:spLocks noGrp="1" noChangeArrowheads="1"/>
          </p:cNvSpPr>
          <p:nvPr>
            <p:ph type="body" idx="1"/>
          </p:nvPr>
        </p:nvSpPr>
        <p:spPr/>
        <p:txBody>
          <a:bodyPr/>
          <a:lstStyle/>
          <a:p>
            <a:pPr eaLnBrk="1" hangingPunct="1">
              <a:lnSpc>
                <a:spcPct val="90000"/>
              </a:lnSpc>
            </a:pPr>
            <a:r>
              <a:rPr lang="en-US" sz="2400" smtClean="0"/>
              <a:t>Local variables</a:t>
            </a:r>
          </a:p>
          <a:p>
            <a:pPr lvl="1" eaLnBrk="1" hangingPunct="1">
              <a:lnSpc>
                <a:spcPct val="90000"/>
              </a:lnSpc>
            </a:pPr>
            <a:r>
              <a:rPr lang="en-US" sz="2000" smtClean="0"/>
              <a:t>Declared inside body of given function</a:t>
            </a:r>
          </a:p>
          <a:p>
            <a:pPr lvl="1" eaLnBrk="1" hangingPunct="1">
              <a:lnSpc>
                <a:spcPct val="90000"/>
              </a:lnSpc>
            </a:pPr>
            <a:r>
              <a:rPr lang="en-US" sz="2000" smtClean="0"/>
              <a:t>Available only within that function</a:t>
            </a:r>
          </a:p>
          <a:p>
            <a:pPr eaLnBrk="1" hangingPunct="1">
              <a:lnSpc>
                <a:spcPct val="90000"/>
              </a:lnSpc>
              <a:spcBef>
                <a:spcPct val="50000"/>
              </a:spcBef>
            </a:pPr>
            <a:r>
              <a:rPr lang="en-US" sz="2400" smtClean="0"/>
              <a:t>Can have variables with same names declared in different functions</a:t>
            </a:r>
          </a:p>
          <a:p>
            <a:pPr lvl="1" eaLnBrk="1" hangingPunct="1">
              <a:lnSpc>
                <a:spcPct val="90000"/>
              </a:lnSpc>
            </a:pPr>
            <a:r>
              <a:rPr lang="en-US" sz="2000" smtClean="0"/>
              <a:t>Scope is local: "that function is it’s scope"</a:t>
            </a:r>
          </a:p>
          <a:p>
            <a:pPr eaLnBrk="1" hangingPunct="1">
              <a:lnSpc>
                <a:spcPct val="90000"/>
              </a:lnSpc>
              <a:spcBef>
                <a:spcPct val="50000"/>
              </a:spcBef>
            </a:pPr>
            <a:r>
              <a:rPr lang="en-US" sz="2400" smtClean="0"/>
              <a:t>Local variables preferred</a:t>
            </a:r>
          </a:p>
          <a:p>
            <a:pPr lvl="1" eaLnBrk="1" hangingPunct="1">
              <a:lnSpc>
                <a:spcPct val="90000"/>
              </a:lnSpc>
            </a:pPr>
            <a:r>
              <a:rPr lang="en-US" sz="2000" smtClean="0"/>
              <a:t>Maintain individual control over data</a:t>
            </a:r>
          </a:p>
          <a:p>
            <a:pPr lvl="1" eaLnBrk="1" hangingPunct="1">
              <a:lnSpc>
                <a:spcPct val="90000"/>
              </a:lnSpc>
            </a:pPr>
            <a:r>
              <a:rPr lang="en-US" sz="2000" smtClean="0"/>
              <a:t>Need to know basis</a:t>
            </a:r>
          </a:p>
          <a:p>
            <a:pPr lvl="1" eaLnBrk="1" hangingPunct="1">
              <a:lnSpc>
                <a:spcPct val="90000"/>
              </a:lnSpc>
            </a:pPr>
            <a:r>
              <a:rPr lang="en-US" sz="2000" smtClean="0"/>
              <a:t>Functions should declare whatever local data needed to "do their job"</a:t>
            </a:r>
          </a:p>
        </p:txBody>
      </p:sp>
      <p:sp>
        <p:nvSpPr>
          <p:cNvPr id="8" name="Slide Number Placeholder 7"/>
          <p:cNvSpPr>
            <a:spLocks noGrp="1"/>
          </p:cNvSpPr>
          <p:nvPr>
            <p:ph type="sldNum" sz="quarter" idx="11"/>
          </p:nvPr>
        </p:nvSpPr>
        <p:spPr/>
        <p:txBody>
          <a:bodyPr/>
          <a:lstStyle/>
          <a:p>
            <a:pPr>
              <a:defRPr/>
            </a:pPr>
            <a:r>
              <a:rPr lang="en-US"/>
              <a:t>3-</a:t>
            </a:r>
            <a:fld id="{67F3A9AE-7ACB-4A6B-9790-CD6B930BF802}" type="slidenum">
              <a:rPr lang="en-US"/>
              <a:pPr>
                <a:defRPr/>
              </a:pPr>
              <a:t>57</a:t>
            </a:fld>
            <a:endParaRPr lang="en-US"/>
          </a:p>
        </p:txBody>
      </p:sp>
      <p:sp>
        <p:nvSpPr>
          <p:cNvPr id="83972"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994387700"/>
      </p:ext>
    </p:extLst>
  </p:cSld>
  <p:clrMapOvr>
    <a:masterClrMapping/>
  </p:clrMapOvr>
  <p:transition xmlns:p14="http://schemas.microsoft.com/office/powerpoint/2010/mai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a:t>Global Constants </a:t>
            </a:r>
            <a:br>
              <a:rPr lang="en-US" sz="3600"/>
            </a:br>
            <a:r>
              <a:rPr lang="en-US" sz="3600"/>
              <a:t>and Global Variables</a:t>
            </a:r>
          </a:p>
        </p:txBody>
      </p:sp>
      <p:sp>
        <p:nvSpPr>
          <p:cNvPr id="88066" name="Rectangle 3"/>
          <p:cNvSpPr>
            <a:spLocks noGrp="1" noChangeArrowheads="1"/>
          </p:cNvSpPr>
          <p:nvPr>
            <p:ph type="body" idx="1"/>
          </p:nvPr>
        </p:nvSpPr>
        <p:spPr/>
        <p:txBody>
          <a:bodyPr/>
          <a:lstStyle/>
          <a:p>
            <a:pPr eaLnBrk="1" hangingPunct="1"/>
            <a:r>
              <a:rPr lang="en-US" sz="2400" smtClean="0"/>
              <a:t>Declared "outside" function body</a:t>
            </a:r>
          </a:p>
          <a:p>
            <a:pPr lvl="1" eaLnBrk="1" hangingPunct="1"/>
            <a:r>
              <a:rPr lang="en-US" sz="2000" smtClean="0"/>
              <a:t>Global to all functions in that file</a:t>
            </a:r>
          </a:p>
          <a:p>
            <a:pPr eaLnBrk="1" hangingPunct="1">
              <a:spcBef>
                <a:spcPct val="50000"/>
              </a:spcBef>
            </a:pPr>
            <a:r>
              <a:rPr lang="en-US" sz="2400" smtClean="0"/>
              <a:t>Declared "inside" function body</a:t>
            </a:r>
          </a:p>
          <a:p>
            <a:pPr lvl="1" eaLnBrk="1" hangingPunct="1"/>
            <a:r>
              <a:rPr lang="en-US" sz="2000" smtClean="0"/>
              <a:t>Local to that function</a:t>
            </a:r>
          </a:p>
          <a:p>
            <a:pPr eaLnBrk="1" hangingPunct="1">
              <a:spcBef>
                <a:spcPct val="50000"/>
              </a:spcBef>
            </a:pPr>
            <a:r>
              <a:rPr lang="en-US" sz="2400" smtClean="0"/>
              <a:t>Global declarations typical for constants:</a:t>
            </a:r>
          </a:p>
          <a:p>
            <a:pPr lvl="1" eaLnBrk="1" hangingPunct="1"/>
            <a:r>
              <a:rPr lang="en-US" sz="2000" smtClean="0"/>
              <a:t>const double TAXRATE = 0.05;</a:t>
            </a:r>
          </a:p>
          <a:p>
            <a:pPr lvl="1" eaLnBrk="1" hangingPunct="1"/>
            <a:r>
              <a:rPr lang="en-US" sz="2000" smtClean="0"/>
              <a:t>Declare globally so all functions have scope</a:t>
            </a:r>
          </a:p>
          <a:p>
            <a:pPr eaLnBrk="1" hangingPunct="1">
              <a:spcBef>
                <a:spcPct val="50000"/>
              </a:spcBef>
            </a:pPr>
            <a:r>
              <a:rPr lang="en-US" sz="2400" smtClean="0"/>
              <a:t>Global variables?</a:t>
            </a:r>
          </a:p>
          <a:p>
            <a:pPr lvl="1" eaLnBrk="1" hangingPunct="1"/>
            <a:r>
              <a:rPr lang="en-US" sz="2000" smtClean="0"/>
              <a:t>Possible, but SELDOM-USED</a:t>
            </a:r>
          </a:p>
          <a:p>
            <a:pPr lvl="1" eaLnBrk="1" hangingPunct="1"/>
            <a:r>
              <a:rPr lang="en-US" sz="2000" smtClean="0"/>
              <a:t>Dangerous: no control over usage!</a:t>
            </a:r>
          </a:p>
        </p:txBody>
      </p:sp>
      <p:sp>
        <p:nvSpPr>
          <p:cNvPr id="8" name="Slide Number Placeholder 7"/>
          <p:cNvSpPr>
            <a:spLocks noGrp="1"/>
          </p:cNvSpPr>
          <p:nvPr>
            <p:ph type="sldNum" sz="quarter" idx="11"/>
          </p:nvPr>
        </p:nvSpPr>
        <p:spPr/>
        <p:txBody>
          <a:bodyPr/>
          <a:lstStyle/>
          <a:p>
            <a:pPr>
              <a:defRPr/>
            </a:pPr>
            <a:r>
              <a:rPr lang="en-US"/>
              <a:t>3-</a:t>
            </a:r>
            <a:fld id="{575AD195-AD7E-4F57-BA20-4690A859BFCA}" type="slidenum">
              <a:rPr lang="en-US"/>
              <a:pPr>
                <a:defRPr/>
              </a:pPr>
              <a:t>58</a:t>
            </a:fld>
            <a:endParaRPr lang="en-US"/>
          </a:p>
        </p:txBody>
      </p:sp>
      <p:sp>
        <p:nvSpPr>
          <p:cNvPr id="88068"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825567147"/>
      </p:ext>
    </p:extLst>
  </p:cSld>
  <p:clrMapOvr>
    <a:masterClrMapping/>
  </p:clrMapOvr>
  <p:transition xmlns:p14="http://schemas.microsoft.com/office/powerpoint/2010/mai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smtClean="0"/>
              <a:t>Blocks</a:t>
            </a:r>
          </a:p>
        </p:txBody>
      </p:sp>
      <p:sp>
        <p:nvSpPr>
          <p:cNvPr id="90114" name="Rectangle 3"/>
          <p:cNvSpPr>
            <a:spLocks noGrp="1" noChangeArrowheads="1"/>
          </p:cNvSpPr>
          <p:nvPr>
            <p:ph type="body" idx="1"/>
          </p:nvPr>
        </p:nvSpPr>
        <p:spPr/>
        <p:txBody>
          <a:bodyPr/>
          <a:lstStyle/>
          <a:p>
            <a:pPr eaLnBrk="1" hangingPunct="1"/>
            <a:r>
              <a:rPr lang="en-US" sz="2400" smtClean="0"/>
              <a:t>Declare data inside compound statement</a:t>
            </a:r>
          </a:p>
          <a:p>
            <a:pPr lvl="1" eaLnBrk="1" hangingPunct="1"/>
            <a:r>
              <a:rPr lang="en-US" sz="2000" smtClean="0"/>
              <a:t>Called a "block"</a:t>
            </a:r>
          </a:p>
          <a:p>
            <a:pPr lvl="1" eaLnBrk="1" hangingPunct="1"/>
            <a:r>
              <a:rPr lang="en-US" sz="2000" smtClean="0"/>
              <a:t>Has "block-scope"</a:t>
            </a:r>
          </a:p>
          <a:p>
            <a:pPr eaLnBrk="1" hangingPunct="1">
              <a:spcBef>
                <a:spcPct val="50000"/>
              </a:spcBef>
            </a:pPr>
            <a:r>
              <a:rPr lang="en-US" sz="2400" smtClean="0"/>
              <a:t>Note: all function definitions are blocks!</a:t>
            </a:r>
          </a:p>
          <a:p>
            <a:pPr lvl="1" eaLnBrk="1" hangingPunct="1"/>
            <a:r>
              <a:rPr lang="en-US" sz="2000" smtClean="0"/>
              <a:t>This provides local "function-scope"</a:t>
            </a:r>
          </a:p>
          <a:p>
            <a:pPr eaLnBrk="1" hangingPunct="1">
              <a:spcBef>
                <a:spcPct val="50000"/>
              </a:spcBef>
            </a:pPr>
            <a:r>
              <a:rPr lang="en-US" sz="2400" smtClean="0"/>
              <a:t>Loop blocks:</a:t>
            </a:r>
            <a:br>
              <a:rPr lang="en-US" sz="2400" smtClean="0"/>
            </a:br>
            <a:r>
              <a:rPr lang="en-US" sz="2400" smtClean="0"/>
              <a:t>for (int ctr=0;ctr&lt;10;ctr++)</a:t>
            </a:r>
            <a:br>
              <a:rPr lang="en-US" sz="2400" smtClean="0"/>
            </a:br>
            <a:r>
              <a:rPr lang="en-US" sz="2400" smtClean="0"/>
              <a:t>{</a:t>
            </a:r>
            <a:br>
              <a:rPr lang="en-US" sz="2400" smtClean="0"/>
            </a:br>
            <a:r>
              <a:rPr lang="en-US" sz="2400" smtClean="0"/>
              <a:t>	sum+=ctr;</a:t>
            </a:r>
            <a:br>
              <a:rPr lang="en-US" sz="2400" smtClean="0"/>
            </a:br>
            <a:r>
              <a:rPr lang="en-US" sz="2400" smtClean="0"/>
              <a:t>}</a:t>
            </a:r>
          </a:p>
          <a:p>
            <a:pPr lvl="1" eaLnBrk="1" hangingPunct="1"/>
            <a:r>
              <a:rPr lang="en-US" sz="2000" smtClean="0"/>
              <a:t>Variable ctr has scope in loop body block only</a:t>
            </a:r>
          </a:p>
        </p:txBody>
      </p:sp>
      <p:sp>
        <p:nvSpPr>
          <p:cNvPr id="8" name="Slide Number Placeholder 7"/>
          <p:cNvSpPr>
            <a:spLocks noGrp="1"/>
          </p:cNvSpPr>
          <p:nvPr>
            <p:ph type="sldNum" sz="quarter" idx="11"/>
          </p:nvPr>
        </p:nvSpPr>
        <p:spPr/>
        <p:txBody>
          <a:bodyPr/>
          <a:lstStyle/>
          <a:p>
            <a:pPr>
              <a:defRPr/>
            </a:pPr>
            <a:r>
              <a:rPr lang="en-US"/>
              <a:t>3-</a:t>
            </a:r>
            <a:fld id="{72ADECF1-FC6B-40F1-942A-2AC76CAA3416}" type="slidenum">
              <a:rPr lang="en-US"/>
              <a:pPr>
                <a:defRPr/>
              </a:pPr>
              <a:t>59</a:t>
            </a:fld>
            <a:endParaRPr lang="en-US"/>
          </a:p>
        </p:txBody>
      </p:sp>
      <p:sp>
        <p:nvSpPr>
          <p:cNvPr id="90116"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771479896"/>
      </p:ext>
    </p:extLst>
  </p:cSld>
  <p:clrMapOvr>
    <a:masterClrMapping/>
  </p:clrMapOvr>
  <p:transition xmlns:p14="http://schemas.microsoft.com/office/powerpoint/2010/mai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If-Then Statement</a:t>
            </a:r>
          </a:p>
        </p:txBody>
      </p:sp>
      <p:sp>
        <p:nvSpPr>
          <p:cNvPr id="7171" name="Content Placeholder 2"/>
          <p:cNvSpPr>
            <a:spLocks noGrp="1"/>
          </p:cNvSpPr>
          <p:nvPr>
            <p:ph idx="1"/>
          </p:nvPr>
        </p:nvSpPr>
        <p:spPr/>
        <p:txBody>
          <a:bodyPr/>
          <a:lstStyle/>
          <a:p>
            <a:pPr eaLnBrk="1" hangingPunct="1"/>
            <a:r>
              <a:rPr lang="en-US" smtClean="0"/>
              <a:t>The </a:t>
            </a:r>
            <a:r>
              <a:rPr lang="en-US" i="1" smtClean="0"/>
              <a:t>if-then </a:t>
            </a:r>
            <a:r>
              <a:rPr lang="en-US" smtClean="0"/>
              <a:t>statement is the most basic of all the control flow statements.</a:t>
            </a:r>
          </a:p>
        </p:txBody>
      </p:sp>
      <p:sp>
        <p:nvSpPr>
          <p:cNvPr id="4" name="TextBox 3"/>
          <p:cNvSpPr txBox="1">
            <a:spLocks noChangeArrowheads="1"/>
          </p:cNvSpPr>
          <p:nvPr/>
        </p:nvSpPr>
        <p:spPr bwMode="auto">
          <a:xfrm>
            <a:off x="4010025" y="3236913"/>
            <a:ext cx="3079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if</a:t>
            </a:r>
            <a:r>
              <a:rPr lang="en-US" sz="1800" b="1">
                <a:solidFill>
                  <a:srgbClr val="000000"/>
                </a:solidFill>
                <a:latin typeface="Courier New" panose="02070309020205020404" pitchFamily="49" charset="0"/>
              </a:rPr>
              <a:t> (x == 2)</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"x is 2"</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cout &lt;&lt; </a:t>
            </a:r>
            <a:r>
              <a:rPr lang="en-US" sz="1800" b="1">
                <a:solidFill>
                  <a:srgbClr val="4200FF"/>
                </a:solidFill>
                <a:latin typeface="Courier New" panose="02070309020205020404" pitchFamily="49" charset="0"/>
              </a:rPr>
              <a:t>"Finished"</a:t>
            </a: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5" name="TextBox 4"/>
          <p:cNvSpPr txBox="1">
            <a:spLocks noChangeArrowheads="1"/>
          </p:cNvSpPr>
          <p:nvPr/>
        </p:nvSpPr>
        <p:spPr bwMode="auto">
          <a:xfrm>
            <a:off x="457200" y="3236913"/>
            <a:ext cx="2738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1600FF"/>
                </a:solidFill>
                <a:latin typeface="Courier New" panose="02070309020205020404" pitchFamily="49" charset="0"/>
              </a:rPr>
              <a:t>if</a:t>
            </a:r>
            <a:r>
              <a:rPr lang="en-US" sz="1800" b="1">
                <a:solidFill>
                  <a:srgbClr val="000000"/>
                </a:solidFill>
                <a:latin typeface="Courier New" panose="02070309020205020404" pitchFamily="49" charset="0"/>
              </a:rPr>
              <a:t> x == </a:t>
            </a:r>
            <a:r>
              <a:rPr lang="en-US" sz="1800" b="1">
                <a:solidFill>
                  <a:srgbClr val="9F0000"/>
                </a:solidFill>
                <a:latin typeface="Courier New" panose="02070309020205020404" pitchFamily="49" charset="0"/>
              </a:rPr>
              <a:t>2</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"x is 2"</a:t>
            </a: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"Finished"</a:t>
            </a:r>
            <a:endParaRPr lang="en-US" sz="1800" b="1">
              <a:latin typeface="Courier New" panose="02070309020205020404" pitchFamily="49" charset="0"/>
              <a:cs typeface="Courier New" panose="02070309020205020404" pitchFamily="49" charset="0"/>
            </a:endParaRPr>
          </a:p>
        </p:txBody>
      </p:sp>
      <p:sp>
        <p:nvSpPr>
          <p:cNvPr id="6" name="Text Placeholder 4"/>
          <p:cNvSpPr txBox="1">
            <a:spLocks/>
          </p:cNvSpPr>
          <p:nvPr/>
        </p:nvSpPr>
        <p:spPr bwMode="auto">
          <a:xfrm>
            <a:off x="457200" y="2503488"/>
            <a:ext cx="3352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Python</a:t>
            </a:r>
          </a:p>
        </p:txBody>
      </p:sp>
      <p:sp>
        <p:nvSpPr>
          <p:cNvPr id="7" name="Text Placeholder 6"/>
          <p:cNvSpPr txBox="1">
            <a:spLocks/>
          </p:cNvSpPr>
          <p:nvPr/>
        </p:nvSpPr>
        <p:spPr bwMode="auto">
          <a:xfrm>
            <a:off x="4010025" y="2503488"/>
            <a:ext cx="46767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C++</a:t>
            </a:r>
          </a:p>
        </p:txBody>
      </p:sp>
      <p:sp>
        <p:nvSpPr>
          <p:cNvPr id="8" name="TextBox 7"/>
          <p:cNvSpPr txBox="1">
            <a:spLocks noChangeArrowheads="1"/>
          </p:cNvSpPr>
          <p:nvPr/>
        </p:nvSpPr>
        <p:spPr bwMode="auto">
          <a:xfrm>
            <a:off x="1323975" y="4659313"/>
            <a:ext cx="693578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a:t>Notes about C++</a:t>
            </a:r>
            <a:r>
              <a:rPr lang="en-US" altLang="en-US" sz="2400"/>
              <a:t>’</a:t>
            </a:r>
            <a:r>
              <a:rPr lang="en-US" sz="2400"/>
              <a:t>s </a:t>
            </a:r>
            <a:r>
              <a:rPr lang="en-US" sz="2400" i="1"/>
              <a:t>if-then</a:t>
            </a:r>
            <a:r>
              <a:rPr lang="en-US" sz="2400"/>
              <a:t>:</a:t>
            </a:r>
          </a:p>
          <a:p>
            <a:pPr eaLnBrk="1" hangingPunct="1">
              <a:spcBef>
                <a:spcPct val="0"/>
              </a:spcBef>
              <a:buFontTx/>
              <a:buNone/>
            </a:pPr>
            <a:endParaRPr lang="en-US" sz="1000"/>
          </a:p>
          <a:p>
            <a:pPr eaLnBrk="1" hangingPunct="1">
              <a:spcBef>
                <a:spcPct val="0"/>
              </a:spcBef>
            </a:pPr>
            <a:r>
              <a:rPr lang="en-US" sz="2400"/>
              <a:t> Conditional expression must be in parentheses</a:t>
            </a:r>
          </a:p>
          <a:p>
            <a:pPr eaLnBrk="1" hangingPunct="1">
              <a:spcBef>
                <a:spcPct val="0"/>
              </a:spcBef>
            </a:pPr>
            <a:r>
              <a:rPr lang="en-US" sz="2400"/>
              <a:t> Conditional expression has various interpretations of</a:t>
            </a:r>
            <a:br>
              <a:rPr lang="en-US" sz="2400"/>
            </a:br>
            <a:r>
              <a:rPr lang="en-US" sz="2400"/>
              <a:t>  “truthiness” depending on type of expression</a:t>
            </a:r>
          </a:p>
        </p:txBody>
      </p:sp>
      <p:sp>
        <p:nvSpPr>
          <p:cNvPr id="717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B4D58FC-99B3-4ED8-AE5E-2E900420A07A}" type="slidenum">
              <a:rPr lang="en-US" sz="1200">
                <a:solidFill>
                  <a:srgbClr val="898989"/>
                </a:solidFill>
              </a:rPr>
              <a:pPr>
                <a:spcBef>
                  <a:spcPct val="0"/>
                </a:spcBef>
                <a:buFontTx/>
                <a:buNone/>
              </a:pPr>
              <a:t>6</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smtClean="0"/>
              <a:t>Nested Scope</a:t>
            </a:r>
          </a:p>
        </p:txBody>
      </p:sp>
      <p:sp>
        <p:nvSpPr>
          <p:cNvPr id="92162" name="Rectangle 3"/>
          <p:cNvSpPr>
            <a:spLocks noGrp="1" noChangeArrowheads="1"/>
          </p:cNvSpPr>
          <p:nvPr>
            <p:ph type="body" idx="1"/>
          </p:nvPr>
        </p:nvSpPr>
        <p:spPr/>
        <p:txBody>
          <a:bodyPr/>
          <a:lstStyle/>
          <a:p>
            <a:pPr eaLnBrk="1" hangingPunct="1">
              <a:spcBef>
                <a:spcPct val="50000"/>
              </a:spcBef>
            </a:pPr>
            <a:r>
              <a:rPr lang="en-US" smtClean="0"/>
              <a:t>Same name variables declared in</a:t>
            </a:r>
            <a:br>
              <a:rPr lang="en-US" smtClean="0"/>
            </a:br>
            <a:r>
              <a:rPr lang="en-US" smtClean="0"/>
              <a:t>multiple blocks</a:t>
            </a:r>
          </a:p>
          <a:p>
            <a:pPr eaLnBrk="1" hangingPunct="1">
              <a:spcBef>
                <a:spcPct val="50000"/>
              </a:spcBef>
            </a:pPr>
            <a:r>
              <a:rPr lang="en-US" smtClean="0"/>
              <a:t>Very legal; scope is "block-scope"</a:t>
            </a:r>
          </a:p>
          <a:p>
            <a:pPr lvl="1" eaLnBrk="1" hangingPunct="1"/>
            <a:r>
              <a:rPr lang="en-US" smtClean="0"/>
              <a:t>No ambiguity</a:t>
            </a:r>
          </a:p>
          <a:p>
            <a:pPr lvl="1" eaLnBrk="1" hangingPunct="1"/>
            <a:r>
              <a:rPr lang="en-US" smtClean="0"/>
              <a:t>Each name is distinct within its scope</a:t>
            </a:r>
          </a:p>
        </p:txBody>
      </p:sp>
      <p:sp>
        <p:nvSpPr>
          <p:cNvPr id="8" name="Slide Number Placeholder 7"/>
          <p:cNvSpPr>
            <a:spLocks noGrp="1"/>
          </p:cNvSpPr>
          <p:nvPr>
            <p:ph type="sldNum" sz="quarter" idx="11"/>
          </p:nvPr>
        </p:nvSpPr>
        <p:spPr/>
        <p:txBody>
          <a:bodyPr/>
          <a:lstStyle/>
          <a:p>
            <a:pPr>
              <a:defRPr/>
            </a:pPr>
            <a:r>
              <a:rPr lang="en-US"/>
              <a:t>3-</a:t>
            </a:r>
            <a:fld id="{CD744E1B-2C86-41B8-8BE1-4F8BC12A0251}" type="slidenum">
              <a:rPr lang="en-US"/>
              <a:pPr>
                <a:defRPr/>
              </a:pPr>
              <a:t>60</a:t>
            </a:fld>
            <a:endParaRPr lang="en-US"/>
          </a:p>
        </p:txBody>
      </p:sp>
      <p:sp>
        <p:nvSpPr>
          <p:cNvPr id="92164"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92220463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61</a:t>
            </a:fld>
            <a:endParaRPr lang="en-US"/>
          </a:p>
        </p:txBody>
      </p:sp>
    </p:spTree>
    <p:extLst>
      <p:ext uri="{BB962C8B-B14F-4D97-AF65-F5344CB8AC3E}">
        <p14:creationId xmlns:p14="http://schemas.microsoft.com/office/powerpoint/2010/main" val="261703033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r>
              <a:rPr lang="en-US" smtClean="0"/>
              <a:t>Arrays</a:t>
            </a:r>
          </a:p>
        </p:txBody>
      </p:sp>
      <p:sp>
        <p:nvSpPr>
          <p:cNvPr id="12291" name="Rectangle 3"/>
          <p:cNvSpPr>
            <a:spLocks noGrp="1" noChangeArrowheads="1"/>
          </p:cNvSpPr>
          <p:nvPr>
            <p:ph type="body" idx="1"/>
          </p:nvPr>
        </p:nvSpPr>
        <p:spPr>
          <a:xfrm>
            <a:off x="457200" y="1676400"/>
            <a:ext cx="8229600" cy="4800600"/>
          </a:xfrm>
          <a:noFill/>
        </p:spPr>
        <p:txBody>
          <a:bodyPr/>
          <a:lstStyle/>
          <a:p>
            <a:r>
              <a:rPr lang="en-US" sz="2600" dirty="0" smtClean="0"/>
              <a:t>An array is an </a:t>
            </a:r>
            <a:r>
              <a:rPr lang="en-US" sz="2600" u="sng" dirty="0" smtClean="0"/>
              <a:t>aggregate</a:t>
            </a:r>
            <a:r>
              <a:rPr lang="en-US" sz="2600" dirty="0" smtClean="0"/>
              <a:t> (grouping under a common name) of </a:t>
            </a:r>
            <a:r>
              <a:rPr lang="en-US" sz="2600" u="sng" dirty="0" smtClean="0"/>
              <a:t>related data items</a:t>
            </a:r>
            <a:r>
              <a:rPr lang="en-US" sz="2600" dirty="0" smtClean="0"/>
              <a:t> that all have the </a:t>
            </a:r>
            <a:r>
              <a:rPr lang="en-US" sz="2600" u="sng" dirty="0" smtClean="0"/>
              <a:t>same data type</a:t>
            </a:r>
            <a:endParaRPr lang="en-US" sz="2600" dirty="0" smtClean="0"/>
          </a:p>
          <a:p>
            <a:r>
              <a:rPr lang="en-US" sz="2600" dirty="0" smtClean="0"/>
              <a:t>Arrays can be of any data type we choose.</a:t>
            </a:r>
          </a:p>
          <a:p>
            <a:r>
              <a:rPr lang="en-US" sz="2600" dirty="0" smtClean="0"/>
              <a:t>Arrays are </a:t>
            </a:r>
            <a:r>
              <a:rPr lang="en-US" sz="2600" b="1" dirty="0" smtClean="0"/>
              <a:t>static</a:t>
            </a:r>
            <a:r>
              <a:rPr lang="en-US" sz="2600" dirty="0" smtClean="0"/>
              <a:t> in that they remain the same</a:t>
            </a:r>
            <a:r>
              <a:rPr lang="en-US" sz="2600" b="1" dirty="0" smtClean="0"/>
              <a:t> </a:t>
            </a:r>
            <a:r>
              <a:rPr lang="en-US" sz="2600" dirty="0" smtClean="0"/>
              <a:t>size</a:t>
            </a:r>
            <a:r>
              <a:rPr lang="en-US" sz="2600" b="1" dirty="0" smtClean="0"/>
              <a:t> </a:t>
            </a:r>
            <a:r>
              <a:rPr lang="en-US" sz="2600" dirty="0" smtClean="0"/>
              <a:t>throughout program execution.</a:t>
            </a:r>
          </a:p>
          <a:p>
            <a:r>
              <a:rPr lang="en-US" sz="2600" dirty="0" smtClean="0"/>
              <a:t>An array’s data items are stored contiguously in memory</a:t>
            </a:r>
          </a:p>
          <a:p>
            <a:r>
              <a:rPr lang="en-US" sz="2600" dirty="0" smtClean="0"/>
              <a:t>To declare an array of 5 integers called “numbers”, you would use:</a:t>
            </a:r>
          </a:p>
          <a:p>
            <a:pPr marL="457200" lvl="1" indent="0">
              <a:buNone/>
            </a:pPr>
            <a:r>
              <a:rPr lang="en-US" sz="2000" b="1" dirty="0" smtClean="0">
                <a:latin typeface="Courier New" panose="02070309020205020404" pitchFamily="49" charset="0"/>
                <a:cs typeface="Courier New" panose="02070309020205020404" pitchFamily="49" charset="0"/>
              </a:rPr>
              <a:t/>
            </a:r>
            <a:br>
              <a:rPr lang="en-US" sz="2000" b="1" dirty="0" smtClean="0">
                <a:latin typeface="Courier New" panose="02070309020205020404" pitchFamily="49" charset="0"/>
                <a:cs typeface="Courier New" panose="02070309020205020404" pitchFamily="49" charset="0"/>
              </a:rPr>
            </a:b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numbers[5];</a:t>
            </a:r>
          </a:p>
          <a:p>
            <a:endParaRPr lang="en-US" sz="2600" dirty="0" smtClean="0"/>
          </a:p>
        </p:txBody>
      </p:sp>
    </p:spTree>
    <p:extLst>
      <p:ext uri="{BB962C8B-B14F-4D97-AF65-F5344CB8AC3E}">
        <p14:creationId xmlns:p14="http://schemas.microsoft.com/office/powerpoint/2010/main" val="2530535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004888" y="133350"/>
            <a:ext cx="7815262" cy="838200"/>
          </a:xfrm>
        </p:spPr>
        <p:txBody>
          <a:bodyPr/>
          <a:lstStyle/>
          <a:p>
            <a:pPr eaLnBrk="1" hangingPunct="1"/>
            <a:r>
              <a:rPr lang="en-US" smtClean="0"/>
              <a:t>An Array in Memory</a:t>
            </a:r>
          </a:p>
        </p:txBody>
      </p:sp>
      <p:pic>
        <p:nvPicPr>
          <p:cNvPr id="43010" name="Picture 4" descr="C:\WINDOWS\Desktop\Oh_type\sacitch_C++_ppt\gif\savitchc05d02.gif"/>
          <p:cNvPicPr preferRelativeResize="0">
            <a:picLocks noChangeAspect="1" noChangeArrowheads="1"/>
          </p:cNvPicPr>
          <p:nvPr>
            <p:custDataLst>
              <p:tags r:id="rId1"/>
            </p:custDataLst>
          </p:nvPr>
        </p:nvPicPr>
        <p:blipFill>
          <a:blip r:embed="rId4"/>
          <a:srcRect/>
          <a:stretch>
            <a:fillRect/>
          </a:stretch>
        </p:blipFill>
        <p:spPr bwMode="auto">
          <a:xfrm>
            <a:off x="1743075" y="1128713"/>
            <a:ext cx="6029325" cy="53244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r>
              <a:rPr lang="en-US"/>
              <a:t>5-</a:t>
            </a:r>
            <a:fld id="{E0FC1CB8-5B63-4105-9DA4-2CCA1E788774}" type="slidenum">
              <a:rPr lang="en-US"/>
              <a:pPr>
                <a:defRPr/>
              </a:pPr>
              <a:t>63</a:t>
            </a:fld>
            <a:endParaRPr lang="en-US"/>
          </a:p>
        </p:txBody>
      </p:sp>
      <p:sp>
        <p:nvSpPr>
          <p:cNvPr id="43012" name="Footer Placeholder 6"/>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526781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r>
              <a:rPr lang="en-US" smtClean="0"/>
              <a:t>Array Declaration and Initialization</a:t>
            </a:r>
          </a:p>
        </p:txBody>
      </p:sp>
      <p:sp>
        <p:nvSpPr>
          <p:cNvPr id="13315" name="Rectangle 3"/>
          <p:cNvSpPr>
            <a:spLocks noGrp="1" noChangeArrowheads="1"/>
          </p:cNvSpPr>
          <p:nvPr>
            <p:ph type="body" idx="1"/>
          </p:nvPr>
        </p:nvSpPr>
        <p:spPr>
          <a:xfrm>
            <a:off x="457200" y="1676400"/>
            <a:ext cx="8382000" cy="4114800"/>
          </a:xfrm>
          <a:noFill/>
        </p:spPr>
        <p:txBody>
          <a:bodyPr/>
          <a:lstStyle/>
          <a:p>
            <a:pPr>
              <a:buFontTx/>
              <a:buNone/>
            </a:pPr>
            <a:r>
              <a:rPr lang="en-US" sz="2000" b="1" dirty="0" smtClean="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int</a:t>
            </a:r>
            <a:r>
              <a:rPr lang="en-US" sz="2000" b="1" dirty="0" smtClean="0">
                <a:latin typeface="Courier New" panose="02070309020205020404" pitchFamily="49" charset="0"/>
                <a:cs typeface="Courier New" panose="02070309020205020404" pitchFamily="49" charset="0"/>
              </a:rPr>
              <a:t> numbers[5];</a:t>
            </a:r>
            <a:br>
              <a:rPr lang="en-US" sz="2000" b="1" dirty="0" smtClean="0">
                <a:latin typeface="Courier New" panose="02070309020205020404" pitchFamily="49" charset="0"/>
                <a:cs typeface="Courier New" panose="02070309020205020404" pitchFamily="49" charset="0"/>
              </a:rPr>
            </a:br>
            <a:endParaRPr lang="en-US" sz="2000" b="1" dirty="0" smtClean="0">
              <a:latin typeface="Courier New" panose="02070309020205020404" pitchFamily="49" charset="0"/>
              <a:cs typeface="Courier New" panose="02070309020205020404" pitchFamily="49" charset="0"/>
            </a:endParaRPr>
          </a:p>
          <a:p>
            <a:r>
              <a:rPr lang="en-US" sz="2400" dirty="0" smtClean="0"/>
              <a:t>This declaration sets aside a chunk of memory that is big enough to hold 5 integers.</a:t>
            </a:r>
          </a:p>
          <a:p>
            <a:r>
              <a:rPr lang="en-US" sz="2400" dirty="0" smtClean="0"/>
              <a:t>It does not</a:t>
            </a:r>
            <a:r>
              <a:rPr lang="en-US" sz="2400" b="1" dirty="0" smtClean="0"/>
              <a:t> </a:t>
            </a:r>
            <a:r>
              <a:rPr lang="en-US" sz="2400" dirty="0" smtClean="0"/>
              <a:t>initialize those memory locations to 0 or any other value.  They contain garbage.</a:t>
            </a:r>
          </a:p>
          <a:p>
            <a:r>
              <a:rPr lang="en-US" sz="2400" dirty="0" smtClean="0"/>
              <a:t>Initializing an array may be done with an </a:t>
            </a:r>
            <a:r>
              <a:rPr lang="en-US" sz="2400" b="1" dirty="0" smtClean="0"/>
              <a:t>array initializer</a:t>
            </a:r>
            <a:r>
              <a:rPr lang="en-US" sz="2400" dirty="0" smtClean="0"/>
              <a:t>, as in :</a:t>
            </a:r>
          </a:p>
          <a:p>
            <a:pPr>
              <a:buFont typeface="Monotype Sorts"/>
              <a:buChar char=" "/>
            </a:pPr>
            <a:r>
              <a:rPr lang="en-US" sz="2400" dirty="0" smtClean="0"/>
              <a:t> 	</a:t>
            </a:r>
            <a:r>
              <a:rPr lang="en-US" sz="2400" dirty="0" err="1" smtClean="0"/>
              <a:t>int</a:t>
            </a:r>
            <a:r>
              <a:rPr lang="en-US" sz="2400" dirty="0" smtClean="0"/>
              <a:t> numbers[5] = { 5, 2, 6, 9, 3 } ;</a:t>
            </a:r>
          </a:p>
        </p:txBody>
      </p:sp>
      <p:sp>
        <p:nvSpPr>
          <p:cNvPr id="13316" name="Rectangle 4"/>
          <p:cNvSpPr>
            <a:spLocks noChangeArrowheads="1"/>
          </p:cNvSpPr>
          <p:nvPr/>
        </p:nvSpPr>
        <p:spPr bwMode="auto">
          <a:xfrm>
            <a:off x="35877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17" name="Rectangle 5"/>
          <p:cNvSpPr>
            <a:spLocks noChangeArrowheads="1"/>
          </p:cNvSpPr>
          <p:nvPr/>
        </p:nvSpPr>
        <p:spPr bwMode="auto">
          <a:xfrm>
            <a:off x="41211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18" name="Rectangle 6"/>
          <p:cNvSpPr>
            <a:spLocks noChangeArrowheads="1"/>
          </p:cNvSpPr>
          <p:nvPr/>
        </p:nvSpPr>
        <p:spPr bwMode="auto">
          <a:xfrm>
            <a:off x="46545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19" name="Rectangle 7"/>
          <p:cNvSpPr>
            <a:spLocks noChangeArrowheads="1"/>
          </p:cNvSpPr>
          <p:nvPr/>
        </p:nvSpPr>
        <p:spPr bwMode="auto">
          <a:xfrm>
            <a:off x="51879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20" name="Rectangle 8"/>
          <p:cNvSpPr>
            <a:spLocks noChangeArrowheads="1"/>
          </p:cNvSpPr>
          <p:nvPr/>
        </p:nvSpPr>
        <p:spPr bwMode="auto">
          <a:xfrm>
            <a:off x="57213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3321" name="Rectangle 9"/>
          <p:cNvSpPr>
            <a:spLocks noChangeArrowheads="1"/>
          </p:cNvSpPr>
          <p:nvPr/>
        </p:nvSpPr>
        <p:spPr bwMode="auto">
          <a:xfrm>
            <a:off x="3636963" y="5922963"/>
            <a:ext cx="3635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5</a:t>
            </a:r>
          </a:p>
        </p:txBody>
      </p:sp>
      <p:sp>
        <p:nvSpPr>
          <p:cNvPr id="13322" name="Rectangle 10"/>
          <p:cNvSpPr>
            <a:spLocks noChangeArrowheads="1"/>
          </p:cNvSpPr>
          <p:nvPr/>
        </p:nvSpPr>
        <p:spPr bwMode="auto">
          <a:xfrm>
            <a:off x="4170363" y="5922963"/>
            <a:ext cx="3635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2</a:t>
            </a:r>
          </a:p>
        </p:txBody>
      </p:sp>
      <p:sp>
        <p:nvSpPr>
          <p:cNvPr id="13323" name="Rectangle 11"/>
          <p:cNvSpPr>
            <a:spLocks noChangeArrowheads="1"/>
          </p:cNvSpPr>
          <p:nvPr/>
        </p:nvSpPr>
        <p:spPr bwMode="auto">
          <a:xfrm>
            <a:off x="4703763" y="5922963"/>
            <a:ext cx="3635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6</a:t>
            </a:r>
          </a:p>
        </p:txBody>
      </p:sp>
      <p:sp>
        <p:nvSpPr>
          <p:cNvPr id="13324" name="Rectangle 12"/>
          <p:cNvSpPr>
            <a:spLocks noChangeArrowheads="1"/>
          </p:cNvSpPr>
          <p:nvPr/>
        </p:nvSpPr>
        <p:spPr bwMode="auto">
          <a:xfrm>
            <a:off x="5237163" y="5922963"/>
            <a:ext cx="3635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9</a:t>
            </a:r>
          </a:p>
        </p:txBody>
      </p:sp>
      <p:sp>
        <p:nvSpPr>
          <p:cNvPr id="13325" name="Rectangle 13"/>
          <p:cNvSpPr>
            <a:spLocks noChangeArrowheads="1"/>
          </p:cNvSpPr>
          <p:nvPr/>
        </p:nvSpPr>
        <p:spPr bwMode="auto">
          <a:xfrm>
            <a:off x="5770563" y="5922963"/>
            <a:ext cx="3635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3</a:t>
            </a:r>
          </a:p>
        </p:txBody>
      </p:sp>
      <p:sp>
        <p:nvSpPr>
          <p:cNvPr id="13326" name="Rectangle 14"/>
          <p:cNvSpPr>
            <a:spLocks noChangeArrowheads="1"/>
          </p:cNvSpPr>
          <p:nvPr/>
        </p:nvSpPr>
        <p:spPr bwMode="auto">
          <a:xfrm>
            <a:off x="1890713" y="5943600"/>
            <a:ext cx="1157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numbers</a:t>
            </a:r>
          </a:p>
        </p:txBody>
      </p:sp>
      <p:sp>
        <p:nvSpPr>
          <p:cNvPr id="13327" name="AutoShape 16"/>
          <p:cNvSpPr>
            <a:spLocks noChangeArrowheads="1"/>
          </p:cNvSpPr>
          <p:nvPr/>
        </p:nvSpPr>
        <p:spPr bwMode="auto">
          <a:xfrm>
            <a:off x="3124200" y="6019800"/>
            <a:ext cx="368300" cy="215900"/>
          </a:xfrm>
          <a:prstGeom prst="rightArrow">
            <a:avLst>
              <a:gd name="adj1" fmla="val 50000"/>
              <a:gd name="adj2" fmla="val 85302"/>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2587834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mtClean="0"/>
              <a:t>Auto-Initializing Arrays</a:t>
            </a:r>
          </a:p>
        </p:txBody>
      </p:sp>
      <p:sp>
        <p:nvSpPr>
          <p:cNvPr id="47106" name="Rectangle 3"/>
          <p:cNvSpPr>
            <a:spLocks noGrp="1" noChangeArrowheads="1"/>
          </p:cNvSpPr>
          <p:nvPr>
            <p:ph type="body" idx="1"/>
          </p:nvPr>
        </p:nvSpPr>
        <p:spPr/>
        <p:txBody>
          <a:bodyPr/>
          <a:lstStyle/>
          <a:p>
            <a:pPr eaLnBrk="1" hangingPunct="1">
              <a:lnSpc>
                <a:spcPct val="90000"/>
              </a:lnSpc>
            </a:pPr>
            <a:r>
              <a:rPr lang="en-US" smtClean="0"/>
              <a:t>If fewer values than size supplied:</a:t>
            </a:r>
          </a:p>
          <a:p>
            <a:pPr lvl="1" eaLnBrk="1" hangingPunct="1">
              <a:lnSpc>
                <a:spcPct val="90000"/>
              </a:lnSpc>
            </a:pPr>
            <a:r>
              <a:rPr lang="en-US" smtClean="0"/>
              <a:t>Fills from beginning</a:t>
            </a:r>
          </a:p>
          <a:p>
            <a:pPr lvl="1" eaLnBrk="1" hangingPunct="1">
              <a:lnSpc>
                <a:spcPct val="90000"/>
              </a:lnSpc>
            </a:pPr>
            <a:r>
              <a:rPr lang="en-US" smtClean="0"/>
              <a:t>Fills "rest" with zero of array base type</a:t>
            </a:r>
          </a:p>
          <a:p>
            <a:pPr eaLnBrk="1" hangingPunct="1">
              <a:lnSpc>
                <a:spcPct val="90000"/>
              </a:lnSpc>
              <a:spcBef>
                <a:spcPct val="50000"/>
              </a:spcBef>
            </a:pPr>
            <a:r>
              <a:rPr lang="en-US" smtClean="0"/>
              <a:t>If array-size is left out</a:t>
            </a:r>
          </a:p>
          <a:p>
            <a:pPr lvl="1" eaLnBrk="1" hangingPunct="1">
              <a:lnSpc>
                <a:spcPct val="90000"/>
              </a:lnSpc>
            </a:pPr>
            <a:r>
              <a:rPr lang="en-US" smtClean="0"/>
              <a:t>Declares array with size required based on</a:t>
            </a:r>
            <a:br>
              <a:rPr lang="en-US" smtClean="0"/>
            </a:br>
            <a:r>
              <a:rPr lang="en-US" smtClean="0"/>
              <a:t>number of initialization values</a:t>
            </a:r>
          </a:p>
          <a:p>
            <a:pPr lvl="1" eaLnBrk="1" hangingPunct="1">
              <a:lnSpc>
                <a:spcPct val="90000"/>
              </a:lnSpc>
            </a:pPr>
            <a:r>
              <a:rPr lang="en-US" smtClean="0"/>
              <a:t>Example:</a:t>
            </a:r>
            <a:br>
              <a:rPr lang="en-US" smtClean="0"/>
            </a:br>
            <a:r>
              <a:rPr lang="en-US" smtClean="0"/>
              <a:t>int b[] = {5, 12, 11};</a:t>
            </a:r>
          </a:p>
          <a:p>
            <a:pPr lvl="2" eaLnBrk="1" hangingPunct="1">
              <a:lnSpc>
                <a:spcPct val="90000"/>
              </a:lnSpc>
            </a:pPr>
            <a:r>
              <a:rPr lang="en-US" smtClean="0"/>
              <a:t>Allocates array b to size 3</a:t>
            </a:r>
          </a:p>
        </p:txBody>
      </p:sp>
      <p:sp>
        <p:nvSpPr>
          <p:cNvPr id="6" name="Slide Number Placeholder 5"/>
          <p:cNvSpPr>
            <a:spLocks noGrp="1"/>
          </p:cNvSpPr>
          <p:nvPr>
            <p:ph type="sldNum" sz="quarter" idx="11"/>
          </p:nvPr>
        </p:nvSpPr>
        <p:spPr/>
        <p:txBody>
          <a:bodyPr/>
          <a:lstStyle/>
          <a:p>
            <a:pPr>
              <a:defRPr/>
            </a:pPr>
            <a:r>
              <a:rPr lang="en-US"/>
              <a:t>5-</a:t>
            </a:r>
            <a:fld id="{39D50A0E-0CFD-4C5E-A50E-A68E984D93D4}" type="slidenum">
              <a:rPr lang="en-US"/>
              <a:pPr>
                <a:defRPr/>
              </a:pPr>
              <a:t>65</a:t>
            </a:fld>
            <a:endParaRPr lang="en-US"/>
          </a:p>
        </p:txBody>
      </p:sp>
      <p:sp>
        <p:nvSpPr>
          <p:cNvPr id="4710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02051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r>
              <a:rPr lang="en-US" smtClean="0"/>
              <a:t>Array Declaration and Initialization</a:t>
            </a:r>
          </a:p>
        </p:txBody>
      </p:sp>
      <p:sp>
        <p:nvSpPr>
          <p:cNvPr id="7171" name="Rectangle 3"/>
          <p:cNvSpPr>
            <a:spLocks noGrp="1" noChangeArrowheads="1"/>
          </p:cNvSpPr>
          <p:nvPr>
            <p:ph type="body" idx="1"/>
          </p:nvPr>
        </p:nvSpPr>
        <p:spPr>
          <a:xfrm>
            <a:off x="457200" y="1676400"/>
            <a:ext cx="8305800" cy="4114800"/>
          </a:xfrm>
        </p:spPr>
        <p:txBody>
          <a:bodyPr/>
          <a:lstStyle/>
          <a:p>
            <a:pPr>
              <a:defRPr/>
            </a:pPr>
            <a:r>
              <a:rPr lang="en-US" sz="2400" dirty="0" smtClean="0"/>
              <a:t>A special case is an “array of chars”:</a:t>
            </a:r>
          </a:p>
          <a:p>
            <a:pPr lvl="1">
              <a:buFont typeface="Wingdings" panose="05000000000000000000" pitchFamily="2" charset="2"/>
              <a:buNone/>
              <a:defRPr/>
            </a:pPr>
            <a:r>
              <a:rPr lang="en-US" sz="2000" dirty="0" smtClean="0"/>
              <a:t>	char name[5] ;</a:t>
            </a:r>
            <a:endParaRPr lang="en-US" sz="2000" dirty="0"/>
          </a:p>
          <a:p>
            <a:pPr>
              <a:defRPr/>
            </a:pPr>
            <a:r>
              <a:rPr lang="en-US" sz="2400" dirty="0" smtClean="0"/>
              <a:t>As mentioned earlier, a C-string is in fact an array of chars, usually ending in a 0</a:t>
            </a:r>
          </a:p>
          <a:p>
            <a:pPr lvl="1">
              <a:defRPr/>
            </a:pPr>
            <a:r>
              <a:rPr lang="en-US" sz="2000" dirty="0" smtClean="0"/>
              <a:t>The 0-valued char at the end is called a “null terminator”</a:t>
            </a:r>
          </a:p>
          <a:p>
            <a:pPr lvl="1">
              <a:defRPr/>
            </a:pPr>
            <a:r>
              <a:rPr lang="en-US" sz="2000" dirty="0" smtClean="0"/>
              <a:t>Strings do not necessarily have to be null-terminated.</a:t>
            </a:r>
            <a:endParaRPr lang="en-US" sz="2000" dirty="0"/>
          </a:p>
          <a:p>
            <a:pPr>
              <a:defRPr/>
            </a:pPr>
            <a:r>
              <a:rPr lang="en-US" sz="2400" dirty="0" smtClean="0"/>
              <a:t>Initializing a char </a:t>
            </a:r>
            <a:r>
              <a:rPr lang="en-US" sz="2400" dirty="0"/>
              <a:t>array may be done </a:t>
            </a:r>
            <a:r>
              <a:rPr lang="en-US" sz="2400" dirty="0" smtClean="0"/>
              <a:t>the usual way, </a:t>
            </a:r>
            <a:r>
              <a:rPr lang="en-US" sz="2400" dirty="0"/>
              <a:t>as </a:t>
            </a:r>
            <a:r>
              <a:rPr lang="en-US" sz="2400" dirty="0" smtClean="0"/>
              <a:t>in:</a:t>
            </a:r>
          </a:p>
          <a:p>
            <a:pPr lvl="1">
              <a:buFont typeface="Wingdings" panose="05000000000000000000" pitchFamily="2" charset="2"/>
              <a:buNone/>
              <a:defRPr/>
            </a:pPr>
            <a:r>
              <a:rPr lang="en-US" sz="2000" b="1" dirty="0" smtClean="0">
                <a:latin typeface="Courier New" panose="02070309020205020404" pitchFamily="49" charset="0"/>
                <a:cs typeface="Courier New" panose="02070309020205020404" pitchFamily="49" charset="0"/>
              </a:rPr>
              <a:t>char name[5</a:t>
            </a:r>
            <a:r>
              <a:rPr lang="en-US" sz="2000" b="1" dirty="0">
                <a:latin typeface="Courier New" panose="02070309020205020404" pitchFamily="49" charset="0"/>
                <a:cs typeface="Courier New" panose="02070309020205020404" pitchFamily="49" charset="0"/>
              </a:rPr>
              <a:t>] = </a:t>
            </a:r>
            <a:r>
              <a:rPr lang="en-US" sz="2000" b="1" dirty="0" smtClean="0">
                <a:latin typeface="Courier New" panose="02070309020205020404" pitchFamily="49" charset="0"/>
                <a:cs typeface="Courier New" panose="02070309020205020404" pitchFamily="49" charset="0"/>
              </a:rPr>
              <a:t>{‘J’, ‘o’, ‘h’, ‘n’, 0 };</a:t>
            </a:r>
          </a:p>
          <a:p>
            <a:pPr>
              <a:buFont typeface="Wingdings" panose="05000000000000000000" pitchFamily="2" charset="2"/>
              <a:buNone/>
              <a:defRPr/>
            </a:pPr>
            <a:r>
              <a:rPr lang="en-US" sz="2400" dirty="0" smtClean="0"/>
              <a:t>	…or with a string constant:</a:t>
            </a:r>
          </a:p>
          <a:p>
            <a:pPr marL="342900" lvl="1" indent="-342900">
              <a:buClr>
                <a:schemeClr val="tx2"/>
              </a:buClr>
              <a:buFont typeface="Wingdings" panose="05000000000000000000" pitchFamily="2" charset="2"/>
              <a:buNone/>
              <a:defRPr/>
            </a:pPr>
            <a:r>
              <a:rPr lang="en-US" sz="2000" b="1" dirty="0" smtClean="0">
                <a:latin typeface="Courier New" panose="02070309020205020404" pitchFamily="49" charset="0"/>
                <a:cs typeface="Courier New" panose="02070309020205020404" pitchFamily="49" charset="0"/>
              </a:rPr>
              <a:t>	char name[5] = “John” ;</a:t>
            </a:r>
          </a:p>
          <a:p>
            <a:pPr>
              <a:buFont typeface="Wingdings" panose="05000000000000000000" pitchFamily="2" charset="2"/>
              <a:buNone/>
              <a:defRPr/>
            </a:pPr>
            <a:endParaRPr lang="en-US" sz="2400" dirty="0"/>
          </a:p>
        </p:txBody>
      </p:sp>
      <p:sp>
        <p:nvSpPr>
          <p:cNvPr id="14340" name="Rectangle 4"/>
          <p:cNvSpPr>
            <a:spLocks noChangeArrowheads="1"/>
          </p:cNvSpPr>
          <p:nvPr/>
        </p:nvSpPr>
        <p:spPr bwMode="auto">
          <a:xfrm>
            <a:off x="35877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41" name="Rectangle 5"/>
          <p:cNvSpPr>
            <a:spLocks noChangeArrowheads="1"/>
          </p:cNvSpPr>
          <p:nvPr/>
        </p:nvSpPr>
        <p:spPr bwMode="auto">
          <a:xfrm>
            <a:off x="41211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42" name="Rectangle 6"/>
          <p:cNvSpPr>
            <a:spLocks noChangeArrowheads="1"/>
          </p:cNvSpPr>
          <p:nvPr/>
        </p:nvSpPr>
        <p:spPr bwMode="auto">
          <a:xfrm>
            <a:off x="46545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43" name="Rectangle 7"/>
          <p:cNvSpPr>
            <a:spLocks noChangeArrowheads="1"/>
          </p:cNvSpPr>
          <p:nvPr/>
        </p:nvSpPr>
        <p:spPr bwMode="auto">
          <a:xfrm>
            <a:off x="51879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44" name="Rectangle 8"/>
          <p:cNvSpPr>
            <a:spLocks noChangeArrowheads="1"/>
          </p:cNvSpPr>
          <p:nvPr/>
        </p:nvSpPr>
        <p:spPr bwMode="auto">
          <a:xfrm>
            <a:off x="5721350" y="58737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4345" name="Rectangle 9"/>
          <p:cNvSpPr>
            <a:spLocks noChangeArrowheads="1"/>
          </p:cNvSpPr>
          <p:nvPr/>
        </p:nvSpPr>
        <p:spPr bwMode="auto">
          <a:xfrm>
            <a:off x="3636963" y="5922963"/>
            <a:ext cx="4397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‘J’</a:t>
            </a:r>
          </a:p>
        </p:txBody>
      </p:sp>
      <p:sp>
        <p:nvSpPr>
          <p:cNvPr id="14346" name="Rectangle 10"/>
          <p:cNvSpPr>
            <a:spLocks noChangeArrowheads="1"/>
          </p:cNvSpPr>
          <p:nvPr/>
        </p:nvSpPr>
        <p:spPr bwMode="auto">
          <a:xfrm>
            <a:off x="4170363" y="5922963"/>
            <a:ext cx="452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‘o’</a:t>
            </a:r>
          </a:p>
        </p:txBody>
      </p:sp>
      <p:sp>
        <p:nvSpPr>
          <p:cNvPr id="14347" name="Rectangle 11"/>
          <p:cNvSpPr>
            <a:spLocks noChangeArrowheads="1"/>
          </p:cNvSpPr>
          <p:nvPr/>
        </p:nvSpPr>
        <p:spPr bwMode="auto">
          <a:xfrm>
            <a:off x="4703763" y="5922963"/>
            <a:ext cx="452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‘h’</a:t>
            </a:r>
          </a:p>
        </p:txBody>
      </p:sp>
      <p:sp>
        <p:nvSpPr>
          <p:cNvPr id="14348" name="Rectangle 12"/>
          <p:cNvSpPr>
            <a:spLocks noChangeArrowheads="1"/>
          </p:cNvSpPr>
          <p:nvPr/>
        </p:nvSpPr>
        <p:spPr bwMode="auto">
          <a:xfrm>
            <a:off x="5237163" y="5922963"/>
            <a:ext cx="452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‘n’</a:t>
            </a:r>
          </a:p>
        </p:txBody>
      </p:sp>
      <p:sp>
        <p:nvSpPr>
          <p:cNvPr id="14349" name="Rectangle 13"/>
          <p:cNvSpPr>
            <a:spLocks noChangeArrowheads="1"/>
          </p:cNvSpPr>
          <p:nvPr/>
        </p:nvSpPr>
        <p:spPr bwMode="auto">
          <a:xfrm>
            <a:off x="5770563" y="5922963"/>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‘\0’</a:t>
            </a:r>
          </a:p>
        </p:txBody>
      </p:sp>
      <p:sp>
        <p:nvSpPr>
          <p:cNvPr id="14350" name="Rectangle 14"/>
          <p:cNvSpPr>
            <a:spLocks noChangeArrowheads="1"/>
          </p:cNvSpPr>
          <p:nvPr/>
        </p:nvSpPr>
        <p:spPr bwMode="auto">
          <a:xfrm>
            <a:off x="1890713" y="5943600"/>
            <a:ext cx="785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name</a:t>
            </a:r>
          </a:p>
        </p:txBody>
      </p:sp>
      <p:sp>
        <p:nvSpPr>
          <p:cNvPr id="14351" name="AutoShape 16"/>
          <p:cNvSpPr>
            <a:spLocks noChangeArrowheads="1"/>
          </p:cNvSpPr>
          <p:nvPr/>
        </p:nvSpPr>
        <p:spPr bwMode="auto">
          <a:xfrm>
            <a:off x="3124200" y="6019800"/>
            <a:ext cx="368300" cy="215900"/>
          </a:xfrm>
          <a:prstGeom prst="rightArrow">
            <a:avLst>
              <a:gd name="adj1" fmla="val 50000"/>
              <a:gd name="adj2" fmla="val 85302"/>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3045501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r>
              <a:rPr lang="en-US" smtClean="0"/>
              <a:t>Accessing Array Elements</a:t>
            </a:r>
          </a:p>
        </p:txBody>
      </p:sp>
      <p:sp>
        <p:nvSpPr>
          <p:cNvPr id="15363" name="Rectangle 3"/>
          <p:cNvSpPr>
            <a:spLocks noGrp="1" noChangeArrowheads="1"/>
          </p:cNvSpPr>
          <p:nvPr>
            <p:ph type="body" idx="1"/>
          </p:nvPr>
        </p:nvSpPr>
        <p:spPr>
          <a:xfrm>
            <a:off x="381000" y="1676400"/>
            <a:ext cx="8534400" cy="5105400"/>
          </a:xfrm>
          <a:noFill/>
        </p:spPr>
        <p:txBody>
          <a:bodyPr/>
          <a:lstStyle/>
          <a:p>
            <a:r>
              <a:rPr lang="en-US" sz="2800" dirty="0" smtClean="0"/>
              <a:t>You use the standard bracketed subscript notation to access elements in an array:</a:t>
            </a:r>
          </a:p>
          <a:p>
            <a:pPr>
              <a:buFontTx/>
              <a:buNone/>
            </a:pPr>
            <a:endParaRPr lang="en-US" sz="2800" dirty="0" smtClean="0"/>
          </a:p>
          <a:p>
            <a:pPr>
              <a:buFontTx/>
              <a:buNone/>
            </a:pPr>
            <a:r>
              <a:rPr lang="en-US" sz="2400" b="1" dirty="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
            </a:r>
            <a:br>
              <a:rPr lang="en-US" sz="2400" b="1" dirty="0" smtClean="0">
                <a:latin typeface="Courier New" panose="02070309020205020404" pitchFamily="49" charset="0"/>
                <a:cs typeface="Courier New" panose="02070309020205020404" pitchFamily="49" charset="0"/>
              </a:rPr>
            </a:br>
            <a:r>
              <a:rPr lang="en-US" sz="2400" b="1" dirty="0" smtClean="0">
                <a:latin typeface="Courier New" panose="02070309020205020404" pitchFamily="49" charset="0"/>
                <a:cs typeface="Courier New" panose="02070309020205020404" pitchFamily="49" charset="0"/>
              </a:rPr>
              <a:t/>
            </a:r>
            <a:br>
              <a:rPr lang="en-US" sz="2400" b="1" dirty="0" smtClean="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	</a:t>
            </a:r>
            <a:r>
              <a:rPr lang="en-US" sz="2000" b="1" dirty="0" err="1" smtClean="0">
                <a:latin typeface="Courier New" panose="02070309020205020404" pitchFamily="49" charset="0"/>
                <a:cs typeface="Courier New" panose="02070309020205020404" pitchFamily="49" charset="0"/>
              </a:rPr>
              <a:t>cout</a:t>
            </a:r>
            <a:r>
              <a:rPr lang="en-US" sz="2000" b="1" dirty="0" smtClean="0">
                <a:latin typeface="Courier New" panose="02070309020205020404" pitchFamily="49" charset="0"/>
                <a:cs typeface="Courier New" panose="02070309020205020404" pitchFamily="49" charset="0"/>
              </a:rPr>
              <a:t> &lt;&lt; “The </a:t>
            </a:r>
            <a:r>
              <a:rPr lang="en-US" sz="2000" b="1" dirty="0">
                <a:latin typeface="Courier New" panose="02070309020205020404" pitchFamily="49" charset="0"/>
                <a:cs typeface="Courier New" panose="02070309020205020404" pitchFamily="49" charset="0"/>
              </a:rPr>
              <a:t>third element </a:t>
            </a:r>
            <a:r>
              <a:rPr lang="en-US" sz="2000" b="1" dirty="0" smtClean="0">
                <a:latin typeface="Courier New" panose="02070309020205020404" pitchFamily="49" charset="0"/>
                <a:cs typeface="Courier New" panose="02070309020205020404" pitchFamily="49" charset="0"/>
              </a:rPr>
              <a:t>is ” &lt;&lt; </a:t>
            </a:r>
            <a:r>
              <a:rPr lang="en-US" sz="2000" b="1" dirty="0">
                <a:latin typeface="Courier New" panose="02070309020205020404" pitchFamily="49" charset="0"/>
                <a:cs typeface="Courier New" panose="02070309020205020404" pitchFamily="49" charset="0"/>
              </a:rPr>
              <a:t>numbers[2</a:t>
            </a:r>
            <a:r>
              <a:rPr lang="en-US" sz="2000" b="1" dirty="0" smtClean="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pPr>
              <a:buFontTx/>
              <a:buNone/>
            </a:pPr>
            <a:r>
              <a:rPr lang="en-US" sz="2400" dirty="0"/>
              <a:t>	</a:t>
            </a:r>
            <a:r>
              <a:rPr lang="en-US" sz="2800" dirty="0"/>
              <a:t>would give the output</a:t>
            </a:r>
            <a:endParaRPr lang="en-US" sz="2400" dirty="0"/>
          </a:p>
          <a:p>
            <a:pPr>
              <a:buFontTx/>
              <a:buNone/>
            </a:pPr>
            <a:r>
              <a:rPr lang="en-US" sz="2400" dirty="0"/>
              <a:t>		The third element </a:t>
            </a:r>
            <a:r>
              <a:rPr lang="en-US" sz="2400" dirty="0" smtClean="0"/>
              <a:t>is 6</a:t>
            </a:r>
          </a:p>
          <a:p>
            <a:r>
              <a:rPr lang="en-US" sz="2800" dirty="0" smtClean="0"/>
              <a:t>Subscripts are integers and always begin at zero.</a:t>
            </a:r>
          </a:p>
        </p:txBody>
      </p:sp>
      <p:sp>
        <p:nvSpPr>
          <p:cNvPr id="15364" name="Text Box 5"/>
          <p:cNvSpPr txBox="1">
            <a:spLocks noChangeArrowheads="1"/>
          </p:cNvSpPr>
          <p:nvPr/>
        </p:nvSpPr>
        <p:spPr bwMode="auto">
          <a:xfrm>
            <a:off x="457200" y="27432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p>
        </p:txBody>
      </p:sp>
      <p:sp>
        <p:nvSpPr>
          <p:cNvPr id="15365" name="Rectangle 6"/>
          <p:cNvSpPr>
            <a:spLocks noChangeArrowheads="1"/>
          </p:cNvSpPr>
          <p:nvPr/>
        </p:nvSpPr>
        <p:spPr bwMode="auto">
          <a:xfrm>
            <a:off x="3282950" y="26733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366" name="Rectangle 7"/>
          <p:cNvSpPr>
            <a:spLocks noChangeArrowheads="1"/>
          </p:cNvSpPr>
          <p:nvPr/>
        </p:nvSpPr>
        <p:spPr bwMode="auto">
          <a:xfrm>
            <a:off x="3816350" y="26733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367" name="Rectangle 8"/>
          <p:cNvSpPr>
            <a:spLocks noChangeArrowheads="1"/>
          </p:cNvSpPr>
          <p:nvPr/>
        </p:nvSpPr>
        <p:spPr bwMode="auto">
          <a:xfrm>
            <a:off x="4349750" y="26733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368" name="Rectangle 9"/>
          <p:cNvSpPr>
            <a:spLocks noChangeArrowheads="1"/>
          </p:cNvSpPr>
          <p:nvPr/>
        </p:nvSpPr>
        <p:spPr bwMode="auto">
          <a:xfrm>
            <a:off x="4883150" y="26733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369" name="Rectangle 10"/>
          <p:cNvSpPr>
            <a:spLocks noChangeArrowheads="1"/>
          </p:cNvSpPr>
          <p:nvPr/>
        </p:nvSpPr>
        <p:spPr bwMode="auto">
          <a:xfrm>
            <a:off x="5416550" y="2673350"/>
            <a:ext cx="520700" cy="52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5370" name="Rectangle 11"/>
          <p:cNvSpPr>
            <a:spLocks noChangeArrowheads="1"/>
          </p:cNvSpPr>
          <p:nvPr/>
        </p:nvSpPr>
        <p:spPr bwMode="auto">
          <a:xfrm>
            <a:off x="3332163" y="2722563"/>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5</a:t>
            </a:r>
          </a:p>
        </p:txBody>
      </p:sp>
      <p:sp>
        <p:nvSpPr>
          <p:cNvPr id="15371" name="Rectangle 12"/>
          <p:cNvSpPr>
            <a:spLocks noChangeArrowheads="1"/>
          </p:cNvSpPr>
          <p:nvPr/>
        </p:nvSpPr>
        <p:spPr bwMode="auto">
          <a:xfrm>
            <a:off x="3865563" y="2722563"/>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2</a:t>
            </a:r>
          </a:p>
        </p:txBody>
      </p:sp>
      <p:sp>
        <p:nvSpPr>
          <p:cNvPr id="15372" name="Rectangle 13"/>
          <p:cNvSpPr>
            <a:spLocks noChangeArrowheads="1"/>
          </p:cNvSpPr>
          <p:nvPr/>
        </p:nvSpPr>
        <p:spPr bwMode="auto">
          <a:xfrm>
            <a:off x="4398963" y="2722563"/>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6</a:t>
            </a:r>
          </a:p>
        </p:txBody>
      </p:sp>
      <p:sp>
        <p:nvSpPr>
          <p:cNvPr id="15373" name="Rectangle 14"/>
          <p:cNvSpPr>
            <a:spLocks noChangeArrowheads="1"/>
          </p:cNvSpPr>
          <p:nvPr/>
        </p:nvSpPr>
        <p:spPr bwMode="auto">
          <a:xfrm>
            <a:off x="4932363" y="2722563"/>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9</a:t>
            </a:r>
          </a:p>
        </p:txBody>
      </p:sp>
      <p:sp>
        <p:nvSpPr>
          <p:cNvPr id="15374" name="Rectangle 15"/>
          <p:cNvSpPr>
            <a:spLocks noChangeArrowheads="1"/>
          </p:cNvSpPr>
          <p:nvPr/>
        </p:nvSpPr>
        <p:spPr bwMode="auto">
          <a:xfrm>
            <a:off x="5465763" y="2722563"/>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3</a:t>
            </a:r>
          </a:p>
        </p:txBody>
      </p:sp>
      <p:sp>
        <p:nvSpPr>
          <p:cNvPr id="15375" name="Rectangle 16"/>
          <p:cNvSpPr>
            <a:spLocks noChangeArrowheads="1"/>
          </p:cNvSpPr>
          <p:nvPr/>
        </p:nvSpPr>
        <p:spPr bwMode="auto">
          <a:xfrm>
            <a:off x="1295400" y="2667000"/>
            <a:ext cx="1468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t>numbers</a:t>
            </a:r>
          </a:p>
        </p:txBody>
      </p:sp>
      <p:sp>
        <p:nvSpPr>
          <p:cNvPr id="15376" name="Rectangle 17"/>
          <p:cNvSpPr>
            <a:spLocks noChangeArrowheads="1"/>
          </p:cNvSpPr>
          <p:nvPr/>
        </p:nvSpPr>
        <p:spPr bwMode="auto">
          <a:xfrm>
            <a:off x="3332163" y="3179763"/>
            <a:ext cx="2490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i="1" dirty="0"/>
              <a:t>0       1      2       3      4</a:t>
            </a:r>
          </a:p>
        </p:txBody>
      </p:sp>
      <p:sp>
        <p:nvSpPr>
          <p:cNvPr id="15377" name="AutoShape 18"/>
          <p:cNvSpPr>
            <a:spLocks noChangeArrowheads="1"/>
          </p:cNvSpPr>
          <p:nvPr/>
        </p:nvSpPr>
        <p:spPr bwMode="auto">
          <a:xfrm>
            <a:off x="2819400" y="2819400"/>
            <a:ext cx="368300" cy="215900"/>
          </a:xfrm>
          <a:prstGeom prst="rightArrow">
            <a:avLst>
              <a:gd name="adj1" fmla="val 50000"/>
              <a:gd name="adj2" fmla="val 85302"/>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1476676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Accessing Array Elements (con’t)</a:t>
            </a:r>
          </a:p>
        </p:txBody>
      </p:sp>
      <p:sp>
        <p:nvSpPr>
          <p:cNvPr id="16387" name="Rectangle 3"/>
          <p:cNvSpPr>
            <a:spLocks noGrp="1" noChangeArrowheads="1"/>
          </p:cNvSpPr>
          <p:nvPr>
            <p:ph type="body" idx="1"/>
          </p:nvPr>
        </p:nvSpPr>
        <p:spPr>
          <a:xfrm>
            <a:off x="457200" y="1676400"/>
            <a:ext cx="8458200" cy="4724400"/>
          </a:xfrm>
        </p:spPr>
        <p:txBody>
          <a:bodyPr/>
          <a:lstStyle/>
          <a:p>
            <a:r>
              <a:rPr lang="en-US" sz="2800" dirty="0" smtClean="0"/>
              <a:t>A subscript can also be any expression that evaluates to an integer.</a:t>
            </a:r>
          </a:p>
          <a:p>
            <a:pPr>
              <a:buFontTx/>
              <a:buNone/>
            </a:pPr>
            <a:endParaRPr lang="en-US" sz="1000" dirty="0" smtClean="0"/>
          </a:p>
          <a:p>
            <a:pPr>
              <a:buFontTx/>
              <a:buNone/>
            </a:pPr>
            <a:r>
              <a:rPr lang="en-US" sz="2800" dirty="0" smtClean="0"/>
              <a:t>		numbers[(a + b) * 2] ;</a:t>
            </a:r>
          </a:p>
          <a:p>
            <a:pPr>
              <a:buFontTx/>
              <a:buNone/>
            </a:pPr>
            <a:endParaRPr lang="en-US" sz="2800" dirty="0" smtClean="0"/>
          </a:p>
          <a:p>
            <a:r>
              <a:rPr lang="en-US" sz="2800" dirty="0" smtClean="0"/>
              <a:t>Caution!  C++ does not do bounds checking for simple arrays, so you must ensure you are staying within bounds</a:t>
            </a:r>
          </a:p>
          <a:p>
            <a:endParaRPr lang="en-US" dirty="0" smtClean="0"/>
          </a:p>
        </p:txBody>
      </p:sp>
    </p:spTree>
    <p:extLst>
      <p:ext uri="{BB962C8B-B14F-4D97-AF65-F5344CB8AC3E}">
        <p14:creationId xmlns:p14="http://schemas.microsoft.com/office/powerpoint/2010/main" val="218236710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t>Defined Constant as Array Size</a:t>
            </a:r>
          </a:p>
        </p:txBody>
      </p:sp>
      <p:sp>
        <p:nvSpPr>
          <p:cNvPr id="36866" name="Rectangle 3"/>
          <p:cNvSpPr>
            <a:spLocks noGrp="1" noChangeArrowheads="1"/>
          </p:cNvSpPr>
          <p:nvPr>
            <p:ph type="body" idx="1"/>
          </p:nvPr>
        </p:nvSpPr>
        <p:spPr/>
        <p:txBody>
          <a:bodyPr/>
          <a:lstStyle/>
          <a:p>
            <a:pPr eaLnBrk="1" hangingPunct="1"/>
            <a:r>
              <a:rPr lang="en-US" sz="2800" smtClean="0"/>
              <a:t>Always use defined/named constant for</a:t>
            </a:r>
            <a:br>
              <a:rPr lang="en-US" sz="2800" smtClean="0"/>
            </a:br>
            <a:r>
              <a:rPr lang="en-US" sz="2800" smtClean="0"/>
              <a:t>array size</a:t>
            </a:r>
          </a:p>
          <a:p>
            <a:pPr eaLnBrk="1" hangingPunct="1">
              <a:spcBef>
                <a:spcPct val="50000"/>
              </a:spcBef>
            </a:pPr>
            <a:r>
              <a:rPr lang="en-US" sz="2800" smtClean="0"/>
              <a:t>Example:</a:t>
            </a:r>
            <a:br>
              <a:rPr lang="en-US" sz="2800" smtClean="0"/>
            </a:br>
            <a:r>
              <a:rPr lang="en-US" sz="2800" smtClean="0"/>
              <a:t>const int NUMBER_OF_STUDENTS = 5;</a:t>
            </a:r>
            <a:br>
              <a:rPr lang="en-US" sz="2800" smtClean="0"/>
            </a:br>
            <a:r>
              <a:rPr lang="en-US" sz="2800" smtClean="0"/>
              <a:t>int score[NUMBER_OF_STUDENTS];</a:t>
            </a:r>
          </a:p>
          <a:p>
            <a:pPr eaLnBrk="1" hangingPunct="1">
              <a:spcBef>
                <a:spcPct val="50000"/>
              </a:spcBef>
            </a:pPr>
            <a:r>
              <a:rPr lang="en-US" sz="2800" smtClean="0"/>
              <a:t>Improves readability</a:t>
            </a:r>
          </a:p>
          <a:p>
            <a:pPr eaLnBrk="1" hangingPunct="1">
              <a:spcBef>
                <a:spcPct val="50000"/>
              </a:spcBef>
            </a:pPr>
            <a:r>
              <a:rPr lang="en-US" sz="2800" smtClean="0"/>
              <a:t>Improves versatility</a:t>
            </a:r>
          </a:p>
          <a:p>
            <a:pPr eaLnBrk="1" hangingPunct="1">
              <a:spcBef>
                <a:spcPct val="50000"/>
              </a:spcBef>
            </a:pPr>
            <a:r>
              <a:rPr lang="en-US" sz="2800" smtClean="0"/>
              <a:t>Improves maintainability</a:t>
            </a:r>
          </a:p>
        </p:txBody>
      </p:sp>
      <p:sp>
        <p:nvSpPr>
          <p:cNvPr id="6" name="Slide Number Placeholder 5"/>
          <p:cNvSpPr>
            <a:spLocks noGrp="1"/>
          </p:cNvSpPr>
          <p:nvPr>
            <p:ph type="sldNum" sz="quarter" idx="11"/>
          </p:nvPr>
        </p:nvSpPr>
        <p:spPr/>
        <p:txBody>
          <a:bodyPr/>
          <a:lstStyle/>
          <a:p>
            <a:pPr>
              <a:defRPr/>
            </a:pPr>
            <a:r>
              <a:rPr lang="en-US"/>
              <a:t>5-</a:t>
            </a:r>
            <a:fld id="{FE39B81E-4600-4668-B2E1-556970293AF0}" type="slidenum">
              <a:rPr lang="en-US"/>
              <a:pPr>
                <a:defRPr/>
              </a:pPr>
              <a:t>69</a:t>
            </a:fld>
            <a:endParaRPr lang="en-US"/>
          </a:p>
        </p:txBody>
      </p:sp>
      <p:sp>
        <p:nvSpPr>
          <p:cNvPr id="368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25453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A few digressions, on:</a:t>
            </a:r>
          </a:p>
          <a:p>
            <a:r>
              <a:rPr lang="en-US" dirty="0" smtClean="0"/>
              <a:t>Multi-statement blocks</a:t>
            </a:r>
          </a:p>
          <a:p>
            <a:r>
              <a:rPr lang="en-US" dirty="0" smtClean="0"/>
              <a:t>Scope</a:t>
            </a:r>
          </a:p>
          <a:p>
            <a:r>
              <a:rPr lang="en-US" dirty="0" smtClean="0"/>
              <a:t>Truth in C++</a:t>
            </a: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7</a:t>
            </a:fld>
            <a:endParaRPr lang="en-US"/>
          </a:p>
        </p:txBody>
      </p:sp>
    </p:spTree>
    <p:extLst>
      <p:ext uri="{BB962C8B-B14F-4D97-AF65-F5344CB8AC3E}">
        <p14:creationId xmlns:p14="http://schemas.microsoft.com/office/powerpoint/2010/main" val="1125784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Arrays in Functions</a:t>
            </a:r>
          </a:p>
        </p:txBody>
      </p:sp>
      <p:sp>
        <p:nvSpPr>
          <p:cNvPr id="49154" name="Rectangle 3"/>
          <p:cNvSpPr>
            <a:spLocks noGrp="1" noChangeArrowheads="1"/>
          </p:cNvSpPr>
          <p:nvPr>
            <p:ph type="body" idx="1"/>
          </p:nvPr>
        </p:nvSpPr>
        <p:spPr/>
        <p:txBody>
          <a:bodyPr/>
          <a:lstStyle/>
          <a:p>
            <a:pPr eaLnBrk="1" hangingPunct="1">
              <a:lnSpc>
                <a:spcPct val="90000"/>
              </a:lnSpc>
            </a:pPr>
            <a:r>
              <a:rPr lang="en-US" smtClean="0"/>
              <a:t>As arguments to functions</a:t>
            </a:r>
          </a:p>
          <a:p>
            <a:pPr lvl="1" eaLnBrk="1" hangingPunct="1">
              <a:lnSpc>
                <a:spcPct val="90000"/>
              </a:lnSpc>
            </a:pPr>
            <a:r>
              <a:rPr lang="en-US" smtClean="0"/>
              <a:t>Indexed variables</a:t>
            </a:r>
          </a:p>
          <a:p>
            <a:pPr lvl="2" eaLnBrk="1" hangingPunct="1">
              <a:lnSpc>
                <a:spcPct val="90000"/>
              </a:lnSpc>
            </a:pPr>
            <a:r>
              <a:rPr lang="en-US" smtClean="0"/>
              <a:t>An individual "element" of an array can be </a:t>
            </a:r>
            <a:br>
              <a:rPr lang="en-US" smtClean="0"/>
            </a:br>
            <a:r>
              <a:rPr lang="en-US" smtClean="0"/>
              <a:t>function parameter</a:t>
            </a:r>
          </a:p>
          <a:p>
            <a:pPr lvl="1" eaLnBrk="1" hangingPunct="1">
              <a:lnSpc>
                <a:spcPct val="90000"/>
              </a:lnSpc>
            </a:pPr>
            <a:r>
              <a:rPr lang="en-US" smtClean="0"/>
              <a:t>Entire arrays</a:t>
            </a:r>
          </a:p>
          <a:p>
            <a:pPr lvl="2" eaLnBrk="1" hangingPunct="1">
              <a:lnSpc>
                <a:spcPct val="90000"/>
              </a:lnSpc>
            </a:pPr>
            <a:r>
              <a:rPr lang="en-US" smtClean="0"/>
              <a:t>All array elements can be passed as </a:t>
            </a:r>
            <a:br>
              <a:rPr lang="en-US" smtClean="0"/>
            </a:br>
            <a:r>
              <a:rPr lang="en-US" smtClean="0"/>
              <a:t>"one entity"</a:t>
            </a:r>
          </a:p>
          <a:p>
            <a:pPr eaLnBrk="1" hangingPunct="1">
              <a:lnSpc>
                <a:spcPct val="90000"/>
              </a:lnSpc>
              <a:spcBef>
                <a:spcPct val="50000"/>
              </a:spcBef>
            </a:pPr>
            <a:r>
              <a:rPr lang="en-US" smtClean="0"/>
              <a:t>As return value from function</a:t>
            </a:r>
          </a:p>
          <a:p>
            <a:pPr lvl="1" eaLnBrk="1" hangingPunct="1">
              <a:lnSpc>
                <a:spcPct val="90000"/>
              </a:lnSpc>
            </a:pPr>
            <a:r>
              <a:rPr lang="en-US" smtClean="0"/>
              <a:t>Can be done </a:t>
            </a:r>
            <a:r>
              <a:rPr lang="en-US" smtClean="0">
                <a:sym typeface="Wingdings" pitchFamily="2" charset="2"/>
              </a:rPr>
              <a:t></a:t>
            </a:r>
            <a:r>
              <a:rPr lang="en-US" smtClean="0"/>
              <a:t> chapter 10</a:t>
            </a:r>
          </a:p>
        </p:txBody>
      </p:sp>
      <p:sp>
        <p:nvSpPr>
          <p:cNvPr id="6" name="Slide Number Placeholder 5"/>
          <p:cNvSpPr>
            <a:spLocks noGrp="1"/>
          </p:cNvSpPr>
          <p:nvPr>
            <p:ph type="sldNum" sz="quarter" idx="11"/>
          </p:nvPr>
        </p:nvSpPr>
        <p:spPr/>
        <p:txBody>
          <a:bodyPr/>
          <a:lstStyle/>
          <a:p>
            <a:pPr>
              <a:defRPr/>
            </a:pPr>
            <a:r>
              <a:rPr lang="en-US"/>
              <a:t>5-</a:t>
            </a:r>
            <a:fld id="{931894F3-CB19-491D-8FDF-0AB7F87A0840}" type="slidenum">
              <a:rPr lang="en-US"/>
              <a:pPr>
                <a:defRPr/>
              </a:pPr>
              <a:t>70</a:t>
            </a:fld>
            <a:endParaRPr lang="en-US"/>
          </a:p>
        </p:txBody>
      </p:sp>
      <p:sp>
        <p:nvSpPr>
          <p:cNvPr id="4915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48997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Indexed Variables as Arguments</a:t>
            </a:r>
          </a:p>
        </p:txBody>
      </p:sp>
      <p:sp>
        <p:nvSpPr>
          <p:cNvPr id="51202" name="Rectangle 3"/>
          <p:cNvSpPr>
            <a:spLocks noGrp="1" noChangeArrowheads="1"/>
          </p:cNvSpPr>
          <p:nvPr>
            <p:ph type="body" idx="1"/>
          </p:nvPr>
        </p:nvSpPr>
        <p:spPr/>
        <p:txBody>
          <a:bodyPr/>
          <a:lstStyle/>
          <a:p>
            <a:pPr eaLnBrk="1" hangingPunct="1">
              <a:lnSpc>
                <a:spcPct val="90000"/>
              </a:lnSpc>
              <a:spcBef>
                <a:spcPct val="40000"/>
              </a:spcBef>
            </a:pPr>
            <a:r>
              <a:rPr lang="en-US" sz="2800" smtClean="0"/>
              <a:t>Indexed variable handled same as simple</a:t>
            </a:r>
            <a:br>
              <a:rPr lang="en-US" sz="2800" smtClean="0"/>
            </a:br>
            <a:r>
              <a:rPr lang="en-US" sz="2800" smtClean="0"/>
              <a:t>variable of array base type</a:t>
            </a:r>
          </a:p>
          <a:p>
            <a:pPr eaLnBrk="1" hangingPunct="1">
              <a:lnSpc>
                <a:spcPct val="90000"/>
              </a:lnSpc>
              <a:spcBef>
                <a:spcPct val="40000"/>
              </a:spcBef>
            </a:pPr>
            <a:r>
              <a:rPr lang="en-US" sz="2800" smtClean="0"/>
              <a:t>Given this function declaration:</a:t>
            </a:r>
            <a:br>
              <a:rPr lang="en-US" sz="2800" smtClean="0"/>
            </a:br>
            <a:r>
              <a:rPr lang="en-US" sz="2800" smtClean="0"/>
              <a:t>void myFunction(double par1);</a:t>
            </a:r>
          </a:p>
          <a:p>
            <a:pPr eaLnBrk="1" hangingPunct="1">
              <a:lnSpc>
                <a:spcPct val="90000"/>
              </a:lnSpc>
              <a:spcBef>
                <a:spcPct val="40000"/>
              </a:spcBef>
            </a:pPr>
            <a:r>
              <a:rPr lang="en-US" sz="2800" smtClean="0"/>
              <a:t>And these declarations:</a:t>
            </a:r>
            <a:br>
              <a:rPr lang="en-US" sz="2800" smtClean="0"/>
            </a:br>
            <a:r>
              <a:rPr lang="en-US" sz="2800" smtClean="0"/>
              <a:t>int i;  double n, a[10];</a:t>
            </a:r>
          </a:p>
          <a:p>
            <a:pPr eaLnBrk="1" hangingPunct="1">
              <a:lnSpc>
                <a:spcPct val="90000"/>
              </a:lnSpc>
              <a:spcBef>
                <a:spcPct val="40000"/>
              </a:spcBef>
            </a:pPr>
            <a:r>
              <a:rPr lang="en-US" sz="2800" smtClean="0"/>
              <a:t>Can make these function calls:</a:t>
            </a:r>
            <a:br>
              <a:rPr lang="en-US" sz="2800" smtClean="0"/>
            </a:br>
            <a:r>
              <a:rPr lang="en-US" sz="2800" smtClean="0"/>
              <a:t>myFunction(i);	// i is converted to double</a:t>
            </a:r>
            <a:br>
              <a:rPr lang="en-US" sz="2800" smtClean="0"/>
            </a:br>
            <a:r>
              <a:rPr lang="en-US" sz="2800" smtClean="0"/>
              <a:t>myFunction(a[3]);	// a[3] is double</a:t>
            </a:r>
            <a:br>
              <a:rPr lang="en-US" sz="2800" smtClean="0"/>
            </a:br>
            <a:r>
              <a:rPr lang="en-US" sz="2800" smtClean="0"/>
              <a:t>myFunction(n);	// n is double</a:t>
            </a:r>
          </a:p>
        </p:txBody>
      </p:sp>
      <p:sp>
        <p:nvSpPr>
          <p:cNvPr id="6" name="Slide Number Placeholder 5"/>
          <p:cNvSpPr>
            <a:spLocks noGrp="1"/>
          </p:cNvSpPr>
          <p:nvPr>
            <p:ph type="sldNum" sz="quarter" idx="11"/>
          </p:nvPr>
        </p:nvSpPr>
        <p:spPr/>
        <p:txBody>
          <a:bodyPr/>
          <a:lstStyle/>
          <a:p>
            <a:pPr>
              <a:defRPr/>
            </a:pPr>
            <a:r>
              <a:rPr lang="en-US"/>
              <a:t>5-</a:t>
            </a:r>
            <a:fld id="{9E6F6A1A-63DC-4BBB-A606-9C6A5942B75E}" type="slidenum">
              <a:rPr lang="en-US"/>
              <a:pPr>
                <a:defRPr/>
              </a:pPr>
              <a:t>71</a:t>
            </a:fld>
            <a:endParaRPr lang="en-US"/>
          </a:p>
        </p:txBody>
      </p:sp>
      <p:sp>
        <p:nvSpPr>
          <p:cNvPr id="5120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555757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mtClean="0"/>
              <a:t>Entire Arrays as Arguments</a:t>
            </a:r>
          </a:p>
        </p:txBody>
      </p:sp>
      <p:sp>
        <p:nvSpPr>
          <p:cNvPr id="55298" name="Rectangle 3"/>
          <p:cNvSpPr>
            <a:spLocks noGrp="1" noChangeArrowheads="1"/>
          </p:cNvSpPr>
          <p:nvPr>
            <p:ph type="body" idx="1"/>
          </p:nvPr>
        </p:nvSpPr>
        <p:spPr/>
        <p:txBody>
          <a:bodyPr/>
          <a:lstStyle/>
          <a:p>
            <a:pPr eaLnBrk="1" hangingPunct="1"/>
            <a:r>
              <a:rPr lang="en-US" smtClean="0"/>
              <a:t>Formal parameter can be entire array</a:t>
            </a:r>
          </a:p>
          <a:p>
            <a:pPr lvl="1" eaLnBrk="1" hangingPunct="1"/>
            <a:r>
              <a:rPr lang="en-US" smtClean="0"/>
              <a:t>Argument then passed in function call</a:t>
            </a:r>
            <a:br>
              <a:rPr lang="en-US" smtClean="0"/>
            </a:br>
            <a:r>
              <a:rPr lang="en-US" smtClean="0"/>
              <a:t>is array name</a:t>
            </a:r>
          </a:p>
          <a:p>
            <a:pPr lvl="1" eaLnBrk="1" hangingPunct="1"/>
            <a:r>
              <a:rPr lang="en-US" smtClean="0"/>
              <a:t>Called "array parameter"</a:t>
            </a:r>
          </a:p>
          <a:p>
            <a:pPr eaLnBrk="1" hangingPunct="1">
              <a:spcBef>
                <a:spcPct val="50000"/>
              </a:spcBef>
            </a:pPr>
            <a:r>
              <a:rPr lang="en-US" smtClean="0"/>
              <a:t>Send size of array as well</a:t>
            </a:r>
          </a:p>
          <a:p>
            <a:pPr lvl="1" eaLnBrk="1" hangingPunct="1"/>
            <a:r>
              <a:rPr lang="en-US" smtClean="0"/>
              <a:t>Typically done as second parameter</a:t>
            </a:r>
          </a:p>
          <a:p>
            <a:pPr lvl="1" eaLnBrk="1" hangingPunct="1"/>
            <a:r>
              <a:rPr lang="en-US" smtClean="0"/>
              <a:t>Simple int type formal parameter</a:t>
            </a:r>
          </a:p>
        </p:txBody>
      </p:sp>
      <p:sp>
        <p:nvSpPr>
          <p:cNvPr id="6" name="Slide Number Placeholder 5"/>
          <p:cNvSpPr>
            <a:spLocks noGrp="1"/>
          </p:cNvSpPr>
          <p:nvPr>
            <p:ph type="sldNum" sz="quarter" idx="11"/>
          </p:nvPr>
        </p:nvSpPr>
        <p:spPr/>
        <p:txBody>
          <a:bodyPr/>
          <a:lstStyle/>
          <a:p>
            <a:pPr>
              <a:defRPr/>
            </a:pPr>
            <a:r>
              <a:rPr lang="en-US"/>
              <a:t>5-</a:t>
            </a:r>
            <a:fld id="{951B9FC2-AECA-49F4-8D12-F62961577D87}" type="slidenum">
              <a:rPr lang="en-US"/>
              <a:pPr>
                <a:defRPr/>
              </a:pPr>
              <a:t>72</a:t>
            </a:fld>
            <a:endParaRPr lang="en-US"/>
          </a:p>
        </p:txBody>
      </p:sp>
      <p:sp>
        <p:nvSpPr>
          <p:cNvPr id="5530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31466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5" descr="C:\WINDOWS\Desktop\Oh_type\sacitch_C++_ppt\gif\savitchc05d03.gif"/>
          <p:cNvPicPr preferRelativeResize="0">
            <a:picLocks noChangeAspect="1" noChangeArrowheads="1"/>
          </p:cNvPicPr>
          <p:nvPr>
            <p:custDataLst>
              <p:tags r:id="rId1"/>
            </p:custDataLst>
          </p:nvPr>
        </p:nvPicPr>
        <p:blipFill>
          <a:blip r:embed="rId4"/>
          <a:srcRect/>
          <a:stretch>
            <a:fillRect/>
          </a:stretch>
        </p:blipFill>
        <p:spPr bwMode="auto">
          <a:xfrm>
            <a:off x="1028700" y="1600200"/>
            <a:ext cx="7772400" cy="4500563"/>
          </a:xfrm>
          <a:prstGeom prst="rect">
            <a:avLst/>
          </a:prstGeom>
          <a:noFill/>
          <a:ln w="9525">
            <a:noFill/>
            <a:miter lim="800000"/>
            <a:headEnd/>
            <a:tailEnd/>
          </a:ln>
        </p:spPr>
      </p:pic>
      <p:sp>
        <p:nvSpPr>
          <p:cNvPr id="57346" name="Rectangle 7"/>
          <p:cNvSpPr>
            <a:spLocks noGrp="1" noChangeArrowheads="1"/>
          </p:cNvSpPr>
          <p:nvPr>
            <p:ph type="title"/>
          </p:nvPr>
        </p:nvSpPr>
        <p:spPr>
          <a:xfrm>
            <a:off x="1004888" y="193675"/>
            <a:ext cx="7986712" cy="1143000"/>
          </a:xfrm>
        </p:spPr>
        <p:txBody>
          <a:bodyPr/>
          <a:lstStyle/>
          <a:p>
            <a:pPr eaLnBrk="1" hangingPunct="1"/>
            <a:r>
              <a:rPr lang="en-US" sz="2800" smtClean="0"/>
              <a:t>Entire Array as Argument Example: </a:t>
            </a:r>
            <a:br>
              <a:rPr lang="en-US" sz="2800" smtClean="0"/>
            </a:br>
            <a:r>
              <a:rPr lang="en-US" sz="2800" b="1" smtClean="0"/>
              <a:t>Display 5.3</a:t>
            </a:r>
            <a:r>
              <a:rPr lang="en-US" sz="2800" smtClean="0"/>
              <a:t>  Function with an Array Parameter</a:t>
            </a:r>
          </a:p>
        </p:txBody>
      </p:sp>
      <p:sp>
        <p:nvSpPr>
          <p:cNvPr id="6" name="Slide Number Placeholder 5"/>
          <p:cNvSpPr>
            <a:spLocks noGrp="1"/>
          </p:cNvSpPr>
          <p:nvPr>
            <p:ph type="sldNum" sz="quarter" idx="12"/>
          </p:nvPr>
        </p:nvSpPr>
        <p:spPr/>
        <p:txBody>
          <a:bodyPr/>
          <a:lstStyle/>
          <a:p>
            <a:pPr>
              <a:defRPr/>
            </a:pPr>
            <a:r>
              <a:rPr lang="en-US"/>
              <a:t>5-</a:t>
            </a:r>
            <a:fld id="{7689E53E-5628-47CA-84E3-729E460F0FD5}" type="slidenum">
              <a:rPr lang="en-US"/>
              <a:pPr>
                <a:defRPr/>
              </a:pPr>
              <a:t>73</a:t>
            </a:fld>
            <a:endParaRPr lang="en-US"/>
          </a:p>
        </p:txBody>
      </p:sp>
      <p:sp>
        <p:nvSpPr>
          <p:cNvPr id="57348" name="Footer Placeholder 6"/>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16214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600" smtClean="0"/>
              <a:t>Entire Array as Argument Example</a:t>
            </a:r>
          </a:p>
        </p:txBody>
      </p:sp>
      <p:sp>
        <p:nvSpPr>
          <p:cNvPr id="59394" name="Rectangle 3"/>
          <p:cNvSpPr>
            <a:spLocks noGrp="1" noChangeArrowheads="1"/>
          </p:cNvSpPr>
          <p:nvPr>
            <p:ph type="body" idx="1"/>
          </p:nvPr>
        </p:nvSpPr>
        <p:spPr/>
        <p:txBody>
          <a:bodyPr/>
          <a:lstStyle/>
          <a:p>
            <a:pPr eaLnBrk="1" hangingPunct="1"/>
            <a:r>
              <a:rPr lang="en-US" dirty="0" smtClean="0"/>
              <a:t>Given previous example:</a:t>
            </a:r>
          </a:p>
          <a:p>
            <a:pPr eaLnBrk="1" hangingPunct="1"/>
            <a:r>
              <a:rPr lang="en-US" dirty="0" smtClean="0"/>
              <a:t>In some main() function definition,</a:t>
            </a:r>
            <a:br>
              <a:rPr lang="en-US" dirty="0" smtClean="0"/>
            </a:br>
            <a:r>
              <a:rPr lang="en-US" dirty="0" smtClean="0"/>
              <a:t>consider this call:</a:t>
            </a:r>
            <a:br>
              <a:rPr lang="en-US" dirty="0" smtClean="0"/>
            </a:br>
            <a:r>
              <a:rPr lang="en-US" dirty="0" smtClean="0"/>
              <a:t>	</a:t>
            </a:r>
            <a:r>
              <a:rPr lang="en-US" dirty="0" err="1" smtClean="0"/>
              <a:t>int</a:t>
            </a:r>
            <a:r>
              <a:rPr lang="en-US" dirty="0" smtClean="0"/>
              <a:t> score[5], </a:t>
            </a:r>
            <a:r>
              <a:rPr lang="en-US" dirty="0" err="1" smtClean="0"/>
              <a:t>numberOfScores</a:t>
            </a:r>
            <a:r>
              <a:rPr lang="en-US" dirty="0" smtClean="0"/>
              <a:t> = 5;</a:t>
            </a:r>
            <a:br>
              <a:rPr lang="en-US" dirty="0" smtClean="0"/>
            </a:br>
            <a:r>
              <a:rPr lang="en-US" dirty="0" smtClean="0"/>
              <a:t>	</a:t>
            </a:r>
            <a:r>
              <a:rPr lang="en-US" dirty="0" err="1" smtClean="0"/>
              <a:t>fillUp</a:t>
            </a:r>
            <a:r>
              <a:rPr lang="en-US" dirty="0" smtClean="0"/>
              <a:t>(score, </a:t>
            </a:r>
            <a:r>
              <a:rPr lang="en-US" dirty="0" err="1" smtClean="0"/>
              <a:t>numberOfScores</a:t>
            </a:r>
            <a:r>
              <a:rPr lang="en-US" dirty="0" smtClean="0"/>
              <a:t>);</a:t>
            </a:r>
          </a:p>
          <a:p>
            <a:pPr lvl="3" eaLnBrk="1" hangingPunct="1"/>
            <a:r>
              <a:rPr lang="en-US" dirty="0" smtClean="0"/>
              <a:t>1</a:t>
            </a:r>
            <a:r>
              <a:rPr lang="en-US" baseline="30000" dirty="0" smtClean="0"/>
              <a:t>st</a:t>
            </a:r>
            <a:r>
              <a:rPr lang="en-US" dirty="0" smtClean="0"/>
              <a:t> argument is entire array</a:t>
            </a:r>
          </a:p>
          <a:p>
            <a:pPr lvl="3" eaLnBrk="1" hangingPunct="1"/>
            <a:r>
              <a:rPr lang="en-US" dirty="0" smtClean="0"/>
              <a:t>2</a:t>
            </a:r>
            <a:r>
              <a:rPr lang="en-US" baseline="30000" dirty="0" smtClean="0"/>
              <a:t>nd</a:t>
            </a:r>
            <a:r>
              <a:rPr lang="en-US" dirty="0" smtClean="0"/>
              <a:t> argument is integer value</a:t>
            </a:r>
          </a:p>
          <a:p>
            <a:pPr lvl="1" eaLnBrk="1" hangingPunct="1"/>
            <a:r>
              <a:rPr lang="en-US" dirty="0" smtClean="0"/>
              <a:t>Note no brackets in array argument!</a:t>
            </a:r>
          </a:p>
        </p:txBody>
      </p:sp>
      <p:sp>
        <p:nvSpPr>
          <p:cNvPr id="6" name="Slide Number Placeholder 5"/>
          <p:cNvSpPr>
            <a:spLocks noGrp="1"/>
          </p:cNvSpPr>
          <p:nvPr>
            <p:ph type="sldNum" sz="quarter" idx="11"/>
          </p:nvPr>
        </p:nvSpPr>
        <p:spPr/>
        <p:txBody>
          <a:bodyPr/>
          <a:lstStyle/>
          <a:p>
            <a:pPr>
              <a:defRPr/>
            </a:pPr>
            <a:r>
              <a:rPr lang="en-US"/>
              <a:t>5-</a:t>
            </a:r>
            <a:fld id="{E8DC05E9-CE08-4815-BA31-F699E39CCF54}" type="slidenum">
              <a:rPr lang="en-US"/>
              <a:pPr>
                <a:defRPr/>
              </a:pPr>
              <a:t>74</a:t>
            </a:fld>
            <a:endParaRPr lang="en-US"/>
          </a:p>
        </p:txBody>
      </p:sp>
      <p:sp>
        <p:nvSpPr>
          <p:cNvPr id="5939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841764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mtClean="0"/>
              <a:t>Array as Argument: How?</a:t>
            </a:r>
          </a:p>
        </p:txBody>
      </p:sp>
      <p:sp>
        <p:nvSpPr>
          <p:cNvPr id="61442" name="Rectangle 3"/>
          <p:cNvSpPr>
            <a:spLocks noGrp="1" noChangeArrowheads="1"/>
          </p:cNvSpPr>
          <p:nvPr>
            <p:ph type="body" idx="1"/>
          </p:nvPr>
        </p:nvSpPr>
        <p:spPr/>
        <p:txBody>
          <a:bodyPr/>
          <a:lstStyle/>
          <a:p>
            <a:pPr eaLnBrk="1" hangingPunct="1"/>
            <a:r>
              <a:rPr lang="en-US" sz="2800" smtClean="0"/>
              <a:t>What’s really passed?</a:t>
            </a:r>
          </a:p>
          <a:p>
            <a:pPr eaLnBrk="1" hangingPunct="1">
              <a:spcBef>
                <a:spcPct val="50000"/>
              </a:spcBef>
            </a:pPr>
            <a:r>
              <a:rPr lang="en-US" sz="2800" smtClean="0"/>
              <a:t>Think of array as 3 "pieces"</a:t>
            </a:r>
          </a:p>
          <a:p>
            <a:pPr lvl="1" eaLnBrk="1" hangingPunct="1"/>
            <a:r>
              <a:rPr lang="en-US" sz="2400" smtClean="0"/>
              <a:t>Address of first indexed variable (arrName[0])</a:t>
            </a:r>
          </a:p>
          <a:p>
            <a:pPr lvl="1" eaLnBrk="1" hangingPunct="1"/>
            <a:r>
              <a:rPr lang="en-US" sz="2400" smtClean="0"/>
              <a:t>Array base type</a:t>
            </a:r>
          </a:p>
          <a:p>
            <a:pPr lvl="1" eaLnBrk="1" hangingPunct="1"/>
            <a:r>
              <a:rPr lang="en-US" sz="2400" smtClean="0"/>
              <a:t>Size of array</a:t>
            </a:r>
          </a:p>
          <a:p>
            <a:pPr eaLnBrk="1" hangingPunct="1">
              <a:spcBef>
                <a:spcPct val="50000"/>
              </a:spcBef>
            </a:pPr>
            <a:r>
              <a:rPr lang="en-US" sz="2800" smtClean="0"/>
              <a:t>Only 1</a:t>
            </a:r>
            <a:r>
              <a:rPr lang="en-US" sz="2800" baseline="30000" smtClean="0"/>
              <a:t>st</a:t>
            </a:r>
            <a:r>
              <a:rPr lang="en-US" sz="2800" smtClean="0"/>
              <a:t> piece is passed!</a:t>
            </a:r>
          </a:p>
          <a:p>
            <a:pPr lvl="1" eaLnBrk="1" hangingPunct="1"/>
            <a:r>
              <a:rPr lang="en-US" sz="2400" smtClean="0"/>
              <a:t>Just the beginning address of array</a:t>
            </a:r>
          </a:p>
          <a:p>
            <a:pPr lvl="1" eaLnBrk="1" hangingPunct="1"/>
            <a:r>
              <a:rPr lang="en-US" sz="2400" smtClean="0"/>
              <a:t>Very similar to "pass-by-reference" </a:t>
            </a:r>
          </a:p>
        </p:txBody>
      </p:sp>
      <p:sp>
        <p:nvSpPr>
          <p:cNvPr id="6" name="Slide Number Placeholder 5"/>
          <p:cNvSpPr>
            <a:spLocks noGrp="1"/>
          </p:cNvSpPr>
          <p:nvPr>
            <p:ph type="sldNum" sz="quarter" idx="11"/>
          </p:nvPr>
        </p:nvSpPr>
        <p:spPr/>
        <p:txBody>
          <a:bodyPr/>
          <a:lstStyle/>
          <a:p>
            <a:pPr>
              <a:defRPr/>
            </a:pPr>
            <a:r>
              <a:rPr lang="en-US"/>
              <a:t>5-</a:t>
            </a:r>
            <a:fld id="{DD6150E2-744A-4305-8309-8BA9BA60B626}" type="slidenum">
              <a:rPr lang="en-US"/>
              <a:pPr>
                <a:defRPr/>
              </a:pPr>
              <a:t>75</a:t>
            </a:fld>
            <a:endParaRPr lang="en-US"/>
          </a:p>
        </p:txBody>
      </p:sp>
      <p:sp>
        <p:nvSpPr>
          <p:cNvPr id="6144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065783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mtClean="0"/>
              <a:t>Array Parameters</a:t>
            </a:r>
          </a:p>
        </p:txBody>
      </p:sp>
      <p:sp>
        <p:nvSpPr>
          <p:cNvPr id="63490" name="Rectangle 3"/>
          <p:cNvSpPr>
            <a:spLocks noGrp="1" noChangeArrowheads="1"/>
          </p:cNvSpPr>
          <p:nvPr>
            <p:ph type="body" idx="1"/>
          </p:nvPr>
        </p:nvSpPr>
        <p:spPr/>
        <p:txBody>
          <a:bodyPr/>
          <a:lstStyle/>
          <a:p>
            <a:pPr eaLnBrk="1" hangingPunct="1">
              <a:lnSpc>
                <a:spcPct val="90000"/>
              </a:lnSpc>
            </a:pPr>
            <a:r>
              <a:rPr lang="en-US" sz="2800" smtClean="0"/>
              <a:t>May seem strange</a:t>
            </a:r>
          </a:p>
          <a:p>
            <a:pPr lvl="1" eaLnBrk="1" hangingPunct="1">
              <a:lnSpc>
                <a:spcPct val="90000"/>
              </a:lnSpc>
            </a:pPr>
            <a:r>
              <a:rPr lang="en-US" sz="2400" smtClean="0"/>
              <a:t>No brackets in array argument</a:t>
            </a:r>
          </a:p>
          <a:p>
            <a:pPr lvl="1" eaLnBrk="1" hangingPunct="1">
              <a:lnSpc>
                <a:spcPct val="90000"/>
              </a:lnSpc>
            </a:pPr>
            <a:r>
              <a:rPr lang="en-US" sz="2400" smtClean="0"/>
              <a:t>Must send size separately</a:t>
            </a:r>
          </a:p>
          <a:p>
            <a:pPr eaLnBrk="1" hangingPunct="1">
              <a:lnSpc>
                <a:spcPct val="90000"/>
              </a:lnSpc>
              <a:spcBef>
                <a:spcPct val="50000"/>
              </a:spcBef>
            </a:pPr>
            <a:r>
              <a:rPr lang="en-US" sz="2800" smtClean="0"/>
              <a:t>One nice property:</a:t>
            </a:r>
          </a:p>
          <a:p>
            <a:pPr lvl="1" eaLnBrk="1" hangingPunct="1">
              <a:lnSpc>
                <a:spcPct val="90000"/>
              </a:lnSpc>
            </a:pPr>
            <a:r>
              <a:rPr lang="en-US" sz="2400" smtClean="0"/>
              <a:t>Can use SAME function to fill any size array!</a:t>
            </a:r>
          </a:p>
          <a:p>
            <a:pPr lvl="1" eaLnBrk="1" hangingPunct="1">
              <a:lnSpc>
                <a:spcPct val="90000"/>
              </a:lnSpc>
            </a:pPr>
            <a:r>
              <a:rPr lang="en-US" sz="2400" smtClean="0"/>
              <a:t>Exemplifies "re-use" properties of functions</a:t>
            </a:r>
          </a:p>
          <a:p>
            <a:pPr lvl="1" eaLnBrk="1" hangingPunct="1">
              <a:lnSpc>
                <a:spcPct val="90000"/>
              </a:lnSpc>
            </a:pPr>
            <a:r>
              <a:rPr lang="en-US" sz="2400" smtClean="0"/>
              <a:t>Example:</a:t>
            </a:r>
            <a:br>
              <a:rPr lang="en-US" sz="2400" smtClean="0"/>
            </a:br>
            <a:r>
              <a:rPr lang="en-US" sz="2400" smtClean="0"/>
              <a:t>int score[5], time[10];</a:t>
            </a:r>
            <a:br>
              <a:rPr lang="en-US" sz="2400" smtClean="0"/>
            </a:br>
            <a:r>
              <a:rPr lang="en-US" sz="2400" smtClean="0"/>
              <a:t>fillUp(score, 5);</a:t>
            </a:r>
            <a:br>
              <a:rPr lang="en-US" sz="2400" smtClean="0"/>
            </a:br>
            <a:r>
              <a:rPr lang="en-US" sz="2400" smtClean="0"/>
              <a:t>fillUp(time, 10); </a:t>
            </a:r>
          </a:p>
        </p:txBody>
      </p:sp>
      <p:sp>
        <p:nvSpPr>
          <p:cNvPr id="6" name="Slide Number Placeholder 5"/>
          <p:cNvSpPr>
            <a:spLocks noGrp="1"/>
          </p:cNvSpPr>
          <p:nvPr>
            <p:ph type="sldNum" sz="quarter" idx="11"/>
          </p:nvPr>
        </p:nvSpPr>
        <p:spPr/>
        <p:txBody>
          <a:bodyPr/>
          <a:lstStyle/>
          <a:p>
            <a:pPr>
              <a:defRPr/>
            </a:pPr>
            <a:r>
              <a:rPr lang="en-US"/>
              <a:t>5-</a:t>
            </a:r>
            <a:fld id="{B31BEA75-4A09-4D3F-817E-C3314821A8A0}" type="slidenum">
              <a:rPr lang="en-US"/>
              <a:pPr>
                <a:defRPr/>
              </a:pPr>
              <a:t>76</a:t>
            </a:fld>
            <a:endParaRPr lang="en-US"/>
          </a:p>
        </p:txBody>
      </p:sp>
      <p:sp>
        <p:nvSpPr>
          <p:cNvPr id="6349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89063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mtClean="0"/>
              <a:t>The const Parameter Modifier</a:t>
            </a:r>
          </a:p>
        </p:txBody>
      </p:sp>
      <p:sp>
        <p:nvSpPr>
          <p:cNvPr id="65538" name="Rectangle 3"/>
          <p:cNvSpPr>
            <a:spLocks noGrp="1" noChangeArrowheads="1"/>
          </p:cNvSpPr>
          <p:nvPr>
            <p:ph type="body" idx="1"/>
          </p:nvPr>
        </p:nvSpPr>
        <p:spPr/>
        <p:txBody>
          <a:bodyPr/>
          <a:lstStyle/>
          <a:p>
            <a:pPr eaLnBrk="1" hangingPunct="1">
              <a:lnSpc>
                <a:spcPct val="90000"/>
              </a:lnSpc>
            </a:pPr>
            <a:r>
              <a:rPr lang="en-US" sz="2800" smtClean="0"/>
              <a:t>Recall: array parameter actually passes</a:t>
            </a:r>
            <a:br>
              <a:rPr lang="en-US" sz="2800" smtClean="0"/>
            </a:br>
            <a:r>
              <a:rPr lang="en-US" sz="2800" smtClean="0"/>
              <a:t>address of 1</a:t>
            </a:r>
            <a:r>
              <a:rPr lang="en-US" sz="2800" baseline="30000" smtClean="0"/>
              <a:t>st</a:t>
            </a:r>
            <a:r>
              <a:rPr lang="en-US" sz="2800" smtClean="0"/>
              <a:t> element</a:t>
            </a:r>
          </a:p>
          <a:p>
            <a:pPr lvl="1" eaLnBrk="1" hangingPunct="1">
              <a:lnSpc>
                <a:spcPct val="90000"/>
              </a:lnSpc>
            </a:pPr>
            <a:r>
              <a:rPr lang="en-US" sz="2400" smtClean="0"/>
              <a:t>Similar to pass-by-reference</a:t>
            </a:r>
          </a:p>
          <a:p>
            <a:pPr eaLnBrk="1" hangingPunct="1">
              <a:lnSpc>
                <a:spcPct val="90000"/>
              </a:lnSpc>
              <a:spcBef>
                <a:spcPct val="50000"/>
              </a:spcBef>
            </a:pPr>
            <a:r>
              <a:rPr lang="en-US" sz="2800" smtClean="0"/>
              <a:t>Function can then modify array!</a:t>
            </a:r>
          </a:p>
          <a:p>
            <a:pPr lvl="1" eaLnBrk="1" hangingPunct="1">
              <a:lnSpc>
                <a:spcPct val="90000"/>
              </a:lnSpc>
            </a:pPr>
            <a:r>
              <a:rPr lang="en-US" sz="2400" smtClean="0"/>
              <a:t>Often desirable, sometimes not!</a:t>
            </a:r>
          </a:p>
          <a:p>
            <a:pPr eaLnBrk="1" hangingPunct="1">
              <a:lnSpc>
                <a:spcPct val="90000"/>
              </a:lnSpc>
              <a:spcBef>
                <a:spcPct val="50000"/>
              </a:spcBef>
            </a:pPr>
            <a:r>
              <a:rPr lang="en-US" sz="2800" smtClean="0"/>
              <a:t>Protect array contents from modification</a:t>
            </a:r>
          </a:p>
          <a:p>
            <a:pPr lvl="1" eaLnBrk="1" hangingPunct="1">
              <a:lnSpc>
                <a:spcPct val="90000"/>
              </a:lnSpc>
            </a:pPr>
            <a:r>
              <a:rPr lang="en-US" sz="2400" smtClean="0"/>
              <a:t>Use "const" modifier before array parameter</a:t>
            </a:r>
          </a:p>
          <a:p>
            <a:pPr lvl="2" eaLnBrk="1" hangingPunct="1">
              <a:lnSpc>
                <a:spcPct val="90000"/>
              </a:lnSpc>
            </a:pPr>
            <a:r>
              <a:rPr lang="en-US" sz="2000" smtClean="0"/>
              <a:t>Called "constant array parameter"</a:t>
            </a:r>
          </a:p>
          <a:p>
            <a:pPr lvl="2" eaLnBrk="1" hangingPunct="1">
              <a:lnSpc>
                <a:spcPct val="90000"/>
              </a:lnSpc>
            </a:pPr>
            <a:r>
              <a:rPr lang="en-US" sz="2000" smtClean="0"/>
              <a:t>Tells compiler to "not allow" modifications</a:t>
            </a:r>
          </a:p>
        </p:txBody>
      </p:sp>
      <p:sp>
        <p:nvSpPr>
          <p:cNvPr id="6" name="Slide Number Placeholder 5"/>
          <p:cNvSpPr>
            <a:spLocks noGrp="1"/>
          </p:cNvSpPr>
          <p:nvPr>
            <p:ph type="sldNum" sz="quarter" idx="11"/>
          </p:nvPr>
        </p:nvSpPr>
        <p:spPr/>
        <p:txBody>
          <a:bodyPr/>
          <a:lstStyle/>
          <a:p>
            <a:pPr>
              <a:defRPr/>
            </a:pPr>
            <a:r>
              <a:rPr lang="en-US"/>
              <a:t>5-</a:t>
            </a:r>
            <a:fld id="{F3029655-479A-4A94-9355-D6AFADACA3F9}" type="slidenum">
              <a:rPr lang="en-US"/>
              <a:pPr>
                <a:defRPr/>
              </a:pPr>
              <a:t>77</a:t>
            </a:fld>
            <a:endParaRPr lang="en-US"/>
          </a:p>
        </p:txBody>
      </p:sp>
      <p:sp>
        <p:nvSpPr>
          <p:cNvPr id="6554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15958940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mtClean="0"/>
              <a:t>Functions that Return an Array</a:t>
            </a:r>
          </a:p>
        </p:txBody>
      </p:sp>
      <p:sp>
        <p:nvSpPr>
          <p:cNvPr id="67586" name="Rectangle 3"/>
          <p:cNvSpPr>
            <a:spLocks noGrp="1" noChangeArrowheads="1"/>
          </p:cNvSpPr>
          <p:nvPr>
            <p:ph type="body" idx="1"/>
          </p:nvPr>
        </p:nvSpPr>
        <p:spPr/>
        <p:txBody>
          <a:bodyPr/>
          <a:lstStyle/>
          <a:p>
            <a:pPr eaLnBrk="1" hangingPunct="1">
              <a:spcBef>
                <a:spcPct val="50000"/>
              </a:spcBef>
            </a:pPr>
            <a:r>
              <a:rPr lang="en-US" dirty="0" smtClean="0"/>
              <a:t>Functions cannot return arrays same way simple types are returned</a:t>
            </a:r>
          </a:p>
          <a:p>
            <a:pPr eaLnBrk="1" hangingPunct="1">
              <a:spcBef>
                <a:spcPct val="50000"/>
              </a:spcBef>
            </a:pPr>
            <a:r>
              <a:rPr lang="en-US" dirty="0" smtClean="0"/>
              <a:t>Requires use of a "pointer"</a:t>
            </a:r>
          </a:p>
          <a:p>
            <a:pPr eaLnBrk="1" hangingPunct="1">
              <a:spcBef>
                <a:spcPct val="50000"/>
              </a:spcBef>
            </a:pPr>
            <a:r>
              <a:rPr lang="en-US" dirty="0" smtClean="0"/>
              <a:t>Will be discussed later…</a:t>
            </a:r>
          </a:p>
        </p:txBody>
      </p:sp>
      <p:sp>
        <p:nvSpPr>
          <p:cNvPr id="6" name="Slide Number Placeholder 5"/>
          <p:cNvSpPr>
            <a:spLocks noGrp="1"/>
          </p:cNvSpPr>
          <p:nvPr>
            <p:ph type="sldNum" sz="quarter" idx="11"/>
          </p:nvPr>
        </p:nvSpPr>
        <p:spPr/>
        <p:txBody>
          <a:bodyPr/>
          <a:lstStyle/>
          <a:p>
            <a:pPr>
              <a:defRPr/>
            </a:pPr>
            <a:r>
              <a:rPr lang="en-US"/>
              <a:t>5-</a:t>
            </a:r>
            <a:fld id="{7862A310-E199-4DC0-9727-5CFE21AC55D5}" type="slidenum">
              <a:rPr lang="en-US"/>
              <a:pPr>
                <a:defRPr/>
              </a:pPr>
              <a:t>78</a:t>
            </a:fld>
            <a:endParaRPr lang="en-US"/>
          </a:p>
        </p:txBody>
      </p:sp>
      <p:sp>
        <p:nvSpPr>
          <p:cNvPr id="6758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8561026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smtClean="0"/>
              <a:t>Multidimensional Arrays</a:t>
            </a:r>
          </a:p>
        </p:txBody>
      </p:sp>
      <p:sp>
        <p:nvSpPr>
          <p:cNvPr id="106498" name="Rectangle 3"/>
          <p:cNvSpPr>
            <a:spLocks noGrp="1" noChangeArrowheads="1"/>
          </p:cNvSpPr>
          <p:nvPr>
            <p:ph type="body" idx="1"/>
          </p:nvPr>
        </p:nvSpPr>
        <p:spPr/>
        <p:txBody>
          <a:bodyPr/>
          <a:lstStyle/>
          <a:p>
            <a:pPr eaLnBrk="1" hangingPunct="1">
              <a:lnSpc>
                <a:spcPct val="90000"/>
              </a:lnSpc>
            </a:pPr>
            <a:r>
              <a:rPr lang="en-US" smtClean="0"/>
              <a:t>Arrays with more than one index</a:t>
            </a:r>
          </a:p>
          <a:p>
            <a:pPr lvl="1" eaLnBrk="1" hangingPunct="1">
              <a:lnSpc>
                <a:spcPct val="90000"/>
              </a:lnSpc>
            </a:pPr>
            <a:r>
              <a:rPr lang="en-US" smtClean="0"/>
              <a:t>char page[30][100];</a:t>
            </a:r>
          </a:p>
          <a:p>
            <a:pPr lvl="2" eaLnBrk="1" hangingPunct="1">
              <a:lnSpc>
                <a:spcPct val="90000"/>
              </a:lnSpc>
            </a:pPr>
            <a:r>
              <a:rPr lang="en-US" smtClean="0"/>
              <a:t>Two indexes: An "array of arrays"</a:t>
            </a:r>
          </a:p>
          <a:p>
            <a:pPr lvl="2" eaLnBrk="1" hangingPunct="1">
              <a:lnSpc>
                <a:spcPct val="90000"/>
              </a:lnSpc>
            </a:pPr>
            <a:r>
              <a:rPr lang="en-US" smtClean="0"/>
              <a:t>Visualize as:</a:t>
            </a:r>
            <a:br>
              <a:rPr lang="en-US" smtClean="0"/>
            </a:br>
            <a:r>
              <a:rPr lang="en-US" smtClean="0"/>
              <a:t>page[0][0], page[0][1], …, page[0][99]</a:t>
            </a:r>
            <a:br>
              <a:rPr lang="en-US" smtClean="0"/>
            </a:br>
            <a:r>
              <a:rPr lang="en-US" smtClean="0"/>
              <a:t>page[1][0], page[1][1], …, page[1][99]</a:t>
            </a:r>
            <a:br>
              <a:rPr lang="en-US" smtClean="0"/>
            </a:br>
            <a:r>
              <a:rPr lang="en-US" smtClean="0"/>
              <a:t>…</a:t>
            </a:r>
            <a:br>
              <a:rPr lang="en-US" smtClean="0"/>
            </a:br>
            <a:r>
              <a:rPr lang="en-US" smtClean="0"/>
              <a:t>page[29][0], page[29][1], …, page[29][99]</a:t>
            </a:r>
          </a:p>
          <a:p>
            <a:pPr eaLnBrk="1" hangingPunct="1">
              <a:lnSpc>
                <a:spcPct val="90000"/>
              </a:lnSpc>
              <a:spcBef>
                <a:spcPct val="50000"/>
              </a:spcBef>
            </a:pPr>
            <a:r>
              <a:rPr lang="en-US" smtClean="0"/>
              <a:t>C++ allows any number of indexes</a:t>
            </a:r>
          </a:p>
          <a:p>
            <a:pPr lvl="1" eaLnBrk="1" hangingPunct="1">
              <a:lnSpc>
                <a:spcPct val="90000"/>
              </a:lnSpc>
            </a:pPr>
            <a:r>
              <a:rPr lang="en-US" smtClean="0"/>
              <a:t>Typically no more than two</a:t>
            </a:r>
          </a:p>
        </p:txBody>
      </p:sp>
      <p:sp>
        <p:nvSpPr>
          <p:cNvPr id="6" name="Slide Number Placeholder 5"/>
          <p:cNvSpPr>
            <a:spLocks noGrp="1"/>
          </p:cNvSpPr>
          <p:nvPr>
            <p:ph type="sldNum" sz="quarter" idx="11"/>
          </p:nvPr>
        </p:nvSpPr>
        <p:spPr/>
        <p:txBody>
          <a:bodyPr/>
          <a:lstStyle/>
          <a:p>
            <a:pPr>
              <a:defRPr/>
            </a:pPr>
            <a:r>
              <a:rPr lang="en-US"/>
              <a:t>5-</a:t>
            </a:r>
            <a:fld id="{816C52D4-BBFD-47B2-9832-BAFCE479A176}" type="slidenum">
              <a:rPr lang="en-US"/>
              <a:pPr>
                <a:defRPr/>
              </a:pPr>
              <a:t>79</a:t>
            </a:fld>
            <a:endParaRPr lang="en-US"/>
          </a:p>
        </p:txBody>
      </p:sp>
      <p:sp>
        <p:nvSpPr>
          <p:cNvPr id="10650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82314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Multiple Statements</a:t>
            </a:r>
          </a:p>
        </p:txBody>
      </p:sp>
      <p:sp>
        <p:nvSpPr>
          <p:cNvPr id="8195" name="Content Placeholder 2"/>
          <p:cNvSpPr>
            <a:spLocks noGrp="1"/>
          </p:cNvSpPr>
          <p:nvPr>
            <p:ph idx="1"/>
          </p:nvPr>
        </p:nvSpPr>
        <p:spPr/>
        <p:txBody>
          <a:bodyPr/>
          <a:lstStyle/>
          <a:p>
            <a:pPr eaLnBrk="1" hangingPunct="1"/>
            <a:r>
              <a:rPr lang="en-US" smtClean="0"/>
              <a:t>What if our </a:t>
            </a:r>
            <a:r>
              <a:rPr lang="en-US" i="1" smtClean="0"/>
              <a:t>then</a:t>
            </a:r>
            <a:r>
              <a:rPr lang="en-US" smtClean="0"/>
              <a:t> case contains multiple statements?</a:t>
            </a:r>
          </a:p>
        </p:txBody>
      </p:sp>
      <p:sp>
        <p:nvSpPr>
          <p:cNvPr id="5" name="TextBox 4"/>
          <p:cNvSpPr txBox="1">
            <a:spLocks noChangeArrowheads="1"/>
          </p:cNvSpPr>
          <p:nvPr/>
        </p:nvSpPr>
        <p:spPr bwMode="auto">
          <a:xfrm>
            <a:off x="4217988" y="3041650"/>
            <a:ext cx="2852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if</a:t>
            </a:r>
            <a:r>
              <a:rPr lang="en-US" sz="1800" b="1">
                <a:solidFill>
                  <a:srgbClr val="000000"/>
                </a:solidFill>
                <a:latin typeface="Courier New" panose="02070309020205020404" pitchFamily="49" charset="0"/>
              </a:rPr>
              <a:t>(x == 2)</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"even"</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"prime"</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cout &lt;&lt; </a:t>
            </a:r>
            <a:r>
              <a:rPr lang="en-US" sz="1800" b="1">
                <a:solidFill>
                  <a:srgbClr val="4200FF"/>
                </a:solidFill>
                <a:latin typeface="Courier New" panose="02070309020205020404" pitchFamily="49" charset="0"/>
              </a:rPr>
              <a:t>"Done!"</a:t>
            </a: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6" name="TextBox 5"/>
          <p:cNvSpPr txBox="1">
            <a:spLocks noChangeArrowheads="1"/>
          </p:cNvSpPr>
          <p:nvPr/>
        </p:nvSpPr>
        <p:spPr bwMode="auto">
          <a:xfrm>
            <a:off x="665163" y="3041650"/>
            <a:ext cx="2600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1600FF"/>
                </a:solidFill>
                <a:latin typeface="Courier New" panose="02070309020205020404" pitchFamily="49" charset="0"/>
              </a:rPr>
              <a:t>if</a:t>
            </a:r>
            <a:r>
              <a:rPr lang="en-US" sz="1800" b="1">
                <a:solidFill>
                  <a:srgbClr val="000000"/>
                </a:solidFill>
                <a:latin typeface="Courier New" panose="02070309020205020404" pitchFamily="49" charset="0"/>
              </a:rPr>
              <a:t> x == </a:t>
            </a:r>
            <a:r>
              <a:rPr lang="en-US" sz="1800" b="1">
                <a:solidFill>
                  <a:srgbClr val="9F0000"/>
                </a:solidFill>
                <a:latin typeface="Courier New" panose="02070309020205020404" pitchFamily="49" charset="0"/>
              </a:rPr>
              <a:t>2</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"even"</a:t>
            </a: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000000"/>
                </a:solidFill>
                <a:latin typeface="Courier New" panose="02070309020205020404" pitchFamily="49" charset="0"/>
              </a:rPr>
              <a:t>    </a:t>
            </a: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"prime"</a:t>
            </a:r>
            <a:endParaRPr lang="en-US" sz="1800" b="1">
              <a:solidFill>
                <a:srgbClr val="000000"/>
              </a:solidFill>
              <a:latin typeface="Courier New" panose="02070309020205020404" pitchFamily="49" charset="0"/>
            </a:endParaRPr>
          </a:p>
          <a:p>
            <a:pPr eaLnBrk="1" hangingPunct="1">
              <a:spcBef>
                <a:spcPct val="0"/>
              </a:spcBef>
              <a:buFontTx/>
              <a:buNone/>
            </a:pPr>
            <a:r>
              <a:rPr lang="en-US" sz="1800" b="1">
                <a:solidFill>
                  <a:srgbClr val="1600FF"/>
                </a:solidFill>
                <a:latin typeface="Courier New" panose="02070309020205020404" pitchFamily="49" charset="0"/>
              </a:rPr>
              <a:t>print</a:t>
            </a:r>
            <a:r>
              <a:rPr lang="en-US" sz="1800" b="1">
                <a:solidFill>
                  <a:srgbClr val="000000"/>
                </a:solidFill>
                <a:latin typeface="Courier New" panose="02070309020205020404" pitchFamily="49" charset="0"/>
              </a:rPr>
              <a:t> </a:t>
            </a:r>
            <a:r>
              <a:rPr lang="en-US" sz="1800" b="1">
                <a:solidFill>
                  <a:srgbClr val="00BE00"/>
                </a:solidFill>
                <a:latin typeface="Courier New" panose="02070309020205020404" pitchFamily="49" charset="0"/>
              </a:rPr>
              <a:t>"Done!"</a:t>
            </a:r>
            <a:endParaRPr lang="en-US" sz="1800" b="1">
              <a:latin typeface="Courier New" panose="02070309020205020404" pitchFamily="49" charset="0"/>
              <a:cs typeface="Courier New" panose="02070309020205020404" pitchFamily="49" charset="0"/>
            </a:endParaRPr>
          </a:p>
        </p:txBody>
      </p:sp>
      <p:sp>
        <p:nvSpPr>
          <p:cNvPr id="7" name="Text Placeholder 4"/>
          <p:cNvSpPr txBox="1">
            <a:spLocks/>
          </p:cNvSpPr>
          <p:nvPr/>
        </p:nvSpPr>
        <p:spPr bwMode="auto">
          <a:xfrm>
            <a:off x="665163" y="2308225"/>
            <a:ext cx="3352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t>Python</a:t>
            </a:r>
          </a:p>
        </p:txBody>
      </p:sp>
      <p:sp>
        <p:nvSpPr>
          <p:cNvPr id="8" name="Text Placeholder 6"/>
          <p:cNvSpPr txBox="1">
            <a:spLocks/>
          </p:cNvSpPr>
          <p:nvPr/>
        </p:nvSpPr>
        <p:spPr bwMode="auto">
          <a:xfrm>
            <a:off x="4217988" y="2308225"/>
            <a:ext cx="4676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dirty="0"/>
              <a:t>C</a:t>
            </a:r>
            <a:r>
              <a:rPr lang="en-US" dirty="0" smtClean="0"/>
              <a:t>++ </a:t>
            </a:r>
            <a:r>
              <a:rPr lang="en-US" i="1" dirty="0" smtClean="0">
                <a:solidFill>
                  <a:srgbClr val="FF0000"/>
                </a:solidFill>
              </a:rPr>
              <a:t>(but incorrect!!)</a:t>
            </a:r>
            <a:endParaRPr lang="en-US" dirty="0">
              <a:solidFill>
                <a:srgbClr val="FF0000"/>
              </a:solidFill>
            </a:endParaRPr>
          </a:p>
        </p:txBody>
      </p:sp>
      <p:sp>
        <p:nvSpPr>
          <p:cNvPr id="9" name="TextBox 8"/>
          <p:cNvSpPr txBox="1">
            <a:spLocks noChangeArrowheads="1"/>
          </p:cNvSpPr>
          <p:nvPr/>
        </p:nvSpPr>
        <p:spPr bwMode="auto">
          <a:xfrm>
            <a:off x="457200" y="452755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a:t>Notes:</a:t>
            </a:r>
          </a:p>
          <a:p>
            <a:pPr eaLnBrk="1" hangingPunct="1">
              <a:spcBef>
                <a:spcPct val="0"/>
              </a:spcBef>
            </a:pPr>
            <a:r>
              <a:rPr lang="en-US" sz="2400"/>
              <a:t> Unlike Python, spacing plays no role in C++</a:t>
            </a:r>
            <a:r>
              <a:rPr lang="en-US" altLang="en-US" sz="2400"/>
              <a:t>’</a:t>
            </a:r>
            <a:r>
              <a:rPr lang="en-US" sz="2400"/>
              <a:t>s selection/repetition structures</a:t>
            </a:r>
          </a:p>
          <a:p>
            <a:pPr eaLnBrk="1" hangingPunct="1">
              <a:spcBef>
                <a:spcPct val="0"/>
              </a:spcBef>
            </a:pPr>
            <a:r>
              <a:rPr lang="en-US" sz="2400"/>
              <a:t> The C++ code is </a:t>
            </a:r>
            <a:r>
              <a:rPr lang="en-US" sz="2400" b="1" i="1"/>
              <a:t>syntactically</a:t>
            </a:r>
            <a:r>
              <a:rPr lang="en-US" sz="2400"/>
              <a:t> fine – no compiler errors</a:t>
            </a:r>
          </a:p>
          <a:p>
            <a:pPr eaLnBrk="1" hangingPunct="1">
              <a:spcBef>
                <a:spcPct val="0"/>
              </a:spcBef>
            </a:pPr>
            <a:r>
              <a:rPr lang="en-US" sz="2400"/>
              <a:t> However, it is </a:t>
            </a:r>
            <a:r>
              <a:rPr lang="en-US" sz="2400" b="1" i="1"/>
              <a:t>logically</a:t>
            </a:r>
            <a:r>
              <a:rPr lang="en-US" sz="2400"/>
              <a:t> incorrect</a:t>
            </a:r>
          </a:p>
        </p:txBody>
      </p:sp>
      <p:sp>
        <p:nvSpPr>
          <p:cNvPr id="8201"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EB01C12-100C-4634-9DE9-D36E7F59D948}" type="slidenum">
              <a:rPr lang="en-US" sz="1200">
                <a:solidFill>
                  <a:srgbClr val="898989"/>
                </a:solidFill>
              </a:rPr>
              <a:pPr>
                <a:spcBef>
                  <a:spcPct val="0"/>
                </a:spcBef>
                <a:buFontTx/>
                <a:buNone/>
              </a:pPr>
              <a:t>8</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z="3600" smtClean="0"/>
              <a:t>Multidimensional Array Parameters</a:t>
            </a:r>
          </a:p>
        </p:txBody>
      </p:sp>
      <p:sp>
        <p:nvSpPr>
          <p:cNvPr id="108546" name="Rectangle 3"/>
          <p:cNvSpPr>
            <a:spLocks noGrp="1" noChangeArrowheads="1"/>
          </p:cNvSpPr>
          <p:nvPr>
            <p:ph type="body" idx="1"/>
          </p:nvPr>
        </p:nvSpPr>
        <p:spPr/>
        <p:txBody>
          <a:bodyPr/>
          <a:lstStyle/>
          <a:p>
            <a:pPr eaLnBrk="1" hangingPunct="1">
              <a:lnSpc>
                <a:spcPct val="90000"/>
              </a:lnSpc>
            </a:pPr>
            <a:r>
              <a:rPr lang="en-US" sz="2400" smtClean="0"/>
              <a:t>Similar to one-dimensional array</a:t>
            </a:r>
          </a:p>
          <a:p>
            <a:pPr lvl="1" eaLnBrk="1" hangingPunct="1">
              <a:lnSpc>
                <a:spcPct val="90000"/>
              </a:lnSpc>
            </a:pPr>
            <a:r>
              <a:rPr lang="en-US" sz="2000" smtClean="0"/>
              <a:t>1</a:t>
            </a:r>
            <a:r>
              <a:rPr lang="en-US" sz="2000" baseline="30000" smtClean="0"/>
              <a:t>st</a:t>
            </a:r>
            <a:r>
              <a:rPr lang="en-US" sz="2000" smtClean="0"/>
              <a:t> dimension size not given</a:t>
            </a:r>
          </a:p>
          <a:p>
            <a:pPr lvl="2" eaLnBrk="1" hangingPunct="1">
              <a:lnSpc>
                <a:spcPct val="90000"/>
              </a:lnSpc>
            </a:pPr>
            <a:r>
              <a:rPr lang="en-US" sz="1800" smtClean="0"/>
              <a:t>Provided as second parameter</a:t>
            </a:r>
          </a:p>
          <a:p>
            <a:pPr lvl="1" eaLnBrk="1" hangingPunct="1">
              <a:lnSpc>
                <a:spcPct val="90000"/>
              </a:lnSpc>
            </a:pPr>
            <a:r>
              <a:rPr lang="en-US" sz="2000" smtClean="0"/>
              <a:t>2</a:t>
            </a:r>
            <a:r>
              <a:rPr lang="en-US" sz="2000" baseline="30000" smtClean="0"/>
              <a:t>nd</a:t>
            </a:r>
            <a:r>
              <a:rPr lang="en-US" sz="2000" smtClean="0"/>
              <a:t> dimension size IS given</a:t>
            </a:r>
          </a:p>
          <a:p>
            <a:pPr eaLnBrk="1" hangingPunct="1">
              <a:lnSpc>
                <a:spcPct val="90000"/>
              </a:lnSpc>
              <a:spcBef>
                <a:spcPct val="50000"/>
              </a:spcBef>
            </a:pPr>
            <a:r>
              <a:rPr lang="en-US" sz="2400" smtClean="0"/>
              <a:t>Example:</a:t>
            </a:r>
            <a:br>
              <a:rPr lang="en-US" sz="2400" smtClean="0"/>
            </a:br>
            <a:r>
              <a:rPr lang="en-US" sz="2000" smtClean="0"/>
              <a:t>void DisplayPage(const char p[][100], int sizeDimension1)</a:t>
            </a:r>
            <a:br>
              <a:rPr lang="en-US" sz="2000" smtClean="0"/>
            </a:br>
            <a:r>
              <a:rPr lang="en-US" sz="2000" smtClean="0"/>
              <a:t>{</a:t>
            </a:r>
            <a:br>
              <a:rPr lang="en-US" sz="2000" smtClean="0"/>
            </a:br>
            <a:r>
              <a:rPr lang="en-US" sz="2000" smtClean="0"/>
              <a:t>	for (int index1=0; index1&lt;sizeDimension1; index1++)</a:t>
            </a:r>
            <a:br>
              <a:rPr lang="en-US" sz="2000" smtClean="0"/>
            </a:br>
            <a:r>
              <a:rPr lang="en-US" sz="2000" smtClean="0"/>
              <a:t>	{</a:t>
            </a:r>
            <a:br>
              <a:rPr lang="en-US" sz="2000" smtClean="0"/>
            </a:br>
            <a:r>
              <a:rPr lang="en-US" sz="2000" smtClean="0"/>
              <a:t>		for (int index2=0; index2 &lt; 100; index2++)</a:t>
            </a:r>
            <a:br>
              <a:rPr lang="en-US" sz="2000" smtClean="0"/>
            </a:br>
            <a:r>
              <a:rPr lang="en-US" sz="2000" smtClean="0"/>
              <a:t>			cout &lt;&lt; p[index1][index2];</a:t>
            </a:r>
            <a:br>
              <a:rPr lang="en-US" sz="2000" smtClean="0"/>
            </a:br>
            <a:r>
              <a:rPr lang="en-US" sz="2000" smtClean="0"/>
              <a:t>		cout &lt;&lt; endl;</a:t>
            </a:r>
            <a:br>
              <a:rPr lang="en-US" sz="2000" smtClean="0"/>
            </a:br>
            <a:r>
              <a:rPr lang="en-US" sz="2000" smtClean="0"/>
              <a:t>	}</a:t>
            </a:r>
            <a:br>
              <a:rPr lang="en-US" sz="2000" smtClean="0"/>
            </a:br>
            <a:r>
              <a:rPr lang="en-US" sz="2000" smtClean="0"/>
              <a:t>}</a:t>
            </a:r>
          </a:p>
        </p:txBody>
      </p:sp>
      <p:sp>
        <p:nvSpPr>
          <p:cNvPr id="6" name="Slide Number Placeholder 5"/>
          <p:cNvSpPr>
            <a:spLocks noGrp="1"/>
          </p:cNvSpPr>
          <p:nvPr>
            <p:ph type="sldNum" sz="quarter" idx="11"/>
          </p:nvPr>
        </p:nvSpPr>
        <p:spPr/>
        <p:txBody>
          <a:bodyPr/>
          <a:lstStyle/>
          <a:p>
            <a:pPr>
              <a:defRPr/>
            </a:pPr>
            <a:r>
              <a:rPr lang="en-US"/>
              <a:t>5-</a:t>
            </a:r>
            <a:fld id="{AB41DA91-AC30-4063-826E-A1945293361A}" type="slidenum">
              <a:rPr lang="en-US"/>
              <a:pPr>
                <a:defRPr/>
              </a:pPr>
              <a:t>80</a:t>
            </a:fld>
            <a:endParaRPr lang="en-US"/>
          </a:p>
        </p:txBody>
      </p:sp>
      <p:sp>
        <p:nvSpPr>
          <p:cNvPr id="10854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397040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Limitations</a:t>
            </a:r>
            <a:endParaRPr lang="en-US" dirty="0"/>
          </a:p>
        </p:txBody>
      </p:sp>
      <p:sp>
        <p:nvSpPr>
          <p:cNvPr id="3" name="Content Placeholder 2"/>
          <p:cNvSpPr>
            <a:spLocks noGrp="1"/>
          </p:cNvSpPr>
          <p:nvPr>
            <p:ph idx="1"/>
          </p:nvPr>
        </p:nvSpPr>
        <p:spPr/>
        <p:txBody>
          <a:bodyPr/>
          <a:lstStyle/>
          <a:p>
            <a:r>
              <a:rPr lang="en-US" dirty="0" smtClean="0"/>
              <a:t>Simple arrays have limitations</a:t>
            </a:r>
          </a:p>
          <a:p>
            <a:pPr lvl="1"/>
            <a:r>
              <a:rPr lang="en-US" dirty="0" smtClean="0"/>
              <a:t>Array out-of-bounds access</a:t>
            </a:r>
          </a:p>
          <a:p>
            <a:pPr lvl="1"/>
            <a:r>
              <a:rPr lang="en-US" dirty="0" smtClean="0"/>
              <a:t>No resizing</a:t>
            </a:r>
          </a:p>
          <a:p>
            <a:pPr lvl="1"/>
            <a:r>
              <a:rPr lang="en-US" dirty="0" smtClean="0"/>
              <a:t>Hard to get current size</a:t>
            </a:r>
          </a:p>
          <a:p>
            <a:pPr lvl="1"/>
            <a:r>
              <a:rPr lang="en-US" dirty="0" smtClean="0"/>
              <a:t>Not initialized</a:t>
            </a:r>
          </a:p>
          <a:p>
            <a:pPr lvl="1"/>
            <a:r>
              <a:rPr lang="en-US" dirty="0" smtClean="0"/>
              <a:t>Much of this I	s due to issues of efficiency and backwards-compatibility, which are high priorities in C/C++</a:t>
            </a:r>
          </a:p>
          <a:p>
            <a:r>
              <a:rPr lang="en-US" dirty="0" smtClean="0"/>
              <a:t>Later, we will learn about the </a:t>
            </a:r>
            <a:r>
              <a:rPr lang="en-US" i="1" dirty="0" smtClean="0"/>
              <a:t>vector</a:t>
            </a:r>
            <a:r>
              <a:rPr lang="en-US" dirty="0" smtClean="0"/>
              <a:t> class, which addresses many of these issues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81</a:t>
            </a:fld>
            <a:endParaRPr lang="en-US"/>
          </a:p>
        </p:txBody>
      </p:sp>
    </p:spTree>
    <p:extLst>
      <p:ext uri="{BB962C8B-B14F-4D97-AF65-F5344CB8AC3E}">
        <p14:creationId xmlns:p14="http://schemas.microsoft.com/office/powerpoint/2010/main" val="167416063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82</a:t>
            </a:fld>
            <a:endParaRPr lang="en-US"/>
          </a:p>
        </p:txBody>
      </p:sp>
    </p:spTree>
    <p:extLst>
      <p:ext uri="{BB962C8B-B14F-4D97-AF65-F5344CB8AC3E}">
        <p14:creationId xmlns:p14="http://schemas.microsoft.com/office/powerpoint/2010/main" val="133525059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mtClean="0"/>
              <a:t>Structures</a:t>
            </a:r>
          </a:p>
        </p:txBody>
      </p:sp>
      <p:sp>
        <p:nvSpPr>
          <p:cNvPr id="18434" name="Rectangle 3"/>
          <p:cNvSpPr>
            <a:spLocks noGrp="1" noChangeArrowheads="1"/>
          </p:cNvSpPr>
          <p:nvPr>
            <p:ph type="body" idx="1"/>
          </p:nvPr>
        </p:nvSpPr>
        <p:spPr/>
        <p:txBody>
          <a:bodyPr/>
          <a:lstStyle/>
          <a:p>
            <a:pPr eaLnBrk="1" hangingPunct="1"/>
            <a:r>
              <a:rPr lang="en-US" sz="2800" smtClean="0"/>
              <a:t>2</a:t>
            </a:r>
            <a:r>
              <a:rPr lang="en-US" sz="2800" baseline="30000" smtClean="0"/>
              <a:t>nd</a:t>
            </a:r>
            <a:r>
              <a:rPr lang="en-US" sz="2800" smtClean="0"/>
              <a:t> aggregate data type: struct</a:t>
            </a:r>
          </a:p>
          <a:p>
            <a:pPr eaLnBrk="1" hangingPunct="1">
              <a:spcBef>
                <a:spcPct val="50000"/>
              </a:spcBef>
            </a:pPr>
            <a:r>
              <a:rPr lang="en-US" sz="2800" smtClean="0"/>
              <a:t>Recall: aggregate meaning "grouping"</a:t>
            </a:r>
          </a:p>
          <a:p>
            <a:pPr lvl="1" eaLnBrk="1" hangingPunct="1"/>
            <a:r>
              <a:rPr lang="en-US" sz="2400" smtClean="0"/>
              <a:t>Recall array: collection of values of same type</a:t>
            </a:r>
          </a:p>
          <a:p>
            <a:pPr lvl="1" eaLnBrk="1" hangingPunct="1"/>
            <a:r>
              <a:rPr lang="en-US" sz="2400" smtClean="0"/>
              <a:t>Structure: collection of values of different types</a:t>
            </a:r>
          </a:p>
          <a:p>
            <a:pPr eaLnBrk="1" hangingPunct="1">
              <a:spcBef>
                <a:spcPct val="50000"/>
              </a:spcBef>
            </a:pPr>
            <a:r>
              <a:rPr lang="en-US" sz="2800" smtClean="0"/>
              <a:t>Treated as a single item, like arrays</a:t>
            </a:r>
          </a:p>
          <a:p>
            <a:pPr eaLnBrk="1" hangingPunct="1">
              <a:spcBef>
                <a:spcPct val="50000"/>
              </a:spcBef>
            </a:pPr>
            <a:r>
              <a:rPr lang="en-US" sz="2800" smtClean="0"/>
              <a:t>Major difference: Must first "define" struct</a:t>
            </a:r>
          </a:p>
          <a:p>
            <a:pPr lvl="1" eaLnBrk="1" hangingPunct="1"/>
            <a:r>
              <a:rPr lang="en-US" sz="2400" smtClean="0"/>
              <a:t>Prior to declaring any variables</a:t>
            </a:r>
          </a:p>
        </p:txBody>
      </p:sp>
      <p:sp>
        <p:nvSpPr>
          <p:cNvPr id="6" name="Slide Number Placeholder 5"/>
          <p:cNvSpPr>
            <a:spLocks noGrp="1"/>
          </p:cNvSpPr>
          <p:nvPr>
            <p:ph type="sldNum" sz="quarter" idx="11"/>
          </p:nvPr>
        </p:nvSpPr>
        <p:spPr/>
        <p:txBody>
          <a:bodyPr/>
          <a:lstStyle/>
          <a:p>
            <a:pPr>
              <a:defRPr/>
            </a:pPr>
            <a:r>
              <a:rPr lang="en-US"/>
              <a:t>6-</a:t>
            </a:r>
            <a:fld id="{6856BB54-13A7-4D5B-B871-6A2FD9ABF92B}" type="slidenum">
              <a:rPr lang="en-US"/>
              <a:pPr>
                <a:defRPr/>
              </a:pPr>
              <a:t>83</a:t>
            </a:fld>
            <a:endParaRPr lang="en-US"/>
          </a:p>
        </p:txBody>
      </p:sp>
      <p:sp>
        <p:nvSpPr>
          <p:cNvPr id="184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257696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Structure Types</a:t>
            </a:r>
          </a:p>
        </p:txBody>
      </p:sp>
      <p:sp>
        <p:nvSpPr>
          <p:cNvPr id="20482" name="Rectangle 3"/>
          <p:cNvSpPr>
            <a:spLocks noGrp="1" noChangeArrowheads="1"/>
          </p:cNvSpPr>
          <p:nvPr>
            <p:ph type="body" idx="1"/>
          </p:nvPr>
        </p:nvSpPr>
        <p:spPr/>
        <p:txBody>
          <a:bodyPr/>
          <a:lstStyle/>
          <a:p>
            <a:pPr eaLnBrk="1" hangingPunct="1">
              <a:lnSpc>
                <a:spcPct val="90000"/>
              </a:lnSpc>
            </a:pPr>
            <a:r>
              <a:rPr lang="en-US" sz="2800" smtClean="0"/>
              <a:t>Define struct globally (typically)</a:t>
            </a:r>
          </a:p>
          <a:p>
            <a:pPr eaLnBrk="1" hangingPunct="1">
              <a:lnSpc>
                <a:spcPct val="90000"/>
              </a:lnSpc>
              <a:spcBef>
                <a:spcPct val="50000"/>
              </a:spcBef>
            </a:pPr>
            <a:r>
              <a:rPr lang="en-US" sz="2800" smtClean="0"/>
              <a:t>No memory is allocated</a:t>
            </a:r>
          </a:p>
          <a:p>
            <a:pPr lvl="1" eaLnBrk="1" hangingPunct="1">
              <a:lnSpc>
                <a:spcPct val="90000"/>
              </a:lnSpc>
            </a:pPr>
            <a:r>
              <a:rPr lang="en-US" sz="2400" smtClean="0"/>
              <a:t>Just a "placeholder" for what our struct </a:t>
            </a:r>
            <a:br>
              <a:rPr lang="en-US" sz="2400" smtClean="0"/>
            </a:br>
            <a:r>
              <a:rPr lang="en-US" sz="2400" smtClean="0"/>
              <a:t>will "look like"</a:t>
            </a:r>
          </a:p>
          <a:p>
            <a:pPr eaLnBrk="1" hangingPunct="1">
              <a:lnSpc>
                <a:spcPct val="90000"/>
              </a:lnSpc>
              <a:spcBef>
                <a:spcPct val="50000"/>
              </a:spcBef>
            </a:pPr>
            <a:r>
              <a:rPr lang="en-US" sz="2800" smtClean="0"/>
              <a:t>Definition:</a:t>
            </a:r>
            <a:br>
              <a:rPr lang="en-US" sz="2800" smtClean="0"/>
            </a:br>
            <a:r>
              <a:rPr lang="en-US" sz="2400" smtClean="0"/>
              <a:t>	struct CDAccountV1   </a:t>
            </a:r>
            <a:r>
              <a:rPr lang="en-US" sz="2400" smtClean="0">
                <a:sym typeface="Wingdings" pitchFamily="2" charset="2"/>
              </a:rPr>
              <a:t></a:t>
            </a:r>
            <a:r>
              <a:rPr lang="en-US" sz="2400" smtClean="0"/>
              <a:t>Name of new struct "type"</a:t>
            </a:r>
            <a:br>
              <a:rPr lang="en-US" sz="2400" smtClean="0"/>
            </a:br>
            <a:r>
              <a:rPr lang="en-US" sz="2400" smtClean="0"/>
              <a:t>	{</a:t>
            </a:r>
            <a:br>
              <a:rPr lang="en-US" sz="2400" smtClean="0"/>
            </a:br>
            <a:r>
              <a:rPr lang="en-US" sz="2400" smtClean="0"/>
              <a:t>		double balance;	</a:t>
            </a:r>
            <a:r>
              <a:rPr lang="en-US" sz="2400" smtClean="0">
                <a:sym typeface="Wingdings" pitchFamily="2" charset="2"/>
              </a:rPr>
              <a:t></a:t>
            </a:r>
            <a:r>
              <a:rPr lang="en-US" sz="2400" smtClean="0"/>
              <a:t> member names</a:t>
            </a:r>
            <a:br>
              <a:rPr lang="en-US" sz="2400" smtClean="0"/>
            </a:br>
            <a:r>
              <a:rPr lang="en-US" sz="2400" smtClean="0"/>
              <a:t>		double interestRate;</a:t>
            </a:r>
            <a:br>
              <a:rPr lang="en-US" sz="2400" smtClean="0"/>
            </a:br>
            <a:r>
              <a:rPr lang="en-US" sz="2400" smtClean="0"/>
              <a:t>		int term;</a:t>
            </a:r>
            <a:br>
              <a:rPr lang="en-US" sz="2400" smtClean="0"/>
            </a:br>
            <a:r>
              <a:rPr lang="en-US" sz="2400" smtClean="0"/>
              <a:t>	};</a:t>
            </a:r>
          </a:p>
        </p:txBody>
      </p:sp>
      <p:sp>
        <p:nvSpPr>
          <p:cNvPr id="6" name="Slide Number Placeholder 5"/>
          <p:cNvSpPr>
            <a:spLocks noGrp="1"/>
          </p:cNvSpPr>
          <p:nvPr>
            <p:ph type="sldNum" sz="quarter" idx="11"/>
          </p:nvPr>
        </p:nvSpPr>
        <p:spPr/>
        <p:txBody>
          <a:bodyPr/>
          <a:lstStyle/>
          <a:p>
            <a:pPr>
              <a:defRPr/>
            </a:pPr>
            <a:r>
              <a:rPr lang="en-US"/>
              <a:t>6-</a:t>
            </a:r>
            <a:fld id="{F1804F2E-48B8-4F99-BAB4-6C8A357E5A83}" type="slidenum">
              <a:rPr lang="en-US"/>
              <a:pPr>
                <a:defRPr/>
              </a:pPr>
              <a:t>84</a:t>
            </a:fld>
            <a:endParaRPr lang="en-US"/>
          </a:p>
        </p:txBody>
      </p:sp>
      <p:sp>
        <p:nvSpPr>
          <p:cNvPr id="2048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23075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smtClean="0"/>
              <a:t>Declare Structure Variable</a:t>
            </a:r>
          </a:p>
        </p:txBody>
      </p:sp>
      <p:sp>
        <p:nvSpPr>
          <p:cNvPr id="22530" name="Rectangle 3"/>
          <p:cNvSpPr>
            <a:spLocks noGrp="1" noChangeArrowheads="1"/>
          </p:cNvSpPr>
          <p:nvPr>
            <p:ph type="body" idx="1"/>
          </p:nvPr>
        </p:nvSpPr>
        <p:spPr/>
        <p:txBody>
          <a:bodyPr/>
          <a:lstStyle/>
          <a:p>
            <a:pPr eaLnBrk="1" hangingPunct="1"/>
            <a:r>
              <a:rPr lang="en-US" smtClean="0"/>
              <a:t>With structure type defined, now declare</a:t>
            </a:r>
            <a:br>
              <a:rPr lang="en-US" smtClean="0"/>
            </a:br>
            <a:r>
              <a:rPr lang="en-US" smtClean="0"/>
              <a:t>variables of this new type:</a:t>
            </a:r>
            <a:br>
              <a:rPr lang="en-US" smtClean="0"/>
            </a:br>
            <a:r>
              <a:rPr lang="en-US" smtClean="0"/>
              <a:t>CDAccountV1 account;</a:t>
            </a:r>
          </a:p>
          <a:p>
            <a:pPr lvl="1" eaLnBrk="1" hangingPunct="1"/>
            <a:r>
              <a:rPr lang="en-US" smtClean="0"/>
              <a:t>Just like declaring simple types</a:t>
            </a:r>
          </a:p>
          <a:p>
            <a:pPr lvl="1" eaLnBrk="1" hangingPunct="1"/>
            <a:r>
              <a:rPr lang="en-US" smtClean="0"/>
              <a:t>Variable </a:t>
            </a:r>
            <a:r>
              <a:rPr lang="en-US" i="1" smtClean="0"/>
              <a:t>account</a:t>
            </a:r>
            <a:r>
              <a:rPr lang="en-US" smtClean="0"/>
              <a:t> now of type CDAccountV1</a:t>
            </a:r>
          </a:p>
          <a:p>
            <a:pPr lvl="1" eaLnBrk="1" hangingPunct="1"/>
            <a:r>
              <a:rPr lang="en-US" smtClean="0"/>
              <a:t>It contains "member values"</a:t>
            </a:r>
          </a:p>
          <a:p>
            <a:pPr lvl="2" eaLnBrk="1" hangingPunct="1"/>
            <a:r>
              <a:rPr lang="en-US" smtClean="0"/>
              <a:t>Each of the struct "parts"</a:t>
            </a:r>
          </a:p>
        </p:txBody>
      </p:sp>
      <p:sp>
        <p:nvSpPr>
          <p:cNvPr id="6" name="Slide Number Placeholder 5"/>
          <p:cNvSpPr>
            <a:spLocks noGrp="1"/>
          </p:cNvSpPr>
          <p:nvPr>
            <p:ph type="sldNum" sz="quarter" idx="11"/>
          </p:nvPr>
        </p:nvSpPr>
        <p:spPr/>
        <p:txBody>
          <a:bodyPr/>
          <a:lstStyle/>
          <a:p>
            <a:pPr>
              <a:defRPr/>
            </a:pPr>
            <a:r>
              <a:rPr lang="en-US"/>
              <a:t>6-</a:t>
            </a:r>
            <a:fld id="{5453FCE8-14B9-412A-AAFA-2A8730F6C9ED}" type="slidenum">
              <a:rPr lang="en-US"/>
              <a:pPr>
                <a:defRPr/>
              </a:pPr>
              <a:t>85</a:t>
            </a:fld>
            <a:endParaRPr lang="en-US"/>
          </a:p>
        </p:txBody>
      </p:sp>
      <p:sp>
        <p:nvSpPr>
          <p:cNvPr id="225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100536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mtClean="0"/>
              <a:t>Accessing Structure Members</a:t>
            </a:r>
          </a:p>
        </p:txBody>
      </p:sp>
      <p:sp>
        <p:nvSpPr>
          <p:cNvPr id="24578" name="Rectangle 3"/>
          <p:cNvSpPr>
            <a:spLocks noGrp="1" noChangeArrowheads="1"/>
          </p:cNvSpPr>
          <p:nvPr>
            <p:ph type="body" idx="1"/>
          </p:nvPr>
        </p:nvSpPr>
        <p:spPr/>
        <p:txBody>
          <a:bodyPr/>
          <a:lstStyle/>
          <a:p>
            <a:pPr eaLnBrk="1" hangingPunct="1"/>
            <a:r>
              <a:rPr lang="en-US" sz="2800" smtClean="0"/>
              <a:t>Dot Operator to access members</a:t>
            </a:r>
          </a:p>
          <a:p>
            <a:pPr lvl="1" eaLnBrk="1" hangingPunct="1"/>
            <a:r>
              <a:rPr lang="en-US" sz="2400" smtClean="0"/>
              <a:t>account.balance</a:t>
            </a:r>
          </a:p>
          <a:p>
            <a:pPr lvl="1" eaLnBrk="1" hangingPunct="1"/>
            <a:r>
              <a:rPr lang="en-US" sz="2400" smtClean="0"/>
              <a:t>account.interestRate</a:t>
            </a:r>
          </a:p>
          <a:p>
            <a:pPr lvl="1" eaLnBrk="1" hangingPunct="1"/>
            <a:r>
              <a:rPr lang="en-US" sz="2400" smtClean="0"/>
              <a:t>account.term</a:t>
            </a:r>
          </a:p>
          <a:p>
            <a:pPr eaLnBrk="1" hangingPunct="1">
              <a:spcBef>
                <a:spcPct val="50000"/>
              </a:spcBef>
            </a:pPr>
            <a:r>
              <a:rPr lang="en-US" sz="2800" smtClean="0"/>
              <a:t>Called "member variables"</a:t>
            </a:r>
          </a:p>
          <a:p>
            <a:pPr lvl="1" eaLnBrk="1" hangingPunct="1"/>
            <a:r>
              <a:rPr lang="en-US" sz="2400" smtClean="0"/>
              <a:t>The "parts" of the structure variable</a:t>
            </a:r>
          </a:p>
          <a:p>
            <a:pPr lvl="1" eaLnBrk="1" hangingPunct="1"/>
            <a:r>
              <a:rPr lang="en-US" sz="2400" smtClean="0"/>
              <a:t>Different structs can have same name </a:t>
            </a:r>
            <a:br>
              <a:rPr lang="en-US" sz="2400" smtClean="0"/>
            </a:br>
            <a:r>
              <a:rPr lang="en-US" sz="2400" smtClean="0"/>
              <a:t>member variables</a:t>
            </a:r>
          </a:p>
          <a:p>
            <a:pPr lvl="2" eaLnBrk="1" hangingPunct="1"/>
            <a:r>
              <a:rPr lang="en-US" sz="2000" smtClean="0"/>
              <a:t>No conflicts</a:t>
            </a:r>
          </a:p>
        </p:txBody>
      </p:sp>
      <p:sp>
        <p:nvSpPr>
          <p:cNvPr id="6" name="Slide Number Placeholder 5"/>
          <p:cNvSpPr>
            <a:spLocks noGrp="1"/>
          </p:cNvSpPr>
          <p:nvPr>
            <p:ph type="sldNum" sz="quarter" idx="11"/>
          </p:nvPr>
        </p:nvSpPr>
        <p:spPr/>
        <p:txBody>
          <a:bodyPr/>
          <a:lstStyle/>
          <a:p>
            <a:pPr>
              <a:defRPr/>
            </a:pPr>
            <a:r>
              <a:rPr lang="en-US"/>
              <a:t>6-</a:t>
            </a:r>
            <a:fld id="{5CAC9CE8-76A5-4C5E-9674-5DF3715C2747}" type="slidenum">
              <a:rPr lang="en-US"/>
              <a:pPr>
                <a:defRPr/>
              </a:pPr>
              <a:t>86</a:t>
            </a:fld>
            <a:endParaRPr lang="en-US"/>
          </a:p>
        </p:txBody>
      </p:sp>
      <p:sp>
        <p:nvSpPr>
          <p:cNvPr id="245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327005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t>
            </a:r>
            <a:r>
              <a:rPr lang="en-US" dirty="0" err="1" smtClean="0"/>
              <a:t>truct</a:t>
            </a:r>
            <a:r>
              <a:rPr lang="en-US" dirty="0" smtClean="0"/>
              <a:t> Example</a:t>
            </a:r>
            <a:endParaRPr lang="en-US" dirty="0"/>
          </a:p>
        </p:txBody>
      </p:sp>
      <p:sp>
        <p:nvSpPr>
          <p:cNvPr id="3" name="Content Placeholder 2"/>
          <p:cNvSpPr>
            <a:spLocks noGrp="1"/>
          </p:cNvSpPr>
          <p:nvPr>
            <p:ph idx="1"/>
          </p:nvPr>
        </p:nvSpPr>
        <p:spPr/>
        <p:txBody>
          <a:bodyPr>
            <a:normAutofit/>
          </a:bodyPr>
          <a:lstStyle/>
          <a:p>
            <a:pPr marL="0" indent="0">
              <a:buNone/>
            </a:pPr>
            <a:r>
              <a:rPr lang="en-US" sz="1600" b="1" dirty="0">
                <a:latin typeface="Courier New" panose="02070309020205020404" pitchFamily="49" charset="0"/>
                <a:cs typeface="Courier New" panose="02070309020205020404" pitchFamily="49" charset="0"/>
              </a:rPr>
              <a:t>#include &lt;</a:t>
            </a:r>
            <a:r>
              <a:rPr lang="en-US" sz="1600" b="1" dirty="0" err="1">
                <a:latin typeface="Courier New" panose="02070309020205020404" pitchFamily="49" charset="0"/>
                <a:cs typeface="Courier New" panose="02070309020205020404" pitchFamily="49" charset="0"/>
              </a:rPr>
              <a:t>iostream</a:t>
            </a:r>
            <a:r>
              <a:rPr lang="en-US" sz="1600" b="1" dirty="0">
                <a:latin typeface="Courier New" panose="02070309020205020404" pitchFamily="49" charset="0"/>
                <a:cs typeface="Courier New" panose="02070309020205020404" pitchFamily="49" charset="0"/>
              </a:rPr>
              <a:t>&gt;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using namespace </a:t>
            </a:r>
            <a:r>
              <a:rPr lang="en-US" sz="1600" b="1" dirty="0" err="1">
                <a:latin typeface="Courier New" panose="02070309020205020404" pitchFamily="49" charset="0"/>
                <a:cs typeface="Courier New" panose="02070309020205020404" pitchFamily="49" charset="0"/>
              </a:rPr>
              <a:t>std</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err="1">
                <a:latin typeface="Courier New" panose="02070309020205020404" pitchFamily="49" charset="0"/>
                <a:cs typeface="Courier New" panose="02070309020205020404" pitchFamily="49" charset="0"/>
              </a:rPr>
              <a:t>struct</a:t>
            </a:r>
            <a:r>
              <a:rPr lang="en-US" sz="1600" b="1" dirty="0">
                <a:latin typeface="Courier New" panose="02070309020205020404" pitchFamily="49" charset="0"/>
                <a:cs typeface="Courier New" panose="02070309020205020404" pitchFamily="49" charset="0"/>
              </a:rPr>
              <a:t> Account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double balance;</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double </a:t>
            </a:r>
            <a:r>
              <a:rPr lang="en-US" sz="1600" b="1" dirty="0" err="1">
                <a:latin typeface="Courier New" panose="02070309020205020404" pitchFamily="49" charset="0"/>
                <a:cs typeface="Courier New" panose="02070309020205020404" pitchFamily="49" charset="0"/>
              </a:rPr>
              <a:t>interestRate</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term</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Account </a:t>
            </a:r>
            <a:r>
              <a:rPr lang="en-US" sz="1600" b="1" dirty="0" err="1">
                <a:latin typeface="Courier New" panose="02070309020205020404" pitchFamily="49" charset="0"/>
                <a:cs typeface="Courier New" panose="02070309020205020404" pitchFamily="49" charset="0"/>
              </a:rPr>
              <a:t>getAccountInfo</a:t>
            </a:r>
            <a:r>
              <a:rPr lang="en-US" sz="1600" b="1" dirty="0">
                <a:latin typeface="Courier New" panose="02070309020205020404" pitchFamily="49" charset="0"/>
                <a:cs typeface="Courier New" panose="02070309020205020404" pitchFamily="49" charset="0"/>
              </a:rPr>
              <a:t>(void);</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void </a:t>
            </a:r>
            <a:r>
              <a:rPr lang="en-US" sz="1600" b="1" dirty="0" err="1">
                <a:latin typeface="Courier New" panose="02070309020205020404" pitchFamily="49" charset="0"/>
                <a:cs typeface="Courier New" panose="02070309020205020404" pitchFamily="49" charset="0"/>
              </a:rPr>
              <a:t>printAccountInfo</a:t>
            </a:r>
            <a:r>
              <a:rPr lang="en-US" sz="1600" b="1" dirty="0">
                <a:latin typeface="Courier New" panose="02070309020205020404" pitchFamily="49" charset="0"/>
                <a:cs typeface="Courier New" panose="02070309020205020404" pitchFamily="49" charset="0"/>
              </a:rPr>
              <a:t>(Account acct);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main(</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argc</a:t>
            </a:r>
            <a:r>
              <a:rPr lang="en-US" sz="1600" b="1" dirty="0">
                <a:latin typeface="Courier New" panose="02070309020205020404" pitchFamily="49" charset="0"/>
                <a:cs typeface="Courier New" panose="02070309020205020404" pitchFamily="49" charset="0"/>
              </a:rPr>
              <a:t>, char *</a:t>
            </a:r>
            <a:r>
              <a:rPr lang="en-US" sz="1600" b="1" dirty="0" err="1">
                <a:latin typeface="Courier New" panose="02070309020205020404" pitchFamily="49" charset="0"/>
                <a:cs typeface="Courier New" panose="02070309020205020404" pitchFamily="49" charset="0"/>
              </a:rPr>
              <a:t>argv</a:t>
            </a:r>
            <a:r>
              <a:rPr lang="en-US" sz="1600" b="1" dirty="0">
                <a:latin typeface="Courier New" panose="02070309020205020404" pitchFamily="49" charset="0"/>
                <a:cs typeface="Courier New" panose="02070309020205020404" pitchFamily="49" charset="0"/>
              </a:rPr>
              <a:t>[])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Account </a:t>
            </a:r>
            <a:r>
              <a:rPr lang="en-US" sz="1600" b="1" dirty="0" err="1">
                <a:latin typeface="Courier New" panose="02070309020205020404" pitchFamily="49" charset="0"/>
                <a:cs typeface="Courier New" panose="02070309020205020404" pitchFamily="49" charset="0"/>
              </a:rPr>
              <a:t>myAcct</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myAcct</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getAccountInfo</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printAccountInfo</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myAcct</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return 0;</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0398440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struct</a:t>
            </a:r>
            <a:r>
              <a:rPr lang="en-US" dirty="0"/>
              <a:t> </a:t>
            </a:r>
            <a:r>
              <a:rPr lang="en-US" dirty="0" smtClean="0"/>
              <a:t>Example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Autofit/>
          </a:bodyPr>
          <a:lstStyle/>
          <a:p>
            <a:pPr marL="0" indent="0">
              <a:buNone/>
            </a:pPr>
            <a:r>
              <a:rPr lang="en-US" sz="1600" b="1" dirty="0">
                <a:latin typeface="Courier New" panose="02070309020205020404" pitchFamily="49" charset="0"/>
                <a:cs typeface="Courier New" panose="02070309020205020404" pitchFamily="49" charset="0"/>
              </a:rPr>
              <a:t>Account </a:t>
            </a:r>
            <a:r>
              <a:rPr lang="en-US" sz="1600" b="1" dirty="0" err="1">
                <a:latin typeface="Courier New" panose="02070309020205020404" pitchFamily="49" charset="0"/>
                <a:cs typeface="Courier New" panose="02070309020205020404" pitchFamily="49" charset="0"/>
              </a:rPr>
              <a:t>getAccountInfo</a:t>
            </a:r>
            <a:r>
              <a:rPr lang="en-US" sz="1600" b="1" dirty="0">
                <a:latin typeface="Courier New" panose="02070309020205020404" pitchFamily="49" charset="0"/>
                <a:cs typeface="Courier New" panose="02070309020205020404" pitchFamily="49" charset="0"/>
              </a:rPr>
              <a:t>(void)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Account acct;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cout</a:t>
            </a:r>
            <a:r>
              <a:rPr lang="en-US" sz="1600" b="1" dirty="0">
                <a:latin typeface="Courier New" panose="02070309020205020404" pitchFamily="49" charset="0"/>
                <a:cs typeface="Courier New" panose="02070309020205020404" pitchFamily="49" charset="0"/>
              </a:rPr>
              <a:t> &lt;&lt; “Enter balance: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cin</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acct.balance</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cout</a:t>
            </a:r>
            <a:r>
              <a:rPr lang="en-US" sz="1600" b="1" dirty="0">
                <a:latin typeface="Courier New" panose="02070309020205020404" pitchFamily="49" charset="0"/>
                <a:cs typeface="Courier New" panose="02070309020205020404" pitchFamily="49" charset="0"/>
              </a:rPr>
              <a:t> &lt;&lt; “Enter interest rate: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cin</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acct.interestRate</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cout</a:t>
            </a:r>
            <a:r>
              <a:rPr lang="en-US" sz="1600" b="1" dirty="0">
                <a:latin typeface="Courier New" panose="02070309020205020404" pitchFamily="49" charset="0"/>
                <a:cs typeface="Courier New" panose="02070309020205020404" pitchFamily="49" charset="0"/>
              </a:rPr>
              <a:t> &lt;&lt; “Enter account term: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cin</a:t>
            </a:r>
            <a:r>
              <a:rPr lang="en-US" sz="1600" b="1" dirty="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acct.ter</a:t>
            </a:r>
            <a:r>
              <a:rPr lang="en-US" sz="1600" b="1" dirty="0" err="1">
                <a:latin typeface="Courier New" panose="02070309020205020404" pitchFamily="49" charset="0"/>
                <a:cs typeface="Courier New" panose="02070309020205020404" pitchFamily="49" charset="0"/>
              </a:rPr>
              <a:t>m</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return acct;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void </a:t>
            </a:r>
            <a:r>
              <a:rPr lang="en-US" sz="1600" b="1" dirty="0" err="1">
                <a:latin typeface="Courier New" panose="02070309020205020404" pitchFamily="49" charset="0"/>
                <a:cs typeface="Courier New" panose="02070309020205020404" pitchFamily="49" charset="0"/>
              </a:rPr>
              <a:t>printAccountInfo</a:t>
            </a:r>
            <a:r>
              <a:rPr lang="en-US" sz="1600" b="1" dirty="0">
                <a:latin typeface="Courier New" panose="02070309020205020404" pitchFamily="49" charset="0"/>
                <a:cs typeface="Courier New" panose="02070309020205020404" pitchFamily="49" charset="0"/>
              </a:rPr>
              <a:t>(Account acct)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cout.setf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ios</a:t>
            </a:r>
            <a:r>
              <a:rPr lang="en-US" sz="1600" b="1" dirty="0">
                <a:latin typeface="Courier New" panose="02070309020205020404" pitchFamily="49" charset="0"/>
                <a:cs typeface="Courier New" panose="02070309020205020404" pitchFamily="49" charset="0"/>
              </a:rPr>
              <a:t>::fixed);</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cout.setf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ios</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showpoint</a:t>
            </a: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cout.precision</a:t>
            </a:r>
            <a:r>
              <a:rPr lang="en-US" sz="1600" b="1" dirty="0">
                <a:latin typeface="Courier New" panose="02070309020205020404" pitchFamily="49" charset="0"/>
                <a:cs typeface="Courier New" panose="02070309020205020404" pitchFamily="49" charset="0"/>
              </a:rPr>
              <a:t>(2);</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cout</a:t>
            </a:r>
            <a:r>
              <a:rPr lang="en-US" sz="1600" b="1" dirty="0">
                <a:latin typeface="Courier New" panose="02070309020205020404" pitchFamily="49" charset="0"/>
                <a:cs typeface="Courier New" panose="02070309020205020404" pitchFamily="49" charset="0"/>
              </a:rPr>
              <a:t> &lt;&lt; “Your balance is $“ &lt;&lt; </a:t>
            </a:r>
            <a:r>
              <a:rPr lang="en-US" sz="1600" b="1" dirty="0" err="1">
                <a:latin typeface="Courier New" panose="02070309020205020404" pitchFamily="49" charset="0"/>
                <a:cs typeface="Courier New" panose="02070309020205020404" pitchFamily="49" charset="0"/>
              </a:rPr>
              <a:t>acct.balance</a:t>
            </a: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&lt;&lt; “, with an interest rate of “ &lt;&lt; </a:t>
            </a:r>
            <a:r>
              <a:rPr lang="en-US" sz="1600" b="1" dirty="0" err="1">
                <a:latin typeface="Courier New" panose="02070309020205020404" pitchFamily="49" charset="0"/>
                <a:cs typeface="Courier New" panose="02070309020205020404" pitchFamily="49" charset="0"/>
              </a:rPr>
              <a:t>acct.interestRate</a:t>
            </a: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&lt;&lt; “\</a:t>
            </a:r>
            <a:r>
              <a:rPr lang="en-US" sz="1600" b="1" dirty="0" err="1">
                <a:latin typeface="Courier New" panose="02070309020205020404" pitchFamily="49" charset="0"/>
                <a:cs typeface="Courier New" panose="02070309020205020404" pitchFamily="49" charset="0"/>
              </a:rPr>
              <a:t>nThe</a:t>
            </a:r>
            <a:r>
              <a:rPr lang="en-US" sz="1600" b="1" dirty="0">
                <a:latin typeface="Courier New" panose="02070309020205020404" pitchFamily="49" charset="0"/>
                <a:cs typeface="Courier New" panose="02070309020205020404" pitchFamily="49" charset="0"/>
              </a:rPr>
              <a:t> term is “ &lt;&lt; </a:t>
            </a:r>
            <a:r>
              <a:rPr lang="en-US" sz="1600" b="1" dirty="0" err="1">
                <a:latin typeface="Courier New" panose="02070309020205020404" pitchFamily="49" charset="0"/>
                <a:cs typeface="Courier New" panose="02070309020205020404" pitchFamily="49" charset="0"/>
              </a:rPr>
              <a:t>account.term</a:t>
            </a:r>
            <a:r>
              <a:rPr lang="en-US" sz="1600" b="1" dirty="0">
                <a:latin typeface="Courier New" panose="02070309020205020404" pitchFamily="49" charset="0"/>
                <a:cs typeface="Courier New" panose="02070309020205020404" pitchFamily="49" charset="0"/>
              </a:rPr>
              <a:t> &lt;&lt; “ months\n”;</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a:t>
            </a:r>
            <a:br>
              <a:rPr lang="en-US" sz="1600" b="1" dirty="0">
                <a:latin typeface="Courier New" panose="02070309020205020404" pitchFamily="49" charset="0"/>
                <a:cs typeface="Courier New" panose="02070309020205020404" pitchFamily="49" charset="0"/>
              </a:rPr>
            </a:b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4232523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z="3200" smtClean="0"/>
              <a:t>Structure Example: </a:t>
            </a:r>
            <a:br>
              <a:rPr lang="en-US" sz="3200" smtClean="0"/>
            </a:br>
            <a:r>
              <a:rPr lang="en-US" sz="3200" b="1" smtClean="0"/>
              <a:t>Display 6.1  </a:t>
            </a:r>
            <a:r>
              <a:rPr lang="en-US" sz="3200" smtClean="0"/>
              <a:t>A Structure Definition (1 of 3)</a:t>
            </a:r>
          </a:p>
        </p:txBody>
      </p:sp>
      <p:pic>
        <p:nvPicPr>
          <p:cNvPr id="26626" name="Picture 4" descr="C:\WINDOWS\Desktop\Oh_type\sacitch_C++_ppt\gif\savitchc06d01_1of3.gif"/>
          <p:cNvPicPr preferRelativeResize="0">
            <a:picLocks noChangeAspect="1" noChangeArrowheads="1"/>
          </p:cNvPicPr>
          <p:nvPr>
            <p:custDataLst>
              <p:tags r:id="rId1"/>
            </p:custDataLst>
          </p:nvPr>
        </p:nvPicPr>
        <p:blipFill>
          <a:blip r:embed="rId4"/>
          <a:srcRect/>
          <a:stretch>
            <a:fillRect/>
          </a:stretch>
        </p:blipFill>
        <p:spPr bwMode="auto">
          <a:xfrm>
            <a:off x="1009650" y="1828800"/>
            <a:ext cx="7772400" cy="39687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r>
              <a:rPr lang="en-US"/>
              <a:t>6-</a:t>
            </a:r>
            <a:fld id="{1729DD9B-A340-4AB1-95A1-444969D0A8F2}" type="slidenum">
              <a:rPr lang="en-US"/>
              <a:pPr>
                <a:defRPr/>
              </a:pPr>
              <a:t>89</a:t>
            </a:fld>
            <a:endParaRPr lang="en-US"/>
          </a:p>
        </p:txBody>
      </p:sp>
      <p:sp>
        <p:nvSpPr>
          <p:cNvPr id="26628" name="Footer Placeholder 6"/>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13606881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Blocks</a:t>
            </a:r>
          </a:p>
        </p:txBody>
      </p:sp>
      <p:sp>
        <p:nvSpPr>
          <p:cNvPr id="9219" name="Content Placeholder 2"/>
          <p:cNvSpPr>
            <a:spLocks noGrp="1"/>
          </p:cNvSpPr>
          <p:nvPr>
            <p:ph idx="1"/>
          </p:nvPr>
        </p:nvSpPr>
        <p:spPr/>
        <p:txBody>
          <a:bodyPr/>
          <a:lstStyle/>
          <a:p>
            <a:pPr eaLnBrk="1" hangingPunct="1"/>
            <a:r>
              <a:rPr lang="en-US" smtClean="0"/>
              <a:t>A </a:t>
            </a:r>
            <a:r>
              <a:rPr lang="en-US" b="1" i="1" smtClean="0"/>
              <a:t>block</a:t>
            </a:r>
            <a:r>
              <a:rPr lang="en-US" smtClean="0"/>
              <a:t> is a group of zero or more statements that are grouped together by delimiters.</a:t>
            </a:r>
          </a:p>
          <a:p>
            <a:pPr eaLnBrk="1" hangingPunct="1"/>
            <a:r>
              <a:rPr lang="en-US" smtClean="0"/>
              <a:t>In C++, blocks are denoted by opening and closing curly braces </a:t>
            </a:r>
            <a:r>
              <a:rPr lang="en-US" altLang="en-US" smtClean="0"/>
              <a:t>‘</a:t>
            </a:r>
            <a:r>
              <a:rPr lang="en-US" smtClean="0"/>
              <a:t>{</a:t>
            </a:r>
            <a:r>
              <a:rPr lang="en-US" altLang="en-US" smtClean="0"/>
              <a:t>’</a:t>
            </a:r>
            <a:r>
              <a:rPr lang="en-US" smtClean="0"/>
              <a:t> and </a:t>
            </a:r>
            <a:r>
              <a:rPr lang="en-US" altLang="en-US" smtClean="0"/>
              <a:t>‘</a:t>
            </a:r>
            <a:r>
              <a:rPr lang="en-US" smtClean="0"/>
              <a:t>}</a:t>
            </a:r>
            <a:r>
              <a:rPr lang="en-US" altLang="en-US" smtClean="0"/>
              <a:t>’ .</a:t>
            </a:r>
            <a:endParaRPr lang="en-US" smtClean="0"/>
          </a:p>
        </p:txBody>
      </p:sp>
      <p:sp>
        <p:nvSpPr>
          <p:cNvPr id="4" name="TextBox 3"/>
          <p:cNvSpPr txBox="1">
            <a:spLocks noChangeArrowheads="1"/>
          </p:cNvSpPr>
          <p:nvPr/>
        </p:nvSpPr>
        <p:spPr bwMode="auto">
          <a:xfrm>
            <a:off x="2309813" y="3476625"/>
            <a:ext cx="28527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1800" b="1">
                <a:solidFill>
                  <a:srgbClr val="9E0067"/>
                </a:solidFill>
                <a:latin typeface="Courier New" panose="02070309020205020404" pitchFamily="49" charset="0"/>
              </a:rPr>
              <a:t>if</a:t>
            </a:r>
            <a:r>
              <a:rPr lang="en-US" sz="1800" b="1">
                <a:solidFill>
                  <a:srgbClr val="000000"/>
                </a:solidFill>
                <a:latin typeface="Courier New" panose="02070309020205020404" pitchFamily="49" charset="0"/>
              </a:rPr>
              <a:t>(x == 2) {</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"even"</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	cout &lt;&lt; </a:t>
            </a:r>
            <a:r>
              <a:rPr lang="en-US" sz="1800" b="1">
                <a:solidFill>
                  <a:srgbClr val="4200FF"/>
                </a:solidFill>
                <a:latin typeface="Courier New" panose="02070309020205020404" pitchFamily="49" charset="0"/>
              </a:rPr>
              <a:t>"prime"</a:t>
            </a: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a:t>
            </a:r>
          </a:p>
          <a:p>
            <a:pPr eaLnBrk="1" hangingPunct="1">
              <a:spcBef>
                <a:spcPct val="0"/>
              </a:spcBef>
              <a:buFontTx/>
              <a:buNone/>
            </a:pPr>
            <a:r>
              <a:rPr lang="en-US" sz="1800" b="1">
                <a:solidFill>
                  <a:srgbClr val="000000"/>
                </a:solidFill>
                <a:latin typeface="Courier New" panose="02070309020205020404" pitchFamily="49" charset="0"/>
              </a:rPr>
              <a:t>cout &lt;&lt; </a:t>
            </a:r>
            <a:r>
              <a:rPr lang="en-US" sz="1800" b="1">
                <a:solidFill>
                  <a:srgbClr val="4200FF"/>
                </a:solidFill>
                <a:latin typeface="Courier New" panose="02070309020205020404" pitchFamily="49" charset="0"/>
              </a:rPr>
              <a:t>"Done!"</a:t>
            </a:r>
            <a:r>
              <a:rPr lang="en-US" sz="1800" b="1">
                <a:solidFill>
                  <a:srgbClr val="000000"/>
                </a:solidFill>
                <a:latin typeface="Courier New" panose="02070309020205020404" pitchFamily="49" charset="0"/>
              </a:rPr>
              <a:t>;</a:t>
            </a:r>
            <a:endParaRPr lang="en-US" sz="1800" b="1">
              <a:latin typeface="Courier New" panose="02070309020205020404" pitchFamily="49" charset="0"/>
              <a:cs typeface="Courier New" panose="02070309020205020404" pitchFamily="49" charset="0"/>
            </a:endParaRPr>
          </a:p>
        </p:txBody>
      </p:sp>
      <p:sp>
        <p:nvSpPr>
          <p:cNvPr id="7" name="TextBox 6"/>
          <p:cNvSpPr txBox="1">
            <a:spLocks noChangeArrowheads="1"/>
          </p:cNvSpPr>
          <p:nvPr/>
        </p:nvSpPr>
        <p:spPr bwMode="auto">
          <a:xfrm>
            <a:off x="457200" y="5040313"/>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sz="2400"/>
              <a:t>Note:</a:t>
            </a:r>
          </a:p>
          <a:p>
            <a:pPr eaLnBrk="1" hangingPunct="1">
              <a:spcBef>
                <a:spcPct val="0"/>
              </a:spcBef>
            </a:pPr>
            <a:r>
              <a:rPr lang="en-US" sz="2400"/>
              <a:t> It is generally considered a good practice to include the curly braces even for single line statements.</a:t>
            </a:r>
          </a:p>
        </p:txBody>
      </p:sp>
      <p:sp>
        <p:nvSpPr>
          <p:cNvPr id="922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875C09F-910D-4CC7-8D49-78A3D97BF43A}" type="slidenum">
              <a:rPr lang="en-US" sz="1200">
                <a:solidFill>
                  <a:srgbClr val="898989"/>
                </a:solidFill>
              </a:rPr>
              <a:pPr>
                <a:spcBef>
                  <a:spcPct val="0"/>
                </a:spcBef>
                <a:buFontTx/>
                <a:buNone/>
              </a:pPr>
              <a:t>9</a:t>
            </a:fld>
            <a:endParaRPr lang="en-US" sz="1200">
              <a:solidFill>
                <a:srgbClr val="898989"/>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5"/>
          <p:cNvSpPr>
            <a:spLocks noGrp="1" noChangeArrowheads="1"/>
          </p:cNvSpPr>
          <p:nvPr>
            <p:ph type="title"/>
          </p:nvPr>
        </p:nvSpPr>
        <p:spPr/>
        <p:txBody>
          <a:bodyPr/>
          <a:lstStyle/>
          <a:p>
            <a:pPr eaLnBrk="1" hangingPunct="1"/>
            <a:r>
              <a:rPr lang="en-US" sz="3200" smtClean="0"/>
              <a:t>Structure Example: </a:t>
            </a:r>
            <a:br>
              <a:rPr lang="en-US" sz="3200" smtClean="0"/>
            </a:br>
            <a:r>
              <a:rPr lang="en-US" sz="3200" b="1" smtClean="0"/>
              <a:t>Display 6.1  </a:t>
            </a:r>
            <a:r>
              <a:rPr lang="en-US" sz="3200" smtClean="0"/>
              <a:t>A Structure Definition (2 of 3)</a:t>
            </a:r>
          </a:p>
        </p:txBody>
      </p:sp>
      <p:pic>
        <p:nvPicPr>
          <p:cNvPr id="28674" name="Picture 6" descr="C:\WINDOWS\Desktop\Oh_type\sacitch_C++_ppt\gif\savitchc06d01_2of3.gif"/>
          <p:cNvPicPr preferRelativeResize="0">
            <a:picLocks noChangeAspect="1" noChangeArrowheads="1"/>
          </p:cNvPicPr>
          <p:nvPr>
            <p:custDataLst>
              <p:tags r:id="rId1"/>
            </p:custDataLst>
          </p:nvPr>
        </p:nvPicPr>
        <p:blipFill>
          <a:blip r:embed="rId4"/>
          <a:srcRect/>
          <a:stretch>
            <a:fillRect/>
          </a:stretch>
        </p:blipFill>
        <p:spPr bwMode="auto">
          <a:xfrm>
            <a:off x="1149350" y="1611313"/>
            <a:ext cx="7526338" cy="454183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r>
              <a:rPr lang="en-US"/>
              <a:t>6-</a:t>
            </a:r>
            <a:fld id="{96D87948-A8E3-4A42-AE4F-056D59550198}" type="slidenum">
              <a:rPr lang="en-US"/>
              <a:pPr>
                <a:defRPr/>
              </a:pPr>
              <a:t>90</a:t>
            </a:fld>
            <a:endParaRPr lang="en-US"/>
          </a:p>
        </p:txBody>
      </p:sp>
      <p:sp>
        <p:nvSpPr>
          <p:cNvPr id="28676" name="Footer Placeholder 6"/>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418299994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3"/>
          <p:cNvSpPr>
            <a:spLocks noGrp="1" noChangeArrowheads="1"/>
          </p:cNvSpPr>
          <p:nvPr>
            <p:ph type="title"/>
          </p:nvPr>
        </p:nvSpPr>
        <p:spPr/>
        <p:txBody>
          <a:bodyPr/>
          <a:lstStyle/>
          <a:p>
            <a:pPr eaLnBrk="1" hangingPunct="1"/>
            <a:r>
              <a:rPr lang="en-US" sz="3200" smtClean="0"/>
              <a:t>Structure Example: </a:t>
            </a:r>
            <a:br>
              <a:rPr lang="en-US" sz="3200" smtClean="0"/>
            </a:br>
            <a:r>
              <a:rPr lang="en-US" sz="3200" b="1" smtClean="0"/>
              <a:t>Display 6.1  </a:t>
            </a:r>
            <a:r>
              <a:rPr lang="en-US" sz="3200" smtClean="0"/>
              <a:t>A Structure Definition (3 of 3)</a:t>
            </a:r>
          </a:p>
        </p:txBody>
      </p:sp>
      <p:pic>
        <p:nvPicPr>
          <p:cNvPr id="30722" name="Picture 4" descr="C:\WINDOWS\Desktop\Oh_type\sacitch_C++_ppt\gif\savitchc06d01_3of3.gif"/>
          <p:cNvPicPr preferRelativeResize="0">
            <a:picLocks noChangeAspect="1" noChangeArrowheads="1"/>
          </p:cNvPicPr>
          <p:nvPr>
            <p:custDataLst>
              <p:tags r:id="rId1"/>
            </p:custDataLst>
          </p:nvPr>
        </p:nvPicPr>
        <p:blipFill>
          <a:blip r:embed="rId4"/>
          <a:srcRect/>
          <a:stretch>
            <a:fillRect/>
          </a:stretch>
        </p:blipFill>
        <p:spPr bwMode="auto">
          <a:xfrm>
            <a:off x="1023938" y="1619250"/>
            <a:ext cx="7758112" cy="44926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r>
              <a:rPr lang="en-US"/>
              <a:t>6-</a:t>
            </a:r>
            <a:fld id="{EFB25A01-B304-4D30-9EE6-D19377D24B3A}" type="slidenum">
              <a:rPr lang="en-US"/>
              <a:pPr>
                <a:defRPr/>
              </a:pPr>
              <a:t>91</a:t>
            </a:fld>
            <a:endParaRPr lang="en-US"/>
          </a:p>
        </p:txBody>
      </p:sp>
      <p:sp>
        <p:nvSpPr>
          <p:cNvPr id="30724" name="Footer Placeholder 6"/>
          <p:cNvSpPr>
            <a:spLocks noGrp="1"/>
          </p:cNvSpPr>
          <p:nvPr>
            <p:ph type="ftr" sz="quarter" idx="11"/>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179345507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004888" y="152400"/>
            <a:ext cx="7815262" cy="1143000"/>
          </a:xfrm>
        </p:spPr>
        <p:txBody>
          <a:bodyPr/>
          <a:lstStyle/>
          <a:p>
            <a:pPr eaLnBrk="1" hangingPunct="1"/>
            <a:r>
              <a:rPr lang="en-US" smtClean="0"/>
              <a:t>Structure Pitfall</a:t>
            </a:r>
          </a:p>
        </p:txBody>
      </p:sp>
      <p:sp>
        <p:nvSpPr>
          <p:cNvPr id="32770" name="Rectangle 3"/>
          <p:cNvSpPr>
            <a:spLocks noGrp="1" noChangeArrowheads="1"/>
          </p:cNvSpPr>
          <p:nvPr>
            <p:ph type="body" idx="1"/>
          </p:nvPr>
        </p:nvSpPr>
        <p:spPr/>
        <p:txBody>
          <a:bodyPr/>
          <a:lstStyle/>
          <a:p>
            <a:pPr eaLnBrk="1" hangingPunct="1">
              <a:spcBef>
                <a:spcPct val="40000"/>
              </a:spcBef>
            </a:pPr>
            <a:r>
              <a:rPr lang="en-US" smtClean="0"/>
              <a:t>Semicolon after structure definition</a:t>
            </a:r>
          </a:p>
          <a:p>
            <a:pPr lvl="1" eaLnBrk="1" hangingPunct="1">
              <a:spcBef>
                <a:spcPct val="40000"/>
              </a:spcBef>
            </a:pPr>
            <a:r>
              <a:rPr lang="en-US" smtClean="0"/>
              <a:t>; MUST exist:</a:t>
            </a:r>
            <a:br>
              <a:rPr lang="en-US" smtClean="0"/>
            </a:br>
            <a:r>
              <a:rPr lang="en-US" smtClean="0"/>
              <a:t>struct WeatherData</a:t>
            </a:r>
            <a:br>
              <a:rPr lang="en-US" smtClean="0"/>
            </a:br>
            <a:r>
              <a:rPr lang="en-US" smtClean="0"/>
              <a:t>{</a:t>
            </a:r>
            <a:br>
              <a:rPr lang="en-US" smtClean="0"/>
            </a:br>
            <a:r>
              <a:rPr lang="en-US" smtClean="0"/>
              <a:t>	double temperature;</a:t>
            </a:r>
            <a:br>
              <a:rPr lang="en-US" smtClean="0"/>
            </a:br>
            <a:r>
              <a:rPr lang="en-US" smtClean="0"/>
              <a:t>	double windVelocity;</a:t>
            </a:r>
            <a:br>
              <a:rPr lang="en-US" smtClean="0"/>
            </a:br>
            <a:r>
              <a:rPr lang="en-US" smtClean="0"/>
              <a:t>}; </a:t>
            </a:r>
            <a:r>
              <a:rPr lang="en-US" smtClean="0">
                <a:sym typeface="Wingdings" pitchFamily="2" charset="2"/>
              </a:rPr>
              <a:t></a:t>
            </a:r>
            <a:r>
              <a:rPr lang="en-US" smtClean="0"/>
              <a:t> REQUIRED semicolon!</a:t>
            </a:r>
          </a:p>
          <a:p>
            <a:pPr lvl="1" eaLnBrk="1" hangingPunct="1">
              <a:spcBef>
                <a:spcPct val="40000"/>
              </a:spcBef>
            </a:pPr>
            <a:r>
              <a:rPr lang="en-US" smtClean="0"/>
              <a:t>Required since you "can" declare structure</a:t>
            </a:r>
            <a:br>
              <a:rPr lang="en-US" smtClean="0"/>
            </a:br>
            <a:r>
              <a:rPr lang="en-US" smtClean="0"/>
              <a:t>variables in this location</a:t>
            </a:r>
          </a:p>
        </p:txBody>
      </p:sp>
      <p:sp>
        <p:nvSpPr>
          <p:cNvPr id="6" name="Slide Number Placeholder 5"/>
          <p:cNvSpPr>
            <a:spLocks noGrp="1"/>
          </p:cNvSpPr>
          <p:nvPr>
            <p:ph type="sldNum" sz="quarter" idx="11"/>
          </p:nvPr>
        </p:nvSpPr>
        <p:spPr/>
        <p:txBody>
          <a:bodyPr/>
          <a:lstStyle/>
          <a:p>
            <a:pPr>
              <a:defRPr/>
            </a:pPr>
            <a:r>
              <a:rPr lang="en-US"/>
              <a:t>6-</a:t>
            </a:r>
            <a:fld id="{CFA88029-899D-4130-8003-53FE91B781A8}" type="slidenum">
              <a:rPr lang="en-US"/>
              <a:pPr>
                <a:defRPr/>
              </a:pPr>
              <a:t>92</a:t>
            </a:fld>
            <a:endParaRPr lang="en-US"/>
          </a:p>
        </p:txBody>
      </p:sp>
      <p:sp>
        <p:nvSpPr>
          <p:cNvPr id="327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550283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Structure Assignments</a:t>
            </a:r>
          </a:p>
        </p:txBody>
      </p:sp>
      <p:sp>
        <p:nvSpPr>
          <p:cNvPr id="34818" name="Rectangle 3"/>
          <p:cNvSpPr>
            <a:spLocks noGrp="1" noChangeArrowheads="1"/>
          </p:cNvSpPr>
          <p:nvPr>
            <p:ph type="body" idx="1"/>
          </p:nvPr>
        </p:nvSpPr>
        <p:spPr/>
        <p:txBody>
          <a:bodyPr/>
          <a:lstStyle/>
          <a:p>
            <a:pPr eaLnBrk="1" hangingPunct="1">
              <a:spcBef>
                <a:spcPct val="50000"/>
              </a:spcBef>
            </a:pPr>
            <a:r>
              <a:rPr lang="en-US" sz="2800" smtClean="0"/>
              <a:t>Given structure named CropYield</a:t>
            </a:r>
          </a:p>
          <a:p>
            <a:pPr eaLnBrk="1" hangingPunct="1">
              <a:spcBef>
                <a:spcPct val="50000"/>
              </a:spcBef>
            </a:pPr>
            <a:r>
              <a:rPr lang="en-US" sz="2800" smtClean="0"/>
              <a:t>Declare two structure variables:</a:t>
            </a:r>
            <a:br>
              <a:rPr lang="en-US" sz="2800" smtClean="0"/>
            </a:br>
            <a:r>
              <a:rPr lang="en-US" sz="2800" smtClean="0"/>
              <a:t>CropYield apples, oranges;</a:t>
            </a:r>
          </a:p>
          <a:p>
            <a:pPr lvl="1" eaLnBrk="1" hangingPunct="1">
              <a:spcBef>
                <a:spcPct val="40000"/>
              </a:spcBef>
            </a:pPr>
            <a:r>
              <a:rPr lang="en-US" sz="2400" smtClean="0"/>
              <a:t>Both are variables of "struct type CropYield"</a:t>
            </a:r>
          </a:p>
          <a:p>
            <a:pPr lvl="1" eaLnBrk="1" hangingPunct="1">
              <a:spcBef>
                <a:spcPct val="40000"/>
              </a:spcBef>
            </a:pPr>
            <a:r>
              <a:rPr lang="en-US" sz="2400" smtClean="0"/>
              <a:t>Simple assignments are legal:</a:t>
            </a:r>
            <a:br>
              <a:rPr lang="en-US" sz="2400" smtClean="0"/>
            </a:br>
            <a:r>
              <a:rPr lang="en-US" sz="2400" smtClean="0"/>
              <a:t>apples = oranges;</a:t>
            </a:r>
          </a:p>
          <a:p>
            <a:pPr lvl="2" eaLnBrk="1" hangingPunct="1"/>
            <a:r>
              <a:rPr lang="en-US" sz="2000" smtClean="0"/>
              <a:t>Simply copies each member variable from apples</a:t>
            </a:r>
            <a:br>
              <a:rPr lang="en-US" sz="2000" smtClean="0"/>
            </a:br>
            <a:r>
              <a:rPr lang="en-US" sz="2000" smtClean="0"/>
              <a:t>into member variables from oranges</a:t>
            </a:r>
          </a:p>
        </p:txBody>
      </p:sp>
      <p:sp>
        <p:nvSpPr>
          <p:cNvPr id="6" name="Slide Number Placeholder 5"/>
          <p:cNvSpPr>
            <a:spLocks noGrp="1"/>
          </p:cNvSpPr>
          <p:nvPr>
            <p:ph type="sldNum" sz="quarter" idx="11"/>
          </p:nvPr>
        </p:nvSpPr>
        <p:spPr/>
        <p:txBody>
          <a:bodyPr/>
          <a:lstStyle/>
          <a:p>
            <a:pPr>
              <a:defRPr/>
            </a:pPr>
            <a:r>
              <a:rPr lang="en-US"/>
              <a:t>6-</a:t>
            </a:r>
            <a:fld id="{D13A078F-22A6-4860-8E43-05162EE9C8CD}" type="slidenum">
              <a:rPr lang="en-US"/>
              <a:pPr>
                <a:defRPr/>
              </a:pPr>
              <a:t>93</a:t>
            </a:fld>
            <a:endParaRPr lang="en-US"/>
          </a:p>
        </p:txBody>
      </p:sp>
      <p:sp>
        <p:nvSpPr>
          <p:cNvPr id="348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23825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z="3600" smtClean="0"/>
              <a:t>Structures as Function Arguments</a:t>
            </a:r>
          </a:p>
        </p:txBody>
      </p:sp>
      <p:sp>
        <p:nvSpPr>
          <p:cNvPr id="36866" name="Rectangle 3"/>
          <p:cNvSpPr>
            <a:spLocks noGrp="1" noChangeArrowheads="1"/>
          </p:cNvSpPr>
          <p:nvPr>
            <p:ph type="body" idx="1"/>
          </p:nvPr>
        </p:nvSpPr>
        <p:spPr/>
        <p:txBody>
          <a:bodyPr/>
          <a:lstStyle/>
          <a:p>
            <a:pPr eaLnBrk="1" hangingPunct="1">
              <a:lnSpc>
                <a:spcPct val="90000"/>
              </a:lnSpc>
            </a:pPr>
            <a:r>
              <a:rPr lang="en-US" dirty="0" smtClean="0"/>
              <a:t>Passed like any simple data type</a:t>
            </a:r>
          </a:p>
          <a:p>
            <a:pPr lvl="1" eaLnBrk="1" hangingPunct="1">
              <a:lnSpc>
                <a:spcPct val="90000"/>
              </a:lnSpc>
            </a:pPr>
            <a:r>
              <a:rPr lang="en-US" dirty="0" smtClean="0"/>
              <a:t>Pass-by-value</a:t>
            </a:r>
          </a:p>
          <a:p>
            <a:pPr lvl="1" eaLnBrk="1" hangingPunct="1">
              <a:lnSpc>
                <a:spcPct val="90000"/>
              </a:lnSpc>
            </a:pPr>
            <a:r>
              <a:rPr lang="en-US" dirty="0" smtClean="0"/>
              <a:t>Pass-by-reference (covered later)</a:t>
            </a:r>
          </a:p>
          <a:p>
            <a:pPr lvl="1" eaLnBrk="1" hangingPunct="1">
              <a:lnSpc>
                <a:spcPct val="90000"/>
              </a:lnSpc>
            </a:pPr>
            <a:r>
              <a:rPr lang="en-US" dirty="0" smtClean="0"/>
              <a:t>Or combination</a:t>
            </a:r>
          </a:p>
          <a:p>
            <a:pPr eaLnBrk="1" hangingPunct="1">
              <a:lnSpc>
                <a:spcPct val="90000"/>
              </a:lnSpc>
              <a:spcBef>
                <a:spcPct val="50000"/>
              </a:spcBef>
            </a:pPr>
            <a:r>
              <a:rPr lang="en-US" dirty="0" smtClean="0"/>
              <a:t>Can also be returned by function</a:t>
            </a:r>
          </a:p>
          <a:p>
            <a:pPr lvl="1" eaLnBrk="1" hangingPunct="1">
              <a:lnSpc>
                <a:spcPct val="90000"/>
              </a:lnSpc>
            </a:pPr>
            <a:r>
              <a:rPr lang="en-US" dirty="0" smtClean="0"/>
              <a:t>Return-type is structure type</a:t>
            </a:r>
          </a:p>
          <a:p>
            <a:pPr lvl="1" eaLnBrk="1" hangingPunct="1">
              <a:lnSpc>
                <a:spcPct val="90000"/>
              </a:lnSpc>
            </a:pPr>
            <a:r>
              <a:rPr lang="en-US" dirty="0" smtClean="0"/>
              <a:t>Return statement in function definition</a:t>
            </a:r>
            <a:br>
              <a:rPr lang="en-US" dirty="0" smtClean="0"/>
            </a:br>
            <a:r>
              <a:rPr lang="en-US" dirty="0" smtClean="0"/>
              <a:t>sends structure variable back to caller</a:t>
            </a:r>
          </a:p>
        </p:txBody>
      </p:sp>
      <p:sp>
        <p:nvSpPr>
          <p:cNvPr id="6" name="Slide Number Placeholder 5"/>
          <p:cNvSpPr>
            <a:spLocks noGrp="1"/>
          </p:cNvSpPr>
          <p:nvPr>
            <p:ph type="sldNum" sz="quarter" idx="11"/>
          </p:nvPr>
        </p:nvSpPr>
        <p:spPr/>
        <p:txBody>
          <a:bodyPr/>
          <a:lstStyle/>
          <a:p>
            <a:pPr>
              <a:defRPr/>
            </a:pPr>
            <a:r>
              <a:rPr lang="en-US"/>
              <a:t>6-</a:t>
            </a:r>
            <a:fld id="{D7F5FDE9-CFDC-4A36-B92D-252A52CC160B}" type="slidenum">
              <a:rPr lang="en-US"/>
              <a:pPr>
                <a:defRPr/>
              </a:pPr>
              <a:t>94</a:t>
            </a:fld>
            <a:endParaRPr lang="en-US"/>
          </a:p>
        </p:txBody>
      </p:sp>
      <p:sp>
        <p:nvSpPr>
          <p:cNvPr id="368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3154880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mtClean="0"/>
              <a:t>Initializing Structures</a:t>
            </a:r>
          </a:p>
        </p:txBody>
      </p:sp>
      <p:sp>
        <p:nvSpPr>
          <p:cNvPr id="38914" name="Rectangle 3"/>
          <p:cNvSpPr>
            <a:spLocks noGrp="1" noChangeArrowheads="1"/>
          </p:cNvSpPr>
          <p:nvPr>
            <p:ph type="body" idx="1"/>
          </p:nvPr>
        </p:nvSpPr>
        <p:spPr/>
        <p:txBody>
          <a:bodyPr/>
          <a:lstStyle/>
          <a:p>
            <a:pPr eaLnBrk="1" hangingPunct="1"/>
            <a:r>
              <a:rPr lang="en-US" sz="2800" smtClean="0"/>
              <a:t>Can initialize at declaration</a:t>
            </a:r>
          </a:p>
          <a:p>
            <a:pPr lvl="1" eaLnBrk="1" hangingPunct="1"/>
            <a:r>
              <a:rPr lang="en-US" sz="2400" smtClean="0"/>
              <a:t>Example:</a:t>
            </a:r>
            <a:br>
              <a:rPr lang="en-US" sz="2400" smtClean="0"/>
            </a:br>
            <a:r>
              <a:rPr lang="en-US" sz="2400" smtClean="0"/>
              <a:t>	struct Date</a:t>
            </a:r>
            <a:br>
              <a:rPr lang="en-US" sz="2400" smtClean="0"/>
            </a:br>
            <a:r>
              <a:rPr lang="en-US" sz="2400" smtClean="0"/>
              <a:t>	{</a:t>
            </a:r>
            <a:br>
              <a:rPr lang="en-US" sz="2400" smtClean="0"/>
            </a:br>
            <a:r>
              <a:rPr lang="en-US" sz="2400" smtClean="0"/>
              <a:t>		int month;</a:t>
            </a:r>
            <a:br>
              <a:rPr lang="en-US" sz="2400" smtClean="0"/>
            </a:br>
            <a:r>
              <a:rPr lang="en-US" sz="2400" smtClean="0"/>
              <a:t>		int day;</a:t>
            </a:r>
            <a:br>
              <a:rPr lang="en-US" sz="2400" smtClean="0"/>
            </a:br>
            <a:r>
              <a:rPr lang="en-US" sz="2400" smtClean="0"/>
              <a:t>		int year;</a:t>
            </a:r>
            <a:br>
              <a:rPr lang="en-US" sz="2400" smtClean="0"/>
            </a:br>
            <a:r>
              <a:rPr lang="en-US" sz="2400" smtClean="0"/>
              <a:t>	};</a:t>
            </a:r>
            <a:br>
              <a:rPr lang="en-US" sz="2400" smtClean="0"/>
            </a:br>
            <a:r>
              <a:rPr lang="en-US" sz="2400" smtClean="0"/>
              <a:t>	Date dueDate = {12, 31, 2003};</a:t>
            </a:r>
          </a:p>
          <a:p>
            <a:pPr lvl="1" eaLnBrk="1" hangingPunct="1"/>
            <a:r>
              <a:rPr lang="en-US" sz="2400" smtClean="0"/>
              <a:t>Declaration provides initial data to all three member variables</a:t>
            </a:r>
          </a:p>
        </p:txBody>
      </p:sp>
      <p:sp>
        <p:nvSpPr>
          <p:cNvPr id="6" name="Slide Number Placeholder 5"/>
          <p:cNvSpPr>
            <a:spLocks noGrp="1"/>
          </p:cNvSpPr>
          <p:nvPr>
            <p:ph type="sldNum" sz="quarter" idx="11"/>
          </p:nvPr>
        </p:nvSpPr>
        <p:spPr/>
        <p:txBody>
          <a:bodyPr/>
          <a:lstStyle/>
          <a:p>
            <a:pPr>
              <a:defRPr/>
            </a:pPr>
            <a:r>
              <a:rPr lang="en-US"/>
              <a:t>6-</a:t>
            </a:r>
            <a:fld id="{0538F7B5-6B48-4D59-9D50-D146FC992836}" type="slidenum">
              <a:rPr lang="en-US"/>
              <a:pPr>
                <a:defRPr/>
              </a:pPr>
              <a:t>95</a:t>
            </a:fld>
            <a:endParaRPr lang="en-US"/>
          </a:p>
        </p:txBody>
      </p:sp>
      <p:sp>
        <p:nvSpPr>
          <p:cNvPr id="3891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extLst>
      <p:ext uri="{BB962C8B-B14F-4D97-AF65-F5344CB8AC3E}">
        <p14:creationId xmlns:p14="http://schemas.microsoft.com/office/powerpoint/2010/main" val="239782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Structures </a:t>
            </a:r>
            <a:r>
              <a:rPr lang="en-US" dirty="0" err="1" smtClean="0"/>
              <a:t>vs</a:t>
            </a:r>
            <a:r>
              <a:rPr lang="en-US" dirty="0" smtClean="0"/>
              <a:t> Classes</a:t>
            </a:r>
            <a:endParaRPr lang="en-US" dirty="0"/>
          </a:p>
        </p:txBody>
      </p:sp>
      <p:sp>
        <p:nvSpPr>
          <p:cNvPr id="3" name="Content Placeholder 2"/>
          <p:cNvSpPr>
            <a:spLocks noGrp="1"/>
          </p:cNvSpPr>
          <p:nvPr>
            <p:ph idx="1"/>
          </p:nvPr>
        </p:nvSpPr>
        <p:spPr/>
        <p:txBody>
          <a:bodyPr/>
          <a:lstStyle/>
          <a:p>
            <a:r>
              <a:rPr lang="en-US" dirty="0" smtClean="0"/>
              <a:t>Structures have existed since the early days of C, due to the importance of being able to aggregate heterogeneous data about a single entity</a:t>
            </a:r>
          </a:p>
          <a:p>
            <a:r>
              <a:rPr lang="en-US" dirty="0" smtClean="0"/>
              <a:t>OOP is a natural follow-on to structured data</a:t>
            </a:r>
          </a:p>
          <a:p>
            <a:r>
              <a:rPr lang="en-US" dirty="0" smtClean="0"/>
              <a:t>So, in a manner of speaking, classes supersedes structures</a:t>
            </a: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96</a:t>
            </a:fld>
            <a:endParaRPr lang="en-US"/>
          </a:p>
        </p:txBody>
      </p:sp>
    </p:spTree>
    <p:extLst>
      <p:ext uri="{BB962C8B-B14F-4D97-AF65-F5344CB8AC3E}">
        <p14:creationId xmlns:p14="http://schemas.microsoft.com/office/powerpoint/2010/main" val="3063065233"/>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Pointers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97</a:t>
            </a:fld>
            <a:endParaRPr lang="en-US"/>
          </a:p>
        </p:txBody>
      </p:sp>
    </p:spTree>
    <p:extLst>
      <p:ext uri="{BB962C8B-B14F-4D97-AF65-F5344CB8AC3E}">
        <p14:creationId xmlns:p14="http://schemas.microsoft.com/office/powerpoint/2010/main" val="72276200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Pointers</a:t>
            </a:r>
            <a:endParaRPr lang="en-US" dirty="0"/>
          </a:p>
        </p:txBody>
      </p:sp>
      <p:sp>
        <p:nvSpPr>
          <p:cNvPr id="3" name="Content Placeholder 2"/>
          <p:cNvSpPr>
            <a:spLocks noGrp="1"/>
          </p:cNvSpPr>
          <p:nvPr>
            <p:ph idx="1"/>
          </p:nvPr>
        </p:nvSpPr>
        <p:spPr/>
        <p:txBody>
          <a:bodyPr/>
          <a:lstStyle/>
          <a:p>
            <a:r>
              <a:rPr lang="en-US" dirty="0" smtClean="0"/>
              <a:t>Early on in computer and programming language design, it was found important to be able to flexibly address different variables under program control (think about addressing array elements with variable indices)</a:t>
            </a:r>
          </a:p>
          <a:p>
            <a:r>
              <a:rPr lang="en-US" dirty="0" smtClean="0"/>
              <a:t>Computer architects added ability to do “indirect” addressing: taking a variable value (i.e., memory location contents) and applying that value as the numerical location of another variable</a:t>
            </a:r>
          </a:p>
          <a:p>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98</a:t>
            </a:fld>
            <a:endParaRPr lang="en-US"/>
          </a:p>
        </p:txBody>
      </p:sp>
    </p:spTree>
    <p:extLst>
      <p:ext uri="{BB962C8B-B14F-4D97-AF65-F5344CB8AC3E}">
        <p14:creationId xmlns:p14="http://schemas.microsoft.com/office/powerpoint/2010/main" val="2272214515"/>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Pointers</a:t>
            </a:r>
          </a:p>
        </p:txBody>
      </p:sp>
      <p:sp>
        <p:nvSpPr>
          <p:cNvPr id="3" name="Content Placeholder 2"/>
          <p:cNvSpPr>
            <a:spLocks noGrp="1"/>
          </p:cNvSpPr>
          <p:nvPr>
            <p:ph idx="1"/>
          </p:nvPr>
        </p:nvSpPr>
        <p:spPr/>
        <p:txBody>
          <a:bodyPr/>
          <a:lstStyle/>
          <a:p>
            <a:r>
              <a:rPr lang="en-US" dirty="0" smtClean="0"/>
              <a:t>We can do this in both directions:</a:t>
            </a:r>
          </a:p>
          <a:p>
            <a:pPr lvl="1"/>
            <a:r>
              <a:rPr lang="en-US" dirty="0" smtClean="0"/>
              <a:t>Put a numerical value into a variable (i.e., memory location) and tell the processor to do an operation on the value in the location </a:t>
            </a:r>
            <a:r>
              <a:rPr lang="en-US" i="1" dirty="0" smtClean="0"/>
              <a:t>addressed </a:t>
            </a:r>
            <a:r>
              <a:rPr lang="en-US" dirty="0" smtClean="0"/>
              <a:t>by the first value</a:t>
            </a:r>
          </a:p>
          <a:p>
            <a:pPr lvl="1"/>
            <a:r>
              <a:rPr lang="en-US" dirty="0" smtClean="0"/>
              <a:t>Given a variable (again, a memory location), take it’s memory address in RAM, which is a number, and store this number inside some other variable</a:t>
            </a:r>
          </a:p>
          <a:p>
            <a:pPr lvl="2"/>
            <a:r>
              <a:rPr lang="en-US" dirty="0" smtClean="0"/>
              <a:t>This requires the cooperation of the compiler, which decides, and therefore knows, where the various variables are being stored in RAM.</a:t>
            </a:r>
            <a:endParaRPr lang="en-US" dirty="0"/>
          </a:p>
        </p:txBody>
      </p:sp>
      <p:sp>
        <p:nvSpPr>
          <p:cNvPr id="4" name="Slide Number Placeholder 3"/>
          <p:cNvSpPr>
            <a:spLocks noGrp="1"/>
          </p:cNvSpPr>
          <p:nvPr>
            <p:ph type="sldNum" sz="quarter" idx="12"/>
          </p:nvPr>
        </p:nvSpPr>
        <p:spPr/>
        <p:txBody>
          <a:bodyPr/>
          <a:lstStyle/>
          <a:p>
            <a:pPr>
              <a:defRPr/>
            </a:pPr>
            <a:fld id="{8B1E492B-6D2F-45B6-908F-F7DF2AFA61D1}" type="slidenum">
              <a:rPr lang="en-US" smtClean="0"/>
              <a:pPr>
                <a:defRPr/>
              </a:pPr>
              <a:t>99</a:t>
            </a:fld>
            <a:endParaRPr lang="en-US"/>
          </a:p>
        </p:txBody>
      </p:sp>
    </p:spTree>
    <p:extLst>
      <p:ext uri="{BB962C8B-B14F-4D97-AF65-F5344CB8AC3E}">
        <p14:creationId xmlns:p14="http://schemas.microsoft.com/office/powerpoint/2010/main" val="410694818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2211</TotalTime>
  <Words>4925</Words>
  <Application>Microsoft Macintosh PowerPoint</Application>
  <PresentationFormat>On-screen Show (4:3)</PresentationFormat>
  <Paragraphs>1048</Paragraphs>
  <Slides>115</Slides>
  <Notes>61</Notes>
  <HiddenSlides>5</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Office Theme</vt:lpstr>
      <vt:lpstr>C++ Primer II</vt:lpstr>
      <vt:lpstr>Topics Covered</vt:lpstr>
      <vt:lpstr>Topics Covered</vt:lpstr>
      <vt:lpstr>Expressions</vt:lpstr>
      <vt:lpstr>Statements</vt:lpstr>
      <vt:lpstr>If-Then Statement</vt:lpstr>
      <vt:lpstr>PowerPoint Presentation</vt:lpstr>
      <vt:lpstr>Multiple Statements</vt:lpstr>
      <vt:lpstr>Blocks</vt:lpstr>
      <vt:lpstr>Variable Scope</vt:lpstr>
      <vt:lpstr>    “Truthiness”**</vt:lpstr>
      <vt:lpstr>“Truthiness”</vt:lpstr>
      <vt:lpstr>Gotcha!  =  versus  ==  </vt:lpstr>
      <vt:lpstr>PowerPoint Presentation</vt:lpstr>
      <vt:lpstr>If-Then-Else Statement</vt:lpstr>
      <vt:lpstr>If-Then-Else If-Then-Else Statement</vt:lpstr>
      <vt:lpstr>Switch Statement</vt:lpstr>
      <vt:lpstr>Switch Statement</vt:lpstr>
      <vt:lpstr>Switch Statement</vt:lpstr>
      <vt:lpstr>Switch Statement</vt:lpstr>
      <vt:lpstr>While Loops</vt:lpstr>
      <vt:lpstr>Do-While Loops</vt:lpstr>
      <vt:lpstr>For Loop</vt:lpstr>
      <vt:lpstr>For Loop</vt:lpstr>
      <vt:lpstr>For Loop</vt:lpstr>
      <vt:lpstr>Range-based for Loop</vt:lpstr>
      <vt:lpstr>The break Statement</vt:lpstr>
      <vt:lpstr>Example break in a for Loop</vt:lpstr>
      <vt:lpstr>The continue Statement</vt:lpstr>
      <vt:lpstr>Example continue in a for Loop</vt:lpstr>
      <vt:lpstr>Preprocessor Directives</vt:lpstr>
      <vt:lpstr>Preprocessor Directives</vt:lpstr>
      <vt:lpstr>Preprocessor Directives</vt:lpstr>
      <vt:lpstr>Preprocessor Directives</vt:lpstr>
      <vt:lpstr>Basic Functions</vt:lpstr>
      <vt:lpstr>Predefined Functions</vt:lpstr>
      <vt:lpstr>The Function Call</vt:lpstr>
      <vt:lpstr>More Predefined Functions</vt:lpstr>
      <vt:lpstr>Even More Math Functions:  Display 3.2  Some Predefined  Functions (1 of 2)</vt:lpstr>
      <vt:lpstr>Even More Math Functions:  Display 3.2  Some Predefined  Functions (2 of 2)</vt:lpstr>
      <vt:lpstr>Random Number Generator</vt:lpstr>
      <vt:lpstr>Random Number Seed</vt:lpstr>
      <vt:lpstr>Random Examples</vt:lpstr>
      <vt:lpstr>Programmer-Defined Functions</vt:lpstr>
      <vt:lpstr>Components of Function Use</vt:lpstr>
      <vt:lpstr>Function Declaration</vt:lpstr>
      <vt:lpstr>Function Definition</vt:lpstr>
      <vt:lpstr>Function Definition Placement</vt:lpstr>
      <vt:lpstr>Function Call</vt:lpstr>
      <vt:lpstr>Function Example:  Display 3.5  A Function to Calculate Total Cost (1 of 2)</vt:lpstr>
      <vt:lpstr>Function Example:  Display 3.5  A Function to Calculate Total Cost (1 of 2)</vt:lpstr>
      <vt:lpstr>Parameter vs. Argument</vt:lpstr>
      <vt:lpstr>Declaring Void Functions</vt:lpstr>
      <vt:lpstr>More on Return Statements</vt:lpstr>
      <vt:lpstr>Preconditions and Postconditions</vt:lpstr>
      <vt:lpstr>main(): "Special"</vt:lpstr>
      <vt:lpstr>Scope Rules</vt:lpstr>
      <vt:lpstr>Global Constants  and Global Variables</vt:lpstr>
      <vt:lpstr>Blocks</vt:lpstr>
      <vt:lpstr>Nested Scope</vt:lpstr>
      <vt:lpstr>Arrays</vt:lpstr>
      <vt:lpstr>Arrays</vt:lpstr>
      <vt:lpstr>An Array in Memory</vt:lpstr>
      <vt:lpstr>Array Declaration and Initialization</vt:lpstr>
      <vt:lpstr>Auto-Initializing Arrays</vt:lpstr>
      <vt:lpstr>Array Declaration and Initialization</vt:lpstr>
      <vt:lpstr>Accessing Array Elements</vt:lpstr>
      <vt:lpstr>Accessing Array Elements (con’t)</vt:lpstr>
      <vt:lpstr>Defined Constant as Array Size</vt:lpstr>
      <vt:lpstr>Arrays in Functions</vt:lpstr>
      <vt:lpstr>Indexed Variables as Arguments</vt:lpstr>
      <vt:lpstr>Entire Arrays as Arguments</vt:lpstr>
      <vt:lpstr>Entire Array as Argument Example:  Display 5.3  Function with an Array Parameter</vt:lpstr>
      <vt:lpstr>Entire Array as Argument Example</vt:lpstr>
      <vt:lpstr>Array as Argument: How?</vt:lpstr>
      <vt:lpstr>Array Parameters</vt:lpstr>
      <vt:lpstr>The const Parameter Modifier</vt:lpstr>
      <vt:lpstr>Functions that Return an Array</vt:lpstr>
      <vt:lpstr>Multidimensional Arrays</vt:lpstr>
      <vt:lpstr>Multidimensional Array Parameters</vt:lpstr>
      <vt:lpstr>Array Limitations</vt:lpstr>
      <vt:lpstr>Structures</vt:lpstr>
      <vt:lpstr>Structures</vt:lpstr>
      <vt:lpstr>Structure Types</vt:lpstr>
      <vt:lpstr>Declare Structure Variable</vt:lpstr>
      <vt:lpstr>Accessing Structure Members</vt:lpstr>
      <vt:lpstr>struct Example</vt:lpstr>
      <vt:lpstr>struct Example (cont)</vt:lpstr>
      <vt:lpstr>Structure Example:  Display 6.1  A Structure Definition (1 of 3)</vt:lpstr>
      <vt:lpstr>Structure Example:  Display 6.1  A Structure Definition (2 of 3)</vt:lpstr>
      <vt:lpstr>Structure Example:  Display 6.1  A Structure Definition (3 of 3)</vt:lpstr>
      <vt:lpstr>Structure Pitfall</vt:lpstr>
      <vt:lpstr>Structure Assignments</vt:lpstr>
      <vt:lpstr>Structures as Function Arguments</vt:lpstr>
      <vt:lpstr>Initializing Structures</vt:lpstr>
      <vt:lpstr>Structures vs Classes</vt:lpstr>
      <vt:lpstr>Basic Pointers</vt:lpstr>
      <vt:lpstr>Basic Pointers</vt:lpstr>
      <vt:lpstr>Basic Pointers</vt:lpstr>
      <vt:lpstr>Pointer Introduction</vt:lpstr>
      <vt:lpstr>Pointer Variables</vt:lpstr>
      <vt:lpstr>Declaring Pointer Variables</vt:lpstr>
      <vt:lpstr>Addresses and Numbers</vt:lpstr>
      <vt:lpstr>Pointing</vt:lpstr>
      <vt:lpstr>Pointing to …</vt:lpstr>
      <vt:lpstr>Pointing to …</vt:lpstr>
      <vt:lpstr>"Pointing to" Example</vt:lpstr>
      <vt:lpstr>&amp; Operator</vt:lpstr>
      <vt:lpstr>Pointer Assignments</vt:lpstr>
      <vt:lpstr>Pointer Assignments Graphic:  Display 10.1  Uses of the Assignment Operator with Pointer Variables</vt:lpstr>
      <vt:lpstr>Pointer Math</vt:lpstr>
      <vt:lpstr>Simulated “Pass by Reference”</vt:lpstr>
      <vt:lpstr>Simulated “Pass by Reference”</vt:lpstr>
      <vt:lpstr>Command-Line Arguments</vt:lpstr>
      <vt:lpstr>Command-Line Arguments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Primer II</dc:title>
  <dc:creator>Dan Hood</dc:creator>
  <cp:lastModifiedBy>James Kukla</cp:lastModifiedBy>
  <cp:revision>203</cp:revision>
  <dcterms:created xsi:type="dcterms:W3CDTF">2011-02-06T18:34:44Z</dcterms:created>
  <dcterms:modified xsi:type="dcterms:W3CDTF">2014-09-22T22:02:27Z</dcterms:modified>
</cp:coreProperties>
</file>