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2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3.xml" ContentType="application/vnd.openxmlformats-officedocument.presentationml.tags+xml"/>
  <Override PartName="/ppt/notesSlides/notesSlide12.xml" ContentType="application/vnd.openxmlformats-officedocument.presentationml.notesSlide+xml"/>
  <Override PartName="/ppt/tags/tag4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5.xml" ContentType="application/vnd.openxmlformats-officedocument.presentationml.tags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"/>
    <p:sldMasterId id="2147483865" r:id="rId2"/>
    <p:sldMasterId id="2147483877" r:id="rId3"/>
  </p:sldMasterIdLst>
  <p:notesMasterIdLst>
    <p:notesMasterId r:id="rId62"/>
  </p:notesMasterIdLst>
  <p:handoutMasterIdLst>
    <p:handoutMasterId r:id="rId63"/>
  </p:handoutMasterIdLst>
  <p:sldIdLst>
    <p:sldId id="274" r:id="rId4"/>
    <p:sldId id="337" r:id="rId5"/>
    <p:sldId id="283" r:id="rId6"/>
    <p:sldId id="338" r:id="rId7"/>
    <p:sldId id="339" r:id="rId8"/>
    <p:sldId id="340" r:id="rId9"/>
    <p:sldId id="341" r:id="rId10"/>
    <p:sldId id="257" r:id="rId11"/>
    <p:sldId id="278" r:id="rId12"/>
    <p:sldId id="279" r:id="rId13"/>
    <p:sldId id="280" r:id="rId14"/>
    <p:sldId id="281" r:id="rId15"/>
    <p:sldId id="284" r:id="rId16"/>
    <p:sldId id="285" r:id="rId17"/>
    <p:sldId id="286" r:id="rId18"/>
    <p:sldId id="287" r:id="rId19"/>
    <p:sldId id="289" r:id="rId20"/>
    <p:sldId id="292" r:id="rId21"/>
    <p:sldId id="293" r:id="rId22"/>
    <p:sldId id="322" r:id="rId23"/>
    <p:sldId id="323" r:id="rId24"/>
    <p:sldId id="328" r:id="rId25"/>
    <p:sldId id="330" r:id="rId26"/>
    <p:sldId id="324" r:id="rId27"/>
    <p:sldId id="325" r:id="rId28"/>
    <p:sldId id="326" r:id="rId29"/>
    <p:sldId id="327" r:id="rId30"/>
    <p:sldId id="297" r:id="rId31"/>
    <p:sldId id="298" r:id="rId32"/>
    <p:sldId id="299" r:id="rId33"/>
    <p:sldId id="301" r:id="rId34"/>
    <p:sldId id="300" r:id="rId35"/>
    <p:sldId id="302" r:id="rId36"/>
    <p:sldId id="303" r:id="rId37"/>
    <p:sldId id="304" r:id="rId38"/>
    <p:sldId id="305" r:id="rId39"/>
    <p:sldId id="331" r:id="rId40"/>
    <p:sldId id="334" r:id="rId41"/>
    <p:sldId id="335" r:id="rId42"/>
    <p:sldId id="342" r:id="rId43"/>
    <p:sldId id="336" r:id="rId44"/>
    <p:sldId id="332" r:id="rId45"/>
    <p:sldId id="333" r:id="rId46"/>
    <p:sldId id="309" r:id="rId47"/>
    <p:sldId id="344" r:id="rId48"/>
    <p:sldId id="306" r:id="rId49"/>
    <p:sldId id="307" r:id="rId50"/>
    <p:sldId id="308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45" r:id="rId59"/>
    <p:sldId id="318" r:id="rId60"/>
    <p:sldId id="319" r:id="rId61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charset="0"/>
              <a:buNone/>
              <a:defRPr sz="1200">
                <a:latin typeface="Arial" charset="0"/>
                <a:ea typeface="ＭＳ Ｐゴシック" charset="0"/>
                <a:cs typeface="DejaVu LGC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222132D9-BEB9-40BE-B54E-B370667B73E3}" type="datetimeFigureOut">
              <a:rPr lang="en-US"/>
              <a:pPr>
                <a:defRPr/>
              </a:pPr>
              <a:t>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charset="0"/>
              <a:buNone/>
              <a:defRPr sz="1200">
                <a:latin typeface="Arial" charset="0"/>
                <a:ea typeface="ＭＳ Ｐゴシック" charset="0"/>
                <a:cs typeface="DejaVu LGC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/>
            </a:lvl1pPr>
          </a:lstStyle>
          <a:p>
            <a:pPr>
              <a:defRPr/>
            </a:pPr>
            <a:fld id="{EF313F00-E4F9-4A73-8642-42DF3D411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785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14339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14340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14343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7238" cy="342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56C4A87-6121-4567-8834-D3B6AA85A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81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332AF5-8D57-47ED-A261-325D7E66C45E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806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D2DC1B-4AF4-4395-842D-95FD87FFD9F9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7439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3B1577-08BF-4F8C-9C9D-9BD81F24B87E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6344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02D51F-1698-467F-A7F6-7D76B89CC98A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737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8C6C75-5DB9-492C-A135-293EB68CDD35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4349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EDFEB31-21DC-4840-8270-33DA4650D87E}" type="slidenum">
              <a:rPr lang="en-US" smtClean="0">
                <a:ea typeface="DejaVu LGC Sans"/>
                <a:cs typeface="DejaVu LGC Sans"/>
              </a:rPr>
              <a:pPr>
                <a:spcBef>
                  <a:spcPct val="0"/>
                </a:spcBef>
              </a:pPr>
              <a:t>24</a:t>
            </a:fld>
            <a:endParaRPr lang="en-US" smtClean="0">
              <a:ea typeface="DejaVu LGC Sans"/>
              <a:cs typeface="DejaVu LGC Sans"/>
            </a:endParaRPr>
          </a:p>
        </p:txBody>
      </p:sp>
      <p:sp>
        <p:nvSpPr>
          <p:cNvPr id="4813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02113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25284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5383C49-619B-422D-BE12-19064BFEC6DC}" type="slidenum">
              <a:rPr lang="en-US" smtClean="0">
                <a:ea typeface="DejaVu LGC Sans"/>
                <a:cs typeface="DejaVu LGC Sans"/>
              </a:rPr>
              <a:pPr>
                <a:spcBef>
                  <a:spcPct val="0"/>
                </a:spcBef>
              </a:pPr>
              <a:t>25</a:t>
            </a:fld>
            <a:endParaRPr lang="en-US" smtClean="0">
              <a:ea typeface="DejaVu LGC Sans"/>
              <a:cs typeface="DejaVu LGC Sans"/>
            </a:endParaRPr>
          </a:p>
        </p:txBody>
      </p:sp>
      <p:sp>
        <p:nvSpPr>
          <p:cNvPr id="50179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02113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1728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D496D0F-129C-4406-BB2B-A68CF51EE5B8}" type="slidenum">
              <a:rPr lang="en-US" smtClean="0">
                <a:ea typeface="DejaVu LGC Sans"/>
                <a:cs typeface="DejaVu LGC Sans"/>
              </a:rPr>
              <a:pPr>
                <a:spcBef>
                  <a:spcPct val="0"/>
                </a:spcBef>
              </a:pPr>
              <a:t>26</a:t>
            </a:fld>
            <a:endParaRPr lang="en-US" smtClean="0">
              <a:ea typeface="DejaVu LGC Sans"/>
              <a:cs typeface="DejaVu LGC Sans"/>
            </a:endParaRPr>
          </a:p>
        </p:txBody>
      </p:sp>
      <p:sp>
        <p:nvSpPr>
          <p:cNvPr id="52227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02113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45583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EBA9814-AA2F-47B3-BA5D-29F9243FF01B}" type="slidenum">
              <a:rPr lang="en-US" smtClean="0">
                <a:ea typeface="DejaVu LGC Sans"/>
                <a:cs typeface="DejaVu LGC Sans"/>
              </a:rPr>
              <a:pPr>
                <a:spcBef>
                  <a:spcPct val="0"/>
                </a:spcBef>
              </a:pPr>
              <a:t>27</a:t>
            </a:fld>
            <a:endParaRPr lang="en-US" smtClean="0">
              <a:ea typeface="DejaVu LGC Sans"/>
              <a:cs typeface="DejaVu LGC Sans"/>
            </a:endParaRPr>
          </a:p>
        </p:txBody>
      </p:sp>
      <p:sp>
        <p:nvSpPr>
          <p:cNvPr id="54275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02113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23681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FA6E8F-8B9E-48A0-8E50-DC39C8C5A99D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4996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C91EA0-ED12-4D4B-B85D-811745FAE6D9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245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5976F10-D18A-47F5-9C70-EDFBDF8107DB}" type="slidenum">
              <a:rPr lang="en-US" smtClean="0">
                <a:ea typeface="DejaVu LGC Sans"/>
                <a:cs typeface="DejaVu LGC Sans"/>
              </a:rPr>
              <a:pPr>
                <a:spcBef>
                  <a:spcPct val="0"/>
                </a:spcBef>
              </a:pPr>
              <a:t>8</a:t>
            </a:fld>
            <a:endParaRPr lang="en-US" smtClean="0">
              <a:ea typeface="DejaVu LGC Sans"/>
              <a:cs typeface="DejaVu LGC Sans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23554" name="Text Box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58461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D2AC81-8818-4083-A38B-2AE4F3C7788D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958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625EAB-48FA-4F55-B267-16DC11CA7C95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9822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5B30D4-427A-49D1-8769-B542CBCD7D5B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5204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794190-2EE7-47F1-AFDA-C3CAD4E22A27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4418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080D99-0426-4875-9C77-7F84FBD4DE4E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7161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27D187-3A4A-4E45-9B13-E01678E92299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386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CD8E68-BAC0-4FAA-9DA6-C3E73CE1B0E4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7792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AB1E1A-5277-46AF-8FD8-43A29236BB82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2188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[S14: M—JP]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56C4A87-6121-4567-8834-D3B6AA85A632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833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79493C-5878-4D29-9457-3623194ACDDC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906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[fm 202H]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330E282-52D9-4667-A8A9-7C2422062854}" type="slidenum">
              <a:rPr lang="en-US" smtClean="0">
                <a:solidFill>
                  <a:schemeClr val="tx1"/>
                </a:solidFill>
                <a:latin typeface="Arial" panose="020B0604020202020204" pitchFamily="34" charset="0"/>
                <a:ea typeface="DejaVu LGC Sans"/>
                <a:cs typeface="DejaVu LGC Sans"/>
              </a:rPr>
              <a:pPr>
                <a:spcBef>
                  <a:spcPct val="0"/>
                </a:spcBef>
              </a:pPr>
              <a:t>9</a:t>
            </a:fld>
            <a:endParaRPr lang="en-US" smtClean="0">
              <a:solidFill>
                <a:schemeClr val="tx1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</p:spTree>
    <p:extLst>
      <p:ext uri="{BB962C8B-B14F-4D97-AF65-F5344CB8AC3E}">
        <p14:creationId xmlns:p14="http://schemas.microsoft.com/office/powerpoint/2010/main" val="203396897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BB2CF7-87DA-4A8E-9D6E-46CE97D84BDE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837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FF4DB8-8CFB-4DF0-BC44-B7BB96E897A6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3813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232984-C4DD-4A06-859E-5292BA3EE16E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91671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1A1EED-6AE6-44A7-AA6E-57E8A9B1A729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51975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552057-1E02-4075-AE7C-A8DF56A3CC2A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4949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B311F5-4371-411B-AB86-FE42896CF031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43169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04874C-F160-434F-BE7B-351CE4A9B992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55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06350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4C5CC1-FCF1-44FA-AC9C-78756146ABAE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57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21976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A21576-C5FD-408B-81B9-CC5D4CF8B17E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834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147AAC9-AAD1-4B35-AB75-E7BEFEEB142A}" type="slidenum">
              <a:rPr lang="en-US" smtClean="0">
                <a:solidFill>
                  <a:schemeClr val="tx1"/>
                </a:solidFill>
                <a:latin typeface="Arial" panose="020B0604020202020204" pitchFamily="34" charset="0"/>
                <a:ea typeface="DejaVu LGC Sans"/>
                <a:cs typeface="DejaVu LGC Sans"/>
              </a:rPr>
              <a:pPr>
                <a:spcBef>
                  <a:spcPct val="0"/>
                </a:spcBef>
              </a:pPr>
              <a:t>10</a:t>
            </a:fld>
            <a:endParaRPr lang="en-US" smtClean="0">
              <a:solidFill>
                <a:schemeClr val="tx1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22531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253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anose="020B0604020202020204" pitchFamily="34" charset="0"/>
              </a:rPr>
              <a:t>[Modified] [M F11]</a:t>
            </a:r>
          </a:p>
        </p:txBody>
      </p:sp>
      <p:sp>
        <p:nvSpPr>
          <p:cNvPr id="2253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16B3EA-2851-4A51-B614-C57F8A5D4347}" type="slidenum">
              <a:rPr lang="en-US">
                <a:solidFill>
                  <a:schemeClr val="tx1"/>
                </a:solidFill>
                <a:latin typeface="Calibri" panose="020F0502020204030204" pitchFamily="34" charset="0"/>
                <a:ea typeface="DejaVu LGC Sans"/>
                <a:cs typeface="DejaVu LGC Sans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>
              <a:solidFill>
                <a:schemeClr val="tx1"/>
              </a:solidFill>
              <a:latin typeface="Calibri" panose="020F0502020204030204" pitchFamily="34" charset="0"/>
              <a:ea typeface="DejaVu LGC Sans"/>
              <a:cs typeface="DejaVu LGC Sans"/>
            </a:endParaRPr>
          </a:p>
        </p:txBody>
      </p:sp>
    </p:spTree>
    <p:extLst>
      <p:ext uri="{BB962C8B-B14F-4D97-AF65-F5344CB8AC3E}">
        <p14:creationId xmlns:p14="http://schemas.microsoft.com/office/powerpoint/2010/main" val="2200151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D7D8B99-DA9A-437E-84FF-8DB5DE2468C2}" type="slidenum">
              <a:rPr lang="en-US" smtClean="0">
                <a:solidFill>
                  <a:schemeClr val="tx1"/>
                </a:solidFill>
                <a:latin typeface="Arial" panose="020B0604020202020204" pitchFamily="34" charset="0"/>
                <a:ea typeface="DejaVu LGC Sans"/>
                <a:cs typeface="DejaVu LGC Sans"/>
              </a:rPr>
              <a:pPr>
                <a:spcBef>
                  <a:spcPct val="0"/>
                </a:spcBef>
              </a:pPr>
              <a:t>11</a:t>
            </a:fld>
            <a:endParaRPr lang="en-US" smtClean="0">
              <a:solidFill>
                <a:schemeClr val="tx1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24579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458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anose="020B0604020202020204" pitchFamily="34" charset="0"/>
              </a:rPr>
              <a:t>[N F11 (based on 202 S11)]</a:t>
            </a:r>
          </a:p>
        </p:txBody>
      </p:sp>
      <p:sp>
        <p:nvSpPr>
          <p:cNvPr id="2458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C3ACF5F-D95D-476A-8778-B35F4D9F0345}" type="slidenum">
              <a:rPr lang="en-US">
                <a:solidFill>
                  <a:schemeClr val="tx1"/>
                </a:solidFill>
                <a:latin typeface="Calibri" panose="020F0502020204030204" pitchFamily="34" charset="0"/>
                <a:ea typeface="DejaVu LGC Sans"/>
                <a:cs typeface="DejaVu LGC Sans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>
              <a:solidFill>
                <a:schemeClr val="tx1"/>
              </a:solidFill>
              <a:latin typeface="Calibri" panose="020F0502020204030204" pitchFamily="34" charset="0"/>
              <a:ea typeface="DejaVu LGC Sans"/>
              <a:cs typeface="DejaVu LGC Sans"/>
            </a:endParaRPr>
          </a:p>
        </p:txBody>
      </p:sp>
    </p:spTree>
    <p:extLst>
      <p:ext uri="{BB962C8B-B14F-4D97-AF65-F5344CB8AC3E}">
        <p14:creationId xmlns:p14="http://schemas.microsoft.com/office/powerpoint/2010/main" val="1993128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[Modified] [M F11]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8F8EFD3-85D5-4970-91E9-23FE6BE868DB}" type="slidenum">
              <a:rPr lang="en-US" smtClean="0">
                <a:solidFill>
                  <a:schemeClr val="tx1"/>
                </a:solidFill>
                <a:latin typeface="Arial" panose="020B0604020202020204" pitchFamily="34" charset="0"/>
                <a:ea typeface="DejaVu LGC Sans"/>
                <a:cs typeface="DejaVu LGC Sans"/>
              </a:rPr>
              <a:pPr>
                <a:spcBef>
                  <a:spcPct val="0"/>
                </a:spcBef>
              </a:pPr>
              <a:t>12</a:t>
            </a:fld>
            <a:endParaRPr lang="en-US" smtClean="0">
              <a:solidFill>
                <a:schemeClr val="tx1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</p:spTree>
    <p:extLst>
      <p:ext uri="{BB962C8B-B14F-4D97-AF65-F5344CB8AC3E}">
        <p14:creationId xmlns:p14="http://schemas.microsoft.com/office/powerpoint/2010/main" val="3160757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[Modified] [M F11]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8F8EFD3-85D5-4970-91E9-23FE6BE868DB}" type="slidenum">
              <a:rPr lang="en-US" smtClean="0">
                <a:solidFill>
                  <a:schemeClr val="tx1"/>
                </a:solidFill>
                <a:latin typeface="Arial" panose="020B0604020202020204" pitchFamily="34" charset="0"/>
                <a:ea typeface="DejaVu LGC Sans"/>
                <a:cs typeface="DejaVu LGC Sans"/>
              </a:rPr>
              <a:pPr>
                <a:spcBef>
                  <a:spcPct val="0"/>
                </a:spcBef>
              </a:pPr>
              <a:t>13</a:t>
            </a:fld>
            <a:endParaRPr lang="en-US" smtClean="0">
              <a:solidFill>
                <a:schemeClr val="tx1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</p:spTree>
    <p:extLst>
      <p:ext uri="{BB962C8B-B14F-4D97-AF65-F5344CB8AC3E}">
        <p14:creationId xmlns:p14="http://schemas.microsoft.com/office/powerpoint/2010/main" val="330372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E5C011-E436-4EA8-AB88-720DC6EF6456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6127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F45B13-B935-49EE-A905-B24C660A292C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77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6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1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6213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6625" cy="56213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72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5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80058-EBCF-4E87-B07F-C123BFB1E633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AAEAB7F4-EE9D-4D23-BFC9-F1F272ADB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54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323A8-32B6-4F38-B8FE-F878A546BA53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C4BBDE54-26C5-4569-B629-EB41EA12D64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6918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F1798-1C11-4C1A-9808-9FB7B5F2C400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8D2118F9-1CF1-4BCC-AD37-C21275A32ED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769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6F12-0994-4807-986D-AF55EB315341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52C3CB51-833E-48D4-B9D5-E5775123CF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265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3295-5082-45B3-897C-F21A999C87C0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E886B6DF-C002-4D3F-9B49-6947CA4FF45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9758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8E2EB-9FB9-44D9-9CA9-913663697960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70D75F94-A5C1-4DF6-8C06-8A353B47730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2700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E185B-37E2-4B3D-A223-223BDE63E52B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6D06A06C-7AB4-44FC-9A32-0BE1573DF18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32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6397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4838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pPr>
              <a:defRPr/>
            </a:pPr>
            <a:fld id="{382F2FAD-B1BF-44F1-BD5B-B31130C8BD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735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37CBE-17DE-49E0-B308-8E0AF5C004FA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F1AFCEC0-5C0E-464A-8C88-B3CA1D834D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5358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793DB-C40A-413D-9393-6A2E0E4FFE77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946A3919-0C43-45C6-9D62-2DD13D28A57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556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04591-F5F8-40BB-89E5-70D3D50CC9E3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D8D91318-7E51-4A78-8BD0-2FB94E4D518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5583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2C71C-F749-427A-9931-4FE7A09CD391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54D5FD42-B97A-4DF6-A536-C4EC0F8A52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6856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80058-EBCF-4E87-B07F-C123BFB1E633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AAEAB7F4-EE9D-4D23-BFC9-F1F272ADB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0004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323A8-32B6-4F38-B8FE-F878A546BA53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C4BBDE54-26C5-4569-B629-EB41EA12D64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2027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F1798-1C11-4C1A-9808-9FB7B5F2C400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8D2118F9-1CF1-4BCC-AD37-C21275A32ED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9107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6F12-0994-4807-986D-AF55EB315341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52C3CB51-833E-48D4-B9D5-E5775123CF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8454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3295-5082-45B3-897C-F21A999C87C0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E886B6DF-C002-4D3F-9B49-6947CA4FF45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3227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8E2EB-9FB9-44D9-9CA9-913663697960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70D75F94-A5C1-4DF6-8C06-8A353B47730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957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53297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E185B-37E2-4B3D-A223-223BDE63E52B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6D06A06C-7AB4-44FC-9A32-0BE1573DF18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45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37CBE-17DE-49E0-B308-8E0AF5C004FA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F1AFCEC0-5C0E-464A-8C88-B3CA1D834D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30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793DB-C40A-413D-9393-6A2E0E4FFE77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946A3919-0C43-45C6-9D62-2DD13D28A57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8637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04591-F5F8-40BB-89E5-70D3D50CC9E3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D8D91318-7E51-4A78-8BD0-2FB94E4D518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0166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2C71C-F749-427A-9931-4FE7A09CD391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54D5FD42-B97A-4DF6-A536-C4EC0F8A52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288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5425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716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9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6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7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404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223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646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483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4838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82F2FAD-B1BF-44F1-BD5B-B31130C8BD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</p:sldLayoutIdLst>
  <p:hf hdr="0" dt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PGothic" pitchFamily="34" charset="-128"/>
          <a:cs typeface="DejaVu LGC Sans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PGothic" pitchFamily="34" charset="-128"/>
          <a:cs typeface="DejaVu LGC Sans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PGothic" pitchFamily="34" charset="-128"/>
          <a:cs typeface="DejaVu LGC Sans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PGothic" pitchFamily="34" charset="-128"/>
          <a:cs typeface="DejaVu LGC Sans" charset="0"/>
        </a:defRPr>
      </a:lvl5pPr>
      <a:lvl6pPr marL="25146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DejaVu LGC Sans" charset="0"/>
        </a:defRPr>
      </a:lvl6pPr>
      <a:lvl7pPr marL="29718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DejaVu LGC Sans" charset="0"/>
        </a:defRPr>
      </a:lvl7pPr>
      <a:lvl8pPr marL="34290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DejaVu LGC Sans" charset="0"/>
        </a:defRPr>
      </a:lvl8pPr>
      <a:lvl9pPr marL="38862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DejaVu LGC San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 eaLnBrk="1" hangingPunct="1">
              <a:defRPr/>
            </a:pPr>
            <a:fld id="{C6E461E1-A480-43CE-86BC-342EEAFDC52C}" type="datetime1">
              <a:rPr lang="en-US">
                <a:solidFill>
                  <a:prstClr val="black">
                    <a:tint val="75000"/>
                  </a:prstClr>
                </a:solidFill>
              </a:rPr>
              <a:pPr defTabSz="914400" eaLnBrk="1" hangingPunct="1"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dirty="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 defTabSz="914400" eaLnBrk="1" hangingPunct="1"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 eaLnBrk="1" hangingPunct="1"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FC1E5FF3-3C9C-4B27-8703-09470E78C021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 eaLnBrk="1" hangingPunct="1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941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 eaLnBrk="1" hangingPunct="1">
              <a:defRPr/>
            </a:pPr>
            <a:fld id="{C6E461E1-A480-43CE-86BC-342EEAFDC52C}" type="datetime1">
              <a:rPr lang="en-US">
                <a:solidFill>
                  <a:prstClr val="black">
                    <a:tint val="75000"/>
                  </a:prstClr>
                </a:solidFill>
              </a:rPr>
              <a:pPr defTabSz="914400" eaLnBrk="1" hangingPunct="1">
                <a:defRPr/>
              </a:pPr>
              <a:t>1/29/2014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dirty="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 defTabSz="914400" eaLnBrk="1" hangingPunct="1"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 eaLnBrk="1" hangingPunct="1"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FC1E5FF3-3C9C-4B27-8703-09470E78C021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 eaLnBrk="1" hangingPunct="1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387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3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4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5.xml"/><Relationship Id="rId1" Type="http://schemas.openxmlformats.org/officeDocument/2006/relationships/tags" Target="../tags/tag5.xml"/><Relationship Id="rId4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5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C++ Primer I</a:t>
            </a:r>
          </a:p>
        </p:txBody>
      </p:sp>
      <p:sp>
        <p:nvSpPr>
          <p:cNvPr id="16387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CMSC 202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</a:pPr>
            <a:fld id="{7ADB0CDE-4C77-4687-B602-727C1084F434}" type="slidenum">
              <a:rPr lang="en-US" sz="1400" smtClean="0">
                <a:solidFill>
                  <a:schemeClr val="tx1"/>
                </a:solidFill>
              </a:rPr>
              <a:pPr>
                <a:lnSpc>
                  <a:spcPct val="80000"/>
                </a:lnSpc>
                <a:spcBef>
                  <a:spcPts val="600"/>
                </a:spcBef>
              </a:pPr>
              <a:t>10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Identifiers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Identifier naming rules apply to all variables, methods, class names, enumerations, etc.: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Typically consist of letters, digits, and underscores  (‘_’)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Must not start with a digit</a:t>
            </a:r>
            <a:endParaRPr lang="en-US" sz="12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Can be of any length</a:t>
            </a:r>
            <a:endParaRPr lang="en-US" sz="10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Are case-sensitive:</a:t>
            </a:r>
            <a:endParaRPr lang="en-US" sz="120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>
                <a:solidFill>
                  <a:srgbClr val="034CA1"/>
                </a:solidFill>
                <a:latin typeface="Courier New" panose="02070309020205020404" pitchFamily="49" charset="0"/>
              </a:rPr>
              <a:t>Rate</a:t>
            </a:r>
            <a:r>
              <a:rPr lang="en-US" sz="2400" smtClean="0"/>
              <a:t>, </a:t>
            </a:r>
            <a:r>
              <a:rPr lang="en-US" sz="2400" b="1" smtClean="0">
                <a:solidFill>
                  <a:srgbClr val="034CA1"/>
                </a:solidFill>
                <a:latin typeface="Courier New" panose="02070309020205020404" pitchFamily="49" charset="0"/>
              </a:rPr>
              <a:t>rate</a:t>
            </a:r>
            <a:r>
              <a:rPr lang="en-US" sz="2400" smtClean="0"/>
              <a:t>, and </a:t>
            </a:r>
            <a:r>
              <a:rPr lang="en-US" sz="2400" b="1" smtClean="0">
                <a:solidFill>
                  <a:srgbClr val="034CA1"/>
                </a:solidFill>
                <a:latin typeface="Courier New" panose="02070309020205020404" pitchFamily="49" charset="0"/>
              </a:rPr>
              <a:t>RATE</a:t>
            </a:r>
            <a:r>
              <a:rPr lang="en-US" sz="2400" smtClean="0"/>
              <a:t> are the names of three different variables.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Cannot be a keyword, or other reserved</a:t>
            </a:r>
          </a:p>
        </p:txBody>
      </p:sp>
      <p:sp>
        <p:nvSpPr>
          <p:cNvPr id="21509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</a:pPr>
            <a:fld id="{86E8557F-1863-467B-B874-04F7F674588D}" type="slidenum">
              <a:rPr lang="en-US" sz="1400" smtClean="0">
                <a:solidFill>
                  <a:schemeClr val="tx1"/>
                </a:solidFill>
              </a:rPr>
              <a:pPr>
                <a:lnSpc>
                  <a:spcPct val="80000"/>
                </a:lnSpc>
                <a:spcBef>
                  <a:spcPts val="600"/>
                </a:spcBef>
              </a:pPr>
              <a:t>11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Naming Conventions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/>
              <a:t>Naming </a:t>
            </a:r>
            <a:r>
              <a:rPr lang="en-US" sz="2800" i="1" dirty="0" smtClean="0"/>
              <a:t>conventions are a</a:t>
            </a:r>
            <a:r>
              <a:rPr lang="en-US" sz="2800" dirty="0" smtClean="0"/>
              <a:t>dditional rules that restrict the names of variables to improve consistency and readability</a:t>
            </a:r>
          </a:p>
          <a:p>
            <a:pPr lvl="1">
              <a:defRPr/>
            </a:pPr>
            <a:r>
              <a:rPr lang="en-US" sz="2400" dirty="0" smtClean="0">
                <a:ea typeface="+mn-ea"/>
              </a:rPr>
              <a:t>Most places of work and education have a set of naming conventions</a:t>
            </a:r>
          </a:p>
          <a:p>
            <a:pPr lvl="1">
              <a:defRPr/>
            </a:pPr>
            <a:r>
              <a:rPr lang="en-US" sz="2400" dirty="0" smtClean="0">
                <a:ea typeface="+mn-ea"/>
              </a:rPr>
              <a:t>These are not language or compiler enforced</a:t>
            </a:r>
          </a:p>
          <a:p>
            <a:pPr>
              <a:defRPr/>
            </a:pPr>
            <a:r>
              <a:rPr lang="en-US" sz="2800" dirty="0" smtClean="0"/>
              <a:t>We have our own CMSC 202 standards, given in detail on the course website, to be used on all projects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</a:pPr>
            <a:fld id="{64728B3C-554D-45D2-B39C-AD5904BD369F}" type="slidenum">
              <a:rPr lang="en-US" sz="1400" smtClean="0">
                <a:solidFill>
                  <a:schemeClr val="tx1"/>
                </a:solidFill>
              </a:rPr>
              <a:pPr>
                <a:lnSpc>
                  <a:spcPct val="80000"/>
                </a:lnSpc>
                <a:spcBef>
                  <a:spcPts val="600"/>
                </a:spcBef>
              </a:pPr>
              <a:t>12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560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Variables: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Start with a lowercase letter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Indicate "word" boundaries with an uppercase letter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Restrict the remaining characters to digits and lowercase letters</a:t>
            </a:r>
          </a:p>
          <a:p>
            <a:pPr lvl="1" eaLnBrk="1" hangingPunct="1">
              <a:lnSpc>
                <a:spcPct val="80000"/>
              </a:lnSpc>
            </a:pPr>
            <a:endParaRPr lang="en-US" sz="1000" dirty="0" smtClean="0"/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r>
              <a:rPr lang="en-US" sz="2400" b="1" dirty="0" err="1" smtClean="0">
                <a:solidFill>
                  <a:srgbClr val="034CA1"/>
                </a:solidFill>
                <a:latin typeface="Courier New" panose="02070309020205020404" pitchFamily="49" charset="0"/>
              </a:rPr>
              <a:t>topSpeed</a:t>
            </a:r>
            <a:r>
              <a:rPr lang="en-US" sz="2400" b="1" dirty="0" smtClean="0">
                <a:solidFill>
                  <a:srgbClr val="034CA1"/>
                </a:solidFill>
                <a:latin typeface="Courier New" panose="02070309020205020404" pitchFamily="49" charset="0"/>
              </a:rPr>
              <a:t>   bankRate1  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anose="02070309020205020404" pitchFamily="49" charset="0"/>
              </a:rPr>
              <a:t>timeOfArrival</a:t>
            </a:r>
            <a:endParaRPr lang="en-US" sz="2400" b="1" dirty="0" smtClean="0">
              <a:solidFill>
                <a:srgbClr val="034CA1"/>
              </a:solidFill>
              <a:latin typeface="Courier New" panose="02070309020205020404" pitchFamily="49" charset="0"/>
            </a:endParaRP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034CA1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Classes and functions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Start with an uppercase letter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Otherwise, adhere to the rules above</a:t>
            </a:r>
          </a:p>
          <a:p>
            <a:pPr lvl="1" eaLnBrk="1" hangingPunct="1">
              <a:lnSpc>
                <a:spcPct val="80000"/>
              </a:lnSpc>
            </a:pPr>
            <a:endParaRPr lang="en-US" sz="1000" dirty="0" smtClean="0"/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r>
              <a:rPr lang="en-US" sz="2400" b="1" dirty="0" err="1" smtClean="0">
                <a:solidFill>
                  <a:srgbClr val="034CA1"/>
                </a:solidFill>
                <a:latin typeface="Courier New" panose="02070309020205020404" pitchFamily="49" charset="0"/>
              </a:rPr>
              <a:t>FirstProgram</a:t>
            </a:r>
            <a:r>
              <a:rPr lang="en-US" sz="2400" b="1" dirty="0" smtClean="0">
                <a:solidFill>
                  <a:srgbClr val="034CA1"/>
                </a:solidFill>
                <a:latin typeface="Courier New" panose="02070309020205020404" pitchFamily="49" charset="0"/>
              </a:rPr>
              <a:t>   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anose="02070309020205020404" pitchFamily="49" charset="0"/>
              </a:rPr>
              <a:t>MyClass</a:t>
            </a:r>
            <a:r>
              <a:rPr lang="en-US" sz="2400" b="1" dirty="0" smtClean="0">
                <a:solidFill>
                  <a:srgbClr val="034CA1"/>
                </a:solidFill>
                <a:latin typeface="Courier New" panose="02070309020205020404" pitchFamily="49" charset="0"/>
              </a:rPr>
              <a:t>   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anose="02070309020205020404" pitchFamily="49" charset="0"/>
              </a:rPr>
              <a:t>BankAccount</a:t>
            </a:r>
            <a:endParaRPr lang="en-US" dirty="0" smtClean="0"/>
          </a:p>
        </p:txBody>
      </p:sp>
      <p:sp>
        <p:nvSpPr>
          <p:cNvPr id="2560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Naming Conventions in C++</a:t>
            </a:r>
            <a:endParaRPr lang="en-US" sz="54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</a:pPr>
            <a:fld id="{64728B3C-554D-45D2-B39C-AD5904BD369F}" type="slidenum">
              <a:rPr lang="en-US" sz="1400" smtClean="0">
                <a:solidFill>
                  <a:schemeClr val="tx1"/>
                </a:solidFill>
              </a:rPr>
              <a:pPr>
                <a:lnSpc>
                  <a:spcPct val="80000"/>
                </a:lnSpc>
                <a:spcBef>
                  <a:spcPts val="600"/>
                </a:spcBef>
              </a:pPr>
              <a:t>13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560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Class members: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Must have a “m_” prefix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Then start with a lowercase letter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Rest of the rules the same as for variables</a:t>
            </a:r>
          </a:p>
          <a:p>
            <a:pPr lvl="1" eaLnBrk="1" hangingPunct="1">
              <a:lnSpc>
                <a:spcPct val="80000"/>
              </a:lnSpc>
            </a:pPr>
            <a:endParaRPr lang="en-US" sz="1000" dirty="0" smtClean="0"/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r>
              <a:rPr lang="en-US" sz="2400" b="1" dirty="0" err="1" smtClean="0">
                <a:solidFill>
                  <a:srgbClr val="034CA1"/>
                </a:solidFill>
                <a:latin typeface="Courier New" panose="02070309020205020404" pitchFamily="49" charset="0"/>
              </a:rPr>
              <a:t>m_name</a:t>
            </a:r>
            <a:r>
              <a:rPr lang="en-US" sz="2400" b="1" dirty="0" smtClean="0">
                <a:solidFill>
                  <a:srgbClr val="034CA1"/>
                </a:solidFill>
                <a:latin typeface="Courier New" panose="02070309020205020404" pitchFamily="49" charset="0"/>
              </a:rPr>
              <a:t>  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anose="02070309020205020404" pitchFamily="49" charset="0"/>
              </a:rPr>
              <a:t>m_dailyRate</a:t>
            </a: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034CA1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Other rules as given on class web site</a:t>
            </a:r>
          </a:p>
        </p:txBody>
      </p:sp>
      <p:sp>
        <p:nvSpPr>
          <p:cNvPr id="2560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Naming Conventions in C++</a:t>
            </a:r>
            <a:endParaRPr lang="en-US" sz="5400" smtClean="0"/>
          </a:p>
        </p:txBody>
      </p:sp>
    </p:spTree>
    <p:extLst>
      <p:ext uri="{BB962C8B-B14F-4D97-AF65-F5344CB8AC3E}">
        <p14:creationId xmlns:p14="http://schemas.microsoft.com/office/powerpoint/2010/main" val="23418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/>
              <a:t>Data Types: </a:t>
            </a:r>
            <a:br>
              <a:rPr lang="en-US" sz="3600"/>
            </a:br>
            <a:r>
              <a:rPr lang="en-US" sz="3600" b="1"/>
              <a:t>Display 1.2</a:t>
            </a:r>
            <a:r>
              <a:rPr lang="en-US" sz="3600"/>
              <a:t>  Simple Types (1 of 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2F2441B5-A8EE-4E12-B749-9C21D21D340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6627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  <p:pic>
        <p:nvPicPr>
          <p:cNvPr id="2662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600200"/>
            <a:ext cx="7513638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51664566"/>
      </p:ext>
    </p:extLst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/>
              <a:t>Data Types: </a:t>
            </a:r>
            <a:br>
              <a:rPr lang="en-US" sz="3600"/>
            </a:br>
            <a:r>
              <a:rPr lang="en-US" sz="3600" b="1"/>
              <a:t>Display 1.2</a:t>
            </a:r>
            <a:r>
              <a:rPr lang="en-US" sz="3600"/>
              <a:t>  Simple Types (2 of 2)</a:t>
            </a:r>
          </a:p>
        </p:txBody>
      </p:sp>
      <p:pic>
        <p:nvPicPr>
          <p:cNvPr id="28674" name="Picture 4" descr="C:\WINDOWS\Desktop\Oh_type\sacitch_C++_ppt\gif\savitchc01d02_2of2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031875" y="1676400"/>
            <a:ext cx="7772400" cy="432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D1EC6ACB-897F-4738-814C-5412809083E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676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584127"/>
      </p:ext>
    </p:extLst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19D6B0E7-B82C-4E30-9548-0008A7E3A9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Assigning Data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Initializing data in declaration statement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Results "undefined" if you don’t!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int myValue = 0;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Assigning data during execution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Lvalues (left-side) &amp; Rvalues (right-side)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Lvalues must be variables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Rvalues can be any expression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Example:</a:t>
            </a:r>
            <a:br>
              <a:rPr lang="en-US" sz="2000" smtClean="0"/>
            </a:br>
            <a:r>
              <a:rPr lang="en-US" sz="2000" smtClean="0"/>
              <a:t>distance = rate * time;</a:t>
            </a:r>
            <a:br>
              <a:rPr lang="en-US" sz="2000" smtClean="0"/>
            </a:br>
            <a:r>
              <a:rPr lang="en-US" sz="2000" smtClean="0"/>
              <a:t>Lvalue:  "distance"</a:t>
            </a:r>
            <a:br>
              <a:rPr lang="en-US" sz="2000" smtClean="0"/>
            </a:br>
            <a:r>
              <a:rPr lang="en-US" sz="2000" smtClean="0"/>
              <a:t>Rvalue: "rate * time" </a:t>
            </a:r>
          </a:p>
        </p:txBody>
      </p:sp>
      <p:sp>
        <p:nvSpPr>
          <p:cNvPr id="3072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20885"/>
      </p:ext>
    </p:extLst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64396DA2-BB44-4602-875A-F1FF00044B1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Assignment Rules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Compatibility of Data Assignments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400" smtClean="0"/>
              <a:t>Type mismatches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General Rule: Cannot place value of one type into variable of another type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400" smtClean="0"/>
              <a:t>intVar = 2.99;	// 2 is assigned to intVar!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Only integer part "fits", so that’s all that goes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Called "implicit" or "automatic type conversion"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400" smtClean="0"/>
              <a:t>Literals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2, 5.75, "Z", "Hello World"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Considered "constants": can’t change in program</a:t>
            </a:r>
          </a:p>
        </p:txBody>
      </p:sp>
      <p:sp>
        <p:nvSpPr>
          <p:cNvPr id="34820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0935"/>
      </p:ext>
    </p:extLst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/>
              <a:t>Display 1.3</a:t>
            </a:r>
            <a:r>
              <a:rPr lang="en-US" sz="3600"/>
              <a:t>  </a:t>
            </a:r>
            <a:br>
              <a:rPr lang="en-US" sz="3600"/>
            </a:br>
            <a:r>
              <a:rPr lang="en-US" sz="3600"/>
              <a:t>Some Escape Sequences (1 of 2)</a:t>
            </a:r>
          </a:p>
        </p:txBody>
      </p:sp>
      <p:pic>
        <p:nvPicPr>
          <p:cNvPr id="40962" name="Picture 4" descr="C:\WINDOWS\Desktop\Oh_type\sacitch_C++_ppt\gif\savitchc01d03_1of2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066800" y="1654175"/>
            <a:ext cx="7772400" cy="428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498D37E0-7680-4E01-A3A2-813906231E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0964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671424"/>
      </p:ext>
    </p:extLst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/>
              <a:t>Display 1.3</a:t>
            </a:r>
            <a:r>
              <a:rPr lang="en-US" sz="3600"/>
              <a:t>  </a:t>
            </a:r>
            <a:br>
              <a:rPr lang="en-US" sz="3600"/>
            </a:br>
            <a:r>
              <a:rPr lang="en-US" sz="3600"/>
              <a:t>Some Escape Sequences (2 of 2)</a:t>
            </a:r>
          </a:p>
        </p:txBody>
      </p:sp>
      <p:pic>
        <p:nvPicPr>
          <p:cNvPr id="43010" name="Picture 4" descr="C:\WINDOWS\Desktop\Oh_type\sacitch_C++_ppt\gif\savitchc01d03_2of2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565275" y="1676400"/>
            <a:ext cx="6705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0B7D8CCC-478D-4A0E-9999-E1BA87B7DA8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3012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407123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Our first “Hello world” program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Basic program structure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main()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Variables, identifiers, types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Expressions, statements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Operators, precedence, associativity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Comments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C-strings, C++ </a:t>
            </a:r>
            <a:r>
              <a:rPr lang="en-US" i="1" dirty="0" smtClean="0"/>
              <a:t>string </a:t>
            </a:r>
            <a:r>
              <a:rPr lang="en-US" dirty="0" smtClean="0"/>
              <a:t>class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Simple I/O: </a:t>
            </a:r>
            <a:r>
              <a:rPr lang="en-US" dirty="0" err="1" smtClean="0"/>
              <a:t>cin</a:t>
            </a:r>
            <a:r>
              <a:rPr lang="en-US" dirty="0" smtClean="0"/>
              <a:t>, </a:t>
            </a:r>
            <a:r>
              <a:rPr lang="en-US" dirty="0" err="1" smtClean="0"/>
              <a:t>cout</a:t>
            </a:r>
            <a:r>
              <a:rPr lang="en-US" dirty="0" smtClean="0"/>
              <a:t>, </a:t>
            </a:r>
            <a:r>
              <a:rPr lang="en-US" dirty="0" err="1" smtClean="0"/>
              <a:t>cerr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2F2FAD-B1BF-44F1-BD5B-B31130C8BDB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45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should not use literal constants directly in your code</a:t>
            </a:r>
          </a:p>
          <a:p>
            <a:pPr lvl="1"/>
            <a:r>
              <a:rPr lang="en-US" dirty="0" smtClean="0"/>
              <a:t>It might seem obvious to you, but not so:</a:t>
            </a:r>
          </a:p>
          <a:p>
            <a:pPr lvl="2"/>
            <a:r>
              <a:rPr lang="en-US" dirty="0" smtClean="0"/>
              <a:t>“limit = 52”: is this weeks per year… or cards in a deck?</a:t>
            </a:r>
          </a:p>
          <a:p>
            <a:r>
              <a:rPr lang="en-US" dirty="0" smtClean="0"/>
              <a:t>Instead, you should use named constants</a:t>
            </a:r>
          </a:p>
          <a:p>
            <a:pPr lvl="1"/>
            <a:r>
              <a:rPr lang="en-US" dirty="0" smtClean="0"/>
              <a:t>Represent the constant with a meaningful name</a:t>
            </a:r>
          </a:p>
          <a:p>
            <a:pPr lvl="1"/>
            <a:r>
              <a:rPr lang="en-US" dirty="0" smtClean="0"/>
              <a:t>Also allows you to change multiple instances in a central place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1-</a:t>
            </a:r>
            <a:fld id="{C4BBDE54-26C5-4569-B629-EB41EA12D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2012 Pearson Addison-Wesley. All rights reserved.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8736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ways to do this:</a:t>
            </a:r>
          </a:p>
          <a:p>
            <a:pPr lvl="1"/>
            <a:r>
              <a:rPr lang="en-US" dirty="0" smtClean="0"/>
              <a:t>Old way: preprocessor definition:</a:t>
            </a:r>
            <a:br>
              <a:rPr lang="en-US" dirty="0" smtClean="0"/>
            </a:b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#define WEEKS_PER_YEAR 52</a:t>
            </a:r>
            <a:b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cs typeface="Courier New" panose="02070309020205020404" pitchFamily="49" charset="0"/>
              </a:rPr>
              <a:t>This textually replaces the name with the value</a:t>
            </a:r>
            <a:br>
              <a:rPr lang="en-US" dirty="0" smtClean="0">
                <a:cs typeface="Courier New" panose="02070309020205020404" pitchFamily="49" charset="0"/>
              </a:rPr>
            </a:br>
            <a:r>
              <a:rPr lang="en-US" dirty="0" smtClean="0">
                <a:cs typeface="Courier New" panose="02070309020205020404" pitchFamily="49" charset="0"/>
              </a:rPr>
              <a:t>(</a:t>
            </a:r>
            <a:r>
              <a:rPr lang="en-US" dirty="0">
                <a:cs typeface="Courier New" panose="02070309020205020404" pitchFamily="49" charset="0"/>
              </a:rPr>
              <a:t>Note: </a:t>
            </a:r>
            <a:r>
              <a:rPr lang="en-US" dirty="0" smtClean="0">
                <a:cs typeface="Courier New" panose="02070309020205020404" pitchFamily="49" charset="0"/>
              </a:rPr>
              <a:t>there is no “=“)</a:t>
            </a:r>
          </a:p>
          <a:p>
            <a:pPr lvl="1"/>
            <a:r>
              <a:rPr lang="en-US" dirty="0" smtClean="0"/>
              <a:t>New, better </a:t>
            </a:r>
            <a:r>
              <a:rPr lang="en-US" dirty="0"/>
              <a:t>way: </a:t>
            </a:r>
            <a:r>
              <a:rPr lang="en-US" dirty="0" smtClean="0"/>
              <a:t>constant variable:</a:t>
            </a:r>
          </a:p>
          <a:p>
            <a:pPr lvl="2"/>
            <a:r>
              <a:rPr lang="en-US" dirty="0" smtClean="0"/>
              <a:t>Looks just like variable declaration, including type</a:t>
            </a:r>
          </a:p>
          <a:p>
            <a:pPr lvl="2"/>
            <a:r>
              <a:rPr lang="en-US" dirty="0" smtClean="0"/>
              <a:t>Just add the keyword “</a:t>
            </a:r>
            <a:r>
              <a:rPr lang="en-US" dirty="0" err="1" smtClean="0"/>
              <a:t>const</a:t>
            </a:r>
            <a:r>
              <a:rPr lang="en-US" dirty="0" smtClean="0"/>
              <a:t>” to the declaration</a:t>
            </a:r>
          </a:p>
          <a:p>
            <a:pPr marL="914400" lvl="2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float PI = 52;</a:t>
            </a:r>
          </a:p>
          <a:p>
            <a:pPr lvl="2"/>
            <a:r>
              <a:rPr lang="en-US" dirty="0"/>
              <a:t>Compiler enforces immutability</a:t>
            </a:r>
          </a:p>
          <a:p>
            <a:pPr lvl="2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1-</a:t>
            </a:r>
            <a:fld id="{C4BBDE54-26C5-4569-B629-EB41EA12D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2012 Pearson Addison-Wesley. All rights reserved.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53133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Operators,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Recall: most programming languages have a variety of </a:t>
            </a:r>
            <a:r>
              <a:rPr lang="en-US" i="1" dirty="0" smtClean="0"/>
              <a:t>operators:</a:t>
            </a:r>
            <a:r>
              <a:rPr lang="en-US" dirty="0" smtClean="0"/>
              <a:t> called unary, binary, and even ternary, depending on the number of operands (things they operate on)</a:t>
            </a:r>
          </a:p>
          <a:p>
            <a:r>
              <a:rPr lang="en-US" dirty="0" smtClean="0"/>
              <a:t>Usually represented by special symbolic characters: e.g., ‘+’ for addition, ‘*’ for multiplication</a:t>
            </a:r>
          </a:p>
          <a:p>
            <a:r>
              <a:rPr lang="en-US" dirty="0" smtClean="0"/>
              <a:t>There are also relational operators, and Boolean operators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1-</a:t>
            </a:r>
            <a:fld id="{C4BBDE54-26C5-4569-B629-EB41EA12D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2012 Pearson Addison-Wesley. All rights reserved.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0840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Operators,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units of operands and operators combine into larger units, according to strict rules of </a:t>
            </a:r>
            <a:r>
              <a:rPr lang="en-US" i="1" dirty="0" smtClean="0"/>
              <a:t>precedence</a:t>
            </a:r>
            <a:r>
              <a:rPr lang="en-US" dirty="0" smtClean="0"/>
              <a:t> and </a:t>
            </a:r>
            <a:r>
              <a:rPr lang="en-US" i="1" dirty="0" smtClean="0"/>
              <a:t>associativity</a:t>
            </a:r>
            <a:r>
              <a:rPr lang="en-US" dirty="0" smtClean="0"/>
              <a:t> </a:t>
            </a:r>
          </a:p>
          <a:p>
            <a:r>
              <a:rPr lang="en-US" dirty="0" smtClean="0"/>
              <a:t>Each computable unit (both simple and larger aggregates) are called </a:t>
            </a:r>
            <a:r>
              <a:rPr lang="en-US" i="1" dirty="0" smtClean="0"/>
              <a:t>expressions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1-</a:t>
            </a:r>
            <a:fld id="{C4BBDE54-26C5-4569-B629-EB41EA12D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2012 Pearson Addison-Wesley. All rights reserved.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89765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6425" cy="774700"/>
          </a:xfrm>
        </p:spPr>
        <p:txBody>
          <a:bodyPr tIns="352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Binary Operators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6425" cy="4660900"/>
          </a:xfrm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/>
          <a:lstStyle/>
          <a:p>
            <a:pPr marL="684213" indent="-682625">
              <a:buFont typeface="Times New Roman" charset="0"/>
              <a:buChar char="•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dirty="0" smtClean="0">
                <a:ea typeface="+mn-ea"/>
              </a:rPr>
              <a:t>What is a binary operator?</a:t>
            </a:r>
          </a:p>
          <a:p>
            <a:pPr marL="1484313" lvl="1" indent="-568325">
              <a:buFont typeface="Times New Roman" charset="0"/>
              <a:buChar char="–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dirty="0" smtClean="0">
                <a:ea typeface="+mn-ea"/>
              </a:rPr>
              <a:t>An operator that has two operands</a:t>
            </a:r>
          </a:p>
          <a:p>
            <a:pPr marL="2286000" lvl="2" indent="-455613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dirty="0" smtClean="0">
                <a:ea typeface="+mn-ea"/>
              </a:rPr>
              <a:t>&lt;operand&gt; &lt;operator&gt; &lt;operand&gt;</a:t>
            </a:r>
          </a:p>
          <a:p>
            <a:pPr marL="2286000" lvl="2" indent="-455613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endParaRPr lang="en-US" sz="1000" dirty="0" smtClean="0">
              <a:ea typeface="+mn-ea"/>
            </a:endParaRPr>
          </a:p>
          <a:p>
            <a:pPr marL="1484313" lvl="1" indent="-568325">
              <a:buFont typeface="Times New Roman" charset="0"/>
              <a:buChar char="–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dirty="0" smtClean="0">
                <a:ea typeface="+mn-ea"/>
              </a:rPr>
              <a:t>Arithmetic Operators</a:t>
            </a:r>
          </a:p>
          <a:p>
            <a:pPr marL="2286000" lvl="2" indent="-455613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dirty="0" smtClean="0">
                <a:ea typeface="+mn-ea"/>
              </a:rPr>
              <a:t>+   -   *    /   %</a:t>
            </a:r>
          </a:p>
          <a:p>
            <a:pPr marL="1484313" lvl="1" indent="-568325">
              <a:buFont typeface="Times New Roman" charset="0"/>
              <a:buChar char="–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dirty="0" smtClean="0">
                <a:ea typeface="+mn-ea"/>
              </a:rPr>
              <a:t>Relational Operators</a:t>
            </a:r>
          </a:p>
          <a:p>
            <a:pPr marL="1884363" lvl="2" indent="-568325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dirty="0" smtClean="0">
                <a:ea typeface="+mn-ea"/>
              </a:rPr>
              <a:t>	&lt;     &gt;     ==     &lt;=     &gt;=</a:t>
            </a:r>
          </a:p>
          <a:p>
            <a:pPr marL="1484313" lvl="1" indent="-568325">
              <a:buFont typeface="Times New Roman" charset="0"/>
              <a:buChar char="–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dirty="0" smtClean="0">
                <a:ea typeface="+mn-ea"/>
              </a:rPr>
              <a:t>Logical Operators</a:t>
            </a:r>
          </a:p>
          <a:p>
            <a:pPr marL="2286000" lvl="2" indent="-455613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dirty="0" smtClean="0">
                <a:ea typeface="+mn-ea"/>
              </a:rPr>
              <a:t>&amp;&amp;     ||</a:t>
            </a:r>
          </a:p>
        </p:txBody>
      </p:sp>
      <p:sp>
        <p:nvSpPr>
          <p:cNvPr id="47108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45988476-BB4D-46AA-83F9-B2193B021E7C}" type="slidenum">
              <a:rPr lang="en-US" sz="1200">
                <a:solidFill>
                  <a:srgbClr val="000000"/>
                </a:solidFill>
              </a:rPr>
              <a:pPr algn="r" eaLnBrk="1" hangingPunct="1">
                <a:lnSpc>
                  <a:spcPct val="80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24</a:t>
            </a:fld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4168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6425" cy="774700"/>
          </a:xfrm>
        </p:spPr>
        <p:txBody>
          <a:bodyPr tIns="352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Relational Operators</a:t>
            </a:r>
          </a:p>
        </p:txBody>
      </p:sp>
      <p:sp>
        <p:nvSpPr>
          <p:cNvPr id="4915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6425" cy="4660900"/>
          </a:xfrm>
        </p:spPr>
        <p:txBody>
          <a:bodyPr tIns="17640"/>
          <a:lstStyle/>
          <a:p>
            <a:pPr marL="684213" indent="-682625">
              <a:buFont typeface="Times New Roman" pitchFamily="18" charset="0"/>
              <a:buChar char="•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 smtClean="0"/>
              <a:t>In C++, all relational operators evaluate to a boolean value of either </a:t>
            </a:r>
            <a:r>
              <a:rPr lang="en-US" sz="2000" b="1" u="sng" smtClean="0"/>
              <a:t>true</a:t>
            </a:r>
            <a:r>
              <a:rPr lang="en-US" sz="2000" smtClean="0"/>
              <a:t> or </a:t>
            </a:r>
            <a:r>
              <a:rPr lang="en-US" sz="2000" b="1" u="sng" smtClean="0"/>
              <a:t>false</a:t>
            </a:r>
            <a:r>
              <a:rPr lang="en-US" sz="2000" smtClean="0"/>
              <a:t> .</a:t>
            </a:r>
            <a:endParaRPr lang="en-US" sz="2000" b="1" u="sng" smtClean="0"/>
          </a:p>
          <a:p>
            <a:pPr marL="684213" indent="-682625" algn="ctr">
              <a:spcBef>
                <a:spcPts val="1600"/>
              </a:spcBef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1800" b="1" smtClean="0">
                <a:latin typeface="Courier New" panose="02070309020205020404" pitchFamily="49" charset="0"/>
              </a:rPr>
              <a:t>x = 5;</a:t>
            </a:r>
          </a:p>
          <a:p>
            <a:pPr marL="684213" indent="-682625" algn="ctr">
              <a:spcAft>
                <a:spcPts val="1800"/>
              </a:spcAft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1800" b="1" smtClean="0">
                <a:latin typeface="Courier New" panose="02070309020205020404" pitchFamily="49" charset="0"/>
              </a:rPr>
              <a:t>y = 6;</a:t>
            </a:r>
            <a:endParaRPr lang="en-US" sz="1800" b="1" smtClean="0">
              <a:latin typeface="Courier New" panose="02070309020205020404" pitchFamily="49" charset="0"/>
              <a:ea typeface="Monaco" charset="0"/>
              <a:cs typeface="Courier New" panose="02070309020205020404" pitchFamily="49" charset="0"/>
            </a:endParaRPr>
          </a:p>
          <a:p>
            <a:pPr marL="1484313" lvl="1" indent="-568325">
              <a:buFont typeface="Times New Roman" pitchFamily="18" charset="0"/>
              <a:buChar char="–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 smtClean="0">
                <a:cs typeface="Courier New" panose="02070309020205020404" pitchFamily="49" charset="0"/>
              </a:rPr>
              <a:t>x &gt; y will always evaluate to </a:t>
            </a:r>
            <a:r>
              <a:rPr lang="en-US" sz="2000" b="1" u="sng" smtClean="0">
                <a:cs typeface="Courier New" panose="02070309020205020404" pitchFamily="49" charset="0"/>
              </a:rPr>
              <a:t>false</a:t>
            </a:r>
            <a:r>
              <a:rPr lang="en-US" sz="2000" b="1" smtClean="0">
                <a:cs typeface="Courier New" panose="02070309020205020404" pitchFamily="49" charset="0"/>
              </a:rPr>
              <a:t> </a:t>
            </a:r>
            <a:r>
              <a:rPr lang="en-US" sz="2000" smtClean="0">
                <a:cs typeface="Courier New" panose="02070309020205020404" pitchFamily="49" charset="0"/>
              </a:rPr>
              <a:t>.</a:t>
            </a:r>
          </a:p>
          <a:p>
            <a:pPr marL="1484313" lvl="1" indent="-568325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000" smtClean="0">
              <a:cs typeface="Courier New" panose="02070309020205020404" pitchFamily="49" charset="0"/>
            </a:endParaRPr>
          </a:p>
          <a:p>
            <a:pPr marL="684213" indent="-682625" algn="just">
              <a:buFont typeface="Times New Roman" pitchFamily="18" charset="0"/>
              <a:buChar char="•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 smtClean="0">
                <a:cs typeface="Courier New" panose="02070309020205020404" pitchFamily="49" charset="0"/>
              </a:rPr>
              <a:t>C++ has a ternary operator – the general form is:</a:t>
            </a:r>
          </a:p>
          <a:p>
            <a:pPr marL="2286000" lvl="2" indent="-455613">
              <a:spcBef>
                <a:spcPts val="1600"/>
              </a:spcBef>
              <a:spcAft>
                <a:spcPts val="1600"/>
              </a:spcAft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 smtClean="0">
                <a:cs typeface="Courier New" panose="02070309020205020404" pitchFamily="49" charset="0"/>
              </a:rPr>
              <a:t>(conditional expression) ? true case : false case ;</a:t>
            </a:r>
          </a:p>
          <a:p>
            <a:pPr marL="684213" indent="-682625" algn="just">
              <a:buFont typeface="Times New Roman" pitchFamily="18" charset="0"/>
              <a:buChar char="•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 smtClean="0">
                <a:cs typeface="Courier New" panose="02070309020205020404" pitchFamily="49" charset="0"/>
              </a:rPr>
              <a:t>For example:</a:t>
            </a:r>
          </a:p>
          <a:p>
            <a:pPr marL="684213" indent="-682625" algn="ctr">
              <a:spcBef>
                <a:spcPts val="1800"/>
              </a:spcBef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1600" b="1" smtClean="0">
                <a:latin typeface="Courier New" panose="02070309020205020404" pitchFamily="49" charset="0"/>
              </a:rPr>
              <a:t>Cout &lt;&lt; (( x &gt; y ) ? </a:t>
            </a:r>
            <a:r>
              <a:rPr lang="en-US" sz="1600" b="1" smtClean="0">
                <a:solidFill>
                  <a:srgbClr val="4200FF"/>
                </a:solidFill>
                <a:latin typeface="Courier New" panose="02070309020205020404" pitchFamily="49" charset="0"/>
              </a:rPr>
              <a:t>"X is greater"</a:t>
            </a:r>
            <a:r>
              <a:rPr lang="en-US" sz="1600" b="1" smtClean="0">
                <a:latin typeface="Courier New" panose="02070309020205020404" pitchFamily="49" charset="0"/>
              </a:rPr>
              <a:t> : </a:t>
            </a:r>
            <a:r>
              <a:rPr lang="en-US" sz="1600" b="1" smtClean="0">
                <a:solidFill>
                  <a:srgbClr val="4200FF"/>
                </a:solidFill>
                <a:latin typeface="Courier New" panose="02070309020205020404" pitchFamily="49" charset="0"/>
              </a:rPr>
              <a:t>"Y is greater"</a:t>
            </a:r>
            <a:r>
              <a:rPr lang="en-US" sz="1600" b="1" smtClean="0">
                <a:latin typeface="Courier New" panose="02070309020205020404" pitchFamily="49" charset="0"/>
              </a:rPr>
              <a:t>);</a:t>
            </a:r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156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99F85F7F-0BF9-4657-BDAB-0201D34EF22E}" type="slidenum">
              <a:rPr lang="en-US" sz="1200">
                <a:solidFill>
                  <a:srgbClr val="000000"/>
                </a:solidFill>
              </a:rPr>
              <a:pPr algn="r" eaLnBrk="1" hangingPunct="1">
                <a:lnSpc>
                  <a:spcPct val="80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25</a:t>
            </a:fld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6773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Unary Operators</a:t>
            </a:r>
          </a:p>
        </p:txBody>
      </p:sp>
      <p:sp>
        <p:nvSpPr>
          <p:cNvPr id="5120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83000"/>
              </a:lnSpc>
              <a:buFont typeface="Arial" panose="020B0604020202020204" pitchFamily="34" charset="0"/>
              <a:buChar char="•"/>
            </a:pPr>
            <a:r>
              <a:rPr lang="en-US" sz="3000" smtClean="0"/>
              <a:t>Unary operators only have one operand.</a:t>
            </a:r>
          </a:p>
          <a:p>
            <a:pPr marL="1257300" lvl="2" indent="-342900">
              <a:lnSpc>
                <a:spcPct val="83000"/>
              </a:lnSpc>
              <a:buFont typeface="Arial" panose="020B0604020202020204" pitchFamily="34" charset="0"/>
              <a:buChar char="•"/>
            </a:pPr>
            <a:endParaRPr lang="en-US" sz="2200" smtClean="0"/>
          </a:p>
          <a:p>
            <a:pPr marL="1257300" lvl="2" indent="-342900">
              <a:lnSpc>
                <a:spcPct val="83000"/>
              </a:lnSpc>
            </a:pPr>
            <a:r>
              <a:rPr lang="en-US" sz="2200" smtClean="0"/>
              <a:t>!     ++     --</a:t>
            </a:r>
          </a:p>
          <a:p>
            <a:pPr marL="1257300" lvl="2" indent="-342900">
              <a:lnSpc>
                <a:spcPct val="83000"/>
              </a:lnSpc>
            </a:pPr>
            <a:endParaRPr lang="en-US" sz="2200" smtClean="0"/>
          </a:p>
          <a:p>
            <a:pPr marL="1714500" lvl="3" indent="-342900">
              <a:lnSpc>
                <a:spcPct val="83000"/>
              </a:lnSpc>
            </a:pPr>
            <a:r>
              <a:rPr lang="en-US" sz="1800" smtClean="0"/>
              <a:t>++  and  --  are the </a:t>
            </a:r>
            <a:r>
              <a:rPr lang="en-US" sz="1800" b="1" smtClean="0"/>
              <a:t>increment</a:t>
            </a:r>
            <a:r>
              <a:rPr lang="en-US" sz="1800" smtClean="0"/>
              <a:t> and </a:t>
            </a:r>
            <a:r>
              <a:rPr lang="en-US" sz="1800" b="1" smtClean="0"/>
              <a:t>decrement</a:t>
            </a:r>
            <a:r>
              <a:rPr lang="en-US" sz="1800" smtClean="0"/>
              <a:t> operators</a:t>
            </a:r>
          </a:p>
          <a:p>
            <a:pPr marL="1714500" lvl="3" indent="-342900">
              <a:lnSpc>
                <a:spcPct val="83000"/>
              </a:lnSpc>
            </a:pPr>
            <a:r>
              <a:rPr lang="en-US" sz="1800" smtClean="0"/>
              <a:t>x++    </a:t>
            </a:r>
            <a:r>
              <a:rPr lang="en-US" sz="1800" b="1" smtClean="0"/>
              <a:t>a post-increment </a:t>
            </a:r>
            <a:r>
              <a:rPr lang="en-US" sz="1800" smtClean="0"/>
              <a:t>(postfix) operation</a:t>
            </a:r>
          </a:p>
          <a:p>
            <a:pPr marL="1714500" lvl="3" indent="-342900">
              <a:lnSpc>
                <a:spcPct val="83000"/>
              </a:lnSpc>
            </a:pPr>
            <a:r>
              <a:rPr lang="en-US" sz="1800" smtClean="0"/>
              <a:t>++x    </a:t>
            </a:r>
            <a:r>
              <a:rPr lang="en-US" sz="1800" b="1" smtClean="0"/>
              <a:t>a pre-increment </a:t>
            </a:r>
            <a:r>
              <a:rPr lang="en-US" sz="1800" smtClean="0"/>
              <a:t>(prefix) operation</a:t>
            </a:r>
          </a:p>
          <a:p>
            <a:pPr marL="1257300" lvl="2" indent="-342900">
              <a:lnSpc>
                <a:spcPct val="83000"/>
              </a:lnSpc>
              <a:buFont typeface="Arial" panose="020B0604020202020204" pitchFamily="34" charset="0"/>
              <a:buChar char="•"/>
            </a:pPr>
            <a:endParaRPr lang="en-US" sz="2200" smtClean="0"/>
          </a:p>
          <a:p>
            <a:pPr marL="914400" lvl="1" indent="-457200">
              <a:lnSpc>
                <a:spcPct val="83000"/>
              </a:lnSpc>
              <a:buFont typeface="Arial" panose="020B0604020202020204" pitchFamily="34" charset="0"/>
              <a:buChar char="•"/>
            </a:pPr>
            <a:r>
              <a:rPr lang="en-US" sz="2600" smtClean="0"/>
              <a:t>What is the difference between these segments?</a:t>
            </a:r>
          </a:p>
          <a:p>
            <a:pPr marL="1257300" lvl="2" indent="-342900">
              <a:lnSpc>
                <a:spcPct val="83000"/>
              </a:lnSpc>
              <a:spcBef>
                <a:spcPts val="1600"/>
              </a:spcBef>
            </a:pPr>
            <a:r>
              <a:rPr lang="en-US" sz="1000" b="1" smtClean="0">
                <a:latin typeface="Courier New" panose="02070309020205020404" pitchFamily="49" charset="0"/>
              </a:rPr>
              <a:t>	</a:t>
            </a:r>
            <a:r>
              <a:rPr lang="en-US" sz="1700" b="1" smtClean="0">
                <a:latin typeface="Courier New" panose="02070309020205020404" pitchFamily="49" charset="0"/>
              </a:rPr>
              <a:t>	x = 5;</a:t>
            </a:r>
          </a:p>
          <a:p>
            <a:pPr marL="1257300" lvl="2" indent="-342900">
              <a:lnSpc>
                <a:spcPct val="83000"/>
              </a:lnSpc>
            </a:pPr>
            <a:r>
              <a:rPr lang="en-US" sz="1700" b="1" smtClean="0">
                <a:latin typeface="Courier New" panose="02070309020205020404" pitchFamily="49" charset="0"/>
              </a:rPr>
              <a:t>		cout &lt;&lt; </a:t>
            </a:r>
            <a:r>
              <a:rPr lang="en-US" sz="1700" b="1" smtClean="0">
                <a:solidFill>
                  <a:srgbClr val="4200FF"/>
                </a:solidFill>
                <a:latin typeface="Courier New" panose="02070309020205020404" pitchFamily="49" charset="0"/>
              </a:rPr>
              <a:t>"x's value is” &lt;&lt;</a:t>
            </a:r>
            <a:r>
              <a:rPr lang="en-US" sz="1700" b="1" smtClean="0">
                <a:latin typeface="Courier New" panose="02070309020205020404" pitchFamily="49" charset="0"/>
              </a:rPr>
              <a:t> x++;</a:t>
            </a:r>
          </a:p>
          <a:p>
            <a:pPr marL="1257300" lvl="2" indent="-342900">
              <a:lnSpc>
                <a:spcPct val="83000"/>
              </a:lnSpc>
            </a:pPr>
            <a:r>
              <a:rPr lang="en-US" sz="1700" b="1" smtClean="0">
                <a:latin typeface="Courier New" panose="02070309020205020404" pitchFamily="49" charset="0"/>
              </a:rPr>
              <a:t>		</a:t>
            </a:r>
          </a:p>
          <a:p>
            <a:pPr marL="1257300" lvl="2" indent="-342900">
              <a:lnSpc>
                <a:spcPct val="83000"/>
              </a:lnSpc>
            </a:pPr>
            <a:r>
              <a:rPr lang="en-US" sz="1700" b="1" smtClean="0">
                <a:latin typeface="Courier New" panose="02070309020205020404" pitchFamily="49" charset="0"/>
              </a:rPr>
              <a:t>		x = 5;</a:t>
            </a:r>
          </a:p>
          <a:p>
            <a:pPr marL="1257300" lvl="2" indent="-342900">
              <a:lnSpc>
                <a:spcPct val="83000"/>
              </a:lnSpc>
            </a:pPr>
            <a:r>
              <a:rPr lang="en-US" sz="1700" b="1" smtClean="0">
                <a:latin typeface="Courier New" panose="02070309020205020404" pitchFamily="49" charset="0"/>
              </a:rPr>
              <a:t>		cout &lt;&lt; </a:t>
            </a:r>
            <a:r>
              <a:rPr lang="en-US" sz="1700" b="1" smtClean="0">
                <a:solidFill>
                  <a:srgbClr val="4200FF"/>
                </a:solidFill>
                <a:latin typeface="Courier New" panose="02070309020205020404" pitchFamily="49" charset="0"/>
              </a:rPr>
              <a:t>"x's value is” &lt;&lt;</a:t>
            </a:r>
            <a:r>
              <a:rPr lang="en-US" sz="1700" b="1" smtClean="0">
                <a:latin typeface="Courier New" panose="02070309020205020404" pitchFamily="49" charset="0"/>
              </a:rPr>
              <a:t> ++x;</a:t>
            </a:r>
          </a:p>
        </p:txBody>
      </p:sp>
      <p:sp>
        <p:nvSpPr>
          <p:cNvPr id="51204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B62BB323-0C57-4A46-93B5-14F913066700}" type="slidenum">
              <a:rPr lang="en-US" sz="1200">
                <a:solidFill>
                  <a:srgbClr val="000000"/>
                </a:solidFill>
              </a:rPr>
              <a:pPr algn="r" eaLnBrk="1" hangingPunct="1">
                <a:lnSpc>
                  <a:spcPct val="80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26</a:t>
            </a:fld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3011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Precedence, Associativity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Order of operator application to operands: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Postfix operators:  ++   --   (right to left)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Unary operators:  +   -   ++   --   !   (right to left)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*   /   %  (left to right)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+   -   (left to right)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&lt;    &gt;    &lt;=    &gt;=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==    !=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&amp;&amp;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||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? :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Assignment operator:  =    (right to left)</a:t>
            </a:r>
          </a:p>
        </p:txBody>
      </p:sp>
      <p:sp>
        <p:nvSpPr>
          <p:cNvPr id="53252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60B0C40D-C705-454C-B43A-F8A048E59E15}" type="slidenum">
              <a:rPr lang="en-US" sz="1200">
                <a:solidFill>
                  <a:srgbClr val="000000"/>
                </a:solidFill>
              </a:rPr>
              <a:pPr algn="r" eaLnBrk="1" hangingPunct="1">
                <a:lnSpc>
                  <a:spcPct val="80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27</a:t>
            </a:fld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6817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01631175-966D-4D90-98E0-5E61D0D9C63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Precision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Precision of Calculations</a:t>
            </a:r>
          </a:p>
          <a:p>
            <a:pPr lvl="1" eaLnBrk="1" hangingPunct="1"/>
            <a:r>
              <a:rPr lang="en-US" smtClean="0"/>
              <a:t>VERY important consideration!</a:t>
            </a:r>
          </a:p>
          <a:p>
            <a:pPr lvl="2" eaLnBrk="1" hangingPunct="1"/>
            <a:r>
              <a:rPr lang="en-US" smtClean="0"/>
              <a:t>Expressions in C++ might not evaluate as </a:t>
            </a:r>
            <a:br>
              <a:rPr lang="en-US" smtClean="0"/>
            </a:br>
            <a:r>
              <a:rPr lang="en-US" smtClean="0"/>
              <a:t>you’d "expect"!</a:t>
            </a:r>
          </a:p>
          <a:p>
            <a:pPr lvl="1" eaLnBrk="1" hangingPunct="1"/>
            <a:r>
              <a:rPr lang="en-US" smtClean="0"/>
              <a:t>"Highest-order operand" determines type</a:t>
            </a:r>
            <a:br>
              <a:rPr lang="en-US" smtClean="0"/>
            </a:br>
            <a:r>
              <a:rPr lang="en-US" smtClean="0"/>
              <a:t>of arithmetic "precision" performed</a:t>
            </a:r>
          </a:p>
          <a:p>
            <a:pPr lvl="1" eaLnBrk="1" hangingPunct="1"/>
            <a:r>
              <a:rPr lang="en-US" smtClean="0"/>
              <a:t>Common pitfall!</a:t>
            </a:r>
          </a:p>
        </p:txBody>
      </p:sp>
      <p:sp>
        <p:nvSpPr>
          <p:cNvPr id="5120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924157"/>
      </p:ext>
    </p:extLst>
  </p:cSld>
  <p:clrMapOvr>
    <a:masterClrMapping/>
  </p:clrMapOvr>
  <p:transition spd="med"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7C340D3D-7261-4C94-8185-4BB1585FC86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Precision Examples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Examples: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/>
              <a:t>17 / 5  evaluates to 3 in C++!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Both operands are integers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Integer division is performed!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/>
              <a:t>17.0 / 5 equals 3.4 in C++!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Highest-order operand is "double type"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Double "precision" division is performed!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/>
              <a:t>int intVar1 =1, intVar2=2;</a:t>
            </a:r>
            <a:br>
              <a:rPr lang="en-US" sz="2400" smtClean="0"/>
            </a:br>
            <a:r>
              <a:rPr lang="en-US" sz="2400" smtClean="0"/>
              <a:t>intVar1 / intVar2;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Performs integer division!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Result: 0!</a:t>
            </a:r>
          </a:p>
        </p:txBody>
      </p:sp>
      <p:sp>
        <p:nvSpPr>
          <p:cNvPr id="53252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618416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43F0B20D-FE04-427F-82A8-9D165AFD624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A </a:t>
            </a:r>
            <a:r>
              <a:rPr lang="en-US" sz="3600" dirty="0"/>
              <a:t>Sample C++ </a:t>
            </a:r>
            <a:r>
              <a:rPr lang="en-US" sz="3600" dirty="0" smtClean="0"/>
              <a:t>Program</a:t>
            </a:r>
            <a:endParaRPr lang="en-US" sz="3600" dirty="0"/>
          </a:p>
        </p:txBody>
      </p:sp>
      <p:pic>
        <p:nvPicPr>
          <p:cNvPr id="20483" name="Picture 4" descr="C:\WINDOWS\Desktop\Oh_type\sacitch_C++_ppt\gif\savitchc01d01_1of2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371600" y="1541463"/>
            <a:ext cx="7086600" cy="462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13805"/>
      </p:ext>
    </p:extLst>
  </p:cSld>
  <p:clrMapOvr>
    <a:masterClrMapping/>
  </p:clrMapOvr>
  <p:transition spd="med"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5573BCF1-2DE0-4559-946F-EF84569B9DD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Individual Arithmetic Precision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Calculations done "one-by-one"</a:t>
            </a:r>
          </a:p>
          <a:p>
            <a:pPr lvl="1" eaLnBrk="1" hangingPunct="1"/>
            <a:r>
              <a:rPr lang="en-US" sz="2400" smtClean="0"/>
              <a:t>1 / 2 / 3.0 / 4  performs 3 separate divisions.</a:t>
            </a:r>
          </a:p>
          <a:p>
            <a:pPr lvl="2" eaLnBrk="1" hangingPunct="1"/>
            <a:r>
              <a:rPr lang="en-US" sz="2000" smtClean="0"/>
              <a:t>First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 1 / 2    equals 0</a:t>
            </a:r>
          </a:p>
          <a:p>
            <a:pPr lvl="2" eaLnBrk="1" hangingPunct="1"/>
            <a:r>
              <a:rPr lang="en-US" sz="2000" smtClean="0"/>
              <a:t>Then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0 / 3.0 equals 0.0</a:t>
            </a:r>
          </a:p>
          <a:p>
            <a:pPr lvl="2" eaLnBrk="1" hangingPunct="1"/>
            <a:r>
              <a:rPr lang="en-US" sz="2000" smtClean="0"/>
              <a:t>Then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0.0 / 4 equals 0.0!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smtClean="0"/>
              <a:t>So not necessarily sufficient to change</a:t>
            </a:r>
            <a:br>
              <a:rPr lang="en-US" sz="2800" smtClean="0"/>
            </a:br>
            <a:r>
              <a:rPr lang="en-US" sz="2800" smtClean="0"/>
              <a:t>just "one operand" in a large expression</a:t>
            </a:r>
          </a:p>
          <a:p>
            <a:pPr lvl="1" eaLnBrk="1" hangingPunct="1"/>
            <a:r>
              <a:rPr lang="en-US" sz="2400" smtClean="0"/>
              <a:t>Must keep in mind all individual calculations</a:t>
            </a:r>
            <a:br>
              <a:rPr lang="en-US" sz="2400" smtClean="0"/>
            </a:br>
            <a:r>
              <a:rPr lang="en-US" sz="2400" smtClean="0"/>
              <a:t>that will be performed during evaluation!</a:t>
            </a:r>
          </a:p>
        </p:txBody>
      </p:sp>
      <p:sp>
        <p:nvSpPr>
          <p:cNvPr id="55300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470239"/>
      </p:ext>
    </p:extLst>
  </p:cSld>
  <p:clrMapOvr>
    <a:masterClrMapping/>
  </p:clrMapOvr>
  <p:transition spd="med"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3AE469B4-5D7F-484F-B39C-514CA868C8F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 Casting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Two types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400" smtClean="0"/>
              <a:t>Implicit—also called "Automatic"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Done FOR you, automatically</a:t>
            </a:r>
            <a:br>
              <a:rPr lang="en-US" sz="2000" smtClean="0"/>
            </a:br>
            <a:r>
              <a:rPr lang="en-US" sz="2000" smtClean="0"/>
              <a:t>17 / 5.5</a:t>
            </a:r>
            <a:br>
              <a:rPr lang="en-US" sz="2000" smtClean="0"/>
            </a:br>
            <a:r>
              <a:rPr lang="en-US" sz="2000" smtClean="0"/>
              <a:t>This expression causes an "implicit type cast" to</a:t>
            </a:r>
            <a:br>
              <a:rPr lang="en-US" sz="2000" smtClean="0"/>
            </a:br>
            <a:r>
              <a:rPr lang="en-US" sz="2000" smtClean="0"/>
              <a:t>take place, casting the 17 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17.0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400" smtClean="0"/>
              <a:t>Explicit type conversion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Programmer specifies conversion with cast operator</a:t>
            </a:r>
            <a:br>
              <a:rPr lang="en-US" sz="2000" smtClean="0"/>
            </a:br>
            <a:r>
              <a:rPr lang="en-US" sz="2000" smtClean="0"/>
              <a:t>(double)17 / 5.5</a:t>
            </a:r>
            <a:br>
              <a:rPr lang="en-US" sz="2000" smtClean="0"/>
            </a:br>
            <a:r>
              <a:rPr lang="en-US" sz="2000" smtClean="0"/>
              <a:t>	Same expression as above, using explicit cast</a:t>
            </a:r>
            <a:br>
              <a:rPr lang="en-US" sz="2000" smtClean="0"/>
            </a:br>
            <a:r>
              <a:rPr lang="en-US" sz="2000" smtClean="0"/>
              <a:t>(double)myInt / myDouble</a:t>
            </a:r>
            <a:br>
              <a:rPr lang="en-US" sz="2000" smtClean="0"/>
            </a:br>
            <a:r>
              <a:rPr lang="en-US" sz="2000" smtClean="0"/>
              <a:t>	More typical use; cast operator on variable</a:t>
            </a:r>
          </a:p>
        </p:txBody>
      </p:sp>
      <p:sp>
        <p:nvSpPr>
          <p:cNvPr id="59396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124760"/>
      </p:ext>
    </p:extLst>
  </p:cSld>
  <p:clrMapOvr>
    <a:masterClrMapping/>
  </p:clrMapOvr>
  <p:transition spd="med"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13FBDFC8-8A14-46CB-8511-B586069503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 Casting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Casting for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Can add ".0" to literals to force precision</a:t>
            </a:r>
            <a:br>
              <a:rPr lang="en-US" sz="2400" smtClean="0"/>
            </a:br>
            <a:r>
              <a:rPr lang="en-US" sz="2400" smtClean="0"/>
              <a:t>arithmetic, but what about variables?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We can’t use "myInt.0"!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static_cast&lt;double&gt;intVar 	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Explicitly "casts" or "converts" intVar to </a:t>
            </a:r>
            <a:br>
              <a:rPr lang="en-US" sz="2400" smtClean="0"/>
            </a:br>
            <a:r>
              <a:rPr lang="en-US" sz="2400" smtClean="0"/>
              <a:t>double type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Result of conversion is then used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Example expression:</a:t>
            </a:r>
            <a:br>
              <a:rPr lang="en-US" sz="2000" smtClean="0"/>
            </a:br>
            <a:r>
              <a:rPr lang="en-US" sz="2000" smtClean="0"/>
              <a:t>doubleVar = static_cast&lt;double&gt;intVar1 / intVar2;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Casting forces double-precision division to take place</a:t>
            </a:r>
            <a:br>
              <a:rPr lang="en-US" sz="1800" smtClean="0"/>
            </a:br>
            <a:r>
              <a:rPr lang="en-US" sz="1800" smtClean="0"/>
              <a:t>among two integer variables!</a:t>
            </a:r>
          </a:p>
        </p:txBody>
      </p:sp>
      <p:sp>
        <p:nvSpPr>
          <p:cNvPr id="57348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570481"/>
      </p:ext>
    </p:extLst>
  </p:cSld>
  <p:clrMapOvr>
    <a:masterClrMapping/>
  </p:clrMapOvr>
  <p:transition spd="med"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257151AD-E1C5-491E-BB1C-3EFEFAF8E1D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33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Shorthand Operators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Increment &amp; Decrement Operators</a:t>
            </a:r>
          </a:p>
          <a:p>
            <a:pPr lvl="1" eaLnBrk="1" hangingPunct="1"/>
            <a:r>
              <a:rPr lang="en-US" smtClean="0"/>
              <a:t>Just short-hand notation</a:t>
            </a:r>
          </a:p>
          <a:p>
            <a:pPr lvl="1" eaLnBrk="1" hangingPunct="1"/>
            <a:r>
              <a:rPr lang="en-US" smtClean="0"/>
              <a:t>Increment operator, ++</a:t>
            </a:r>
            <a:br>
              <a:rPr lang="en-US" smtClean="0"/>
            </a:br>
            <a:r>
              <a:rPr lang="en-US" smtClean="0"/>
              <a:t>intVar++;  is equivalent to</a:t>
            </a:r>
            <a:br>
              <a:rPr lang="en-US" smtClean="0"/>
            </a:br>
            <a:r>
              <a:rPr lang="en-US" smtClean="0"/>
              <a:t>intVar = intVar + 1;</a:t>
            </a:r>
          </a:p>
          <a:p>
            <a:pPr lvl="1" eaLnBrk="1" hangingPunct="1"/>
            <a:r>
              <a:rPr lang="en-US" smtClean="0"/>
              <a:t>Decrement operator, --</a:t>
            </a:r>
            <a:br>
              <a:rPr lang="en-US" smtClean="0"/>
            </a:br>
            <a:r>
              <a:rPr lang="en-US" smtClean="0"/>
              <a:t>intVar--;   is equivalent to</a:t>
            </a:r>
            <a:br>
              <a:rPr lang="en-US" smtClean="0"/>
            </a:br>
            <a:r>
              <a:rPr lang="en-US" smtClean="0"/>
              <a:t>intVar = intVar – 1;</a:t>
            </a:r>
          </a:p>
        </p:txBody>
      </p:sp>
      <p:sp>
        <p:nvSpPr>
          <p:cNvPr id="6144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968666"/>
      </p:ext>
    </p:extLst>
  </p:cSld>
  <p:clrMapOvr>
    <a:masterClrMapping/>
  </p:clrMapOvr>
  <p:transition spd="med"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ED4EAE5D-5064-45C9-B9E1-9FE8EBEB901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34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Shorthand Operators: Two Options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Post-Increment</a:t>
            </a:r>
            <a:br>
              <a:rPr lang="en-US" sz="2800" smtClean="0"/>
            </a:br>
            <a:r>
              <a:rPr lang="en-US" sz="2800" smtClean="0"/>
              <a:t>intVar++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Uses current value of variable, THEN increments it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Pre-Increment</a:t>
            </a:r>
            <a:br>
              <a:rPr lang="en-US" sz="2800" smtClean="0"/>
            </a:br>
            <a:r>
              <a:rPr lang="en-US" sz="2800" smtClean="0"/>
              <a:t>++intVar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Increments variable first, THEN uses new value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"Use" is defined as whatever "context"</a:t>
            </a:r>
            <a:br>
              <a:rPr lang="en-US" sz="2800" smtClean="0"/>
            </a:br>
            <a:r>
              <a:rPr lang="en-US" sz="2800" smtClean="0"/>
              <a:t>variable is currently in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No difference if "alone" in statement:</a:t>
            </a:r>
            <a:br>
              <a:rPr lang="en-US" sz="2800" smtClean="0"/>
            </a:br>
            <a:r>
              <a:rPr lang="en-US" sz="2800" smtClean="0"/>
              <a:t>intVar++; and ++intVar; </a:t>
            </a:r>
            <a:r>
              <a:rPr lang="en-US" sz="2800" smtClean="0">
                <a:sym typeface="Wingdings" pitchFamily="2" charset="2"/>
              </a:rPr>
              <a:t></a:t>
            </a:r>
            <a:r>
              <a:rPr lang="en-US" sz="2800" smtClean="0"/>
              <a:t> identical result</a:t>
            </a:r>
          </a:p>
        </p:txBody>
      </p:sp>
      <p:sp>
        <p:nvSpPr>
          <p:cNvPr id="63492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951950"/>
      </p:ext>
    </p:extLst>
  </p:cSld>
  <p:clrMapOvr>
    <a:masterClrMapping/>
  </p:clrMapOvr>
  <p:transition spd="med"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49EEC0BF-06C7-46F5-92AC-B5F255B408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35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Post-Increment in Action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>
                <a:tab pos="1828800" algn="l"/>
              </a:tabLst>
            </a:pPr>
            <a:r>
              <a:rPr lang="en-US" sz="2800" smtClean="0"/>
              <a:t>Post-Increment in Expressions:</a:t>
            </a:r>
            <a:br>
              <a:rPr lang="en-US" sz="2800" smtClean="0"/>
            </a:br>
            <a:r>
              <a:rPr lang="en-US" sz="2800" smtClean="0"/>
              <a:t>int 	n = 2,</a:t>
            </a:r>
            <a:br>
              <a:rPr lang="en-US" sz="2800" smtClean="0"/>
            </a:br>
            <a:r>
              <a:rPr lang="en-US" sz="2800" smtClean="0"/>
              <a:t>	valueProduced;</a:t>
            </a:r>
            <a:br>
              <a:rPr lang="en-US" sz="2800" smtClean="0"/>
            </a:br>
            <a:r>
              <a:rPr lang="en-US" sz="2800" smtClean="0"/>
              <a:t>valueProduced = 2 * (n++);</a:t>
            </a:r>
            <a:br>
              <a:rPr lang="en-US" sz="2800" smtClean="0"/>
            </a:br>
            <a:r>
              <a:rPr lang="en-US" sz="2800" smtClean="0"/>
              <a:t>cout &lt;&lt; valueProduced &lt;&lt; endl;</a:t>
            </a:r>
            <a:br>
              <a:rPr lang="en-US" sz="2800" smtClean="0"/>
            </a:br>
            <a:r>
              <a:rPr lang="en-US" sz="2800" smtClean="0"/>
              <a:t>cout &lt;&lt; n &lt;&lt; endl;</a:t>
            </a:r>
          </a:p>
          <a:p>
            <a:pPr lvl="1" eaLnBrk="1" hangingPunct="1">
              <a:tabLst>
                <a:tab pos="1828800" algn="l"/>
              </a:tabLst>
            </a:pPr>
            <a:r>
              <a:rPr lang="en-US" sz="2400" smtClean="0"/>
              <a:t>This code segment produces the output:</a:t>
            </a:r>
            <a:br>
              <a:rPr lang="en-US" sz="2400" smtClean="0"/>
            </a:br>
            <a:r>
              <a:rPr lang="en-US" sz="2400" smtClean="0"/>
              <a:t>4</a:t>
            </a:r>
            <a:br>
              <a:rPr lang="en-US" sz="2400" smtClean="0"/>
            </a:br>
            <a:r>
              <a:rPr lang="en-US" sz="2400" smtClean="0"/>
              <a:t>3</a:t>
            </a:r>
          </a:p>
          <a:p>
            <a:pPr lvl="1" eaLnBrk="1" hangingPunct="1">
              <a:tabLst>
                <a:tab pos="1828800" algn="l"/>
              </a:tabLst>
            </a:pPr>
            <a:r>
              <a:rPr lang="en-US" sz="2400" smtClean="0"/>
              <a:t>Since post-increment was used</a:t>
            </a:r>
          </a:p>
        </p:txBody>
      </p:sp>
      <p:sp>
        <p:nvSpPr>
          <p:cNvPr id="65540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036697"/>
      </p:ext>
    </p:extLst>
  </p:cSld>
  <p:clrMapOvr>
    <a:masterClrMapping/>
  </p:clrMapOvr>
  <p:transition spd="med"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A76F9EB1-95D0-46BA-8C7D-F8F6F6E8F7F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Pre-Increment in Action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>
                <a:tab pos="1828800" algn="l"/>
              </a:tabLst>
            </a:pPr>
            <a:r>
              <a:rPr lang="en-US" sz="2800" smtClean="0"/>
              <a:t>Now using Pre-increment:</a:t>
            </a:r>
            <a:br>
              <a:rPr lang="en-US" sz="2800" smtClean="0"/>
            </a:br>
            <a:r>
              <a:rPr lang="en-US" sz="2800" smtClean="0"/>
              <a:t>int 	n = 2,</a:t>
            </a:r>
            <a:br>
              <a:rPr lang="en-US" sz="2800" smtClean="0"/>
            </a:br>
            <a:r>
              <a:rPr lang="en-US" sz="2800" smtClean="0"/>
              <a:t>	valueProduced;</a:t>
            </a:r>
            <a:br>
              <a:rPr lang="en-US" sz="2800" smtClean="0"/>
            </a:br>
            <a:r>
              <a:rPr lang="en-US" sz="2800" smtClean="0"/>
              <a:t>valueProduced = 2 * (++n);</a:t>
            </a:r>
            <a:br>
              <a:rPr lang="en-US" sz="2800" smtClean="0"/>
            </a:br>
            <a:r>
              <a:rPr lang="en-US" sz="2800" smtClean="0"/>
              <a:t>cout &lt;&lt; valueProduced &lt;&lt; endl;</a:t>
            </a:r>
            <a:br>
              <a:rPr lang="en-US" sz="2800" smtClean="0"/>
            </a:br>
            <a:r>
              <a:rPr lang="en-US" sz="2800" smtClean="0"/>
              <a:t>cout &lt;&lt; n &lt;&lt; endl;</a:t>
            </a:r>
          </a:p>
          <a:p>
            <a:pPr lvl="1" eaLnBrk="1" hangingPunct="1">
              <a:tabLst>
                <a:tab pos="1828800" algn="l"/>
              </a:tabLst>
            </a:pPr>
            <a:r>
              <a:rPr lang="en-US" sz="2400" smtClean="0"/>
              <a:t>This code segment produces the output:</a:t>
            </a:r>
            <a:br>
              <a:rPr lang="en-US" sz="2400" smtClean="0"/>
            </a:br>
            <a:r>
              <a:rPr lang="en-US" sz="2400" smtClean="0"/>
              <a:t>6</a:t>
            </a:r>
            <a:br>
              <a:rPr lang="en-US" sz="2400" smtClean="0"/>
            </a:br>
            <a:r>
              <a:rPr lang="en-US" sz="2400" smtClean="0"/>
              <a:t>3</a:t>
            </a:r>
          </a:p>
          <a:p>
            <a:pPr lvl="1" eaLnBrk="1" hangingPunct="1">
              <a:tabLst>
                <a:tab pos="1828800" algn="l"/>
              </a:tabLst>
            </a:pPr>
            <a:r>
              <a:rPr lang="en-US" sz="2400" smtClean="0"/>
              <a:t>Because pre-increment was used</a:t>
            </a:r>
          </a:p>
        </p:txBody>
      </p:sp>
      <p:sp>
        <p:nvSpPr>
          <p:cNvPr id="67588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088996"/>
      </p:ext>
    </p:extLst>
  </p:cSld>
  <p:clrMapOvr>
    <a:masterClrMapping/>
  </p:clrMapOvr>
  <p:transition spd="med"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5CC394A8-3E14-4756-984B-B3EAF9454A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Assigning Data: Shorthand Notations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Display, page 14</a:t>
            </a:r>
          </a:p>
        </p:txBody>
      </p:sp>
      <p:pic>
        <p:nvPicPr>
          <p:cNvPr id="32772" name="Picture 4" descr="C:\WINDOWS\Desktop\Oh_type\sacitch_C++_ppt\gif\savitchc01d_p014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66788" y="2514600"/>
            <a:ext cx="7889875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625608"/>
      </p:ext>
    </p:extLst>
  </p:cSld>
  <p:clrMapOvr>
    <a:masterClrMapping/>
  </p:clrMapOvr>
  <p:transition spd="med"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7F9496A-B822-4C44-BB5D-3F81C9B27BEB}" type="slidenum">
              <a:rPr lang="en-US" altLang="en-US"/>
              <a:pPr eaLnBrk="1" hangingPunct="1"/>
              <a:t>38</a:t>
            </a:fld>
            <a:endParaRPr lang="en-US" alt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dirty="0" smtClean="0"/>
              <a:t>Commenting Programs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10600" cy="48006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dirty="0" smtClean="0"/>
              <a:t>A </a:t>
            </a:r>
            <a:r>
              <a:rPr lang="en-US" b="1" dirty="0" smtClean="0"/>
              <a:t>comment</a:t>
            </a:r>
            <a:r>
              <a:rPr lang="en-US" dirty="0" smtClean="0"/>
              <a:t> is descriptive text used to help a </a:t>
            </a:r>
            <a:r>
              <a:rPr lang="en-US" i="1" dirty="0" smtClean="0"/>
              <a:t>reader</a:t>
            </a:r>
            <a:r>
              <a:rPr lang="en-US" dirty="0" smtClean="0"/>
              <a:t> of the program understand its content.</a:t>
            </a:r>
            <a:endParaRPr lang="en-US" b="1" dirty="0" smtClean="0"/>
          </a:p>
          <a:p>
            <a:pPr eaLnBrk="1" hangingPunct="1"/>
            <a:r>
              <a:rPr lang="en-US" dirty="0" smtClean="0"/>
              <a:t>C++ supports two different styles of comments</a:t>
            </a:r>
          </a:p>
          <a:p>
            <a:pPr eaLnBrk="1" hangingPunct="1"/>
            <a:r>
              <a:rPr lang="en-US" dirty="0" smtClean="0"/>
              <a:t>Style 1: multi-line comments:</a:t>
            </a:r>
          </a:p>
          <a:p>
            <a:pPr lvl="1" eaLnBrk="1" hangingPunct="1"/>
            <a:r>
              <a:rPr lang="en-US" dirty="0" smtClean="0"/>
              <a:t>Comment begins with the characters  /*  and end with the characters  */</a:t>
            </a:r>
          </a:p>
          <a:p>
            <a:pPr lvl="1" eaLnBrk="1" hangingPunct="1"/>
            <a:r>
              <a:rPr lang="en-US" dirty="0" smtClean="0"/>
              <a:t>These are called </a:t>
            </a:r>
            <a:r>
              <a:rPr lang="en-US" b="1" dirty="0" smtClean="0"/>
              <a:t>comment delimiters</a:t>
            </a:r>
          </a:p>
          <a:p>
            <a:pPr lvl="1" eaLnBrk="1" hangingPunct="1"/>
            <a:r>
              <a:rPr lang="en-US" dirty="0" smtClean="0"/>
              <a:t>As the name implies, these comments can span multiple lines</a:t>
            </a:r>
          </a:p>
        </p:txBody>
      </p:sp>
    </p:spTree>
    <p:extLst>
      <p:ext uri="{BB962C8B-B14F-4D97-AF65-F5344CB8AC3E}">
        <p14:creationId xmlns:p14="http://schemas.microsoft.com/office/powerpoint/2010/main" val="3215607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7F9496A-B822-4C44-BB5D-3F81C9B27BEB}" type="slidenum">
              <a:rPr lang="en-US" altLang="en-US"/>
              <a:pPr eaLnBrk="1" hangingPunct="1"/>
              <a:t>39</a:t>
            </a:fld>
            <a:endParaRPr lang="en-US" alt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dirty="0" smtClean="0"/>
              <a:t>Commenting Programs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10600" cy="48006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dirty="0" smtClean="0"/>
              <a:t>Style 2: single-line comments:</a:t>
            </a:r>
          </a:p>
          <a:p>
            <a:pPr lvl="1" eaLnBrk="1" hangingPunct="1"/>
            <a:r>
              <a:rPr lang="en-US" dirty="0" smtClean="0"/>
              <a:t>Comment begins anywhere in a line with a “//” (a double forward-slash)</a:t>
            </a:r>
          </a:p>
          <a:p>
            <a:pPr lvl="1" eaLnBrk="1" hangingPunct="1"/>
            <a:r>
              <a:rPr lang="en-US" dirty="0" smtClean="0"/>
              <a:t>Everything from the “//” to the end of the line is ignored as a comment</a:t>
            </a:r>
          </a:p>
          <a:p>
            <a:pPr eaLnBrk="1" hangingPunct="1"/>
            <a:r>
              <a:rPr lang="en-US" dirty="0" smtClean="0"/>
              <a:t>Comments (especially program header comments) are critical to good programming, and will be stressed in class projects</a:t>
            </a:r>
          </a:p>
          <a:p>
            <a:pPr eaLnBrk="1" hangingPunct="1"/>
            <a:r>
              <a:rPr lang="en-US" dirty="0" smtClean="0"/>
              <a:t>Look at the class web page for the required contents of our header comment.</a:t>
            </a:r>
          </a:p>
        </p:txBody>
      </p:sp>
    </p:spTree>
    <p:extLst>
      <p:ext uri="{BB962C8B-B14F-4D97-AF65-F5344CB8AC3E}">
        <p14:creationId xmlns:p14="http://schemas.microsoft.com/office/powerpoint/2010/main" val="27732029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3EEAE05-818E-4BFC-B077-AB0CE84E5263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  <a:noFill/>
        </p:spPr>
        <p:txBody>
          <a:bodyPr lIns="90488" tIns="44450" rIns="90488" bIns="44450"/>
          <a:lstStyle/>
          <a:p>
            <a:pPr algn="ctr" eaLnBrk="1" hangingPunct="1"/>
            <a:r>
              <a:rPr lang="en-US" smtClean="0"/>
              <a:t>Using the C Compiler at UMBC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Invoking the compiler is system dependent.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z="1100" smtClean="0"/>
          </a:p>
          <a:p>
            <a:pPr lvl="1" eaLnBrk="1" hangingPunct="1"/>
            <a:r>
              <a:rPr lang="en-US" smtClean="0"/>
              <a:t>At UMBC, we have two C compilers available, </a:t>
            </a:r>
            <a:r>
              <a:rPr lang="en-US" b="1" smtClean="0"/>
              <a:t>cc</a:t>
            </a:r>
            <a:r>
              <a:rPr lang="en-US" smtClean="0"/>
              <a:t> and </a:t>
            </a:r>
            <a:r>
              <a:rPr lang="en-US" b="1" smtClean="0"/>
              <a:t>gcc</a:t>
            </a:r>
            <a:r>
              <a:rPr lang="en-US" smtClean="0"/>
              <a:t>.  </a:t>
            </a:r>
          </a:p>
          <a:p>
            <a:pPr lvl="1" eaLnBrk="1" hangingPunct="1"/>
            <a:r>
              <a:rPr lang="en-US" smtClean="0"/>
              <a:t>For this class, we will use the gcc compiler as it is the compiler available on the Linux system.</a:t>
            </a:r>
          </a:p>
        </p:txBody>
      </p:sp>
    </p:spTree>
    <p:extLst>
      <p:ext uri="{BB962C8B-B14F-4D97-AF65-F5344CB8AC3E}">
        <p14:creationId xmlns:p14="http://schemas.microsoft.com/office/powerpoint/2010/main" val="40603842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Comment Examples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003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End of line comment: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dirty="0" smtClean="0"/>
          </a:p>
          <a:p>
            <a:pPr marL="457200" lvl="1" indent="0"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Multi-line comment: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  <a:p>
            <a:pPr marL="457200" lvl="1" indent="0" eaLnBrk="1" hangingPunct="1">
              <a:lnSpc>
                <a:spcPct val="80000"/>
              </a:lnSpc>
            </a:pPr>
            <a:endParaRPr lang="en-US" dirty="0" smtClean="0"/>
          </a:p>
          <a:p>
            <a:pPr marL="457200" lvl="1" indent="0" eaLnBrk="1" hangingPunct="1">
              <a:lnSpc>
                <a:spcPct val="80000"/>
              </a:lnSpc>
            </a:pPr>
            <a:endParaRPr lang="en-US" dirty="0" smtClean="0"/>
          </a:p>
          <a:p>
            <a:pPr marL="457200" lvl="1" indent="0" eaLnBrk="1" hangingPunct="1"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1741488" y="2667000"/>
            <a:ext cx="45400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err="1" smtClean="0">
                <a:solidFill>
                  <a:srgbClr val="389473"/>
                </a:solidFill>
                <a:latin typeface="Menlo" charset="0"/>
              </a:rPr>
              <a:t>vol</a:t>
            </a:r>
            <a:r>
              <a:rPr lang="en-US" sz="2000" dirty="0" smtClean="0">
                <a:solidFill>
                  <a:srgbClr val="389473"/>
                </a:solidFill>
                <a:latin typeface="Menlo" charset="0"/>
              </a:rPr>
              <a:t> = x * y * z;   // </a:t>
            </a:r>
            <a:r>
              <a:rPr lang="en-US" sz="2000" dirty="0">
                <a:solidFill>
                  <a:srgbClr val="389473"/>
                </a:solidFill>
                <a:latin typeface="Menlo" charset="0"/>
              </a:rPr>
              <a:t>compute the volume </a:t>
            </a:r>
            <a:endParaRPr lang="en-US" sz="2000" dirty="0"/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1741488" y="4467761"/>
            <a:ext cx="261642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rgbClr val="389473"/>
                </a:solidFill>
                <a:latin typeface="Menlo" charset="0"/>
              </a:rPr>
              <a:t>/* </a:t>
            </a:r>
            <a:endParaRPr lang="en-US" sz="2000" dirty="0">
              <a:solidFill>
                <a:srgbClr val="000000"/>
              </a:solidFill>
              <a:latin typeface="Menlo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rgbClr val="389473"/>
                </a:solidFill>
                <a:latin typeface="Menlo" charset="0"/>
              </a:rPr>
              <a:t> * sort the array using</a:t>
            </a:r>
            <a:endParaRPr lang="en-US" sz="2000" dirty="0">
              <a:solidFill>
                <a:srgbClr val="000000"/>
              </a:solidFill>
              <a:latin typeface="Menlo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rgbClr val="389473"/>
                </a:solidFill>
                <a:latin typeface="Menlo" charset="0"/>
              </a:rPr>
              <a:t> * selection sort</a:t>
            </a:r>
            <a:endParaRPr lang="en-US" sz="2000" dirty="0">
              <a:solidFill>
                <a:srgbClr val="000000"/>
              </a:solidFill>
              <a:latin typeface="Menlo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rgbClr val="389473"/>
                </a:solidFill>
                <a:latin typeface="Menlo" charset="0"/>
              </a:rPr>
              <a:t> */</a:t>
            </a:r>
            <a:endParaRPr lang="en-US" sz="2000" dirty="0"/>
          </a:p>
        </p:txBody>
      </p:sp>
      <p:sp>
        <p:nvSpPr>
          <p:cNvPr id="6150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923B91-1AE4-4C45-801D-BB0BE04136C8}" type="slidenum">
              <a:rPr 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82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Tricky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will this do?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Comments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“Hello”;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 */</a:t>
            </a:r>
          </a:p>
          <a:p>
            <a:endParaRPr lang="en-US" dirty="0" smtClean="0"/>
          </a:p>
          <a:p>
            <a:r>
              <a:rPr lang="en-US" dirty="0" smtClean="0"/>
              <a:t>What about this?</a:t>
            </a:r>
            <a:endParaRPr lang="en-US" dirty="0"/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 /*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Comments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“Hello”;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1-</a:t>
            </a:r>
            <a:fld id="{C4BBDE54-26C5-4569-B629-EB41EA12D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2012 Pearson Addison-Wesley. All rights reserved.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73402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C++ has two different kinds of “string of characters”:</a:t>
            </a:r>
          </a:p>
          <a:p>
            <a:pPr lvl="1"/>
            <a:r>
              <a:rPr lang="en-US" dirty="0" smtClean="0"/>
              <a:t>the original C-string: array of characters</a:t>
            </a:r>
          </a:p>
          <a:p>
            <a:pPr lvl="1"/>
            <a:r>
              <a:rPr lang="en-US" dirty="0" smtClean="0"/>
              <a:t>The object-oriented </a:t>
            </a:r>
            <a:r>
              <a:rPr lang="en-US" i="1" dirty="0" smtClean="0"/>
              <a:t>string </a:t>
            </a:r>
            <a:r>
              <a:rPr lang="en-US" dirty="0" smtClean="0"/>
              <a:t>class</a:t>
            </a:r>
          </a:p>
          <a:p>
            <a:r>
              <a:rPr lang="en-US" dirty="0" smtClean="0"/>
              <a:t>C-strings are terminated with a null character (‘\0’)</a:t>
            </a:r>
            <a:br>
              <a:rPr lang="en-US" dirty="0" smtClean="0"/>
            </a:br>
            <a:r>
              <a:rPr lang="en-US" dirty="0" smtClean="0"/>
              <a:t>char </a:t>
            </a:r>
            <a:r>
              <a:rPr lang="en-US" dirty="0" err="1" smtClean="0"/>
              <a:t>myString</a:t>
            </a:r>
            <a:r>
              <a:rPr lang="en-US" dirty="0" smtClean="0"/>
              <a:t>[80];</a:t>
            </a:r>
            <a:br>
              <a:rPr lang="en-US" dirty="0" smtClean="0"/>
            </a:br>
            <a:r>
              <a:rPr lang="en-US" dirty="0" smtClean="0"/>
              <a:t>would declare a variable with enough space for a string with 79 usable characters, plus null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1-</a:t>
            </a:r>
            <a:fld id="{C4BBDE54-26C5-4569-B629-EB41EA12D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2012 Pearson Addison-Wesley. All rights reserved.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90753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initialize a C-string variable:</a:t>
            </a:r>
            <a:br>
              <a:rPr lang="en-US" dirty="0" smtClean="0"/>
            </a:br>
            <a:r>
              <a:rPr lang="en-US" dirty="0" smtClean="0"/>
              <a:t>char </a:t>
            </a:r>
            <a:r>
              <a:rPr lang="en-US" dirty="0" err="1" smtClean="0"/>
              <a:t>myString</a:t>
            </a:r>
            <a:r>
              <a:rPr lang="en-US" dirty="0" smtClean="0"/>
              <a:t>[80] = “Hello world”;</a:t>
            </a:r>
          </a:p>
          <a:p>
            <a:pPr lvl="1"/>
            <a:r>
              <a:rPr lang="en-US" dirty="0" smtClean="0"/>
              <a:t>This will set the first 11 characters as given, make the 12</a:t>
            </a:r>
            <a:r>
              <a:rPr lang="en-US" baseline="30000" dirty="0" smtClean="0"/>
              <a:t>th</a:t>
            </a:r>
            <a:r>
              <a:rPr lang="en-US" dirty="0" smtClean="0"/>
              <a:t> character ‘\0’, and the rest unused for now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1-</a:t>
            </a:r>
            <a:fld id="{C4BBDE54-26C5-4569-B629-EB41EA12D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2012 Pearson Addison-Wesley. All rights reserved.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52750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String type</a:t>
            </a:r>
          </a:p>
        </p:txBody>
      </p:sp>
      <p:sp>
        <p:nvSpPr>
          <p:cNvPr id="75778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C++ added a data type of “string” to store sequences of characters</a:t>
            </a:r>
          </a:p>
          <a:p>
            <a:pPr lvl="1"/>
            <a:r>
              <a:rPr lang="en-US" dirty="0" smtClean="0"/>
              <a:t>Not a primitive data type; distinction will be made later</a:t>
            </a:r>
          </a:p>
          <a:p>
            <a:pPr lvl="1"/>
            <a:r>
              <a:rPr lang="en-US" dirty="0" smtClean="0"/>
              <a:t>Must add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#include &lt;string&gt; </a:t>
            </a:r>
            <a:r>
              <a:rPr lang="en-US" dirty="0" smtClean="0"/>
              <a:t>at the top of the program</a:t>
            </a:r>
          </a:p>
          <a:p>
            <a:pPr lvl="1"/>
            <a:r>
              <a:rPr lang="en-US" dirty="0" smtClean="0"/>
              <a:t>The “+” operator on strings concatenates two strings together</a:t>
            </a:r>
          </a:p>
          <a:p>
            <a:pPr lvl="1"/>
            <a:r>
              <a:rPr lang="en-US" dirty="0" err="1" smtClean="0"/>
              <a:t>cin</a:t>
            </a:r>
            <a:r>
              <a:rPr lang="en-US" dirty="0" smtClean="0"/>
              <a:t> &gt;&gt; </a:t>
            </a:r>
            <a:r>
              <a:rPr lang="en-US" dirty="0" err="1" smtClean="0"/>
              <a:t>str</a:t>
            </a:r>
            <a:r>
              <a:rPr lang="en-US" dirty="0" smtClean="0"/>
              <a:t> where </a:t>
            </a:r>
            <a:r>
              <a:rPr lang="en-US" dirty="0" err="1" smtClean="0"/>
              <a:t>str</a:t>
            </a:r>
            <a:r>
              <a:rPr lang="en-US" dirty="0" smtClean="0"/>
              <a:t> is a string only reads up to the first whitespace character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1-</a:t>
            </a:r>
            <a:fld id="{2FCFA4FF-4857-43F1-90FB-578CECECFE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5780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2228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Equality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Python, you can use the simple “==“ operator to compare two strings:</a:t>
            </a:r>
            <a:br>
              <a:rPr lang="en-US" dirty="0" smtClean="0"/>
            </a:br>
            <a:r>
              <a:rPr lang="en-US" dirty="0" smtClean="0"/>
              <a:t>	if name == “Fred”:</a:t>
            </a:r>
          </a:p>
          <a:p>
            <a:r>
              <a:rPr lang="en-US" dirty="0" smtClean="0"/>
              <a:t>In C++, you can use “==“ to compare two </a:t>
            </a:r>
            <a:r>
              <a:rPr lang="en-US" i="1" dirty="0" smtClean="0"/>
              <a:t>string </a:t>
            </a:r>
            <a:r>
              <a:rPr lang="en-US" dirty="0" smtClean="0"/>
              <a:t>class items, </a:t>
            </a:r>
            <a:r>
              <a:rPr lang="en-US" b="1" i="1" dirty="0" smtClean="0"/>
              <a:t>but not C-strings!</a:t>
            </a:r>
          </a:p>
          <a:p>
            <a:r>
              <a:rPr lang="en-US" dirty="0" smtClean="0"/>
              <a:t>To compare two C-strings, you have to use the function </a:t>
            </a:r>
            <a:r>
              <a:rPr lang="en-US" i="1" dirty="0" err="1" smtClean="0"/>
              <a:t>strcmp</a:t>
            </a:r>
            <a:r>
              <a:rPr lang="en-US" i="1" dirty="0" smtClean="0"/>
              <a:t>(); </a:t>
            </a:r>
            <a:r>
              <a:rPr lang="en-US" dirty="0" smtClean="0"/>
              <a:t>it is not syntactically incorrect to compare two C-strings with “==“, but it does not do what you expect…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1-</a:t>
            </a:r>
            <a:fld id="{C4BBDE54-26C5-4569-B629-EB41EA12D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2012 Pearson Addison-Wesley. All rights reserved.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15052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C5F6F10C-19AA-46BD-9722-B49D8452270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Console Input/Output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I/O objects cin, cout, cerr</a:t>
            </a:r>
          </a:p>
          <a:p>
            <a:pPr eaLnBrk="1" hangingPunct="1"/>
            <a:r>
              <a:rPr lang="en-US" sz="2800" smtClean="0"/>
              <a:t>Defined in the C++ library called</a:t>
            </a:r>
            <a:br>
              <a:rPr lang="en-US" sz="2800" smtClean="0"/>
            </a:br>
            <a:r>
              <a:rPr lang="en-US" sz="2800" smtClean="0"/>
              <a:t>&lt;iostream&gt;</a:t>
            </a:r>
          </a:p>
          <a:p>
            <a:pPr eaLnBrk="1" hangingPunct="1"/>
            <a:r>
              <a:rPr lang="en-US" sz="2800" smtClean="0"/>
              <a:t>Must have these lines (called pre-</a:t>
            </a:r>
            <a:br>
              <a:rPr lang="en-US" sz="2800" smtClean="0"/>
            </a:br>
            <a:r>
              <a:rPr lang="en-US" sz="2800" smtClean="0"/>
              <a:t>processor directives) near start of file:</a:t>
            </a:r>
          </a:p>
          <a:p>
            <a:pPr lvl="1" eaLnBrk="1" hangingPunct="1"/>
            <a:r>
              <a:rPr lang="en-US" sz="2400" smtClean="0"/>
              <a:t>#include &lt;iostream&gt;</a:t>
            </a:r>
            <a:br>
              <a:rPr lang="en-US" sz="2400" smtClean="0"/>
            </a:br>
            <a:r>
              <a:rPr lang="en-US" sz="2400" smtClean="0"/>
              <a:t>using namespace std;</a:t>
            </a:r>
          </a:p>
          <a:p>
            <a:pPr lvl="1" eaLnBrk="1" hangingPunct="1"/>
            <a:r>
              <a:rPr lang="en-US" sz="2400" smtClean="0"/>
              <a:t>Tells C++ to use appropriate library so we can</a:t>
            </a:r>
            <a:br>
              <a:rPr lang="en-US" sz="2400" smtClean="0"/>
            </a:br>
            <a:r>
              <a:rPr lang="en-US" sz="2400" smtClean="0"/>
              <a:t>use the I/O objects cin, cout, cerr</a:t>
            </a:r>
          </a:p>
        </p:txBody>
      </p:sp>
      <p:sp>
        <p:nvSpPr>
          <p:cNvPr id="69636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545896"/>
      </p:ext>
    </p:extLst>
  </p:cSld>
  <p:clrMapOvr>
    <a:masterClrMapping/>
  </p:clrMapOvr>
  <p:transition spd="med">
    <p:wipe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68C4E451-25B9-4D25-B042-52983DB8C14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Console Output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tabLst>
                <a:tab pos="1539875" algn="l"/>
              </a:tabLst>
            </a:pPr>
            <a:r>
              <a:rPr lang="en-US" sz="2800" smtClean="0"/>
              <a:t>What can be outputted?</a:t>
            </a:r>
          </a:p>
          <a:p>
            <a:pPr lvl="1" eaLnBrk="1" hangingPunct="1">
              <a:lnSpc>
                <a:spcPct val="90000"/>
              </a:lnSpc>
              <a:tabLst>
                <a:tab pos="1539875" algn="l"/>
              </a:tabLst>
            </a:pPr>
            <a:r>
              <a:rPr lang="en-US" sz="2400" smtClean="0"/>
              <a:t>Any data can be outputted to display screen</a:t>
            </a:r>
          </a:p>
          <a:p>
            <a:pPr lvl="2" eaLnBrk="1" hangingPunct="1">
              <a:lnSpc>
                <a:spcPct val="90000"/>
              </a:lnSpc>
              <a:tabLst>
                <a:tab pos="1539875" algn="l"/>
              </a:tabLst>
            </a:pPr>
            <a:r>
              <a:rPr lang="en-US" sz="2000" smtClean="0"/>
              <a:t>Variables</a:t>
            </a:r>
          </a:p>
          <a:p>
            <a:pPr lvl="2" eaLnBrk="1" hangingPunct="1">
              <a:lnSpc>
                <a:spcPct val="90000"/>
              </a:lnSpc>
              <a:tabLst>
                <a:tab pos="1539875" algn="l"/>
              </a:tabLst>
            </a:pPr>
            <a:r>
              <a:rPr lang="en-US" sz="2000" smtClean="0"/>
              <a:t>Constants</a:t>
            </a:r>
          </a:p>
          <a:p>
            <a:pPr lvl="2" eaLnBrk="1" hangingPunct="1">
              <a:lnSpc>
                <a:spcPct val="90000"/>
              </a:lnSpc>
              <a:tabLst>
                <a:tab pos="1539875" algn="l"/>
              </a:tabLst>
            </a:pPr>
            <a:r>
              <a:rPr lang="en-US" sz="2000" smtClean="0"/>
              <a:t>Literals</a:t>
            </a:r>
          </a:p>
          <a:p>
            <a:pPr lvl="2" eaLnBrk="1" hangingPunct="1">
              <a:lnSpc>
                <a:spcPct val="90000"/>
              </a:lnSpc>
              <a:tabLst>
                <a:tab pos="1539875" algn="l"/>
              </a:tabLst>
            </a:pPr>
            <a:r>
              <a:rPr lang="en-US" sz="2000" smtClean="0"/>
              <a:t>Expressions (which can include all of above)</a:t>
            </a:r>
          </a:p>
          <a:p>
            <a:pPr lvl="1" eaLnBrk="1" hangingPunct="1">
              <a:lnSpc>
                <a:spcPct val="90000"/>
              </a:lnSpc>
              <a:tabLst>
                <a:tab pos="1539875" algn="l"/>
              </a:tabLst>
            </a:pPr>
            <a:r>
              <a:rPr lang="en-US" sz="2400" smtClean="0"/>
              <a:t>cout &lt;&lt; numberOfGames &lt;&lt; " games played.";</a:t>
            </a:r>
            <a:br>
              <a:rPr lang="en-US" sz="2400" smtClean="0"/>
            </a:br>
            <a:r>
              <a:rPr lang="en-US" sz="2400" smtClean="0"/>
              <a:t>2 values are outputted:</a:t>
            </a:r>
            <a:br>
              <a:rPr lang="en-US" sz="2400" smtClean="0"/>
            </a:br>
            <a:r>
              <a:rPr lang="en-US" sz="2400" smtClean="0"/>
              <a:t>	"value" of variable numberOfGames,</a:t>
            </a:r>
            <a:br>
              <a:rPr lang="en-US" sz="2400" smtClean="0"/>
            </a:br>
            <a:r>
              <a:rPr lang="en-US" sz="2400" smtClean="0"/>
              <a:t>	literal string " games played."</a:t>
            </a:r>
          </a:p>
          <a:p>
            <a:pPr eaLnBrk="1" hangingPunct="1">
              <a:lnSpc>
                <a:spcPct val="90000"/>
              </a:lnSpc>
              <a:tabLst>
                <a:tab pos="1539875" algn="l"/>
              </a:tabLst>
            </a:pPr>
            <a:r>
              <a:rPr lang="en-US" sz="2800" smtClean="0"/>
              <a:t>Cascading: multiple values in one cout</a:t>
            </a:r>
          </a:p>
        </p:txBody>
      </p:sp>
      <p:sp>
        <p:nvSpPr>
          <p:cNvPr id="7168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994106"/>
      </p:ext>
    </p:extLst>
  </p:cSld>
  <p:clrMapOvr>
    <a:masterClrMapping/>
  </p:clrMapOvr>
  <p:transition spd="med">
    <p:wipe dir="r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8F6D175C-2C2E-4C08-AF90-A01ED49E2E8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Separating Lines of Output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New lines in output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Recall: "\n" is escape sequence for the </a:t>
            </a:r>
            <a:br>
              <a:rPr lang="en-US" sz="2400" smtClean="0"/>
            </a:br>
            <a:r>
              <a:rPr lang="en-US" sz="2400" smtClean="0"/>
              <a:t>char "newline"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A second method: object endl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Examples:</a:t>
            </a:r>
          </a:p>
          <a:p>
            <a:pPr lvl="1"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en-US" sz="2400" smtClean="0"/>
              <a:t>cout &lt;&lt; "Hello World\n";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Sends string "Hello World" to display, &amp; escape</a:t>
            </a:r>
            <a:br>
              <a:rPr lang="en-US" sz="2000" smtClean="0"/>
            </a:br>
            <a:r>
              <a:rPr lang="en-US" sz="2000" smtClean="0"/>
              <a:t>sequence "\n", skipping to next line </a:t>
            </a:r>
          </a:p>
          <a:p>
            <a:pPr lvl="1"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en-US" sz="2400" smtClean="0"/>
              <a:t>cout &lt;&lt; "Hello World" &lt;&lt; endl;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Same result as above</a:t>
            </a:r>
          </a:p>
        </p:txBody>
      </p:sp>
      <p:sp>
        <p:nvSpPr>
          <p:cNvPr id="73732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377356"/>
      </p:ext>
    </p:extLst>
  </p:cSld>
  <p:clrMapOvr>
    <a:masterClrMapping/>
  </p:clrMapOvr>
  <p:transition spd="med">
    <p:wipe dir="r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Input/Output (1 of 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1-</a:t>
            </a:r>
            <a:fld id="{3C46A149-9D7C-4281-AA8E-EDC631114D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  <p:pic>
        <p:nvPicPr>
          <p:cNvPr id="7680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47775"/>
            <a:ext cx="5626100" cy="512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4092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7A9878E-0B24-4761-80B5-85F5ED8C61EB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  <a:noFill/>
        </p:spPr>
        <p:txBody>
          <a:bodyPr lIns="90488" tIns="44450" rIns="90488" bIns="44450"/>
          <a:lstStyle/>
          <a:p>
            <a:pPr algn="ctr" eaLnBrk="1" hangingPunct="1"/>
            <a:r>
              <a:rPr lang="en-US" smtClean="0"/>
              <a:t>Invoking the gcc Compiler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5029200"/>
          </a:xfrm>
          <a:noFill/>
        </p:spPr>
        <p:txBody>
          <a:bodyPr lIns="90488" tIns="44450" rIns="90488" bIns="44450"/>
          <a:lstStyle/>
          <a:p>
            <a:pPr eaLnBrk="1" hangingPunct="1">
              <a:buFont typeface="Monotype Sorts" pitchFamily="2" charset="2"/>
              <a:buChar char=" "/>
            </a:pPr>
            <a:r>
              <a:rPr lang="en-US" sz="2800" dirty="0" smtClean="0"/>
              <a:t>At the prompt, type</a:t>
            </a:r>
          </a:p>
          <a:p>
            <a:pPr eaLnBrk="1" hangingPunct="1">
              <a:buFont typeface="Monotype Sorts" pitchFamily="2" charset="2"/>
              <a:buChar char=" "/>
            </a:pPr>
            <a:endParaRPr lang="en-US" sz="1400" dirty="0" smtClean="0"/>
          </a:p>
          <a:p>
            <a:pPr eaLnBrk="1" hangingPunct="1">
              <a:buFont typeface="Monotype Sorts" pitchFamily="2" charset="2"/>
              <a:buChar char=" "/>
            </a:pPr>
            <a:r>
              <a:rPr lang="en-US" sz="2800" dirty="0" smtClean="0"/>
              <a:t> </a:t>
            </a:r>
            <a:r>
              <a:rPr lang="en-US" sz="2800" b="1" dirty="0" smtClean="0">
                <a:latin typeface="Courier New" panose="02070309020205020404" pitchFamily="49" charset="0"/>
              </a:rPr>
              <a:t>g++ </a:t>
            </a:r>
            <a:r>
              <a:rPr lang="en-US" sz="2800" b="1" dirty="0" smtClean="0">
                <a:latin typeface="Courier New" panose="02070309020205020404" pitchFamily="49" charset="0"/>
              </a:rPr>
              <a:t>-Wall </a:t>
            </a:r>
            <a:r>
              <a:rPr lang="en-US" sz="2800" b="1" i="1" dirty="0" smtClean="0">
                <a:latin typeface="Courier New" panose="02070309020205020404" pitchFamily="49" charset="0"/>
              </a:rPr>
              <a:t>program.cpp </a:t>
            </a:r>
            <a:r>
              <a:rPr lang="en-US" sz="2800" b="1" dirty="0" smtClean="0">
                <a:latin typeface="Courier New" panose="02070309020205020404" pitchFamily="49" charset="0"/>
              </a:rPr>
              <a:t>–o</a:t>
            </a:r>
            <a:r>
              <a:rPr lang="en-US" sz="2800" b="1" i="1" dirty="0" smtClean="0">
                <a:latin typeface="Courier New" panose="02070309020205020404" pitchFamily="49" charset="0"/>
              </a:rPr>
              <a:t> </a:t>
            </a:r>
            <a:r>
              <a:rPr lang="en-US" sz="2800" b="1" i="1" dirty="0" err="1" smtClean="0">
                <a:latin typeface="Courier New" panose="02070309020205020404" pitchFamily="49" charset="0"/>
              </a:rPr>
              <a:t>program.out</a:t>
            </a:r>
            <a:endParaRPr lang="en-US" sz="2800" b="1" dirty="0" smtClean="0">
              <a:latin typeface="Courier New" panose="02070309020205020404" pitchFamily="49" charset="0"/>
            </a:endParaRPr>
          </a:p>
          <a:p>
            <a:pPr eaLnBrk="1" hangingPunct="1">
              <a:buFont typeface="Monotype Sorts" pitchFamily="2" charset="2"/>
              <a:buChar char=" "/>
            </a:pPr>
            <a:endParaRPr lang="en-US" sz="1400" dirty="0" smtClean="0"/>
          </a:p>
          <a:p>
            <a:pPr eaLnBrk="1" hangingPunct="1">
              <a:buFont typeface="Monotype Sorts" pitchFamily="2" charset="2"/>
              <a:buChar char=" "/>
            </a:pPr>
            <a:r>
              <a:rPr lang="en-US" sz="2800" dirty="0" smtClean="0"/>
              <a:t> where </a:t>
            </a:r>
            <a:r>
              <a:rPr lang="en-US" sz="2800" b="1" i="1" dirty="0" smtClean="0">
                <a:latin typeface="Courier New" panose="02070309020205020404" pitchFamily="49" charset="0"/>
              </a:rPr>
              <a:t>program.cpp</a:t>
            </a:r>
            <a:r>
              <a:rPr lang="en-US" sz="2800" dirty="0" smtClean="0"/>
              <a:t> </a:t>
            </a:r>
            <a:r>
              <a:rPr lang="en-US" sz="2800" dirty="0" smtClean="0"/>
              <a:t>is the </a:t>
            </a:r>
            <a:r>
              <a:rPr lang="en-US" sz="2800" dirty="0" smtClean="0"/>
              <a:t>C++ </a:t>
            </a:r>
            <a:r>
              <a:rPr lang="en-US" sz="2800" dirty="0" smtClean="0"/>
              <a:t>program source </a:t>
            </a:r>
            <a:r>
              <a:rPr lang="en-US" sz="2800" dirty="0" smtClean="0"/>
              <a:t>file (the compiler also accepts “.cc” as a file extension for C++ source)</a:t>
            </a:r>
            <a:endParaRPr lang="en-US" sz="2800" dirty="0" smtClean="0"/>
          </a:p>
          <a:p>
            <a:pPr eaLnBrk="1" hangingPunct="1"/>
            <a:r>
              <a:rPr lang="en-US" sz="2800" b="1" dirty="0" smtClean="0"/>
              <a:t>-Wall</a:t>
            </a:r>
            <a:r>
              <a:rPr lang="en-US" sz="2800" dirty="0" smtClean="0"/>
              <a:t>  is an option to turn on all compiler </a:t>
            </a:r>
            <a:r>
              <a:rPr lang="en-US" sz="2800" b="1" dirty="0" smtClean="0"/>
              <a:t>warnings</a:t>
            </a:r>
            <a:r>
              <a:rPr lang="en-US" sz="2800" dirty="0" smtClean="0"/>
              <a:t> (best for new programmers). </a:t>
            </a:r>
          </a:p>
        </p:txBody>
      </p:sp>
    </p:spTree>
    <p:extLst>
      <p:ext uri="{BB962C8B-B14F-4D97-AF65-F5344CB8AC3E}">
        <p14:creationId xmlns:p14="http://schemas.microsoft.com/office/powerpoint/2010/main" val="876335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Input/Output (2 of 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1-</a:t>
            </a:r>
            <a:fld id="{9ADB3349-9D1B-4134-A894-F2CCD771C3D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  <p:pic>
        <p:nvPicPr>
          <p:cNvPr id="7782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00200"/>
            <a:ext cx="7504113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70290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E1CC0EC4-F966-4A81-B1AE-41FE6AA7233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51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Formatting Output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Formatting numeric values for output</a:t>
            </a:r>
          </a:p>
          <a:p>
            <a:pPr lvl="1" eaLnBrk="1" hangingPunct="1"/>
            <a:r>
              <a:rPr lang="en-US" smtClean="0"/>
              <a:t>Values may not display as you’d expect!</a:t>
            </a:r>
            <a:br>
              <a:rPr lang="en-US" smtClean="0"/>
            </a:br>
            <a:r>
              <a:rPr lang="en-US" smtClean="0"/>
              <a:t>cout &lt;&lt; "The price is $" &lt;&lt; price &lt;&lt; endl;</a:t>
            </a:r>
          </a:p>
          <a:p>
            <a:pPr lvl="2" eaLnBrk="1" hangingPunct="1"/>
            <a:r>
              <a:rPr lang="en-US" smtClean="0"/>
              <a:t>If price (declared double) has value 78.5, you</a:t>
            </a:r>
            <a:br>
              <a:rPr lang="en-US" smtClean="0"/>
            </a:br>
            <a:r>
              <a:rPr lang="en-US" smtClean="0"/>
              <a:t>might get:</a:t>
            </a:r>
          </a:p>
          <a:p>
            <a:pPr lvl="3" eaLnBrk="1" hangingPunct="1"/>
            <a:r>
              <a:rPr lang="en-US" smtClean="0"/>
              <a:t>The price is $78.500000    or:</a:t>
            </a:r>
          </a:p>
          <a:p>
            <a:pPr lvl="3" eaLnBrk="1" hangingPunct="1"/>
            <a:r>
              <a:rPr lang="en-US" smtClean="0"/>
              <a:t>The price is $78.5</a:t>
            </a:r>
          </a:p>
          <a:p>
            <a:pPr eaLnBrk="1" hangingPunct="1"/>
            <a:r>
              <a:rPr lang="en-US" smtClean="0"/>
              <a:t>We must explicitly tell C++ how to output numbers in our programs!</a:t>
            </a:r>
          </a:p>
        </p:txBody>
      </p:sp>
      <p:sp>
        <p:nvSpPr>
          <p:cNvPr id="78852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504242"/>
      </p:ext>
    </p:extLst>
  </p:cSld>
  <p:clrMapOvr>
    <a:masterClrMapping/>
  </p:clrMapOvr>
  <p:transition spd="med">
    <p:wipe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0A430D0F-1FE4-47DE-B6AB-5363DBB304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Formatting Numbers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"Magic Formula" to force decimal sizes:</a:t>
            </a:r>
            <a:br>
              <a:rPr lang="en-US" sz="2800" smtClean="0"/>
            </a:br>
            <a:r>
              <a:rPr lang="en-US" sz="2800" smtClean="0"/>
              <a:t>cout.setf(ios::fixed);</a:t>
            </a:r>
            <a:br>
              <a:rPr lang="en-US" sz="2800" smtClean="0"/>
            </a:br>
            <a:r>
              <a:rPr lang="en-US" sz="2800" smtClean="0"/>
              <a:t>cout.setf(ios::showpoint);</a:t>
            </a:r>
            <a:br>
              <a:rPr lang="en-US" sz="2800" smtClean="0"/>
            </a:br>
            <a:r>
              <a:rPr lang="en-US" sz="2800" smtClean="0"/>
              <a:t>cout.precision(2);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These stmts force all future cout’ed values: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To have exactly two digits after the decimal place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Example:</a:t>
            </a:r>
            <a:br>
              <a:rPr lang="en-US" sz="2400" smtClean="0"/>
            </a:br>
            <a:r>
              <a:rPr lang="en-US" sz="2400" smtClean="0"/>
              <a:t>cout &lt;&lt; "The price is $" &lt;&lt; price &lt;&lt; endl;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Now results in the following:</a:t>
            </a:r>
            <a:br>
              <a:rPr lang="en-US" sz="2000" smtClean="0"/>
            </a:br>
            <a:r>
              <a:rPr lang="en-US" sz="2000" smtClean="0"/>
              <a:t>The price is $78.50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Can modify precision "as you go" as well!</a:t>
            </a:r>
          </a:p>
        </p:txBody>
      </p:sp>
      <p:sp>
        <p:nvSpPr>
          <p:cNvPr id="80900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067403"/>
      </p:ext>
    </p:extLst>
  </p:cSld>
  <p:clrMapOvr>
    <a:masterClrMapping/>
  </p:clrMapOvr>
  <p:transition spd="med">
    <p:wipe dir="r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911AD0AA-E914-4B73-A172-EEF7B016ADA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53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Error Output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Output with cerr</a:t>
            </a:r>
          </a:p>
          <a:p>
            <a:pPr lvl="1" eaLnBrk="1" hangingPunct="1"/>
            <a:r>
              <a:rPr lang="en-US" smtClean="0"/>
              <a:t>cerr works same as cout</a:t>
            </a:r>
          </a:p>
          <a:p>
            <a:pPr lvl="1" eaLnBrk="1" hangingPunct="1"/>
            <a:r>
              <a:rPr lang="en-US" smtClean="0"/>
              <a:t>Provides mechanism for distinguishing</a:t>
            </a:r>
            <a:br>
              <a:rPr lang="en-US" smtClean="0"/>
            </a:br>
            <a:r>
              <a:rPr lang="en-US" smtClean="0"/>
              <a:t>between regular output and error output</a:t>
            </a:r>
          </a:p>
          <a:p>
            <a:pPr eaLnBrk="1" hangingPunct="1"/>
            <a:r>
              <a:rPr lang="en-US" smtClean="0"/>
              <a:t>Re-direct output streams</a:t>
            </a:r>
          </a:p>
          <a:p>
            <a:pPr lvl="1" eaLnBrk="1" hangingPunct="1"/>
            <a:r>
              <a:rPr lang="en-US" smtClean="0"/>
              <a:t>Most systems allow cout and cerr to be </a:t>
            </a:r>
            <a:br>
              <a:rPr lang="en-US" smtClean="0"/>
            </a:br>
            <a:r>
              <a:rPr lang="en-US" smtClean="0"/>
              <a:t>"redirected" to other devices</a:t>
            </a:r>
          </a:p>
          <a:p>
            <a:pPr lvl="2" eaLnBrk="1" hangingPunct="1"/>
            <a:r>
              <a:rPr lang="en-US" smtClean="0"/>
              <a:t>e.g., line printer, output file, error console, etc.</a:t>
            </a:r>
          </a:p>
        </p:txBody>
      </p:sp>
      <p:sp>
        <p:nvSpPr>
          <p:cNvPr id="82948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156574"/>
      </p:ext>
    </p:extLst>
  </p:cSld>
  <p:clrMapOvr>
    <a:masterClrMapping/>
  </p:clrMapOvr>
  <p:transition spd="med">
    <p:wipe dir="r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D286C416-2416-4B90-8388-7652315471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54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Input Using cin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cin for input, cout for output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800" smtClean="0"/>
              <a:t>Differences: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"&gt;&gt;" (extraction operator) points opposite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Think of it as "pointing toward where the data goes"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Object name "cin" used instead of "cout"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No literals allowed for cin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Must input "to a variable"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800" smtClean="0"/>
              <a:t>cin &gt;&gt; num;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Waits on-screen for keyboard entry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Value entered at keyboard is "assigned" to num</a:t>
            </a:r>
          </a:p>
        </p:txBody>
      </p:sp>
      <p:sp>
        <p:nvSpPr>
          <p:cNvPr id="84996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724082"/>
      </p:ext>
    </p:extLst>
  </p:cSld>
  <p:clrMapOvr>
    <a:masterClrMapping/>
  </p:clrMapOvr>
  <p:transition spd="med">
    <p:wipe dir="r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88FB1424-39DE-42EA-8249-6AE470F081D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55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Prompting for Input: cin and cout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Always "prompt" user for input</a:t>
            </a:r>
            <a:br>
              <a:rPr lang="en-US" sz="2800" smtClean="0"/>
            </a:br>
            <a:r>
              <a:rPr lang="en-US" sz="2800" smtClean="0"/>
              <a:t>cout &lt;&lt; "Enter number of dragons: ";</a:t>
            </a:r>
            <a:br>
              <a:rPr lang="en-US" sz="2800" smtClean="0"/>
            </a:br>
            <a:r>
              <a:rPr lang="en-US" sz="2800" smtClean="0"/>
              <a:t>cin &gt;&gt; numOfDragons;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Note no "\n" in cout.  Prompt "waits" on same</a:t>
            </a:r>
            <a:br>
              <a:rPr lang="en-US" sz="2400" smtClean="0"/>
            </a:br>
            <a:r>
              <a:rPr lang="en-US" sz="2400" smtClean="0"/>
              <a:t>line for keyboard input as follows:</a:t>
            </a:r>
          </a:p>
          <a:p>
            <a:pPr lvl="2"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Enter number of dragons: ____</a:t>
            </a:r>
          </a:p>
          <a:p>
            <a:pPr lvl="2" eaLnBrk="1" hangingPunct="1">
              <a:lnSpc>
                <a:spcPct val="90000"/>
              </a:lnSpc>
            </a:pPr>
            <a:endParaRPr lang="en-US" sz="2000" smtClean="0"/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Underscore above denotes where keyboard entry</a:t>
            </a:r>
            <a:br>
              <a:rPr lang="en-US" sz="2000" smtClean="0"/>
            </a:br>
            <a:r>
              <a:rPr lang="en-US" sz="2000" smtClean="0"/>
              <a:t>is made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Every cin should have cout prompt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Maximizes user-friendly input/output</a:t>
            </a:r>
          </a:p>
        </p:txBody>
      </p:sp>
      <p:sp>
        <p:nvSpPr>
          <p:cNvPr id="8704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942111"/>
      </p:ext>
    </p:extLst>
  </p:cSld>
  <p:clrMapOvr>
    <a:masterClrMapping/>
  </p:clrMapOvr>
  <p:transition spd="med">
    <p:wipe dir="r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 from the Console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457200" y="4700588"/>
            <a:ext cx="8229600" cy="17049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Let’s assume the user has entered </a:t>
            </a:r>
            <a:r>
              <a:rPr lang="en-US" altLang="en-US" sz="2400" dirty="0" smtClean="0"/>
              <a:t>“</a:t>
            </a:r>
            <a:r>
              <a:rPr lang="en-US" sz="2400" dirty="0" smtClean="0"/>
              <a:t>128 10</a:t>
            </a:r>
            <a:r>
              <a:rPr lang="en-US" altLang="en-US" sz="2400" dirty="0" smtClean="0"/>
              <a:t>” .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The first “&lt;&lt;“ reads the characters </a:t>
            </a:r>
            <a:r>
              <a:rPr lang="en-US" altLang="en-US" sz="2400" dirty="0" smtClean="0"/>
              <a:t>“</a:t>
            </a:r>
            <a:r>
              <a:rPr lang="en-US" sz="2400" dirty="0" smtClean="0"/>
              <a:t>128</a:t>
            </a:r>
            <a:r>
              <a:rPr lang="en-US" altLang="en-US" sz="2400" dirty="0" smtClean="0"/>
              <a:t>”</a:t>
            </a:r>
            <a:r>
              <a:rPr lang="en-US" sz="2400" dirty="0" smtClean="0"/>
              <a:t> leaving </a:t>
            </a:r>
            <a:r>
              <a:rPr lang="en-US" altLang="en-US" sz="2400" dirty="0" smtClean="0"/>
              <a:t>“</a:t>
            </a:r>
            <a:r>
              <a:rPr lang="en-US" sz="2400" dirty="0" smtClean="0"/>
              <a:t> 10\n</a:t>
            </a:r>
            <a:r>
              <a:rPr lang="en-US" altLang="en-US" sz="2400" dirty="0" smtClean="0"/>
              <a:t>”</a:t>
            </a:r>
            <a:r>
              <a:rPr lang="en-US" sz="2400" dirty="0" smtClean="0"/>
              <a:t> in the input buffer.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The second “&lt;&lt;“ (same expression) reads the </a:t>
            </a:r>
            <a:r>
              <a:rPr lang="en-US" altLang="en-US" sz="2400" dirty="0" smtClean="0"/>
              <a:t>“</a:t>
            </a:r>
            <a:r>
              <a:rPr lang="en-US" sz="2400" dirty="0" smtClean="0"/>
              <a:t>10</a:t>
            </a:r>
            <a:r>
              <a:rPr lang="en-US" altLang="en-US" sz="2400" dirty="0" smtClean="0"/>
              <a:t>”</a:t>
            </a:r>
            <a:r>
              <a:rPr lang="en-US" sz="2400" dirty="0" smtClean="0"/>
              <a:t> and leaves the </a:t>
            </a:r>
            <a:r>
              <a:rPr lang="en-US" altLang="en-US" sz="2400" dirty="0" smtClean="0"/>
              <a:t>“</a:t>
            </a:r>
            <a:r>
              <a:rPr lang="en-US" sz="2400" dirty="0" smtClean="0"/>
              <a:t>\n</a:t>
            </a:r>
            <a:r>
              <a:rPr lang="en-US" altLang="en-US" sz="2400" dirty="0" smtClean="0"/>
              <a:t>”</a:t>
            </a:r>
            <a:r>
              <a:rPr lang="en-US" sz="2400" dirty="0" smtClean="0"/>
              <a:t> in the buffer.  THIS WILL BE IMPORTANT LATER.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065338" y="3589338"/>
            <a:ext cx="5473700" cy="587375"/>
            <a:chOff x="2064871" y="3588671"/>
            <a:chExt cx="5473700" cy="588790"/>
          </a:xfrm>
        </p:grpSpPr>
        <p:sp>
          <p:nvSpPr>
            <p:cNvPr id="25607" name="AutoShape 5"/>
            <p:cNvSpPr>
              <a:spLocks noChangeArrowheads="1"/>
            </p:cNvSpPr>
            <p:nvPr/>
          </p:nvSpPr>
          <p:spPr bwMode="auto">
            <a:xfrm>
              <a:off x="2064871" y="3588671"/>
              <a:ext cx="685800" cy="588790"/>
            </a:xfrm>
            <a:prstGeom prst="roundRect">
              <a:avLst>
                <a:gd name="adj" fmla="val 347"/>
              </a:avLst>
            </a:prstGeom>
            <a:gradFill rotWithShape="1">
              <a:gsLst>
                <a:gs pos="0">
                  <a:srgbClr val="E5EEFF"/>
                </a:gs>
                <a:gs pos="64999">
                  <a:srgbClr val="BFD5FF"/>
                </a:gs>
                <a:gs pos="100000">
                  <a:srgbClr val="A3C4FF"/>
                </a:gs>
              </a:gsLst>
              <a:lin ang="5400000" scaled="1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rgbClr val="000000"/>
                  </a:solidFill>
                </a:rPr>
                <a:t>‘</a:t>
              </a:r>
              <a:r>
                <a:rPr lang="en-US">
                  <a:solidFill>
                    <a:srgbClr val="000000"/>
                  </a:solidFill>
                </a:rPr>
                <a:t>1</a:t>
              </a:r>
              <a:r>
                <a:rPr lang="en-US" altLang="en-US">
                  <a:solidFill>
                    <a:srgbClr val="000000"/>
                  </a:solidFill>
                </a:rPr>
                <a:t>’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08" name="AutoShape 6"/>
            <p:cNvSpPr>
              <a:spLocks noChangeArrowheads="1"/>
            </p:cNvSpPr>
            <p:nvPr/>
          </p:nvSpPr>
          <p:spPr bwMode="auto">
            <a:xfrm>
              <a:off x="6852771" y="3588671"/>
              <a:ext cx="685800" cy="588790"/>
            </a:xfrm>
            <a:prstGeom prst="roundRect">
              <a:avLst>
                <a:gd name="adj" fmla="val 347"/>
              </a:avLst>
            </a:prstGeom>
            <a:gradFill rotWithShape="1">
              <a:gsLst>
                <a:gs pos="0">
                  <a:srgbClr val="E5EEFF"/>
                </a:gs>
                <a:gs pos="64999">
                  <a:srgbClr val="BFD5FF"/>
                </a:gs>
                <a:gs pos="100000">
                  <a:srgbClr val="A3C4FF"/>
                </a:gs>
              </a:gsLst>
              <a:lin ang="5400000" scaled="1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>
                  <a:solidFill>
                    <a:srgbClr val="000000"/>
                  </a:solidFill>
                </a:rPr>
                <a:t>…</a:t>
              </a:r>
            </a:p>
          </p:txBody>
        </p:sp>
        <p:sp>
          <p:nvSpPr>
            <p:cNvPr id="25609" name="AutoShape 7"/>
            <p:cNvSpPr>
              <a:spLocks noChangeArrowheads="1"/>
            </p:cNvSpPr>
            <p:nvPr/>
          </p:nvSpPr>
          <p:spPr bwMode="auto">
            <a:xfrm>
              <a:off x="6168558" y="3588671"/>
              <a:ext cx="685800" cy="588790"/>
            </a:xfrm>
            <a:prstGeom prst="roundRect">
              <a:avLst>
                <a:gd name="adj" fmla="val 347"/>
              </a:avLst>
            </a:prstGeom>
            <a:gradFill rotWithShape="1">
              <a:gsLst>
                <a:gs pos="0">
                  <a:srgbClr val="E5EEFF"/>
                </a:gs>
                <a:gs pos="64999">
                  <a:srgbClr val="BFD5FF"/>
                </a:gs>
                <a:gs pos="100000">
                  <a:srgbClr val="A3C4FF"/>
                </a:gs>
              </a:gsLst>
              <a:lin ang="5400000" scaled="1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rgbClr val="000000"/>
                  </a:solidFill>
                </a:rPr>
                <a:t>‘</a:t>
              </a:r>
              <a:r>
                <a:rPr lang="en-US">
                  <a:solidFill>
                    <a:srgbClr val="000000"/>
                  </a:solidFill>
                </a:rPr>
                <a:t>\n</a:t>
              </a:r>
              <a:r>
                <a:rPr lang="en-US" altLang="en-US">
                  <a:solidFill>
                    <a:srgbClr val="000000"/>
                  </a:solidFill>
                </a:rPr>
                <a:t>’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10" name="AutoShape 8"/>
            <p:cNvSpPr>
              <a:spLocks noChangeArrowheads="1"/>
            </p:cNvSpPr>
            <p:nvPr/>
          </p:nvSpPr>
          <p:spPr bwMode="auto">
            <a:xfrm>
              <a:off x="5485933" y="3588671"/>
              <a:ext cx="685800" cy="588790"/>
            </a:xfrm>
            <a:prstGeom prst="roundRect">
              <a:avLst>
                <a:gd name="adj" fmla="val 347"/>
              </a:avLst>
            </a:prstGeom>
            <a:gradFill rotWithShape="1">
              <a:gsLst>
                <a:gs pos="0">
                  <a:srgbClr val="E5EEFF"/>
                </a:gs>
                <a:gs pos="64999">
                  <a:srgbClr val="BFD5FF"/>
                </a:gs>
                <a:gs pos="100000">
                  <a:srgbClr val="A3C4FF"/>
                </a:gs>
              </a:gsLst>
              <a:lin ang="5400000" scaled="1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rgbClr val="000000"/>
                  </a:solidFill>
                </a:rPr>
                <a:t>‘</a:t>
              </a:r>
              <a:r>
                <a:rPr lang="en-US">
                  <a:solidFill>
                    <a:srgbClr val="000000"/>
                  </a:solidFill>
                </a:rPr>
                <a:t>0</a:t>
              </a:r>
              <a:r>
                <a:rPr lang="en-US" altLang="en-US">
                  <a:solidFill>
                    <a:srgbClr val="000000"/>
                  </a:solidFill>
                </a:rPr>
                <a:t>’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11" name="AutoShape 9"/>
            <p:cNvSpPr>
              <a:spLocks noChangeArrowheads="1"/>
            </p:cNvSpPr>
            <p:nvPr/>
          </p:nvSpPr>
          <p:spPr bwMode="auto">
            <a:xfrm>
              <a:off x="4801721" y="3588671"/>
              <a:ext cx="685800" cy="588790"/>
            </a:xfrm>
            <a:prstGeom prst="roundRect">
              <a:avLst>
                <a:gd name="adj" fmla="val 347"/>
              </a:avLst>
            </a:prstGeom>
            <a:gradFill rotWithShape="1">
              <a:gsLst>
                <a:gs pos="0">
                  <a:srgbClr val="E5EEFF"/>
                </a:gs>
                <a:gs pos="64999">
                  <a:srgbClr val="BFD5FF"/>
                </a:gs>
                <a:gs pos="100000">
                  <a:srgbClr val="A3C4FF"/>
                </a:gs>
              </a:gsLst>
              <a:lin ang="5400000" scaled="1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rgbClr val="000000"/>
                  </a:solidFill>
                </a:rPr>
                <a:t>‘</a:t>
              </a:r>
              <a:r>
                <a:rPr lang="en-US">
                  <a:solidFill>
                    <a:srgbClr val="000000"/>
                  </a:solidFill>
                </a:rPr>
                <a:t>1</a:t>
              </a:r>
              <a:r>
                <a:rPr lang="en-US" altLang="en-US">
                  <a:solidFill>
                    <a:srgbClr val="000000"/>
                  </a:solidFill>
                </a:rPr>
                <a:t>’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12" name="AutoShape 10"/>
            <p:cNvSpPr>
              <a:spLocks noChangeArrowheads="1"/>
            </p:cNvSpPr>
            <p:nvPr/>
          </p:nvSpPr>
          <p:spPr bwMode="auto">
            <a:xfrm>
              <a:off x="4117508" y="3588671"/>
              <a:ext cx="685800" cy="588790"/>
            </a:xfrm>
            <a:prstGeom prst="roundRect">
              <a:avLst>
                <a:gd name="adj" fmla="val 347"/>
              </a:avLst>
            </a:prstGeom>
            <a:gradFill rotWithShape="1">
              <a:gsLst>
                <a:gs pos="0">
                  <a:srgbClr val="E5EEFF"/>
                </a:gs>
                <a:gs pos="64999">
                  <a:srgbClr val="BFD5FF"/>
                </a:gs>
                <a:gs pos="100000">
                  <a:srgbClr val="A3C4FF"/>
                </a:gs>
              </a:gsLst>
              <a:lin ang="5400000" scaled="1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rgbClr val="000000"/>
                  </a:solidFill>
                </a:rPr>
                <a:t>‘</a:t>
              </a:r>
              <a:r>
                <a:rPr lang="en-US">
                  <a:solidFill>
                    <a:srgbClr val="000000"/>
                  </a:solidFill>
                </a:rPr>
                <a:t> </a:t>
              </a:r>
              <a:r>
                <a:rPr lang="en-US" altLang="en-US">
                  <a:solidFill>
                    <a:srgbClr val="000000"/>
                  </a:solidFill>
                </a:rPr>
                <a:t>’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13" name="AutoShape 11"/>
            <p:cNvSpPr>
              <a:spLocks noChangeArrowheads="1"/>
            </p:cNvSpPr>
            <p:nvPr/>
          </p:nvSpPr>
          <p:spPr bwMode="auto">
            <a:xfrm>
              <a:off x="3433296" y="3588671"/>
              <a:ext cx="685800" cy="588790"/>
            </a:xfrm>
            <a:prstGeom prst="roundRect">
              <a:avLst>
                <a:gd name="adj" fmla="val 347"/>
              </a:avLst>
            </a:prstGeom>
            <a:gradFill rotWithShape="1">
              <a:gsLst>
                <a:gs pos="0">
                  <a:srgbClr val="E5EEFF"/>
                </a:gs>
                <a:gs pos="64999">
                  <a:srgbClr val="BFD5FF"/>
                </a:gs>
                <a:gs pos="100000">
                  <a:srgbClr val="A3C4FF"/>
                </a:gs>
              </a:gsLst>
              <a:lin ang="5400000" scaled="1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rgbClr val="000000"/>
                  </a:solidFill>
                </a:rPr>
                <a:t>‘</a:t>
              </a:r>
              <a:r>
                <a:rPr lang="en-US">
                  <a:solidFill>
                    <a:srgbClr val="000000"/>
                  </a:solidFill>
                </a:rPr>
                <a:t>8</a:t>
              </a:r>
              <a:r>
                <a:rPr lang="en-US" altLang="en-US">
                  <a:solidFill>
                    <a:srgbClr val="000000"/>
                  </a:solidFill>
                </a:rPr>
                <a:t>’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614" name="AutoShape 12"/>
            <p:cNvSpPr>
              <a:spLocks noChangeArrowheads="1"/>
            </p:cNvSpPr>
            <p:nvPr/>
          </p:nvSpPr>
          <p:spPr bwMode="auto">
            <a:xfrm>
              <a:off x="2750671" y="3588671"/>
              <a:ext cx="685800" cy="588790"/>
            </a:xfrm>
            <a:prstGeom prst="roundRect">
              <a:avLst>
                <a:gd name="adj" fmla="val 347"/>
              </a:avLst>
            </a:prstGeom>
            <a:gradFill rotWithShape="1">
              <a:gsLst>
                <a:gs pos="0">
                  <a:srgbClr val="E5EEFF"/>
                </a:gs>
                <a:gs pos="64999">
                  <a:srgbClr val="BFD5FF"/>
                </a:gs>
                <a:gs pos="100000">
                  <a:srgbClr val="A3C4FF"/>
                </a:gs>
              </a:gsLst>
              <a:lin ang="5400000" scaled="1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rgbClr val="000000"/>
                  </a:solidFill>
                </a:rPr>
                <a:t>‘</a:t>
              </a:r>
              <a:r>
                <a:rPr lang="en-US">
                  <a:solidFill>
                    <a:srgbClr val="000000"/>
                  </a:solidFill>
                </a:rPr>
                <a:t>2</a:t>
              </a:r>
              <a:r>
                <a:rPr lang="en-US" altLang="en-US">
                  <a:solidFill>
                    <a:srgbClr val="000000"/>
                  </a:solidFill>
                </a:rPr>
                <a:t>’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5605" name="Rectangle 13"/>
          <p:cNvSpPr>
            <a:spLocks noChangeArrowheads="1"/>
          </p:cNvSpPr>
          <p:nvPr/>
        </p:nvSpPr>
        <p:spPr bwMode="auto">
          <a:xfrm>
            <a:off x="946150" y="1674813"/>
            <a:ext cx="72517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int</a:t>
            </a:r>
            <a:r>
              <a:rPr 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n1, n2;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cout</a:t>
            </a:r>
            <a:r>
              <a:rPr 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&lt;&lt; </a:t>
            </a:r>
            <a:r>
              <a:rPr lang="en-US" sz="1800" b="1" dirty="0" smtClean="0">
                <a:solidFill>
                  <a:srgbClr val="4200FF"/>
                </a:solidFill>
                <a:latin typeface="Courier New" panose="02070309020205020404" pitchFamily="49" charset="0"/>
              </a:rPr>
              <a:t>"Enter </a:t>
            </a:r>
            <a:r>
              <a:rPr lang="en-US" sz="1800" b="1" dirty="0">
                <a:solidFill>
                  <a:srgbClr val="4200FF"/>
                </a:solidFill>
                <a:latin typeface="Courier New" panose="02070309020205020404" pitchFamily="49" charset="0"/>
              </a:rPr>
              <a:t>2 numbers to sum: </a:t>
            </a:r>
            <a:r>
              <a:rPr lang="en-US" sz="1800" b="1" dirty="0" smtClean="0">
                <a:solidFill>
                  <a:srgbClr val="4200FF"/>
                </a:solidFill>
                <a:latin typeface="Courier New" panose="02070309020205020404" pitchFamily="49" charset="0"/>
              </a:rPr>
              <a:t>"</a:t>
            </a:r>
            <a:r>
              <a:rPr 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en-US" sz="18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cin</a:t>
            </a:r>
            <a:r>
              <a:rPr 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&gt;&gt; n1 &gt;&gt; n2;</a:t>
            </a:r>
            <a:endParaRPr lang="en-US" sz="18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cout</a:t>
            </a:r>
            <a:r>
              <a:rPr 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&lt;&lt; n1 &lt;&lt; </a:t>
            </a:r>
            <a:r>
              <a:rPr lang="en-US" sz="1800" b="1" dirty="0" smtClean="0">
                <a:solidFill>
                  <a:srgbClr val="4200FF"/>
                </a:solidFill>
                <a:latin typeface="Courier New" panose="02070309020205020404" pitchFamily="49" charset="0"/>
              </a:rPr>
              <a:t>"</a:t>
            </a:r>
            <a:r>
              <a:rPr 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+</a:t>
            </a:r>
            <a:r>
              <a:rPr lang="en-US" sz="1800" b="1" dirty="0" smtClean="0">
                <a:solidFill>
                  <a:srgbClr val="4200FF"/>
                </a:solidFill>
                <a:latin typeface="Courier New" panose="02070309020205020404" pitchFamily="49" charset="0"/>
              </a:rPr>
              <a:t>"</a:t>
            </a:r>
            <a:r>
              <a:rPr 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&lt;&lt; n2 &lt;&lt; </a:t>
            </a:r>
            <a:r>
              <a:rPr lang="en-US" sz="1800" b="1" dirty="0" smtClean="0">
                <a:solidFill>
                  <a:srgbClr val="4200FF"/>
                </a:solidFill>
                <a:latin typeface="Courier New" panose="02070309020205020404" pitchFamily="49" charset="0"/>
              </a:rPr>
              <a:t>“</a:t>
            </a:r>
            <a:r>
              <a:rPr 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sz="1800" b="1" dirty="0" smtClean="0">
                <a:solidFill>
                  <a:srgbClr val="4200FF"/>
                </a:solidFill>
                <a:latin typeface="Courier New" panose="02070309020205020404" pitchFamily="49" charset="0"/>
              </a:rPr>
              <a:t>" </a:t>
            </a:r>
            <a:r>
              <a:rPr 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&lt;&lt; (n1 </a:t>
            </a: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</a:rPr>
              <a:t>+ n2);</a:t>
            </a:r>
            <a:endParaRPr lang="en-US" sz="1800" b="1" dirty="0">
              <a:latin typeface="Courier New" panose="02070309020205020404" pitchFamily="49" charset="0"/>
              <a:ea typeface="Menlo" charset="0"/>
              <a:cs typeface="Courier New" panose="02070309020205020404" pitchFamily="49" charset="0"/>
            </a:endParaRPr>
          </a:p>
        </p:txBody>
      </p:sp>
      <p:sp>
        <p:nvSpPr>
          <p:cNvPr id="25606" name="Slide Number Placeholder 1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49C941-26D2-4281-B788-E287964F98E8}" type="slidenum">
              <a:rPr 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19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66E39322-42A1-4362-9F70-1F185F2C129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Libraries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C++ Standard Libraries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#include &lt;Library_Name&gt;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Directive to "add" contents of library file to</a:t>
            </a:r>
            <a:br>
              <a:rPr lang="en-US" smtClean="0"/>
            </a:br>
            <a:r>
              <a:rPr lang="en-US" smtClean="0"/>
              <a:t>your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Called "preprocessor directive"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Executes before compiler, and simply "copies"</a:t>
            </a:r>
            <a:br>
              <a:rPr lang="en-US" smtClean="0"/>
            </a:br>
            <a:r>
              <a:rPr lang="en-US" smtClean="0"/>
              <a:t>library file into your program file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C++ has many libraries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Input/output, math, strings, etc.</a:t>
            </a:r>
          </a:p>
        </p:txBody>
      </p:sp>
      <p:sp>
        <p:nvSpPr>
          <p:cNvPr id="91140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565747"/>
      </p:ext>
    </p:extLst>
  </p:cSld>
  <p:clrMapOvr>
    <a:masterClrMapping/>
  </p:clrMapOvr>
  <p:transition spd="med">
    <p:wipe dir="r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1-</a:t>
            </a:r>
            <a:fld id="{DCC2E418-0451-4B2B-B42B-7527494C3ED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Namespaces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1238" y="1506538"/>
            <a:ext cx="7777162" cy="443706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/>
              <a:t>Namespaces defined: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/>
              <a:t>Collection of name definitions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/>
              <a:t>For now: interested in namespace "std"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/>
              <a:t>Has all standard library definitions we need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/>
              <a:t>Examples:</a:t>
            </a:r>
            <a:br>
              <a:rPr lang="en-US" sz="2800"/>
            </a:br>
            <a:r>
              <a:rPr lang="en-US" sz="2800"/>
              <a:t>#include &lt;iostream&gt;</a:t>
            </a:r>
            <a:br>
              <a:rPr lang="en-US" sz="2800"/>
            </a:br>
            <a:r>
              <a:rPr lang="en-US" sz="2800"/>
              <a:t>using namespace std;	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/>
              <a:t>Includes entire standard library of name definitions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/>
              <a:t>     #include &lt;iostream&gt;using std::cin;	</a:t>
            </a:r>
            <a:br>
              <a:rPr lang="en-US" sz="2800"/>
            </a:br>
            <a:r>
              <a:rPr lang="en-US" sz="2800"/>
              <a:t>using std::cout;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/>
              <a:t>Can specify just the objects we want</a:t>
            </a:r>
          </a:p>
        </p:txBody>
      </p:sp>
      <p:sp>
        <p:nvSpPr>
          <p:cNvPr id="93188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 </a:t>
            </a:r>
            <a:endParaRPr lang="en-CA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12408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8CA340-3D94-4FB6-8127-A44E42C12F14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  <a:noFill/>
        </p:spPr>
        <p:txBody>
          <a:bodyPr lIns="90488" tIns="44450" rIns="90488" bIns="44450"/>
          <a:lstStyle/>
          <a:p>
            <a:pPr algn="ctr" eaLnBrk="1" hangingPunct="1"/>
            <a:r>
              <a:rPr lang="en-US" smtClean="0"/>
              <a:t>The Result :   a.out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458200" cy="51054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z="2800" dirty="0" smtClean="0"/>
              <a:t>If there are no errors in </a:t>
            </a:r>
            <a:r>
              <a:rPr lang="en-US" sz="2800" dirty="0" smtClean="0"/>
              <a:t>program.cpp, </a:t>
            </a:r>
            <a:r>
              <a:rPr lang="en-US" sz="2800" dirty="0" smtClean="0"/>
              <a:t>this command produces an </a:t>
            </a:r>
            <a:r>
              <a:rPr lang="en-US" sz="2800" b="1" dirty="0" smtClean="0"/>
              <a:t>executable file</a:t>
            </a:r>
            <a:r>
              <a:rPr lang="en-US" sz="2800" dirty="0" smtClean="0"/>
              <a:t>, which is one that can be executed (run).</a:t>
            </a:r>
          </a:p>
          <a:p>
            <a:pPr eaLnBrk="1" hangingPunct="1"/>
            <a:r>
              <a:rPr lang="en-US" sz="2800" dirty="0" smtClean="0"/>
              <a:t>If you do not use the “-o” option, the compiler names the executable file </a:t>
            </a:r>
            <a:r>
              <a:rPr lang="en-US" sz="2800" b="1" dirty="0" err="1" smtClean="0"/>
              <a:t>a.out</a:t>
            </a:r>
            <a:r>
              <a:rPr lang="en-US" sz="2800" dirty="0" smtClean="0"/>
              <a:t> .</a:t>
            </a:r>
            <a:endParaRPr lang="en-US" sz="2800" b="1" dirty="0" smtClean="0"/>
          </a:p>
          <a:p>
            <a:pPr eaLnBrk="1" hangingPunct="1"/>
            <a:r>
              <a:rPr lang="en-US" sz="2800" dirty="0" smtClean="0"/>
              <a:t>To execute the program, at the prompt, type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dirty="0" smtClean="0"/>
              <a:t>			 </a:t>
            </a:r>
            <a:r>
              <a:rPr lang="en-US" dirty="0" smtClean="0"/>
              <a:t>./</a:t>
            </a:r>
            <a:r>
              <a:rPr lang="en-US" dirty="0" err="1" smtClean="0"/>
              <a:t>program.out</a:t>
            </a:r>
            <a:endParaRPr lang="en-US" b="1" dirty="0" smtClean="0"/>
          </a:p>
          <a:p>
            <a:pPr eaLnBrk="1" hangingPunct="1"/>
            <a:r>
              <a:rPr lang="en-US" sz="2800" dirty="0" smtClean="0"/>
              <a:t>Although we call this process “compiling a program,” what actually happens is more complicated.</a:t>
            </a:r>
          </a:p>
        </p:txBody>
      </p:sp>
    </p:spTree>
    <p:extLst>
      <p:ext uri="{BB962C8B-B14F-4D97-AF65-F5344CB8AC3E}">
        <p14:creationId xmlns:p14="http://schemas.microsoft.com/office/powerpoint/2010/main" val="3290466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Programming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be using the “make” system to automate what was shown in the previous few slides</a:t>
            </a:r>
          </a:p>
          <a:p>
            <a:r>
              <a:rPr lang="en-US" dirty="0" smtClean="0"/>
              <a:t>This will be discussed in 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1-</a:t>
            </a:r>
            <a:fld id="{C4BBDE54-26C5-4569-B629-EB41EA12D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2012 Pearson Addison-Wesley. All rights reserved.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1592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6425" cy="865187"/>
          </a:xfrm>
        </p:spPr>
        <p:txBody>
          <a:bodyPr tIns="3528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Variable Declaration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6425" cy="4751388"/>
          </a:xfrm>
        </p:spPr>
        <p:txBody>
          <a:bodyPr tIns="17640"/>
          <a:lstStyle/>
          <a:p>
            <a:pPr marL="682625" indent="-681038">
              <a:tabLst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  <a:tab pos="9598025" algn="l"/>
                <a:tab pos="10055225" algn="l"/>
                <a:tab pos="10512425" algn="l"/>
              </a:tabLst>
            </a:pPr>
            <a:endParaRPr lang="en-US" sz="2000" smtClean="0"/>
          </a:p>
          <a:p>
            <a:pPr marL="682625" indent="-681038">
              <a:buFont typeface="Times New Roman" pitchFamily="18" charset="0"/>
              <a:buChar char="•"/>
              <a:tabLst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  <a:tab pos="9598025" algn="l"/>
                <a:tab pos="10055225" algn="l"/>
                <a:tab pos="10512425" algn="l"/>
              </a:tabLst>
            </a:pPr>
            <a:r>
              <a:rPr lang="en-US" sz="2000" smtClean="0"/>
              <a:t>Syntax:	 </a:t>
            </a:r>
            <a:r>
              <a:rPr lang="en-US" sz="2000" b="1" smtClean="0">
                <a:solidFill>
                  <a:srgbClr val="B8004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&lt;type&gt;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&lt;legal identifier&gt;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682625" indent="-681038">
              <a:buFont typeface="Times New Roman" pitchFamily="18" charset="0"/>
              <a:buChar char="•"/>
              <a:tabLst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  <a:tab pos="9598025" algn="l"/>
                <a:tab pos="10055225" algn="l"/>
                <a:tab pos="10512425" algn="l"/>
              </a:tabLst>
            </a:pPr>
            <a:r>
              <a:rPr lang="en-US" sz="2000" smtClean="0"/>
              <a:t>Examples:	</a:t>
            </a:r>
          </a:p>
          <a:p>
            <a:pPr marL="2286000" lvl="2" indent="-455613">
              <a:tabLst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  <a:tab pos="9598025" algn="l"/>
                <a:tab pos="10055225" algn="l"/>
                <a:tab pos="10512425" algn="l"/>
              </a:tabLst>
            </a:pPr>
            <a:r>
              <a:rPr lang="en-US" sz="2000" b="1" smtClean="0">
                <a:solidFill>
                  <a:srgbClr val="B8004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	</a:t>
            </a:r>
          </a:p>
          <a:p>
            <a:pPr marL="2286000" lvl="2" indent="-455613">
              <a:tabLst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  <a:tab pos="9598025" algn="l"/>
                <a:tab pos="10055225" algn="l"/>
                <a:tab pos="10512425" algn="l"/>
              </a:tabLst>
            </a:pPr>
            <a:r>
              <a:rPr lang="en-US" sz="2000" b="1" smtClean="0">
                <a:solidFill>
                  <a:srgbClr val="B8004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average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2286000" lvl="2" indent="-455613">
              <a:tabLst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  <a:tab pos="9598025" algn="l"/>
                <a:tab pos="10055225" algn="l"/>
                <a:tab pos="10512425" algn="l"/>
              </a:tabLst>
            </a:pPr>
            <a:r>
              <a:rPr lang="en-US" sz="2000" b="1" smtClean="0">
                <a:solidFill>
                  <a:srgbClr val="B8004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= 98;	</a:t>
            </a:r>
          </a:p>
          <a:p>
            <a:pPr marL="682625" indent="-681038">
              <a:buClrTx/>
              <a:buSzTx/>
              <a:buFontTx/>
              <a:buNone/>
              <a:tabLst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  <a:tab pos="9598025" algn="l"/>
                <a:tab pos="10055225" algn="l"/>
                <a:tab pos="10512425" algn="l"/>
              </a:tabLst>
            </a:pPr>
            <a:endParaRPr lang="en-US" sz="2000" smtClean="0"/>
          </a:p>
          <a:p>
            <a:pPr marL="1484313" lvl="1" indent="-568325">
              <a:buFont typeface="Times New Roman" pitchFamily="18" charset="0"/>
              <a:buChar char="–"/>
              <a:tabLst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  <a:tab pos="9598025" algn="l"/>
                <a:tab pos="10055225" algn="l"/>
                <a:tab pos="10512425" algn="l"/>
              </a:tabLst>
            </a:pPr>
            <a:r>
              <a:rPr lang="en-US" sz="2000" smtClean="0"/>
              <a:t>Must be declared before being used </a:t>
            </a:r>
          </a:p>
          <a:p>
            <a:pPr marL="1484313" lvl="1" indent="-568325">
              <a:buFont typeface="Times New Roman" pitchFamily="18" charset="0"/>
              <a:buChar char="–"/>
              <a:tabLst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  <a:tab pos="9598025" algn="l"/>
                <a:tab pos="10055225" algn="l"/>
                <a:tab pos="10512425" algn="l"/>
              </a:tabLst>
            </a:pPr>
            <a:r>
              <a:rPr lang="en-US" sz="2000" smtClean="0"/>
              <a:t>May appear in various places and contexts (described later)</a:t>
            </a:r>
          </a:p>
          <a:p>
            <a:pPr marL="1484313" lvl="1" indent="-568325">
              <a:buFont typeface="Times New Roman" pitchFamily="18" charset="0"/>
              <a:buChar char="–"/>
              <a:tabLst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  <a:tab pos="9598025" algn="l"/>
                <a:tab pos="10055225" algn="l"/>
                <a:tab pos="10512425" algn="l"/>
              </a:tabLst>
            </a:pPr>
            <a:r>
              <a:rPr lang="en-US" sz="2000" smtClean="0"/>
              <a:t>Must be declared of a given type (e.g. int, float, char, etc.)	</a:t>
            </a:r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562600" y="2362200"/>
            <a:ext cx="2971800" cy="457200"/>
          </a:xfrm>
          <a:prstGeom prst="wedgeRectCallout">
            <a:avLst>
              <a:gd name="adj1" fmla="val -29986"/>
              <a:gd name="adj2" fmla="val -110352"/>
            </a:avLst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lIns="90000" tIns="45000" rIns="90000" bIns="45000" anchor="ctr"/>
          <a:lstStyle/>
          <a:p>
            <a:pPr algn="ctr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+mn-lt"/>
                <a:ea typeface="+mn-ea"/>
              </a:rPr>
              <a:t>S</a:t>
            </a:r>
            <a:r>
              <a:rPr lang="en-US" sz="2000" dirty="0">
                <a:solidFill>
                  <a:srgbClr val="000000"/>
                </a:solidFill>
                <a:latin typeface="+mn-lt"/>
                <a:ea typeface="+mn-ea"/>
              </a:rPr>
              <a:t>emicolon required!</a:t>
            </a:r>
          </a:p>
        </p:txBody>
      </p:sp>
      <p:sp>
        <p:nvSpPr>
          <p:cNvPr id="17413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10D2D187-4AF0-400C-B4A4-6D15BDFAE69F}" type="slidenum">
              <a:rPr lang="en-US" sz="1200">
                <a:solidFill>
                  <a:srgbClr val="000000"/>
                </a:solidFill>
              </a:rPr>
              <a:pPr algn="r" eaLnBrk="1" hangingPunct="1">
                <a:lnSpc>
                  <a:spcPct val="80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LGC Sans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</a:pPr>
            <a:fld id="{74B76685-82DE-4CA6-B75C-635B5FD29DBD}" type="slidenum">
              <a:rPr lang="en-US" altLang="en-US" sz="1400" smtClean="0">
                <a:solidFill>
                  <a:schemeClr val="tx1"/>
                </a:solidFill>
              </a:rPr>
              <a:pPr>
                <a:lnSpc>
                  <a:spcPct val="80000"/>
                </a:lnSpc>
                <a:spcBef>
                  <a:spcPts val="600"/>
                </a:spcBef>
              </a:pPr>
              <a:t>9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Variable Declarations (con’t)</a:t>
            </a:r>
          </a:p>
        </p:txBody>
      </p:sp>
      <p:sp useBgFill="1"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10600" cy="495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When we declare a variable, we tell C++:</a:t>
            </a:r>
          </a:p>
          <a:p>
            <a:pPr lvl="1" eaLnBrk="1" hangingPunct="1"/>
            <a:r>
              <a:rPr lang="en-US" smtClean="0"/>
              <a:t>When and where to set aside memory space for the variable</a:t>
            </a:r>
          </a:p>
          <a:p>
            <a:pPr lvl="1" eaLnBrk="1" hangingPunct="1"/>
            <a:r>
              <a:rPr lang="en-US" smtClean="0"/>
              <a:t>How much memory to set aside</a:t>
            </a:r>
          </a:p>
          <a:p>
            <a:pPr lvl="1" eaLnBrk="1" hangingPunct="1"/>
            <a:r>
              <a:rPr lang="en-US" smtClean="0"/>
              <a:t>How to interpret the contents of that memory: the specified data </a:t>
            </a:r>
            <a:r>
              <a:rPr lang="en-US" b="1" smtClean="0"/>
              <a:t>type</a:t>
            </a:r>
          </a:p>
          <a:p>
            <a:pPr lvl="1" eaLnBrk="1" hangingPunct="1"/>
            <a:r>
              <a:rPr lang="en-US" smtClean="0"/>
              <a:t>What name we will be referring to that location by: its </a:t>
            </a:r>
            <a:r>
              <a:rPr lang="en-US" b="1" smtClean="0"/>
              <a:t>identifier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DejaVu LGC Sans"/>
      </a:majorFont>
      <a:minorFont>
        <a:latin typeface="Arial"/>
        <a:ea typeface="ＭＳ Ｐゴシック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80000"/>
          </a:lnSpc>
          <a:spcBef>
            <a:spcPts val="60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DejaVu LGC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80000"/>
          </a:lnSpc>
          <a:spcBef>
            <a:spcPts val="60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DejaVu LGC San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3917</TotalTime>
  <Words>2395</Words>
  <Application>Microsoft Office PowerPoint</Application>
  <PresentationFormat>On-screen Show (4:3)</PresentationFormat>
  <Paragraphs>533</Paragraphs>
  <Slides>58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58</vt:i4>
      </vt:variant>
    </vt:vector>
  </HeadingPairs>
  <TitlesOfParts>
    <vt:vector size="73" baseType="lpstr">
      <vt:lpstr>ＭＳ Ｐゴシック</vt:lpstr>
      <vt:lpstr>ＭＳ Ｐゴシック</vt:lpstr>
      <vt:lpstr>Arial</vt:lpstr>
      <vt:lpstr>Calibri</vt:lpstr>
      <vt:lpstr>Courier New</vt:lpstr>
      <vt:lpstr>DejaVu LGC Sans</vt:lpstr>
      <vt:lpstr>Menlo</vt:lpstr>
      <vt:lpstr>Monaco</vt:lpstr>
      <vt:lpstr>Monotype Sorts</vt:lpstr>
      <vt:lpstr>Symbol</vt:lpstr>
      <vt:lpstr>Times New Roman</vt:lpstr>
      <vt:lpstr>Wingdings</vt:lpstr>
      <vt:lpstr>Office Theme</vt:lpstr>
      <vt:lpstr>1_Office Theme</vt:lpstr>
      <vt:lpstr>2_Office Theme</vt:lpstr>
      <vt:lpstr>C++ Primer I</vt:lpstr>
      <vt:lpstr>Topics Covered</vt:lpstr>
      <vt:lpstr>A Sample C++ Program</vt:lpstr>
      <vt:lpstr>Using the C Compiler at UMBC</vt:lpstr>
      <vt:lpstr>Invoking the gcc Compiler</vt:lpstr>
      <vt:lpstr>The Result :   a.out</vt:lpstr>
      <vt:lpstr>UNIX Programming Tools</vt:lpstr>
      <vt:lpstr>Variable Declaration</vt:lpstr>
      <vt:lpstr>Variable Declarations (con’t)</vt:lpstr>
      <vt:lpstr>Identifiers</vt:lpstr>
      <vt:lpstr>Naming Conventions</vt:lpstr>
      <vt:lpstr>Naming Conventions in C++</vt:lpstr>
      <vt:lpstr>Naming Conventions in C++</vt:lpstr>
      <vt:lpstr>Data Types:  Display 1.2  Simple Types (1 of 2)</vt:lpstr>
      <vt:lpstr>Data Types:  Display 1.2  Simple Types (2 of 2)</vt:lpstr>
      <vt:lpstr>Assigning Data</vt:lpstr>
      <vt:lpstr>Data Assignment Rules</vt:lpstr>
      <vt:lpstr>Display 1.3   Some Escape Sequences (1 of 2)</vt:lpstr>
      <vt:lpstr>Display 1.3   Some Escape Sequences (2 of 2)</vt:lpstr>
      <vt:lpstr>Constants</vt:lpstr>
      <vt:lpstr>Constants</vt:lpstr>
      <vt:lpstr>Operators, Expressions</vt:lpstr>
      <vt:lpstr>Operators, Expressions</vt:lpstr>
      <vt:lpstr>Binary Operators</vt:lpstr>
      <vt:lpstr>Relational Operators</vt:lpstr>
      <vt:lpstr>Unary Operators</vt:lpstr>
      <vt:lpstr>Precedence, Associativity</vt:lpstr>
      <vt:lpstr>Arithmetic Precision</vt:lpstr>
      <vt:lpstr>Arithmetic Precision Examples</vt:lpstr>
      <vt:lpstr>Individual Arithmetic Precision </vt:lpstr>
      <vt:lpstr>Type Casting </vt:lpstr>
      <vt:lpstr>Type Casting </vt:lpstr>
      <vt:lpstr>Shorthand Operators</vt:lpstr>
      <vt:lpstr>Shorthand Operators: Two Options</vt:lpstr>
      <vt:lpstr>Post-Increment in Action</vt:lpstr>
      <vt:lpstr>Pre-Increment in Action</vt:lpstr>
      <vt:lpstr>Assigning Data: Shorthand Notations</vt:lpstr>
      <vt:lpstr>Commenting Programs</vt:lpstr>
      <vt:lpstr>Commenting Programs</vt:lpstr>
      <vt:lpstr>Comment Examples</vt:lpstr>
      <vt:lpstr>Tricky Comments</vt:lpstr>
      <vt:lpstr>C-strings</vt:lpstr>
      <vt:lpstr>C-strings</vt:lpstr>
      <vt:lpstr>String type</vt:lpstr>
      <vt:lpstr>String Equality</vt:lpstr>
      <vt:lpstr>Console Input/Output</vt:lpstr>
      <vt:lpstr>Console Output</vt:lpstr>
      <vt:lpstr>Separating Lines of Output</vt:lpstr>
      <vt:lpstr>Input/Output (1 of 2)</vt:lpstr>
      <vt:lpstr>Input/Output (2 of 2)</vt:lpstr>
      <vt:lpstr>Formatting Output</vt:lpstr>
      <vt:lpstr>Formatting Numbers</vt:lpstr>
      <vt:lpstr>Error Output</vt:lpstr>
      <vt:lpstr>Input Using cin</vt:lpstr>
      <vt:lpstr>Prompting for Input: cin and cout</vt:lpstr>
      <vt:lpstr>Reading from the Console</vt:lpstr>
      <vt:lpstr>Libraries</vt:lpstr>
      <vt:lpstr>Namespaces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202</dc:title>
  <dc:creator>Dennis L. Frey</dc:creator>
  <cp:lastModifiedBy>John Park</cp:lastModifiedBy>
  <cp:revision>373</cp:revision>
  <cp:lastPrinted>1601-01-01T00:00:00Z</cp:lastPrinted>
  <dcterms:created xsi:type="dcterms:W3CDTF">2007-07-24T16:50:28Z</dcterms:created>
  <dcterms:modified xsi:type="dcterms:W3CDTF">2014-01-29T21:56:38Z</dcterms:modified>
</cp:coreProperties>
</file>