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9" r:id="rId6"/>
    <p:sldId id="274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>
      <a:defRPr>
        <a:latin typeface="Calibri"/>
        <a:ea typeface="Calibri"/>
        <a:cs typeface="Calibri"/>
        <a:sym typeface="Calibri"/>
      </a:defRPr>
    </a:lvl6pPr>
    <a:lvl7pPr>
      <a:defRPr>
        <a:latin typeface="Calibri"/>
        <a:ea typeface="Calibri"/>
        <a:cs typeface="Calibri"/>
        <a:sym typeface="Calibri"/>
      </a:defRPr>
    </a:lvl7pPr>
    <a:lvl8pPr>
      <a:defRPr>
        <a:latin typeface="Calibri"/>
        <a:ea typeface="Calibri"/>
        <a:cs typeface="Calibri"/>
        <a:sym typeface="Calibri"/>
      </a:defRPr>
    </a:lvl8pPr>
    <a:lvl9pPr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  <p:showPr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448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11075-9B99-FD4D-8D03-4D5DCB9EE1A2}" type="datetimeFigureOut">
              <a:rPr lang="en-US" smtClean="0"/>
              <a:pPr/>
              <a:t>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63DB4-57ED-544F-8D47-1C4B4BE238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8138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730232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49878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Just to let them know the emphasis of the course.</a:t>
            </a:r>
          </a:p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By software engineering techniques, I mean things like proper code design, unit and integration testing, and debugging. Basically, the things listed in the lecture schedule.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spcBef>
                <a:spcPts val="400"/>
              </a:spcBef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Minimally,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Show them the web site home page and its menu.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Show them the schedule and that the entries are links to the lectures, projects, etc.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Tell them that labs don’t start until the 3</a:t>
            </a:r>
            <a:r>
              <a:rPr sz="1200" baseline="30000"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sz="1200">
                <a:latin typeface="Calibri"/>
                <a:ea typeface="Calibri"/>
                <a:cs typeface="Calibri"/>
                <a:sym typeface="Calibri"/>
              </a:rPr>
              <a:t> week (2</a:t>
            </a:r>
            <a:r>
              <a:rPr sz="1200" baseline="30000"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sz="1200">
                <a:latin typeface="Calibri"/>
                <a:ea typeface="Calibri"/>
                <a:cs typeface="Calibri"/>
                <a:sym typeface="Calibri"/>
              </a:rPr>
              <a:t> full week) of classes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Show them the Resources link so that they know where to get help</a:t>
            </a:r>
          </a:p>
          <a:p>
            <a:pPr lvl="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Show them the Syllabus link and go over how they will be graded and Academic Conduct Policies (and anything else you want)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[M:S14]</a:t>
            </a:r>
          </a:p>
          <a:p>
            <a:pPr lvl="0" defTabSz="914400">
              <a:lnSpc>
                <a:spcPct val="100000"/>
              </a:lnSpc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- The dotted line between the two Pythons indicates that it has both procedural and OOP aspects.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1200"/>
              <a:t>- They’ll be familiar with the concept of interpreting because of Python, but probably not compilation.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Ask the students to point out differences between the two code segments before showing them the list.</a:t>
            </a:r>
          </a:p>
          <a:p>
            <a:pPr marL="171450" lvl="0" indent="-171450" defTabSz="914400">
              <a:lnSpc>
                <a:spcPct val="100000"/>
              </a:lnSpc>
              <a:spcBef>
                <a:spcPts val="400"/>
              </a:spcBef>
              <a:buSzPct val="100000"/>
              <a:buChar char="-"/>
              <a:defRPr sz="1800"/>
            </a:pPr>
            <a:r>
              <a:rPr sz="1200">
                <a:latin typeface="Calibri"/>
                <a:ea typeface="Calibri"/>
                <a:cs typeface="Calibri"/>
                <a:sym typeface="Calibri"/>
              </a:rPr>
              <a:t>A few people may not have had Python. Let them know that they do not have to learn it and will not be tested on it.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indent="457200" algn="ctr">
        <a:defRPr sz="4400">
          <a:latin typeface="Calibri"/>
          <a:ea typeface="Calibri"/>
          <a:cs typeface="Calibri"/>
          <a:sym typeface="Calibri"/>
        </a:defRPr>
      </a:lvl6pPr>
      <a:lvl7pPr indent="914400" algn="ctr">
        <a:defRPr sz="4400">
          <a:latin typeface="Calibri"/>
          <a:ea typeface="Calibri"/>
          <a:cs typeface="Calibri"/>
          <a:sym typeface="Calibri"/>
        </a:defRPr>
      </a:lvl7pPr>
      <a:lvl8pPr indent="1371600" algn="ctr">
        <a:defRPr sz="4400">
          <a:latin typeface="Calibri"/>
          <a:ea typeface="Calibri"/>
          <a:cs typeface="Calibri"/>
          <a:sym typeface="Calibri"/>
        </a:defRPr>
      </a:lvl8pPr>
      <a:lvl9pPr indent="1828800"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cs.umbc.edu/courses/undergraduate/202/spring1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Course Introduction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800"/>
              </a:spcBef>
              <a:buSzTx/>
              <a:buNone/>
              <a:defRPr sz="3400"/>
            </a:lvl1pPr>
          </a:lstStyle>
          <a:p>
            <a:pPr lvl="0">
              <a:defRPr sz="1800"/>
            </a:pPr>
            <a:r>
              <a:rPr sz="3400"/>
              <a:t>CMSC 202 - Computer Science II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Why C++ for 202?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3200"/>
              <a:t>Popular modern OO language</a:t>
            </a:r>
          </a:p>
          <a:p>
            <a:pPr lvl="0">
              <a:buChar char="•"/>
              <a:defRPr sz="1800"/>
            </a:pPr>
            <a:r>
              <a:rPr sz="3200"/>
              <a:t>Wide industry usage</a:t>
            </a:r>
          </a:p>
          <a:p>
            <a:pPr lvl="0">
              <a:buChar char="•"/>
              <a:defRPr sz="1800"/>
            </a:pPr>
            <a:r>
              <a:rPr sz="3200"/>
              <a:t>Used in many types of applications</a:t>
            </a:r>
          </a:p>
          <a:p>
            <a:pPr lvl="0">
              <a:buChar char="•"/>
              <a:defRPr sz="1800"/>
            </a:pPr>
            <a:r>
              <a:rPr sz="3200"/>
              <a:t>Desirable features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Object-oriented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Portable (not as much as Java, but fairly so)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Efficient</a:t>
            </a:r>
          </a:p>
          <a:p>
            <a:pPr marL="742950" lvl="1" indent="-285750">
              <a:spcBef>
                <a:spcPts val="600"/>
              </a:spcBef>
              <a:defRPr sz="1800"/>
            </a:pPr>
            <a:r>
              <a:rPr sz="2800"/>
              <a:t>Retains much of its C origins</a:t>
            </a:r>
          </a:p>
        </p:txBody>
      </p:sp>
      <p:sp>
        <p:nvSpPr>
          <p:cNvPr id="118" name="Shape 118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8</a:t>
            </a:r>
          </a:p>
        </p:txBody>
      </p:sp>
      <p:sp>
        <p:nvSpPr>
          <p:cNvPr id="119" name="Shape 119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1" build="p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  <p:sp>
        <p:nvSpPr>
          <p:cNvPr id="122" name="Shape 122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9</a:t>
            </a:r>
          </a:p>
        </p:txBody>
      </p:sp>
      <p:sp>
        <p:nvSpPr>
          <p:cNvPr id="123" name="Shape 123"/>
          <p:cNvSpPr/>
          <p:nvPr/>
        </p:nvSpPr>
        <p:spPr>
          <a:xfrm>
            <a:off x="571500" y="2525248"/>
            <a:ext cx="8001000" cy="2811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marL="267890" lvl="0" indent="-267890">
              <a:spcBef>
                <a:spcPts val="300"/>
              </a:spcBef>
              <a:buSzPct val="100000"/>
              <a:buFont typeface="Arial"/>
              <a:buChar char="•"/>
            </a:pPr>
            <a:r>
              <a:rPr sz="2500">
                <a:latin typeface="Arial"/>
                <a:ea typeface="Arial"/>
                <a:cs typeface="Arial"/>
                <a:sym typeface="Arial"/>
              </a:rPr>
              <a:t>Created in 1979 by Bjarne Stroustrup of Bell Labs (home of UNIX and C).</a:t>
            </a:r>
          </a:p>
          <a:p>
            <a:pPr marL="267890" lvl="0" indent="-267890">
              <a:spcBef>
                <a:spcPts val="300"/>
              </a:spcBef>
              <a:buSzPct val="100000"/>
              <a:buFont typeface="Arial"/>
              <a:buChar char="•"/>
            </a:pPr>
            <a:r>
              <a:rPr sz="2500">
                <a:latin typeface="Arial"/>
                <a:ea typeface="Arial"/>
                <a:cs typeface="Arial"/>
                <a:sym typeface="Arial"/>
              </a:rPr>
              <a:t>Added object-oriented features to C.</a:t>
            </a:r>
          </a:p>
          <a:p>
            <a:pPr marL="267890" lvl="0" indent="-267890">
              <a:spcBef>
                <a:spcPts val="300"/>
              </a:spcBef>
              <a:buSzPct val="100000"/>
              <a:buFont typeface="Arial"/>
              <a:buChar char="•"/>
            </a:pPr>
            <a:r>
              <a:rPr sz="2500">
                <a:latin typeface="Arial"/>
                <a:ea typeface="Arial"/>
                <a:cs typeface="Arial"/>
                <a:sym typeface="Arial"/>
              </a:rPr>
              <a:t>Renamed to C++ in honor of auto-increment operator.</a:t>
            </a:r>
          </a:p>
          <a:p>
            <a:pPr marL="267890" lvl="0" indent="-267890">
              <a:spcBef>
                <a:spcPts val="300"/>
              </a:spcBef>
              <a:buSzPct val="100000"/>
              <a:buFont typeface="Arial"/>
              <a:buChar char="•"/>
            </a:pPr>
            <a:r>
              <a:rPr sz="2500">
                <a:latin typeface="Arial"/>
                <a:ea typeface="Arial"/>
                <a:cs typeface="Arial"/>
                <a:sym typeface="Arial"/>
              </a:rPr>
              <a:t>Later standardized with several International Organization for Standards (ISO) specifications.</a:t>
            </a:r>
          </a:p>
          <a:p>
            <a:pPr marL="267890" lvl="0" indent="-267890">
              <a:spcBef>
                <a:spcPts val="300"/>
              </a:spcBef>
              <a:buSzPct val="100000"/>
              <a:buFont typeface="Arial"/>
              <a:buChar char="•"/>
            </a:pPr>
            <a:r>
              <a:rPr sz="2500">
                <a:latin typeface="Arial"/>
                <a:ea typeface="Arial"/>
                <a:cs typeface="Arial"/>
                <a:sym typeface="Arial"/>
              </a:rPr>
              <a:t>Greatly influenced Java development (1991).</a:t>
            </a:r>
          </a:p>
        </p:txBody>
      </p:sp>
      <p:sp>
        <p:nvSpPr>
          <p:cNvPr id="124" name="Shape 124"/>
          <p:cNvSpPr/>
          <p:nvPr/>
        </p:nvSpPr>
        <p:spPr>
          <a:xfrm>
            <a:off x="5376862" y="902233"/>
            <a:ext cx="2174876" cy="555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>
                <a:latin typeface="Arial"/>
                <a:ea typeface="Arial"/>
                <a:cs typeface="Arial"/>
                <a:sym typeface="Arial"/>
              </a:rPr>
              <a:t>Bjarne Stroustrup</a:t>
            </a:r>
            <a:br>
              <a:rPr>
                <a:latin typeface="Arial"/>
                <a:ea typeface="Arial"/>
                <a:cs typeface="Arial"/>
                <a:sym typeface="Arial"/>
              </a:rPr>
            </a:br>
            <a:r>
              <a:rPr sz="1400">
                <a:latin typeface="Arial"/>
                <a:ea typeface="Arial"/>
                <a:cs typeface="Arial"/>
                <a:sym typeface="Arial"/>
              </a:rPr>
              <a:t>(image from home page)</a:t>
            </a:r>
          </a:p>
        </p:txBody>
      </p:sp>
      <p:sp>
        <p:nvSpPr>
          <p:cNvPr id="125" name="Shape 125"/>
          <p:cNvSpPr/>
          <p:nvPr/>
        </p:nvSpPr>
        <p:spPr>
          <a:xfrm>
            <a:off x="609600" y="533400"/>
            <a:ext cx="3279379" cy="1293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>
              <a:defRPr sz="4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200"/>
              <a:t>Some C++ Background</a:t>
            </a:r>
          </a:p>
        </p:txBody>
      </p:sp>
      <p:pic>
        <p:nvPicPr>
          <p:cNvPr id="126" name="bjarne2.jpeg" descr="https://parasol.tamu.edu/~bs/bjarne2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99405" y="506313"/>
            <a:ext cx="1345190" cy="14874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>
            <a:lvl1pPr defTabSz="886968">
              <a:defRPr sz="3880"/>
            </a:lvl1pPr>
          </a:lstStyle>
          <a:p>
            <a:pPr lvl="0">
              <a:defRPr sz="1800"/>
            </a:pPr>
            <a:r>
              <a:rPr sz="3880"/>
              <a:t>Interpreters, Compilers, and Hybrids</a:t>
            </a:r>
          </a:p>
        </p:txBody>
      </p:sp>
      <p:sp>
        <p:nvSpPr>
          <p:cNvPr id="131" name="Shape 131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10</a:t>
            </a:r>
          </a:p>
        </p:txBody>
      </p:sp>
      <p:grpSp>
        <p:nvGrpSpPr>
          <p:cNvPr id="141" name="Group 141"/>
          <p:cNvGrpSpPr/>
          <p:nvPr/>
        </p:nvGrpSpPr>
        <p:grpSpPr>
          <a:xfrm>
            <a:off x="533399" y="1143000"/>
            <a:ext cx="8382002" cy="1795852"/>
            <a:chOff x="0" y="0"/>
            <a:chExt cx="8382000" cy="1795851"/>
          </a:xfrm>
        </p:grpSpPr>
        <p:sp>
          <p:nvSpPr>
            <p:cNvPr id="132" name="Shape 132"/>
            <p:cNvSpPr/>
            <p:nvPr/>
          </p:nvSpPr>
          <p:spPr>
            <a:xfrm>
              <a:off x="3276600" y="1219651"/>
              <a:ext cx="5105401" cy="576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Interpreter is unique to each </a:t>
              </a:r>
              <a:r>
                <a:rPr sz="1600" b="1" i="1"/>
                <a:t>platform (operating system)</a:t>
              </a:r>
            </a:p>
          </p:txBody>
        </p:sp>
        <p:sp>
          <p:nvSpPr>
            <p:cNvPr id="133" name="Shape 133"/>
            <p:cNvSpPr/>
            <p:nvPr/>
          </p:nvSpPr>
          <p:spPr>
            <a:xfrm>
              <a:off x="380999" y="900446"/>
              <a:ext cx="1066801" cy="1588"/>
            </a:xfrm>
            <a:prstGeom prst="line">
              <a:avLst/>
            </a:prstGeom>
            <a:noFill/>
            <a:ln w="936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36" name="Group 136"/>
            <p:cNvGrpSpPr/>
            <p:nvPr/>
          </p:nvGrpSpPr>
          <p:grpSpPr>
            <a:xfrm>
              <a:off x="1447799" y="519113"/>
              <a:ext cx="1295401" cy="762001"/>
              <a:chOff x="0" y="0"/>
              <a:chExt cx="1295400" cy="762000"/>
            </a:xfrm>
          </p:grpSpPr>
          <p:sp>
            <p:nvSpPr>
              <p:cNvPr id="134" name="Shape 134"/>
              <p:cNvSpPr/>
              <p:nvPr/>
            </p:nvSpPr>
            <p:spPr>
              <a:xfrm>
                <a:off x="0" y="0"/>
                <a:ext cx="1295400" cy="762000"/>
              </a:xfrm>
              <a:prstGeom prst="rect">
                <a:avLst/>
              </a:prstGeom>
              <a:gradFill flip="none" rotWithShape="1"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0" y="67499"/>
                <a:ext cx="1295400" cy="627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6799" tIns="46799" rIns="46799" bIns="46799" numCol="1" anchor="ctr">
                <a:spAutoFit/>
              </a:bodyPr>
              <a:lstStyle>
                <a:lvl1pPr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translate &amp; execute</a:t>
                </a:r>
              </a:p>
            </p:txBody>
          </p:sp>
        </p:grpSp>
        <p:sp>
          <p:nvSpPr>
            <p:cNvPr id="137" name="Shape 137"/>
            <p:cNvSpPr/>
            <p:nvPr/>
          </p:nvSpPr>
          <p:spPr>
            <a:xfrm>
              <a:off x="152399" y="595533"/>
              <a:ext cx="1371601" cy="33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 b="1" i="1"/>
              </a:lvl1pPr>
            </a:lstStyle>
            <a:p>
              <a:pPr lvl="0">
                <a:defRPr sz="1800" b="0" i="0"/>
              </a:pPr>
              <a:r>
                <a:rPr sz="1600" b="1" i="1"/>
                <a:t>source code</a:t>
              </a:r>
            </a:p>
          </p:txBody>
        </p:sp>
        <p:sp>
          <p:nvSpPr>
            <p:cNvPr id="138" name="Shape 138"/>
            <p:cNvSpPr/>
            <p:nvPr/>
          </p:nvSpPr>
          <p:spPr>
            <a:xfrm>
              <a:off x="0" y="0"/>
              <a:ext cx="6781800" cy="360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1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/>
              </a:lvl1pPr>
            </a:lstStyle>
            <a:p>
              <a:pPr lvl="0">
                <a:defRPr b="0"/>
              </a:pPr>
              <a:r>
                <a:rPr b="1"/>
                <a:t>Interpreted Languages (e.g. JavaScript, Perl, Ruby)</a:t>
              </a:r>
            </a:p>
          </p:txBody>
        </p:sp>
        <p:sp>
          <p:nvSpPr>
            <p:cNvPr id="139" name="Shape 139"/>
            <p:cNvSpPr/>
            <p:nvPr/>
          </p:nvSpPr>
          <p:spPr>
            <a:xfrm>
              <a:off x="3276600" y="838510"/>
              <a:ext cx="2590801" cy="33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/>
              </a:lvl1pPr>
            </a:lstStyle>
            <a:p>
              <a:pPr lvl="0">
                <a:defRPr sz="1800"/>
              </a:pPr>
              <a:r>
                <a:rPr sz="1600"/>
                <a:t>Small, easy to write</a:t>
              </a:r>
            </a:p>
          </p:txBody>
        </p:sp>
        <p:sp>
          <p:nvSpPr>
            <p:cNvPr id="140" name="Shape 140"/>
            <p:cNvSpPr/>
            <p:nvPr/>
          </p:nvSpPr>
          <p:spPr>
            <a:xfrm>
              <a:off x="3276600" y="343069"/>
              <a:ext cx="4800601" cy="576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 b="1" i="1"/>
                <a:t>Interpreter</a:t>
              </a:r>
              <a:r>
                <a:rPr sz="1600"/>
                <a:t> translates source into binary and executes it</a:t>
              </a:r>
            </a:p>
          </p:txBody>
        </p:sp>
      </p:grpSp>
      <p:grpSp>
        <p:nvGrpSpPr>
          <p:cNvPr id="154" name="Group 154"/>
          <p:cNvGrpSpPr/>
          <p:nvPr/>
        </p:nvGrpSpPr>
        <p:grpSpPr>
          <a:xfrm>
            <a:off x="533399" y="3124199"/>
            <a:ext cx="7696202" cy="1295402"/>
            <a:chOff x="0" y="0"/>
            <a:chExt cx="7696200" cy="1295400"/>
          </a:xfrm>
        </p:grpSpPr>
        <p:sp>
          <p:nvSpPr>
            <p:cNvPr id="142" name="Shape 142"/>
            <p:cNvSpPr/>
            <p:nvPr/>
          </p:nvSpPr>
          <p:spPr>
            <a:xfrm>
              <a:off x="457199" y="914400"/>
              <a:ext cx="1066801" cy="1589"/>
            </a:xfrm>
            <a:prstGeom prst="line">
              <a:avLst/>
            </a:prstGeom>
            <a:noFill/>
            <a:ln w="936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>
              <a:off x="2819399" y="914400"/>
              <a:ext cx="1219202" cy="1589"/>
            </a:xfrm>
            <a:prstGeom prst="line">
              <a:avLst/>
            </a:prstGeom>
            <a:noFill/>
            <a:ln w="936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grpSp>
          <p:nvGrpSpPr>
            <p:cNvPr id="146" name="Group 146"/>
            <p:cNvGrpSpPr/>
            <p:nvPr/>
          </p:nvGrpSpPr>
          <p:grpSpPr>
            <a:xfrm>
              <a:off x="1523999" y="533400"/>
              <a:ext cx="1295401" cy="762001"/>
              <a:chOff x="0" y="0"/>
              <a:chExt cx="1295400" cy="762000"/>
            </a:xfrm>
          </p:grpSpPr>
          <p:sp>
            <p:nvSpPr>
              <p:cNvPr id="144" name="Shape 144"/>
              <p:cNvSpPr/>
              <p:nvPr/>
            </p:nvSpPr>
            <p:spPr>
              <a:xfrm>
                <a:off x="0" y="0"/>
                <a:ext cx="1295400" cy="762000"/>
              </a:xfrm>
              <a:prstGeom prst="rect">
                <a:avLst/>
              </a:prstGeom>
              <a:gradFill flip="none" rotWithShape="1"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/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189421" y="200849"/>
                <a:ext cx="916558" cy="360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none" lIns="46799" tIns="46799" rIns="46799" bIns="46799" numCol="1" anchor="ctr">
                <a:spAutoFit/>
              </a:bodyPr>
              <a:lstStyle>
                <a:lvl1pPr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compile</a:t>
                </a:r>
              </a:p>
            </p:txBody>
          </p:sp>
        </p:grpSp>
        <p:sp>
          <p:nvSpPr>
            <p:cNvPr id="147" name="Shape 147"/>
            <p:cNvSpPr/>
            <p:nvPr/>
          </p:nvSpPr>
          <p:spPr>
            <a:xfrm>
              <a:off x="228599" y="609600"/>
              <a:ext cx="1371601" cy="334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/>
              </a:lvl1pPr>
            </a:lstStyle>
            <a:p>
              <a:pPr lvl="0">
                <a:defRPr sz="1800"/>
              </a:pPr>
              <a:r>
                <a:rPr sz="1600"/>
                <a:t>source code</a:t>
              </a:r>
            </a:p>
          </p:txBody>
        </p:sp>
        <p:sp>
          <p:nvSpPr>
            <p:cNvPr id="148" name="Shape 148"/>
            <p:cNvSpPr/>
            <p:nvPr/>
          </p:nvSpPr>
          <p:spPr>
            <a:xfrm>
              <a:off x="-1" y="-1"/>
              <a:ext cx="4114801" cy="360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1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/>
              </a:lvl1pPr>
            </a:lstStyle>
            <a:p>
              <a:pPr lvl="0">
                <a:defRPr b="0"/>
              </a:pPr>
              <a:r>
                <a:rPr b="1"/>
                <a:t>Compiled Languages (e.g. C, C++)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2819399" y="609599"/>
              <a:ext cx="1371601" cy="33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 b="1" i="1"/>
              </a:lvl1pPr>
            </a:lstStyle>
            <a:p>
              <a:pPr lvl="0">
                <a:defRPr sz="1800" b="0" i="0"/>
              </a:pPr>
              <a:r>
                <a:rPr sz="1600" b="1" i="1"/>
                <a:t>binary code</a:t>
              </a:r>
            </a:p>
          </p:txBody>
        </p:sp>
        <p:grpSp>
          <p:nvGrpSpPr>
            <p:cNvPr id="152" name="Group 152"/>
            <p:cNvGrpSpPr/>
            <p:nvPr/>
          </p:nvGrpSpPr>
          <p:grpSpPr>
            <a:xfrm>
              <a:off x="4038600" y="533400"/>
              <a:ext cx="1295401" cy="762001"/>
              <a:chOff x="0" y="0"/>
              <a:chExt cx="1295400" cy="762000"/>
            </a:xfrm>
          </p:grpSpPr>
          <p:sp>
            <p:nvSpPr>
              <p:cNvPr id="150" name="Shape 150"/>
              <p:cNvSpPr/>
              <p:nvPr/>
            </p:nvSpPr>
            <p:spPr>
              <a:xfrm>
                <a:off x="0" y="0"/>
                <a:ext cx="1295400" cy="762000"/>
              </a:xfrm>
              <a:prstGeom prst="rect">
                <a:avLst/>
              </a:prstGeom>
              <a:gradFill flip="none" rotWithShape="1"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185905" y="200849"/>
                <a:ext cx="923590" cy="360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none" lIns="46799" tIns="46799" rIns="46799" bIns="46799" numCol="1" anchor="ctr">
                <a:spAutoFit/>
              </a:bodyPr>
              <a:lstStyle>
                <a:lvl1pPr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execute</a:t>
                </a:r>
              </a:p>
            </p:txBody>
          </p:sp>
        </p:grpSp>
        <p:sp>
          <p:nvSpPr>
            <p:cNvPr id="153" name="Shape 153"/>
            <p:cNvSpPr/>
            <p:nvPr/>
          </p:nvSpPr>
          <p:spPr>
            <a:xfrm>
              <a:off x="5715000" y="609600"/>
              <a:ext cx="1981201" cy="576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 b="1" i="1"/>
                <a:t>Compiler</a:t>
              </a:r>
              <a:r>
                <a:rPr sz="1600"/>
                <a:t> is </a:t>
              </a:r>
              <a:r>
                <a:rPr sz="1600" u="sng"/>
                <a:t>platform dependent</a:t>
              </a:r>
            </a:p>
          </p:txBody>
        </p:sp>
      </p:grpSp>
      <p:sp>
        <p:nvSpPr>
          <p:cNvPr id="155" name="Shape 155"/>
          <p:cNvSpPr/>
          <p:nvPr/>
        </p:nvSpPr>
        <p:spPr>
          <a:xfrm>
            <a:off x="6248400" y="5683250"/>
            <a:ext cx="2514600" cy="57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1600" b="1" i="1"/>
              <a:t>JVM</a:t>
            </a:r>
            <a:r>
              <a:rPr sz="1600"/>
              <a:t> is an interpreter that is </a:t>
            </a:r>
            <a:r>
              <a:rPr sz="1600" u="sng"/>
              <a:t>platform dependent</a:t>
            </a:r>
          </a:p>
        </p:txBody>
      </p:sp>
      <p:grpSp>
        <p:nvGrpSpPr>
          <p:cNvPr id="169" name="Group 169"/>
          <p:cNvGrpSpPr/>
          <p:nvPr/>
        </p:nvGrpSpPr>
        <p:grpSpPr>
          <a:xfrm>
            <a:off x="457199" y="4800599"/>
            <a:ext cx="8305801" cy="1795402"/>
            <a:chOff x="0" y="0"/>
            <a:chExt cx="8305799" cy="1795400"/>
          </a:xfrm>
        </p:grpSpPr>
        <p:grpSp>
          <p:nvGrpSpPr>
            <p:cNvPr id="158" name="Group 158"/>
            <p:cNvGrpSpPr/>
            <p:nvPr/>
          </p:nvGrpSpPr>
          <p:grpSpPr>
            <a:xfrm>
              <a:off x="1447799" y="457200"/>
              <a:ext cx="1295401" cy="762001"/>
              <a:chOff x="0" y="0"/>
              <a:chExt cx="1295400" cy="762000"/>
            </a:xfrm>
          </p:grpSpPr>
          <p:sp>
            <p:nvSpPr>
              <p:cNvPr id="156" name="Shape 156"/>
              <p:cNvSpPr/>
              <p:nvPr/>
            </p:nvSpPr>
            <p:spPr>
              <a:xfrm>
                <a:off x="0" y="0"/>
                <a:ext cx="1295400" cy="762000"/>
              </a:xfrm>
              <a:prstGeom prst="rect">
                <a:avLst/>
              </a:prstGeom>
              <a:gradFill flip="none" rotWithShape="1"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/>
              </a:p>
            </p:txBody>
          </p:sp>
          <p:sp>
            <p:nvSpPr>
              <p:cNvPr id="157" name="Shape 157"/>
              <p:cNvSpPr/>
              <p:nvPr/>
            </p:nvSpPr>
            <p:spPr>
              <a:xfrm>
                <a:off x="189421" y="200849"/>
                <a:ext cx="916558" cy="360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none" lIns="46799" tIns="46799" rIns="46799" bIns="46799" numCol="1" anchor="ctr">
                <a:spAutoFit/>
              </a:bodyPr>
              <a:lstStyle>
                <a:lvl1pPr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compile</a:t>
                </a:r>
              </a:p>
            </p:txBody>
          </p:sp>
        </p:grpSp>
        <p:grpSp>
          <p:nvGrpSpPr>
            <p:cNvPr id="161" name="Group 161"/>
            <p:cNvGrpSpPr/>
            <p:nvPr/>
          </p:nvGrpSpPr>
          <p:grpSpPr>
            <a:xfrm>
              <a:off x="3962400" y="457200"/>
              <a:ext cx="1295401" cy="762001"/>
              <a:chOff x="0" y="0"/>
              <a:chExt cx="1295400" cy="762000"/>
            </a:xfrm>
          </p:grpSpPr>
          <p:sp>
            <p:nvSpPr>
              <p:cNvPr id="159" name="Shape 159"/>
              <p:cNvSpPr/>
              <p:nvPr/>
            </p:nvSpPr>
            <p:spPr>
              <a:xfrm>
                <a:off x="0" y="0"/>
                <a:ext cx="1295400" cy="762000"/>
              </a:xfrm>
              <a:prstGeom prst="rect">
                <a:avLst/>
              </a:prstGeom>
              <a:gradFill flip="none" rotWithShape="1"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/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0" y="67499"/>
                <a:ext cx="1295400" cy="627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wrap="square" lIns="46799" tIns="46799" rIns="46799" bIns="46799" numCol="1" anchor="ctr">
                <a:spAutoFit/>
              </a:bodyPr>
              <a:lstStyle>
                <a:lvl1pPr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translate &amp; execute</a:t>
                </a:r>
              </a:p>
            </p:txBody>
          </p:sp>
        </p:grpSp>
        <p:sp>
          <p:nvSpPr>
            <p:cNvPr id="162" name="Shape 162"/>
            <p:cNvSpPr/>
            <p:nvPr/>
          </p:nvSpPr>
          <p:spPr>
            <a:xfrm>
              <a:off x="380999" y="838200"/>
              <a:ext cx="1066801" cy="1589"/>
            </a:xfrm>
            <a:prstGeom prst="line">
              <a:avLst/>
            </a:prstGeom>
            <a:noFill/>
            <a:ln w="936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2743200" y="838200"/>
              <a:ext cx="1219201" cy="1589"/>
            </a:xfrm>
            <a:prstGeom prst="line">
              <a:avLst/>
            </a:prstGeom>
            <a:noFill/>
            <a:ln w="936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152399" y="501650"/>
              <a:ext cx="1371601" cy="33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/>
              </a:lvl1pPr>
            </a:lstStyle>
            <a:p>
              <a:pPr lvl="0">
                <a:defRPr sz="1800"/>
              </a:pPr>
              <a:r>
                <a:rPr sz="1600"/>
                <a:t>source code</a:t>
              </a:r>
            </a:p>
          </p:txBody>
        </p:sp>
        <p:sp>
          <p:nvSpPr>
            <p:cNvPr id="165" name="Shape 165"/>
            <p:cNvSpPr/>
            <p:nvPr/>
          </p:nvSpPr>
          <p:spPr>
            <a:xfrm>
              <a:off x="2819400" y="533400"/>
              <a:ext cx="1371601" cy="334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 b="1" i="1"/>
              </a:lvl1pPr>
            </a:lstStyle>
            <a:p>
              <a:pPr lvl="0">
                <a:defRPr sz="1800" b="0" i="0"/>
              </a:pPr>
              <a:r>
                <a:rPr sz="1600" b="1" i="1"/>
                <a:t>bytecode</a:t>
              </a:r>
            </a:p>
          </p:txBody>
        </p:sp>
        <p:sp>
          <p:nvSpPr>
            <p:cNvPr id="166" name="Shape 166"/>
            <p:cNvSpPr/>
            <p:nvPr/>
          </p:nvSpPr>
          <p:spPr>
            <a:xfrm>
              <a:off x="0" y="0"/>
              <a:ext cx="6705600" cy="360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11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b="1"/>
              </a:lvl1pPr>
            </a:lstStyle>
            <a:p>
              <a:pPr lvl="0">
                <a:defRPr b="0"/>
              </a:pPr>
              <a:r>
                <a:rPr b="1"/>
                <a:t>Many other models: e.g., Java (Python is stranger still):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5791200" y="301625"/>
              <a:ext cx="2514600" cy="576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 b="1" i="1"/>
                <a:t>Bytecode</a:t>
              </a:r>
              <a:r>
                <a:rPr sz="1600"/>
                <a:t> is </a:t>
              </a:r>
              <a:r>
                <a:rPr sz="1600" u="sng"/>
                <a:t>platform independent</a:t>
              </a:r>
            </a:p>
          </p:txBody>
        </p:sp>
        <p:sp>
          <p:nvSpPr>
            <p:cNvPr id="168" name="Shape 168"/>
            <p:cNvSpPr/>
            <p:nvPr/>
          </p:nvSpPr>
          <p:spPr>
            <a:xfrm>
              <a:off x="3581400" y="1219200"/>
              <a:ext cx="2209801" cy="576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 algn="ctr">
                <a:spcBef>
                  <a:spcPts val="10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600" b="1" i="1"/>
              </a:lvl1pPr>
            </a:lstStyle>
            <a:p>
              <a:pPr lvl="0">
                <a:defRPr sz="1800" b="0" i="0"/>
              </a:pPr>
              <a:r>
                <a:rPr sz="1600" b="1" i="1"/>
                <a:t>Java Virtual Machine (JVM)</a:t>
              </a:r>
            </a:p>
          </p:txBody>
        </p:sp>
      </p:grpSp>
      <p:sp>
        <p:nvSpPr>
          <p:cNvPr id="170" name="Shape 170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  <p:sp>
        <p:nvSpPr>
          <p:cNvPr id="171" name="Shape 171"/>
          <p:cNvSpPr/>
          <p:nvPr/>
        </p:nvSpPr>
        <p:spPr>
          <a:xfrm>
            <a:off x="2057399" y="2438400"/>
            <a:ext cx="1143002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/>
            </a:lvl1pPr>
          </a:lstStyle>
          <a:p>
            <a:pPr lvl="0">
              <a:defRPr sz="1800"/>
            </a:pPr>
            <a:r>
              <a:rPr sz="1600"/>
              <a:t>interpreter</a:t>
            </a:r>
          </a:p>
        </p:txBody>
      </p:sp>
      <p:sp>
        <p:nvSpPr>
          <p:cNvPr id="172" name="Shape 172"/>
          <p:cNvSpPr/>
          <p:nvPr/>
        </p:nvSpPr>
        <p:spPr>
          <a:xfrm>
            <a:off x="2285999" y="4419600"/>
            <a:ext cx="1143002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/>
            </a:lvl1pPr>
          </a:lstStyle>
          <a:p>
            <a:pPr lvl="0">
              <a:defRPr sz="1800"/>
            </a:pPr>
            <a:r>
              <a:rPr sz="1600"/>
              <a:t>compiler</a:t>
            </a:r>
          </a:p>
        </p:txBody>
      </p:sp>
      <p:sp>
        <p:nvSpPr>
          <p:cNvPr id="173" name="Shape 173"/>
          <p:cNvSpPr/>
          <p:nvPr/>
        </p:nvSpPr>
        <p:spPr>
          <a:xfrm>
            <a:off x="1905000" y="6019800"/>
            <a:ext cx="1371600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/>
            </a:lvl1pPr>
          </a:lstStyle>
          <a:p>
            <a:pPr lvl="0">
              <a:defRPr sz="1800"/>
            </a:pPr>
            <a:r>
              <a:rPr sz="1600"/>
              <a:t>Java compiler</a:t>
            </a:r>
          </a:p>
        </p:txBody>
      </p:sp>
      <p:sp>
        <p:nvSpPr>
          <p:cNvPr id="174" name="Shape 174"/>
          <p:cNvSpPr/>
          <p:nvPr/>
        </p:nvSpPr>
        <p:spPr>
          <a:xfrm>
            <a:off x="4724399" y="4419600"/>
            <a:ext cx="1143002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/>
            </a:lvl1pPr>
          </a:lstStyle>
          <a:p>
            <a:pPr lvl="0">
              <a:defRPr sz="1800"/>
            </a:pPr>
            <a:r>
              <a:rPr sz="1600"/>
              <a:t>command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1" animBg="1" advAuto="0"/>
      <p:bldP spid="154" grpId="3" animBg="1" advAuto="0"/>
      <p:bldP spid="155" grpId="7" animBg="1" advAuto="0"/>
      <p:bldP spid="169" grpId="6" animBg="1" advAuto="0"/>
      <p:bldP spid="171" grpId="2" animBg="1" advAuto="0"/>
      <p:bldP spid="172" grpId="4" animBg="1" advAuto="0"/>
      <p:bldP spid="173" grpId="8" animBg="1" advAuto="0"/>
      <p:bldP spid="174" grpId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792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C++ Compilation &amp; Linkage</a:t>
            </a:r>
          </a:p>
        </p:txBody>
      </p:sp>
      <p:sp>
        <p:nvSpPr>
          <p:cNvPr id="177" name="Shape 177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  <p:sp>
        <p:nvSpPr>
          <p:cNvPr id="178" name="Shape 178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11</a:t>
            </a:r>
          </a:p>
        </p:txBody>
      </p:sp>
      <p:sp>
        <p:nvSpPr>
          <p:cNvPr id="179" name="Shape 179"/>
          <p:cNvSpPr/>
          <p:nvPr/>
        </p:nvSpPr>
        <p:spPr>
          <a:xfrm>
            <a:off x="1981200" y="3592512"/>
            <a:ext cx="1295400" cy="54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C++ source code</a:t>
            </a:r>
          </a:p>
        </p:txBody>
      </p:sp>
      <p:grpSp>
        <p:nvGrpSpPr>
          <p:cNvPr id="182" name="Group 182"/>
          <p:cNvGrpSpPr/>
          <p:nvPr/>
        </p:nvGrpSpPr>
        <p:grpSpPr>
          <a:xfrm>
            <a:off x="3886200" y="2286000"/>
            <a:ext cx="914400" cy="1035050"/>
            <a:chOff x="0" y="0"/>
            <a:chExt cx="914400" cy="1035050"/>
          </a:xfrm>
        </p:grpSpPr>
        <p:sp>
          <p:nvSpPr>
            <p:cNvPr id="180" name="Shape 180"/>
            <p:cNvSpPr/>
            <p:nvPr/>
          </p:nvSpPr>
          <p:spPr>
            <a:xfrm>
              <a:off x="0" y="0"/>
              <a:ext cx="914400" cy="103505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5526" y="109855"/>
              <a:ext cx="903348" cy="815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1600"/>
                <a:t>Linux</a:t>
              </a:r>
            </a:p>
            <a:p>
              <a:pPr lvl="0" algn="ctr"/>
              <a:r>
                <a:rPr sz="1600"/>
                <a:t>C++</a:t>
              </a:r>
            </a:p>
            <a:p>
              <a:pPr lvl="0" algn="ctr"/>
              <a:r>
                <a:rPr sz="1600"/>
                <a:t>compiler</a:t>
              </a:r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3863201" y="4222750"/>
            <a:ext cx="960398" cy="1035050"/>
            <a:chOff x="0" y="0"/>
            <a:chExt cx="960397" cy="1035050"/>
          </a:xfrm>
        </p:grpSpPr>
        <p:sp>
          <p:nvSpPr>
            <p:cNvPr id="183" name="Shape 183"/>
            <p:cNvSpPr/>
            <p:nvPr/>
          </p:nvSpPr>
          <p:spPr>
            <a:xfrm>
              <a:off x="22998" y="0"/>
              <a:ext cx="914401" cy="103505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0" y="109855"/>
              <a:ext cx="960398" cy="815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1600"/>
                <a:t>Windows</a:t>
              </a:r>
            </a:p>
            <a:p>
              <a:pPr lvl="0" algn="ctr"/>
              <a:r>
                <a:rPr sz="1600"/>
                <a:t>C++</a:t>
              </a:r>
            </a:p>
            <a:p>
              <a:pPr lvl="0" algn="ctr"/>
              <a:r>
                <a:rPr sz="1600"/>
                <a:t>compiler</a:t>
              </a:r>
            </a:p>
          </p:txBody>
        </p:sp>
      </p:grpSp>
      <p:sp>
        <p:nvSpPr>
          <p:cNvPr id="186" name="Shape 186"/>
          <p:cNvSpPr/>
          <p:nvPr/>
        </p:nvSpPr>
        <p:spPr>
          <a:xfrm>
            <a:off x="4495800" y="1600200"/>
            <a:ext cx="6858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/>
          </a:gradFill>
          <a:ln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1600"/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5180012" y="1828800"/>
            <a:ext cx="1068389" cy="876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400" y="0"/>
                  <a:pt x="10800" y="5400"/>
                  <a:pt x="10800" y="10800"/>
                </a:cubicBezTo>
                <a:cubicBezTo>
                  <a:pt x="10800" y="16200"/>
                  <a:pt x="16200" y="21600"/>
                  <a:pt x="21600" y="21600"/>
                </a:cubicBezTo>
              </a:path>
            </a:pathLst>
          </a:custGeom>
          <a:ln w="9360">
            <a:solidFill/>
            <a:miter/>
            <a:tailEnd type="triangle"/>
          </a:ln>
        </p:spPr>
        <p:txBody>
          <a:bodyPr lIns="0" tIns="0" rIns="0" bIns="0"/>
          <a:lstStyle/>
          <a:p>
            <a:pPr lvl="0"/>
            <a:endParaRPr/>
          </a:p>
        </p:txBody>
      </p:sp>
      <p:grpSp>
        <p:nvGrpSpPr>
          <p:cNvPr id="190" name="Group 190"/>
          <p:cNvGrpSpPr/>
          <p:nvPr/>
        </p:nvGrpSpPr>
        <p:grpSpPr>
          <a:xfrm>
            <a:off x="6248400" y="2286000"/>
            <a:ext cx="914400" cy="1035050"/>
            <a:chOff x="0" y="0"/>
            <a:chExt cx="914400" cy="1035050"/>
          </a:xfrm>
        </p:grpSpPr>
        <p:sp>
          <p:nvSpPr>
            <p:cNvPr id="188" name="Shape 188"/>
            <p:cNvSpPr/>
            <p:nvPr/>
          </p:nvSpPr>
          <p:spPr>
            <a:xfrm>
              <a:off x="0" y="0"/>
              <a:ext cx="914400" cy="103505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132179" y="230504"/>
              <a:ext cx="650042" cy="574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1600"/>
                <a:t>Linux</a:t>
              </a:r>
            </a:p>
            <a:p>
              <a:pPr lvl="0" algn="ctr"/>
              <a:r>
                <a:rPr sz="1600"/>
                <a:t>linker</a:t>
              </a:r>
            </a:p>
          </p:txBody>
        </p:sp>
      </p:grpSp>
      <p:sp>
        <p:nvSpPr>
          <p:cNvPr id="214" name="Shape 214"/>
          <p:cNvSpPr/>
          <p:nvPr/>
        </p:nvSpPr>
        <p:spPr>
          <a:xfrm>
            <a:off x="4805362" y="2803525"/>
            <a:ext cx="143827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cubicBezTo>
                  <a:pt x="7200" y="0"/>
                  <a:pt x="14400" y="0"/>
                  <a:pt x="21600" y="0"/>
                </a:cubicBezTo>
              </a:path>
            </a:pathLst>
          </a:custGeom>
          <a:ln>
            <a:solidFill/>
            <a:round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4953000" y="2768599"/>
            <a:ext cx="1371600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Linux C++ binary</a:t>
            </a:r>
          </a:p>
        </p:txBody>
      </p:sp>
      <p:sp>
        <p:nvSpPr>
          <p:cNvPr id="193" name="Shape 193"/>
          <p:cNvSpPr/>
          <p:nvPr/>
        </p:nvSpPr>
        <p:spPr>
          <a:xfrm>
            <a:off x="7162800" y="2819400"/>
            <a:ext cx="1524001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7162800" y="2819399"/>
            <a:ext cx="1752600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Linux C++ executable code</a:t>
            </a:r>
          </a:p>
        </p:txBody>
      </p:sp>
      <p:sp>
        <p:nvSpPr>
          <p:cNvPr id="195" name="Shape 195"/>
          <p:cNvSpPr/>
          <p:nvPr/>
        </p:nvSpPr>
        <p:spPr>
          <a:xfrm flipV="1">
            <a:off x="2933700" y="2803525"/>
            <a:ext cx="952501" cy="788988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2933700" y="3962400"/>
            <a:ext cx="952501" cy="777875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grpSp>
        <p:nvGrpSpPr>
          <p:cNvPr id="199" name="Group 199"/>
          <p:cNvGrpSpPr/>
          <p:nvPr/>
        </p:nvGrpSpPr>
        <p:grpSpPr>
          <a:xfrm>
            <a:off x="6225401" y="4222750"/>
            <a:ext cx="960398" cy="1035050"/>
            <a:chOff x="0" y="0"/>
            <a:chExt cx="960397" cy="1035050"/>
          </a:xfrm>
        </p:grpSpPr>
        <p:sp>
          <p:nvSpPr>
            <p:cNvPr id="197" name="Shape 197"/>
            <p:cNvSpPr/>
            <p:nvPr/>
          </p:nvSpPr>
          <p:spPr>
            <a:xfrm>
              <a:off x="22998" y="0"/>
              <a:ext cx="914401" cy="103505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0" y="230504"/>
              <a:ext cx="960398" cy="574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1600"/>
                <a:t>Windows</a:t>
              </a:r>
            </a:p>
            <a:p>
              <a:pPr lvl="0" algn="ctr"/>
              <a:r>
                <a:rPr sz="1600"/>
                <a:t>linker</a:t>
              </a:r>
            </a:p>
          </p:txBody>
        </p:sp>
      </p:grpSp>
      <p:sp>
        <p:nvSpPr>
          <p:cNvPr id="200" name="Shape 200"/>
          <p:cNvSpPr/>
          <p:nvPr/>
        </p:nvSpPr>
        <p:spPr>
          <a:xfrm>
            <a:off x="4953000" y="4114799"/>
            <a:ext cx="1371600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Windows C++ binary</a:t>
            </a:r>
          </a:p>
        </p:txBody>
      </p:sp>
      <p:sp>
        <p:nvSpPr>
          <p:cNvPr id="201" name="Shape 201"/>
          <p:cNvSpPr/>
          <p:nvPr/>
        </p:nvSpPr>
        <p:spPr>
          <a:xfrm>
            <a:off x="7162800" y="4764087"/>
            <a:ext cx="1752600" cy="54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Windows C++ executable code</a:t>
            </a:r>
          </a:p>
        </p:txBody>
      </p:sp>
      <p:sp>
        <p:nvSpPr>
          <p:cNvPr id="202" name="Shape 202"/>
          <p:cNvSpPr/>
          <p:nvPr/>
        </p:nvSpPr>
        <p:spPr>
          <a:xfrm>
            <a:off x="3124200" y="1306512"/>
            <a:ext cx="1600200" cy="54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1600">
                <a:latin typeface="Arial"/>
                <a:ea typeface="Arial"/>
                <a:cs typeface="Arial"/>
                <a:sym typeface="Arial"/>
              </a:rPr>
              <a:t>Linux C++</a:t>
            </a:r>
          </a:p>
          <a:p>
            <a:pPr lvl="0" algn="ctr"/>
            <a:r>
              <a:rPr sz="1600">
                <a:latin typeface="Arial"/>
                <a:ea typeface="Arial"/>
                <a:cs typeface="Arial"/>
                <a:sym typeface="Arial"/>
              </a:rPr>
              <a:t>code library</a:t>
            </a:r>
          </a:p>
        </p:txBody>
      </p:sp>
      <p:sp>
        <p:nvSpPr>
          <p:cNvPr id="203" name="Shape 203"/>
          <p:cNvSpPr/>
          <p:nvPr/>
        </p:nvSpPr>
        <p:spPr>
          <a:xfrm>
            <a:off x="5105400" y="1868487"/>
            <a:ext cx="1600200" cy="54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binary library code</a:t>
            </a:r>
          </a:p>
        </p:txBody>
      </p:sp>
      <p:sp>
        <p:nvSpPr>
          <p:cNvPr id="204" name="Shape 204"/>
          <p:cNvSpPr/>
          <p:nvPr/>
        </p:nvSpPr>
        <p:spPr>
          <a:xfrm>
            <a:off x="4457700" y="5708650"/>
            <a:ext cx="6858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/>
          </a:gradFill>
          <a:ln>
            <a:solidFill>
              <a:srgbClr val="4A7EBB"/>
            </a:solidFill>
            <a:round/>
          </a:ln>
          <a:effectLst>
            <a:outerShdw blurRad="38100" dist="20000" dir="5400000" rotWithShape="0">
              <a:srgbClr val="000000">
                <a:alpha val="37998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1600"/>
            </a:pPr>
            <a:endParaRPr/>
          </a:p>
        </p:txBody>
      </p:sp>
      <p:sp>
        <p:nvSpPr>
          <p:cNvPr id="205" name="Shape 205"/>
          <p:cNvSpPr/>
          <p:nvPr/>
        </p:nvSpPr>
        <p:spPr>
          <a:xfrm flipV="1">
            <a:off x="5141912" y="4876800"/>
            <a:ext cx="1068389" cy="1060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400" y="0"/>
                  <a:pt x="10800" y="5400"/>
                  <a:pt x="10800" y="10800"/>
                </a:cubicBezTo>
                <a:cubicBezTo>
                  <a:pt x="10800" y="16200"/>
                  <a:pt x="16200" y="21600"/>
                  <a:pt x="21600" y="21600"/>
                </a:cubicBezTo>
              </a:path>
            </a:pathLst>
          </a:custGeom>
          <a:ln w="9360">
            <a:solidFill/>
            <a:miter/>
            <a:tailEnd type="triangle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3009900" y="5938837"/>
            <a:ext cx="1752600" cy="54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1600">
                <a:latin typeface="Arial"/>
                <a:ea typeface="Arial"/>
                <a:cs typeface="Arial"/>
                <a:sym typeface="Arial"/>
              </a:rPr>
              <a:t>Windows C++</a:t>
            </a:r>
          </a:p>
          <a:p>
            <a:pPr lvl="0" algn="ctr"/>
            <a:r>
              <a:rPr sz="1600">
                <a:latin typeface="Arial"/>
                <a:ea typeface="Arial"/>
                <a:cs typeface="Arial"/>
                <a:sym typeface="Arial"/>
              </a:rPr>
              <a:t>code library</a:t>
            </a:r>
          </a:p>
        </p:txBody>
      </p:sp>
      <p:sp>
        <p:nvSpPr>
          <p:cNvPr id="207" name="Shape 207"/>
          <p:cNvSpPr/>
          <p:nvPr/>
        </p:nvSpPr>
        <p:spPr>
          <a:xfrm>
            <a:off x="5181600" y="5289549"/>
            <a:ext cx="1600200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600"/>
              <a:t>binary library code</a:t>
            </a:r>
          </a:p>
        </p:txBody>
      </p:sp>
      <p:grpSp>
        <p:nvGrpSpPr>
          <p:cNvPr id="210" name="Group 210"/>
          <p:cNvGrpSpPr/>
          <p:nvPr/>
        </p:nvGrpSpPr>
        <p:grpSpPr>
          <a:xfrm>
            <a:off x="344160" y="3218021"/>
            <a:ext cx="1089680" cy="1035051"/>
            <a:chOff x="0" y="0"/>
            <a:chExt cx="1089679" cy="1035050"/>
          </a:xfrm>
        </p:grpSpPr>
        <p:sp>
          <p:nvSpPr>
            <p:cNvPr id="208" name="Shape 208"/>
            <p:cNvSpPr/>
            <p:nvPr/>
          </p:nvSpPr>
          <p:spPr>
            <a:xfrm>
              <a:off x="49539" y="0"/>
              <a:ext cx="990601" cy="103505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600"/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0" y="230504"/>
              <a:ext cx="1089680" cy="574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1600"/>
                <a:t>Any</a:t>
              </a:r>
            </a:p>
            <a:p>
              <a:pPr lvl="0" algn="ctr"/>
              <a:r>
                <a:rPr sz="1600"/>
                <a:t>text editor</a:t>
              </a:r>
            </a:p>
          </p:txBody>
        </p:sp>
      </p:grpSp>
      <p:sp>
        <p:nvSpPr>
          <p:cNvPr id="211" name="Shape 211"/>
          <p:cNvSpPr/>
          <p:nvPr/>
        </p:nvSpPr>
        <p:spPr>
          <a:xfrm>
            <a:off x="4800600" y="4724400"/>
            <a:ext cx="1447800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1459272" y="3749675"/>
            <a:ext cx="521929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7162800" y="4724400"/>
            <a:ext cx="1524001" cy="0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2" animBg="1" advAuto="0"/>
      <p:bldP spid="196" grpId="1" animBg="1" advAuto="0"/>
      <p:bldP spid="199" grpId="3" animBg="1" advAuto="0"/>
      <p:bldP spid="200" grpId="9" animBg="1" advAuto="0"/>
      <p:bldP spid="201" grpId="4" animBg="1" advAuto="0"/>
      <p:bldP spid="204" grpId="5" animBg="1" advAuto="0"/>
      <p:bldP spid="205" grpId="6" animBg="1" advAuto="0"/>
      <p:bldP spid="206" grpId="8" animBg="1" advAuto="0"/>
      <p:bldP spid="207" grpId="7" animBg="1" advAuto="0"/>
      <p:bldP spid="211" grpId="10" animBg="1" advAuto="0"/>
      <p:bldP spid="213" grpId="11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792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Python vs. C++ Syntax</a:t>
            </a:r>
          </a:p>
        </p:txBody>
      </p:sp>
      <p:sp>
        <p:nvSpPr>
          <p:cNvPr id="217" name="Shape 217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  <p:sp>
        <p:nvSpPr>
          <p:cNvPr id="218" name="Shape 218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12</a:t>
            </a:r>
          </a:p>
        </p:txBody>
      </p:sp>
      <p:sp>
        <p:nvSpPr>
          <p:cNvPr id="219" name="Shape 219"/>
          <p:cNvSpPr/>
          <p:nvPr/>
        </p:nvSpPr>
        <p:spPr>
          <a:xfrm>
            <a:off x="774700" y="1749171"/>
            <a:ext cx="3429000" cy="1562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print "Hello, world"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quotient = 3 / 4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if quotient == 0: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print "3/4 == 0",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print "in Python"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else: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print "3/4 != 0"</a:t>
            </a:r>
          </a:p>
        </p:txBody>
      </p:sp>
      <p:sp>
        <p:nvSpPr>
          <p:cNvPr id="220" name="Shape 220"/>
          <p:cNvSpPr/>
          <p:nvPr/>
        </p:nvSpPr>
        <p:spPr>
          <a:xfrm>
            <a:off x="4698999" y="1705406"/>
            <a:ext cx="3429001" cy="3253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#include &lt;iostream&gt;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using namespace std;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sz="1400" b="1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int main() {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int quotient;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cout &lt;&lt; "Hello, world";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quotient = 3 / 4;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if (quotient == 0) {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  cout &lt;&lt; "3/4 == 0";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  cout &lt;&lt; " in C++";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} else {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  cout &lt;&lt; "3/4 != 0";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</a:p>
          <a:p>
            <a:pPr lvl="0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sz="1400" b="1"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</p:txBody>
      </p:sp>
      <p:sp>
        <p:nvSpPr>
          <p:cNvPr id="221" name="Shape 221"/>
          <p:cNvSpPr/>
          <p:nvPr/>
        </p:nvSpPr>
        <p:spPr>
          <a:xfrm>
            <a:off x="723900" y="3431743"/>
            <a:ext cx="3733800" cy="2604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300"/>
              </a:spcBef>
            </a:pPr>
            <a:r>
              <a:rPr sz="1600" dirty="0"/>
              <a:t>Elements of C++…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Procedural and OOP elements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Must have a “main()” function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Statements end with “;”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Variables must be declared 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“if/else” syntax different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Statement blocks demarcated by “{...}”</a:t>
            </a:r>
          </a:p>
          <a:p>
            <a:pPr marL="171450" lvl="0" indent="-171450">
              <a:spcBef>
                <a:spcPts val="300"/>
              </a:spcBef>
              <a:buSzPct val="100000"/>
              <a:buFont typeface="Arial"/>
              <a:buChar char="•"/>
            </a:pPr>
            <a:r>
              <a:rPr sz="1600" dirty="0"/>
              <a:t>Much that is similar</a:t>
            </a:r>
          </a:p>
        </p:txBody>
      </p:sp>
      <p:sp>
        <p:nvSpPr>
          <p:cNvPr id="222" name="Shape 222"/>
          <p:cNvSpPr/>
          <p:nvPr/>
        </p:nvSpPr>
        <p:spPr>
          <a:xfrm>
            <a:off x="1460500" y="1143000"/>
            <a:ext cx="14224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800"/>
              <a:t>Python</a:t>
            </a:r>
          </a:p>
        </p:txBody>
      </p:sp>
      <p:sp>
        <p:nvSpPr>
          <p:cNvPr id="223" name="Shape 223"/>
          <p:cNvSpPr/>
          <p:nvPr/>
        </p:nvSpPr>
        <p:spPr>
          <a:xfrm>
            <a:off x="5892800" y="1143000"/>
            <a:ext cx="1041400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800"/>
              <a:t>C++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2" animBg="1" advAuto="0"/>
      <p:bldP spid="221" grpId="3" animBg="1" advAuto="0"/>
      <p:bldP spid="223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Development Environment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 marL="300037" lvl="0" indent="-300037">
              <a:buChar char="•"/>
              <a:defRPr sz="1800"/>
            </a:pPr>
            <a:r>
              <a:rPr sz="2800" dirty="0"/>
              <a:t>You will use the GL Linux systems and GCC (GNU Compiler Collection) suite for development.</a:t>
            </a:r>
          </a:p>
          <a:p>
            <a:pPr marL="300037" lvl="0" indent="-300037">
              <a:buChar char="•"/>
              <a:defRPr sz="1800"/>
            </a:pPr>
            <a:r>
              <a:rPr sz="2800" dirty="0"/>
              <a:t>You will learn to be semi-literate in Linux and shell usage</a:t>
            </a:r>
            <a:r>
              <a:rPr sz="2800" dirty="0" smtClean="0"/>
              <a:t>.</a:t>
            </a:r>
            <a:r>
              <a:rPr lang="en-US" sz="2800" dirty="0" smtClean="0"/>
              <a:t>  I strongly recommend you learn to use the </a:t>
            </a:r>
            <a:r>
              <a:rPr lang="en-US" sz="2800" b="1" dirty="0" err="1" smtClean="0"/>
              <a:t>git</a:t>
            </a:r>
            <a:r>
              <a:rPr lang="en-US" sz="2800" dirty="0" smtClean="0"/>
              <a:t> revision control system and then use it continuously throughout your career (until something better comes along).</a:t>
            </a:r>
            <a:endParaRPr sz="2800" dirty="0" smtClean="0"/>
          </a:p>
          <a:p>
            <a:pPr marL="300037" lvl="0" indent="-300037">
              <a:buChar char="•"/>
              <a:defRPr sz="1800"/>
            </a:pPr>
            <a:r>
              <a:rPr sz="2800" dirty="0"/>
              <a:t>You will learn to use a text editor — Emacs is recommended.</a:t>
            </a:r>
          </a:p>
          <a:p>
            <a:pPr marL="300037" lvl="0" indent="-300037">
              <a:buChar char="•"/>
              <a:defRPr sz="1800"/>
            </a:pPr>
            <a:r>
              <a:rPr sz="2800" dirty="0"/>
              <a:t>You may use IDEs such as Eclipse or XCode, but support will not be provided, and…</a:t>
            </a:r>
          </a:p>
          <a:p>
            <a:pPr marL="0" lvl="0" indent="0" algn="ctr">
              <a:buSzTx/>
              <a:buFontTx/>
              <a:buNone/>
              <a:defRPr sz="1800"/>
            </a:pPr>
            <a:r>
              <a:rPr sz="2800" b="1" dirty="0"/>
              <a:t>Your programs must compile and function correctly on the GL Linux systems.</a:t>
            </a:r>
          </a:p>
        </p:txBody>
      </p:sp>
      <p:sp>
        <p:nvSpPr>
          <p:cNvPr id="229" name="Shape 229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  <p:sp>
        <p:nvSpPr>
          <p:cNvPr id="230" name="Shape 230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13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803" y="1182158"/>
            <a:ext cx="3771900" cy="54641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21417" y="254000"/>
            <a:ext cx="5109931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Regarding </a:t>
            </a:r>
            <a:r>
              <a:rPr kumimoji="0" lang="en-US" sz="32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git</a:t>
            </a: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(from </a:t>
            </a:r>
            <a:r>
              <a:rPr kumimoji="0" lang="en-US" sz="32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xkcd.com</a:t>
            </a: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8338" y="687917"/>
            <a:ext cx="6616478" cy="48320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Everyone is a newbie at some point.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This is a good thing™.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Don’t </a:t>
            </a: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let </a:t>
            </a: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other </a:t>
            </a:r>
            <a:r>
              <a:rPr lang="en-US" sz="2800" dirty="0" smtClean="0">
                <a:solidFill>
                  <a:srgbClr val="000000"/>
                </a:solidFill>
              </a:rPr>
              <a:t>people make you feel bad for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learning something new.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Don’t </a:t>
            </a:r>
            <a:r>
              <a:rPr lang="en-US" sz="2800" b="1" dirty="0" smtClean="0">
                <a:solidFill>
                  <a:srgbClr val="000000"/>
                </a:solidFill>
              </a:rPr>
              <a:t>make </a:t>
            </a:r>
            <a:r>
              <a:rPr lang="en-US" sz="2800" dirty="0" smtClean="0">
                <a:solidFill>
                  <a:srgbClr val="000000"/>
                </a:solidFill>
              </a:rPr>
              <a:t>other people feel bad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for learning something new. 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You’re all in this </a:t>
            </a:r>
            <a:r>
              <a:rPr lang="en-US" sz="2800" b="1" dirty="0" smtClean="0">
                <a:solidFill>
                  <a:srgbClr val="000000"/>
                </a:solidFill>
              </a:rPr>
              <a:t>together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1475" y="687917"/>
            <a:ext cx="7890239" cy="61247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Go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take “</a:t>
            </a:r>
            <a:r>
              <a:rPr kumimoji="0" lang="en-US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Learning How to Learn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” on </a:t>
            </a:r>
            <a:r>
              <a:rPr kumimoji="0" lang="en-US" sz="28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coursera.org</a:t>
            </a:r>
            <a:endParaRPr kumimoji="0" lang="en-US" sz="2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baseline="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No, seriously.  Write </a:t>
            </a:r>
            <a:r>
              <a:rPr lang="en-US" sz="2800" dirty="0" smtClean="0">
                <a:solidFill>
                  <a:srgbClr val="000000"/>
                </a:solidFill>
              </a:rPr>
              <a:t>the course name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down.  I’ll wait.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baseline="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aseline="0" dirty="0" smtClean="0">
                <a:solidFill>
                  <a:srgbClr val="000000"/>
                </a:solidFill>
              </a:rPr>
              <a:t>TL;DR: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baseline="0" dirty="0" smtClean="0">
                <a:solidFill>
                  <a:srgbClr val="000000"/>
                </a:solidFill>
              </a:rPr>
              <a:t>Don’t cram.  Do a little every day. 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You’re </a:t>
            </a:r>
            <a:r>
              <a:rPr lang="en-US" sz="2800" b="1" dirty="0" smtClean="0">
                <a:solidFill>
                  <a:srgbClr val="000000"/>
                </a:solidFill>
              </a:rPr>
              <a:t>rewiring</a:t>
            </a:r>
            <a:r>
              <a:rPr lang="en-US" sz="2800" dirty="0" smtClean="0">
                <a:solidFill>
                  <a:srgbClr val="000000"/>
                </a:solidFill>
              </a:rPr>
              <a:t> your brain.  </a:t>
            </a:r>
            <a:r>
              <a:rPr lang="en-US" sz="2800" b="1" dirty="0" smtClean="0">
                <a:solidFill>
                  <a:srgbClr val="000000"/>
                </a:solidFill>
              </a:rPr>
              <a:t>It takes time.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In our case, </a:t>
            </a:r>
            <a:r>
              <a:rPr lang="en-US" sz="2800" dirty="0" smtClean="0">
                <a:solidFill>
                  <a:srgbClr val="000000"/>
                </a:solidFill>
              </a:rPr>
              <a:t>that</a:t>
            </a:r>
            <a:r>
              <a:rPr lang="en-US" sz="2800" dirty="0" smtClean="0">
                <a:solidFill>
                  <a:srgbClr val="000000"/>
                </a:solidFill>
              </a:rPr>
              <a:t> means programming … just a little …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000000"/>
                </a:solidFill>
              </a:rPr>
              <a:t>every ***</a:t>
            </a:r>
            <a:r>
              <a:rPr lang="en-US" sz="2800" b="1" dirty="0" smtClean="0">
                <a:solidFill>
                  <a:srgbClr val="000000"/>
                </a:solidFill>
              </a:rPr>
              <a:t>*</a:t>
            </a:r>
            <a:r>
              <a:rPr lang="en-US" sz="2800" b="1" dirty="0" err="1" smtClean="0">
                <a:solidFill>
                  <a:srgbClr val="000000"/>
                </a:solidFill>
              </a:rPr>
              <a:t>ing</a:t>
            </a:r>
            <a:r>
              <a:rPr lang="en-US" sz="2800" b="1" dirty="0" smtClean="0">
                <a:solidFill>
                  <a:srgbClr val="000000"/>
                </a:solidFill>
              </a:rPr>
              <a:t> day.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622" y="687917"/>
            <a:ext cx="8299982" cy="65556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How to learn a programming language in three steps: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000000"/>
                </a:solidFill>
              </a:rPr>
              <a:t>Think of a program you know how to write.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000000"/>
                </a:solidFill>
              </a:rPr>
              <a:t>Try writing it in the new language.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(Rinse, repeat)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Because languages are trying to solve the same</a:t>
            </a:r>
            <a:r>
              <a:rPr kumimoji="0" lang="en-US" sz="28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p</a:t>
            </a:r>
            <a:r>
              <a:rPr kumimoji="0" lang="en-US" sz="28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roblem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(describing to a computer </a:t>
            </a:r>
            <a:r>
              <a:rPr lang="en-US" sz="2800" dirty="0" smtClean="0">
                <a:solidFill>
                  <a:srgbClr val="000000"/>
                </a:solidFill>
              </a:rPr>
              <a:t>how to solve a problem</a:t>
            </a:r>
            <a:r>
              <a:rPr kumimoji="0" lang="en-US" sz="28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t</a:t>
            </a:r>
            <a:r>
              <a:rPr kumimoji="0" lang="en-US" sz="28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hey </a:t>
            </a:r>
            <a:r>
              <a:rPr lang="en-US" sz="2800" dirty="0" smtClean="0">
                <a:solidFill>
                  <a:srgbClr val="000000"/>
                </a:solidFill>
              </a:rPr>
              <a:t>t</a:t>
            </a:r>
            <a:r>
              <a:rPr lang="en-US" sz="2800" baseline="0" dirty="0" smtClean="0">
                <a:solidFill>
                  <a:srgbClr val="000000"/>
                </a:solidFill>
              </a:rPr>
              <a:t>end to be </a:t>
            </a:r>
            <a:r>
              <a:rPr lang="en-US" sz="2800" b="1" baseline="0" dirty="0" smtClean="0">
                <a:solidFill>
                  <a:srgbClr val="000000"/>
                </a:solidFill>
              </a:rPr>
              <a:t>more similar than different</a:t>
            </a:r>
            <a:r>
              <a:rPr lang="en-US" sz="2800" baseline="0" dirty="0" smtClean="0">
                <a:solidFill>
                  <a:srgbClr val="000000"/>
                </a:solidFill>
              </a:rPr>
              <a:t>.</a:t>
            </a:r>
            <a:endParaRPr kumimoji="0" lang="en-US" sz="280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(lisp and forth are exceptions.  So </a:t>
            </a:r>
            <a:r>
              <a:rPr lang="en-US" sz="2800" b="1" dirty="0" smtClean="0">
                <a:solidFill>
                  <a:srgbClr val="000000"/>
                </a:solidFill>
              </a:rPr>
              <a:t>learn them.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kumimoji="0" lang="en-US" sz="280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lang="en-US" sz="28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Instructors &amp; Lecture Sections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4294967295"/>
          </p:nvPr>
        </p:nvSpPr>
        <p:spPr>
          <a:xfrm>
            <a:off x="457200" y="1298892"/>
            <a:ext cx="8229600" cy="4827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/>
          <a:p>
            <a:pPr marL="300037" lvl="0" indent="-300037">
              <a:spcBef>
                <a:spcPts val="600"/>
              </a:spcBef>
              <a:buChar char="•"/>
              <a:defRPr sz="1800"/>
            </a:pPr>
            <a:endParaRPr sz="2800" dirty="0" smtClean="0"/>
          </a:p>
          <a:p>
            <a:pPr marL="300037" lvl="0" indent="-300037">
              <a:spcBef>
                <a:spcPts val="600"/>
              </a:spcBef>
              <a:buChar char="•"/>
              <a:defRPr sz="1800"/>
            </a:pPr>
            <a:r>
              <a:rPr sz="2800" dirty="0"/>
              <a:t>Mr. </a:t>
            </a:r>
            <a:r>
              <a:rPr sz="2800" dirty="0" smtClean="0"/>
              <a:t>James</a:t>
            </a:r>
            <a:r>
              <a:rPr lang="en-US" sz="2800" dirty="0" smtClean="0"/>
              <a:t> (Jim)</a:t>
            </a:r>
            <a:r>
              <a:rPr sz="2800" dirty="0" smtClean="0"/>
              <a:t> </a:t>
            </a:r>
            <a:r>
              <a:rPr sz="2800" dirty="0"/>
              <a:t>Kukla</a:t>
            </a:r>
            <a:endParaRPr sz="2800" dirty="0" smtClean="0"/>
          </a:p>
          <a:p>
            <a:pPr marL="722539" lvl="1" indent="-265339">
              <a:spcBef>
                <a:spcPts val="600"/>
              </a:spcBef>
              <a:defRPr sz="1800"/>
            </a:pPr>
            <a:r>
              <a:rPr sz="2600" dirty="0" smtClean="0"/>
              <a:t>MoWe</a:t>
            </a:r>
            <a:r>
              <a:rPr sz="2600" dirty="0"/>
              <a:t>, 5:</a:t>
            </a:r>
            <a:r>
              <a:rPr sz="2600" dirty="0" smtClean="0"/>
              <a:t>30 </a:t>
            </a:r>
            <a:r>
              <a:rPr sz="2600" dirty="0"/>
              <a:t>— 6:45 pm, ITE </a:t>
            </a:r>
            <a:r>
              <a:rPr sz="2600" dirty="0" smtClean="0"/>
              <a:t>102</a:t>
            </a:r>
            <a:endParaRPr lang="en-US" sz="2600" dirty="0" smtClean="0"/>
          </a:p>
          <a:p>
            <a:pPr marL="722539" lvl="1" indent="-265339">
              <a:spcBef>
                <a:spcPts val="600"/>
              </a:spcBef>
              <a:defRPr sz="1800"/>
            </a:pPr>
            <a:endParaRPr lang="en-US" sz="2600" dirty="0" smtClean="0"/>
          </a:p>
          <a:p>
            <a:pPr marL="281668" indent="-265339">
              <a:spcBef>
                <a:spcPts val="600"/>
              </a:spcBef>
              <a:buNone/>
              <a:defRPr sz="1800"/>
            </a:pPr>
            <a:endParaRPr lang="en-US" sz="2600" dirty="0" smtClean="0"/>
          </a:p>
          <a:p>
            <a:pPr marL="281668" indent="-265339">
              <a:spcBef>
                <a:spcPts val="600"/>
              </a:spcBef>
              <a:buNone/>
              <a:defRPr sz="1800"/>
            </a:pPr>
            <a:r>
              <a:rPr lang="en-US" sz="2600" dirty="0" smtClean="0"/>
              <a:t>	Note:  </a:t>
            </a:r>
            <a:r>
              <a:rPr lang="en-US" sz="2600" dirty="0" smtClean="0"/>
              <a:t>Projects and labs </a:t>
            </a:r>
            <a:r>
              <a:rPr lang="en-US" sz="2600" dirty="0" smtClean="0"/>
              <a:t>are shared between sections.  Anything else is coincidental.</a:t>
            </a:r>
            <a:endParaRPr sz="2600" dirty="0"/>
          </a:p>
        </p:txBody>
      </p:sp>
      <p:sp>
        <p:nvSpPr>
          <p:cNvPr id="13" name="Shape 13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2</a:t>
            </a:r>
          </a:p>
        </p:txBody>
      </p:sp>
      <p:sp>
        <p:nvSpPr>
          <p:cNvPr id="14" name="Shape 14"/>
          <p:cNvSpPr/>
          <p:nvPr/>
        </p:nvSpPr>
        <p:spPr>
          <a:xfrm>
            <a:off x="457200" y="6469663"/>
            <a:ext cx="2133600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900" dirty="0" smtClean="0">
                <a:solidFill>
                  <a:schemeClr val="accent4"/>
                </a:solidFill>
              </a:rPr>
              <a:t>2/1/2016</a:t>
            </a:r>
            <a:endParaRPr sz="9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What is CMSC 202?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4294967295"/>
          </p:nvPr>
        </p:nvSpPr>
        <p:spPr>
          <a:xfrm>
            <a:off x="457200" y="1316087"/>
            <a:ext cx="8229600" cy="5084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marL="325754" lvl="0" indent="-325754" defTabSz="868680">
              <a:buChar char="•"/>
              <a:defRPr sz="1800"/>
            </a:pPr>
            <a:r>
              <a:rPr sz="3040" dirty="0" smtClean="0"/>
              <a:t>A</a:t>
            </a:r>
            <a:r>
              <a:rPr lang="en-US" sz="3040" dirty="0" smtClean="0"/>
              <a:t> second semester programming class.</a:t>
            </a:r>
          </a:p>
          <a:p>
            <a:pPr marL="325754" lvl="0" indent="-325754" defTabSz="868680">
              <a:buChar char="•"/>
              <a:defRPr sz="1800"/>
            </a:pPr>
            <a:r>
              <a:rPr lang="en-US" sz="3040" dirty="0" smtClean="0"/>
              <a:t>An opportunity to learn a second programming language.</a:t>
            </a:r>
            <a:endParaRPr lang="en-US" sz="3040" dirty="0" smtClean="0"/>
          </a:p>
          <a:p>
            <a:pPr marL="325754" lvl="0" indent="-325754" defTabSz="868680">
              <a:buChar char="•"/>
              <a:defRPr sz="1800"/>
            </a:pPr>
            <a:r>
              <a:rPr lang="en-US" sz="3040" dirty="0" smtClean="0"/>
              <a:t>A </a:t>
            </a:r>
            <a:r>
              <a:rPr lang="en-US" sz="3040" i="1" dirty="0" smtClean="0"/>
              <a:t>lightweight</a:t>
            </a:r>
            <a:r>
              <a:rPr sz="3040" dirty="0" smtClean="0"/>
              <a:t> </a:t>
            </a:r>
            <a:r>
              <a:rPr sz="3040" dirty="0"/>
              <a:t>introduction to </a:t>
            </a:r>
          </a:p>
          <a:p>
            <a:pPr marL="705802" lvl="1" indent="-271462" defTabSz="868680">
              <a:spcBef>
                <a:spcPts val="600"/>
              </a:spcBef>
              <a:defRPr sz="1800"/>
            </a:pPr>
            <a:r>
              <a:rPr sz="2660" b="1" i="1" dirty="0"/>
              <a:t>Object-oriented programming </a:t>
            </a:r>
            <a:r>
              <a:rPr sz="2660" dirty="0"/>
              <a:t>(OOP) and </a:t>
            </a:r>
            <a:r>
              <a:rPr sz="2660" b="1" i="1" dirty="0"/>
              <a:t>object-oriented design</a:t>
            </a:r>
            <a:r>
              <a:rPr sz="2660" dirty="0"/>
              <a:t> (OOD)</a:t>
            </a:r>
          </a:p>
          <a:p>
            <a:pPr marL="705802" lvl="1" indent="-271462" defTabSz="868680">
              <a:spcBef>
                <a:spcPts val="600"/>
              </a:spcBef>
              <a:defRPr sz="1800"/>
            </a:pPr>
            <a:r>
              <a:rPr sz="2660" dirty="0"/>
              <a:t>Basic </a:t>
            </a:r>
            <a:r>
              <a:rPr sz="2660" b="1" i="1" dirty="0"/>
              <a:t>software engineering </a:t>
            </a:r>
            <a:r>
              <a:rPr sz="2660" dirty="0" smtClean="0"/>
              <a:t>techniques</a:t>
            </a:r>
            <a:endParaRPr sz="950" dirty="0" smtClean="0"/>
          </a:p>
          <a:p>
            <a:pPr marL="325754" lvl="0" indent="-325754" defTabSz="868680">
              <a:buNone/>
              <a:defRPr sz="1800"/>
            </a:pPr>
            <a:endParaRPr sz="950" i="1" dirty="0" smtClean="0"/>
          </a:p>
          <a:p>
            <a:pPr marL="325754" lvl="0" indent="-325754" defTabSz="868680">
              <a:buChar char="•"/>
              <a:defRPr sz="1800"/>
            </a:pPr>
            <a:r>
              <a:rPr sz="3040" dirty="0"/>
              <a:t>Tools</a:t>
            </a:r>
          </a:p>
          <a:p>
            <a:pPr marL="705802" lvl="1" indent="-271462" defTabSz="868680">
              <a:spcBef>
                <a:spcPts val="600"/>
              </a:spcBef>
              <a:buChar char="•"/>
              <a:defRPr sz="1800"/>
            </a:pPr>
            <a:r>
              <a:rPr sz="2660" dirty="0"/>
              <a:t>C++ programming language, GCC (Gnu Compiler)</a:t>
            </a:r>
          </a:p>
          <a:p>
            <a:pPr marL="705802" lvl="1" indent="-271462" defTabSz="868680">
              <a:spcBef>
                <a:spcPts val="600"/>
              </a:spcBef>
              <a:buChar char="•"/>
              <a:defRPr sz="1800"/>
            </a:pPr>
            <a:r>
              <a:rPr sz="2660" dirty="0"/>
              <a:t>Linux (GL system)</a:t>
            </a:r>
          </a:p>
        </p:txBody>
      </p:sp>
      <p:sp>
        <p:nvSpPr>
          <p:cNvPr id="18" name="Shape 18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3</a:t>
            </a:r>
          </a:p>
        </p:txBody>
      </p:sp>
      <p:sp>
        <p:nvSpPr>
          <p:cNvPr id="19" name="Shape 19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792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 dirty="0"/>
              <a:t>Course Web Site and Blackboard</a:t>
            </a:r>
          </a:p>
        </p:txBody>
      </p:sp>
      <p:sp>
        <p:nvSpPr>
          <p:cNvPr id="24" name="Shape 24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  <p:sp>
        <p:nvSpPr>
          <p:cNvPr id="25" name="Shape 25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4</a:t>
            </a:r>
          </a:p>
        </p:txBody>
      </p:sp>
      <p:sp>
        <p:nvSpPr>
          <p:cNvPr id="26" name="Shape 26"/>
          <p:cNvSpPr/>
          <p:nvPr/>
        </p:nvSpPr>
        <p:spPr>
          <a:xfrm>
            <a:off x="882952" y="2039620"/>
            <a:ext cx="7558070" cy="4770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square" lIns="45719" rIns="45719">
            <a:spAutoFit/>
          </a:bodyPr>
          <a:lstStyle>
            <a:lvl1pPr>
              <a:defRPr sz="25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500" u="sng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www.csee.umbc.edu/</a:t>
            </a:r>
            <a:r>
              <a:rPr sz="25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courses/undergraduate/202</a:t>
            </a:r>
            <a:r>
              <a:rPr sz="2500" u="sng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/</a:t>
            </a:r>
            <a:endParaRPr sz="2500" u="sng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1088250" y="1541779"/>
            <a:ext cx="92331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endParaRPr sz="2800" dirty="0"/>
          </a:p>
        </p:txBody>
      </p:sp>
      <p:sp>
        <p:nvSpPr>
          <p:cNvPr id="28" name="Shape 28"/>
          <p:cNvSpPr/>
          <p:nvPr/>
        </p:nvSpPr>
        <p:spPr>
          <a:xfrm>
            <a:off x="457200" y="3180080"/>
            <a:ext cx="8101510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45719" rIns="45719">
            <a:spAutoFit/>
          </a:bodyPr>
          <a:lstStyle/>
          <a:p>
            <a:pPr lvl="0" algn="ctr"/>
            <a:r>
              <a:rPr lang="en-US" sz="2800" dirty="0" smtClean="0"/>
              <a:t>We will be using </a:t>
            </a:r>
            <a:r>
              <a:rPr lang="en-US" sz="2800" b="1" dirty="0" smtClean="0"/>
              <a:t>Blackboard</a:t>
            </a:r>
            <a:r>
              <a:rPr lang="en-US" sz="2800" dirty="0" smtClean="0"/>
              <a:t>, but I haven’t set it up yet</a:t>
            </a:r>
            <a:r>
              <a:rPr lang="en-US" sz="2800" dirty="0" smtClean="0"/>
              <a:t>.</a:t>
            </a:r>
          </a:p>
          <a:p>
            <a:pPr lvl="0" algn="ctr"/>
            <a:endParaRPr lang="en-US" sz="2800" dirty="0" smtClean="0"/>
          </a:p>
          <a:p>
            <a:pPr lvl="0" algn="ctr"/>
            <a:r>
              <a:rPr lang="en-US" sz="2800" dirty="0" smtClean="0"/>
              <a:t>I may or may not post notes and slides but you’re </a:t>
            </a:r>
          </a:p>
          <a:p>
            <a:pPr lvl="0" algn="ctr"/>
            <a:r>
              <a:rPr lang="en-US" sz="2800" b="1" dirty="0" smtClean="0"/>
              <a:t>still responsible</a:t>
            </a:r>
            <a:r>
              <a:rPr lang="en-US" sz="2800" dirty="0" smtClean="0"/>
              <a:t> for what I cover either way. </a:t>
            </a:r>
            <a:endParaRPr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82952" y="1729619"/>
            <a:ext cx="655913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Course web site TBD.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 Will be linked 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here (along with other sections):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651500"/>
            <a:ext cx="509569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Short version:  5 projects, labs, a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final, and 1 midterm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917" y="580571"/>
            <a:ext cx="8625416" cy="45243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rgbClr val="000000"/>
                </a:solidFill>
              </a:rPr>
              <a:t>Since all models are wrong the scientist cannot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rgbClr val="000000"/>
                </a:solidFill>
              </a:rPr>
              <a:t>obtain </a:t>
            </a:r>
            <a:r>
              <a:rPr lang="en-US" sz="3200" dirty="0" smtClean="0">
                <a:solidFill>
                  <a:srgbClr val="000000"/>
                </a:solidFill>
              </a:rPr>
              <a:t>a "correct" one by </a:t>
            </a:r>
            <a:r>
              <a:rPr lang="en-US" sz="3200" dirty="0" smtClean="0">
                <a:solidFill>
                  <a:srgbClr val="000000"/>
                </a:solidFill>
              </a:rPr>
              <a:t>excessive elaboration</a:t>
            </a:r>
            <a:r>
              <a:rPr lang="en-US" sz="3200" dirty="0" smtClean="0">
                <a:solidFill>
                  <a:srgbClr val="000000"/>
                </a:solidFill>
              </a:rPr>
              <a:t>. </a:t>
            </a:r>
            <a:r>
              <a:rPr lang="en-US" sz="3200" dirty="0" err="1" smtClean="0">
                <a:solidFill>
                  <a:srgbClr val="000000"/>
                </a:solidFill>
              </a:rPr>
              <a:t>Onthe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contrary following William of</a:t>
            </a:r>
            <a:r>
              <a:rPr lang="en-US" sz="3200" dirty="0" smtClean="0">
                <a:solidFill>
                  <a:srgbClr val="000000"/>
                </a:solidFill>
              </a:rPr>
              <a:t> Occam </a:t>
            </a:r>
            <a:r>
              <a:rPr lang="en-US" sz="3200" dirty="0" smtClean="0">
                <a:solidFill>
                  <a:srgbClr val="000000"/>
                </a:solidFill>
              </a:rPr>
              <a:t>he should seek an economical description of natural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rgbClr val="000000"/>
                </a:solidFill>
              </a:rPr>
              <a:t>phenomena</a:t>
            </a:r>
            <a:r>
              <a:rPr lang="en-US" sz="3200" dirty="0" smtClean="0">
                <a:solidFill>
                  <a:srgbClr val="000000"/>
                </a:solidFill>
              </a:rPr>
              <a:t>. Just as the ability to devise</a:t>
            </a:r>
            <a:r>
              <a:rPr lang="en-US" sz="3200" dirty="0" smtClean="0">
                <a:solidFill>
                  <a:srgbClr val="000000"/>
                </a:solidFill>
              </a:rPr>
              <a:t> simple </a:t>
            </a:r>
            <a:r>
              <a:rPr lang="en-US" sz="3200" dirty="0" smtClean="0">
                <a:solidFill>
                  <a:srgbClr val="000000"/>
                </a:solidFill>
              </a:rPr>
              <a:t>but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e</a:t>
            </a:r>
            <a:r>
              <a:rPr lang="en-US" sz="3200" dirty="0" smtClean="0">
                <a:solidFill>
                  <a:srgbClr val="000000"/>
                </a:solidFill>
              </a:rPr>
              <a:t>vocative models </a:t>
            </a:r>
            <a:r>
              <a:rPr lang="en-US" sz="3200" dirty="0" smtClean="0">
                <a:solidFill>
                  <a:srgbClr val="000000"/>
                </a:solidFill>
              </a:rPr>
              <a:t>is the signature of the great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rgbClr val="000000"/>
                </a:solidFill>
              </a:rPr>
              <a:t>scientist </a:t>
            </a:r>
            <a:r>
              <a:rPr lang="en-US" sz="3200" dirty="0" smtClean="0">
                <a:solidFill>
                  <a:srgbClr val="000000"/>
                </a:solidFill>
              </a:rPr>
              <a:t>so </a:t>
            </a:r>
            <a:r>
              <a:rPr lang="en-US" sz="3200" dirty="0" err="1" smtClean="0">
                <a:solidFill>
                  <a:srgbClr val="000000"/>
                </a:solidFill>
              </a:rPr>
              <a:t>overelaboration</a:t>
            </a:r>
            <a:r>
              <a:rPr lang="en-US" sz="3200" dirty="0" smtClean="0">
                <a:solidFill>
                  <a:srgbClr val="000000"/>
                </a:solidFill>
              </a:rPr>
              <a:t> and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err="1" smtClean="0">
                <a:solidFill>
                  <a:srgbClr val="000000"/>
                </a:solidFill>
              </a:rPr>
              <a:t>overparameterization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is often the mark of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rgbClr val="000000"/>
                </a:solidFill>
              </a:rPr>
              <a:t>mediocrity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79239" y="6011333"/>
            <a:ext cx="487438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- George E. P. Box, </a:t>
            </a:r>
            <a:r>
              <a:rPr kumimoji="0" lang="en-US" b="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Science and Statistics,</a:t>
            </a:r>
            <a:r>
              <a:rPr kumimoji="0" lang="en-US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b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1976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60771" y="1418167"/>
            <a:ext cx="4749806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All models are wrong. </a:t>
            </a:r>
            <a:r>
              <a:rPr kumimoji="0" lang="en-US" sz="4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4000" b="1" dirty="0" smtClean="0">
              <a:solidFill>
                <a:srgbClr val="000000"/>
              </a:solidFill>
            </a:endParaRP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Some </a:t>
            </a:r>
            <a:r>
              <a:rPr kumimoji="0" lang="en-US" sz="4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are useful</a:t>
            </a:r>
            <a:r>
              <a:rPr kumimoji="0" lang="en-US" sz="40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.</a:t>
            </a:r>
            <a:endParaRPr kumimoji="0" lang="en-US" sz="4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7515" y="4708453"/>
            <a:ext cx="7474855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I will</a:t>
            </a: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 “lie” </a:t>
            </a: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rPr>
              <a:t>to you </a:t>
            </a:r>
            <a:r>
              <a:rPr lang="en-US" sz="2800" dirty="0" smtClean="0">
                <a:solidFill>
                  <a:srgbClr val="000000"/>
                </a:solidFill>
              </a:rPr>
              <a:t>during this </a:t>
            </a:r>
            <a:r>
              <a:rPr lang="en-US" sz="2800" dirty="0" smtClean="0">
                <a:solidFill>
                  <a:srgbClr val="000000"/>
                </a:solidFill>
              </a:rPr>
              <a:t>semester when the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truth gets in the way of understanding.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0111" y="6176247"/>
            <a:ext cx="339622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</a:rPr>
              <a:t>(It’s nothing personal.)</a:t>
            </a: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792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Procedural vs. OO Programming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4038600" cy="251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/>
          <a:p>
            <a:pPr marL="339470" lvl="0" indent="-33947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178" b="1"/>
              <a:t>Procedural</a:t>
            </a:r>
          </a:p>
          <a:p>
            <a:pPr marL="266727" lvl="0" indent="-266727" defTabSz="90525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178"/>
              <a:t>Modular units: functions</a:t>
            </a:r>
          </a:p>
          <a:p>
            <a:pPr marL="266727" lvl="0" indent="-266727" defTabSz="90525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178"/>
              <a:t>Program structure: hierarchical</a:t>
            </a:r>
          </a:p>
          <a:p>
            <a:pPr marL="266727" lvl="0" indent="-266727" defTabSz="90525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178"/>
              <a:t>Data and operations are </a:t>
            </a:r>
            <a:r>
              <a:rPr sz="2178" i="1"/>
              <a:t>not</a:t>
            </a:r>
            <a:r>
              <a:rPr sz="2178" u="sng"/>
              <a:t> </a:t>
            </a:r>
            <a:r>
              <a:rPr sz="2178"/>
              <a:t>bound to each other</a:t>
            </a:r>
          </a:p>
          <a:p>
            <a:pPr marL="266727" lvl="0" indent="-266727" defTabSz="905255">
              <a:lnSpc>
                <a:spcPct val="80000"/>
              </a:lnSpc>
              <a:spcBef>
                <a:spcPts val="500"/>
              </a:spcBef>
              <a:buChar char="•"/>
              <a:defRPr sz="1800"/>
            </a:pPr>
            <a:r>
              <a:rPr sz="2178"/>
              <a:t>Examples: </a:t>
            </a:r>
          </a:p>
          <a:p>
            <a:pPr marL="676584" lvl="1" indent="-223956" defTabSz="905255">
              <a:lnSpc>
                <a:spcPct val="80000"/>
              </a:lnSpc>
              <a:spcBef>
                <a:spcPts val="400"/>
              </a:spcBef>
              <a:defRPr sz="1800"/>
            </a:pPr>
            <a:r>
              <a:rPr sz="1881"/>
              <a:t>C, Pascal, Basic, Python</a:t>
            </a:r>
          </a:p>
        </p:txBody>
      </p:sp>
      <p:sp>
        <p:nvSpPr>
          <p:cNvPr id="34" name="Shape 34"/>
          <p:cNvSpPr/>
          <p:nvPr/>
        </p:nvSpPr>
        <p:spPr>
          <a:xfrm>
            <a:off x="4648200" y="1600200"/>
            <a:ext cx="4038600" cy="228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ts val="500"/>
              </a:spcBef>
            </a:pPr>
            <a:r>
              <a:rPr sz="2200" b="1"/>
              <a:t>Object-Oriented (OO)</a:t>
            </a:r>
          </a:p>
          <a:p>
            <a:pPr marL="269421" lvl="0" indent="-269421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</a:pPr>
            <a:r>
              <a:rPr sz="2200"/>
              <a:t>Modular units: objects</a:t>
            </a:r>
          </a:p>
          <a:p>
            <a:pPr marL="269421" lvl="0" indent="-269421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</a:pPr>
            <a:r>
              <a:rPr sz="2200"/>
              <a:t>Program structure: a graph</a:t>
            </a:r>
          </a:p>
          <a:p>
            <a:pPr marL="269421" lvl="0" indent="-269421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</a:pPr>
            <a:r>
              <a:rPr sz="2200"/>
              <a:t>Data and operations </a:t>
            </a:r>
            <a:r>
              <a:rPr sz="2200" u="sng"/>
              <a:t>are</a:t>
            </a:r>
            <a:r>
              <a:rPr sz="2200"/>
              <a:t> bound to each other</a:t>
            </a:r>
          </a:p>
          <a:p>
            <a:pPr marL="269421" lvl="0" indent="-269421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</a:pPr>
            <a:r>
              <a:rPr sz="2200"/>
              <a:t>Examples: </a:t>
            </a:r>
          </a:p>
          <a:p>
            <a:pPr marL="683418" lvl="1" indent="-226218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–"/>
            </a:pPr>
            <a:r>
              <a:rPr sz="1900"/>
              <a:t>C++, Java, Python (huh?!)</a:t>
            </a:r>
          </a:p>
        </p:txBody>
      </p:sp>
      <p:grpSp>
        <p:nvGrpSpPr>
          <p:cNvPr id="46" name="Group 46"/>
          <p:cNvGrpSpPr/>
          <p:nvPr/>
        </p:nvGrpSpPr>
        <p:grpSpPr>
          <a:xfrm>
            <a:off x="4802187" y="4190999"/>
            <a:ext cx="3200401" cy="2209802"/>
            <a:chOff x="0" y="0"/>
            <a:chExt cx="3200399" cy="2209800"/>
          </a:xfrm>
        </p:grpSpPr>
        <p:sp>
          <p:nvSpPr>
            <p:cNvPr id="35" name="Shape 35"/>
            <p:cNvSpPr/>
            <p:nvPr/>
          </p:nvSpPr>
          <p:spPr>
            <a:xfrm>
              <a:off x="761999" y="914399"/>
              <a:ext cx="533401" cy="304801"/>
            </a:xfrm>
            <a:prstGeom prst="rect">
              <a:avLst/>
            </a:prstGeom>
            <a:gradFill flip="none" rotWithShape="1">
              <a:gsLst>
                <a:gs pos="0">
                  <a:srgbClr val="3A7CCB"/>
                </a:gs>
                <a:gs pos="19999">
                  <a:srgbClr val="3C7BC7"/>
                </a:gs>
                <a:gs pos="100000">
                  <a:srgbClr val="2C5D98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1371600" y="1676400"/>
              <a:ext cx="533401" cy="304801"/>
            </a:xfrm>
            <a:prstGeom prst="rect">
              <a:avLst/>
            </a:prstGeom>
            <a:gradFill flip="none" rotWithShape="1">
              <a:gsLst>
                <a:gs pos="0">
                  <a:srgbClr val="3A7CCB"/>
                </a:gs>
                <a:gs pos="19999">
                  <a:srgbClr val="3C7BC7"/>
                </a:gs>
                <a:gs pos="100000">
                  <a:srgbClr val="2C5D98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2057400" y="1066800"/>
              <a:ext cx="533401" cy="304801"/>
            </a:xfrm>
            <a:prstGeom prst="rect">
              <a:avLst/>
            </a:prstGeom>
            <a:gradFill flip="none" rotWithShape="1">
              <a:gsLst>
                <a:gs pos="0">
                  <a:srgbClr val="3A7CCB"/>
                </a:gs>
                <a:gs pos="19999">
                  <a:srgbClr val="3C7BC7"/>
                </a:gs>
                <a:gs pos="100000">
                  <a:srgbClr val="2C5D98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1752600" y="304799"/>
              <a:ext cx="533401" cy="304801"/>
            </a:xfrm>
            <a:prstGeom prst="rect">
              <a:avLst/>
            </a:prstGeom>
            <a:gradFill flip="none" rotWithShape="1">
              <a:gsLst>
                <a:gs pos="0">
                  <a:srgbClr val="3A7CCB"/>
                </a:gs>
                <a:gs pos="19999">
                  <a:srgbClr val="3C7BC7"/>
                </a:gs>
                <a:gs pos="100000">
                  <a:srgbClr val="2C5D98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2667000" y="1905000"/>
              <a:ext cx="533401" cy="304801"/>
            </a:xfrm>
            <a:prstGeom prst="rect">
              <a:avLst/>
            </a:prstGeom>
            <a:gradFill flip="none" rotWithShape="1">
              <a:gsLst>
                <a:gs pos="0">
                  <a:srgbClr val="3A7CCB"/>
                </a:gs>
                <a:gs pos="19999">
                  <a:srgbClr val="3C7BC7"/>
                </a:gs>
                <a:gs pos="100000">
                  <a:srgbClr val="2C5D98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 flipV="1">
              <a:off x="1295400" y="608013"/>
              <a:ext cx="609601" cy="460375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1142999" y="1219200"/>
              <a:ext cx="457202" cy="457201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1295400" y="1143000"/>
              <a:ext cx="762001" cy="76201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 flipH="1">
              <a:off x="1751012" y="609600"/>
              <a:ext cx="307976" cy="1066801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1905000" y="1828800"/>
              <a:ext cx="762001" cy="228601"/>
            </a:xfrm>
            <a:prstGeom prst="line">
              <a:avLst/>
            </a:prstGeom>
            <a:noFill/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4999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0" y="-1"/>
              <a:ext cx="1447800" cy="500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7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400" b="1"/>
              </a:lvl1pPr>
            </a:lstStyle>
            <a:p>
              <a:pPr lvl="0">
                <a:defRPr sz="1800" b="0"/>
              </a:pPr>
              <a:r>
                <a:rPr sz="1400" b="1"/>
                <a:t>A Collection of Objects</a:t>
              </a:r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534987" y="4268787"/>
            <a:ext cx="3048001" cy="1905001"/>
            <a:chOff x="0" y="0"/>
            <a:chExt cx="3047999" cy="1905000"/>
          </a:xfrm>
        </p:grpSpPr>
        <p:grpSp>
          <p:nvGrpSpPr>
            <p:cNvPr id="64" name="Group 64"/>
            <p:cNvGrpSpPr/>
            <p:nvPr/>
          </p:nvGrpSpPr>
          <p:grpSpPr>
            <a:xfrm>
              <a:off x="304799" y="76199"/>
              <a:ext cx="2743202" cy="1828802"/>
              <a:chOff x="0" y="0"/>
              <a:chExt cx="2743200" cy="1828800"/>
            </a:xfrm>
          </p:grpSpPr>
          <p:sp>
            <p:nvSpPr>
              <p:cNvPr id="47" name="Shape 47"/>
              <p:cNvSpPr/>
              <p:nvPr/>
            </p:nvSpPr>
            <p:spPr>
              <a:xfrm>
                <a:off x="1371600" y="-1"/>
                <a:ext cx="533401" cy="304801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457199" y="762000"/>
                <a:ext cx="533401" cy="304800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" name="Shape 49"/>
              <p:cNvSpPr/>
              <p:nvPr/>
            </p:nvSpPr>
            <p:spPr>
              <a:xfrm>
                <a:off x="1371600" y="762000"/>
                <a:ext cx="533401" cy="304800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" name="Shape 50"/>
              <p:cNvSpPr/>
              <p:nvPr/>
            </p:nvSpPr>
            <p:spPr>
              <a:xfrm>
                <a:off x="2209800" y="762000"/>
                <a:ext cx="533401" cy="304800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" name="Shape 51"/>
              <p:cNvSpPr/>
              <p:nvPr/>
            </p:nvSpPr>
            <p:spPr>
              <a:xfrm>
                <a:off x="-1" y="1524000"/>
                <a:ext cx="533401" cy="304801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" name="Shape 52"/>
              <p:cNvSpPr/>
              <p:nvPr/>
            </p:nvSpPr>
            <p:spPr>
              <a:xfrm>
                <a:off x="761999" y="1524000"/>
                <a:ext cx="533401" cy="304801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2209800" y="1524000"/>
                <a:ext cx="533401" cy="304801"/>
              </a:xfrm>
              <a:prstGeom prst="rect">
                <a:avLst/>
              </a:prstGeom>
              <a:gradFill flip="none" rotWithShape="1">
                <a:gsLst>
                  <a:gs pos="0">
                    <a:srgbClr val="3A7CCB"/>
                  </a:gs>
                  <a:gs pos="19999">
                    <a:srgbClr val="3C7BC7"/>
                  </a:gs>
                  <a:gs pos="100000">
                    <a:srgbClr val="2C5D98"/>
                  </a:gs>
                </a:gsLst>
                <a:lin ang="5400000" scaled="0"/>
              </a:gradFill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" name="Shape 54"/>
              <p:cNvSpPr/>
              <p:nvPr/>
            </p:nvSpPr>
            <p:spPr>
              <a:xfrm>
                <a:off x="762000" y="533399"/>
                <a:ext cx="1752600" cy="1588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55" name="Shape 55"/>
              <p:cNvSpPr/>
              <p:nvPr/>
            </p:nvSpPr>
            <p:spPr>
              <a:xfrm>
                <a:off x="761999" y="533399"/>
                <a:ext cx="1588" cy="228602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56" name="Shape 56"/>
              <p:cNvSpPr/>
              <p:nvPr/>
            </p:nvSpPr>
            <p:spPr>
              <a:xfrm>
                <a:off x="2514600" y="533399"/>
                <a:ext cx="1588" cy="228602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57" name="Shape 57"/>
              <p:cNvSpPr/>
              <p:nvPr/>
            </p:nvSpPr>
            <p:spPr>
              <a:xfrm>
                <a:off x="1600200" y="533399"/>
                <a:ext cx="1588" cy="228602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1676400" y="304799"/>
                <a:ext cx="1588" cy="228601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304799" y="1295400"/>
                <a:ext cx="762002" cy="1588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304799" y="1295400"/>
                <a:ext cx="1588" cy="228601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1066799" y="1295400"/>
                <a:ext cx="1588" cy="228601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761999" y="1066800"/>
                <a:ext cx="1588" cy="228601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63" name="Shape 63"/>
              <p:cNvSpPr/>
              <p:nvPr/>
            </p:nvSpPr>
            <p:spPr>
              <a:xfrm>
                <a:off x="2514600" y="1066800"/>
                <a:ext cx="1588" cy="457201"/>
              </a:xfrm>
              <a:prstGeom prst="line">
                <a:avLst/>
              </a:prstGeom>
              <a:noFill/>
              <a:ln w="9525" cap="flat">
                <a:solidFill>
                  <a:srgbClr val="4A7EBB"/>
                </a:solidFill>
                <a:prstDash val="solid"/>
                <a:round/>
              </a:ln>
              <a:effectLst>
                <a:outerShdw blurRad="381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65" name="Shape 65"/>
            <p:cNvSpPr/>
            <p:nvPr/>
          </p:nvSpPr>
          <p:spPr>
            <a:xfrm>
              <a:off x="0" y="-1"/>
              <a:ext cx="1447800" cy="500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spcBef>
                  <a:spcPts val="700"/>
                </a:spcBef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400" b="1"/>
              </a:lvl1pPr>
            </a:lstStyle>
            <a:p>
              <a:pPr lvl="0">
                <a:defRPr sz="1800" b="0"/>
              </a:pPr>
              <a:r>
                <a:rPr sz="1400" b="1"/>
                <a:t>A Hierarchy of Functions</a:t>
              </a:r>
            </a:p>
          </p:txBody>
        </p:sp>
      </p:grpSp>
      <p:sp>
        <p:nvSpPr>
          <p:cNvPr id="67" name="Shape 67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5</a:t>
            </a:r>
          </a:p>
        </p:txBody>
      </p:sp>
      <p:sp>
        <p:nvSpPr>
          <p:cNvPr id="68" name="Shape 68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3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1" build="p" animBg="1" advAuto="0"/>
      <p:bldP spid="34" grpId="3" build="p" animBg="1" advAuto="0"/>
      <p:bldP spid="46" grpId="4" animBg="1" advAuto="0"/>
      <p:bldP spid="66" grpId="2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000"/>
              <a:t>What’s an </a:t>
            </a:r>
            <a:r>
              <a:rPr sz="4000" b="1" i="1"/>
              <a:t>Object</a:t>
            </a:r>
            <a:r>
              <a:rPr sz="4000"/>
              <a:t>?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4294967295"/>
          </p:nvPr>
        </p:nvSpPr>
        <p:spPr>
          <a:xfrm>
            <a:off x="457200" y="1295400"/>
            <a:ext cx="8229600" cy="182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0000"/>
              </a:lnSpc>
              <a:buChar char="•"/>
              <a:defRPr sz="1800"/>
            </a:pPr>
            <a:r>
              <a:rPr sz="3200" dirty="0"/>
              <a:t>Must first define a </a:t>
            </a:r>
            <a:r>
              <a:rPr sz="3200" b="1" i="1" dirty="0"/>
              <a:t>class</a:t>
            </a:r>
          </a:p>
          <a:p>
            <a:pPr marL="742950" lvl="1" indent="-285750">
              <a:lnSpc>
                <a:spcPct val="90000"/>
              </a:lnSpc>
              <a:spcBef>
                <a:spcPts val="600"/>
              </a:spcBef>
              <a:defRPr sz="1800"/>
            </a:pPr>
            <a:r>
              <a:rPr sz="2800" dirty="0"/>
              <a:t>A </a:t>
            </a:r>
            <a:r>
              <a:rPr sz="2800" b="1" i="1" dirty="0"/>
              <a:t>data type </a:t>
            </a:r>
            <a:r>
              <a:rPr sz="2800" dirty="0"/>
              <a:t>containing: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 dirty="0"/>
              <a:t>Attributes – make up the object’s </a:t>
            </a:r>
            <a:r>
              <a:rPr sz="2400" b="1" i="1" dirty="0"/>
              <a:t>state</a:t>
            </a:r>
            <a:r>
              <a:rPr sz="2400" dirty="0"/>
              <a:t> 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defRPr sz="1800"/>
            </a:pPr>
            <a:r>
              <a:rPr sz="2400" dirty="0"/>
              <a:t>Operations – define the object’s </a:t>
            </a:r>
            <a:r>
              <a:rPr sz="2400" b="1" i="1" dirty="0"/>
              <a:t>behaviors</a:t>
            </a:r>
          </a:p>
        </p:txBody>
      </p:sp>
      <p:sp>
        <p:nvSpPr>
          <p:cNvPr id="74" name="Shape 74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6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3587" y="3168263"/>
            <a:ext cx="7542213" cy="2992731"/>
            <a:chOff x="763587" y="3168263"/>
            <a:chExt cx="7542213" cy="2992731"/>
          </a:xfrm>
        </p:grpSpPr>
        <p:grpSp>
          <p:nvGrpSpPr>
            <p:cNvPr id="3" name="Group 2"/>
            <p:cNvGrpSpPr/>
            <p:nvPr/>
          </p:nvGrpSpPr>
          <p:grpSpPr>
            <a:xfrm>
              <a:off x="763587" y="3170206"/>
              <a:ext cx="2516188" cy="2990788"/>
              <a:chOff x="762000" y="3567112"/>
              <a:chExt cx="2516188" cy="2990788"/>
            </a:xfrm>
          </p:grpSpPr>
          <p:sp>
            <p:nvSpPr>
              <p:cNvPr id="84" name="Shape 84"/>
              <p:cNvSpPr/>
              <p:nvPr/>
            </p:nvSpPr>
            <p:spPr>
              <a:xfrm>
                <a:off x="763587" y="3567112"/>
                <a:ext cx="2514601" cy="2986088"/>
              </a:xfrm>
              <a:prstGeom prst="rect">
                <a:avLst/>
              </a:prstGeom>
              <a:gradFill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/>
              </a:gradFill>
              <a:ln>
                <a:solidFill>
                  <a:srgbClr val="4A7EBB"/>
                </a:solidFill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lIns="0" tIns="0" rIns="0" bIns="0" anchor="ctr"/>
              <a:lstStyle/>
              <a:p>
                <a:pPr lvl="0"/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762000" y="3581399"/>
                <a:ext cx="2514600" cy="3603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>
                <a:lvl1pPr algn="ctr">
                  <a:spcBef>
                    <a:spcPts val="1100"/>
                  </a:spcBef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b="1"/>
                </a:lvl1pPr>
              </a:lstStyle>
              <a:p>
                <a:pPr lvl="0">
                  <a:defRPr b="0"/>
                </a:pPr>
                <a:r>
                  <a:rPr b="1" dirty="0"/>
                  <a:t>Bank Account</a:t>
                </a:r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763587" y="3963670"/>
                <a:ext cx="2514601" cy="1"/>
              </a:xfrm>
              <a:prstGeom prst="line">
                <a:avLst/>
              </a:prstGeom>
              <a:ln>
                <a:solidFill>
                  <a:srgbClr val="4A7EBB"/>
                </a:solidFill>
                <a:round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762000" y="5259070"/>
                <a:ext cx="2514600" cy="0"/>
              </a:xfrm>
              <a:prstGeom prst="line">
                <a:avLst/>
              </a:prstGeom>
              <a:ln>
                <a:solidFill>
                  <a:srgbClr val="4A7EBB"/>
                </a:solidFill>
                <a:round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762000" y="3962400"/>
                <a:ext cx="2133600" cy="130010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/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account number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owner’s name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balance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interest rate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more?</a:t>
                </a:r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762000" y="5257800"/>
                <a:ext cx="2133600" cy="130010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/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/>
                  <a:t>deposit money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/>
                  <a:t>withdraw money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/>
                  <a:t>check balance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/>
                  <a:t>transfer money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/>
                  <a:t>more?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428999" y="3168263"/>
              <a:ext cx="4876801" cy="2241488"/>
              <a:chOff x="3428999" y="3567112"/>
              <a:chExt cx="4876801" cy="2241488"/>
            </a:xfrm>
          </p:grpSpPr>
          <p:sp>
            <p:nvSpPr>
              <p:cNvPr id="75" name="Shape 75"/>
              <p:cNvSpPr/>
              <p:nvPr/>
            </p:nvSpPr>
            <p:spPr>
              <a:xfrm>
                <a:off x="3771900" y="5181599"/>
                <a:ext cx="1524000" cy="6270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/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t>Operations</a:t>
                </a:r>
              </a:p>
              <a:p>
                <a:pPr lvl="0" algn="ctr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t>(behaviors)</a:t>
                </a:r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3886200" y="3581399"/>
                <a:ext cx="1295400" cy="3603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>
                <a:lvl1pPr algn="ctr">
                  <a:spcBef>
                    <a:spcPts val="1100"/>
                  </a:spcBef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Type</a:t>
                </a:r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3771900" y="4038599"/>
                <a:ext cx="1524000" cy="6270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>
                <a:lvl1pPr algn="ctr">
                  <a:spcBef>
                    <a:spcPts val="1100"/>
                  </a:spcBef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lvl1pPr>
              </a:lstStyle>
              <a:p>
                <a:pPr lvl="0"/>
                <a:r>
                  <a:t>Attributes (state)</a:t>
                </a:r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5791200" y="3567112"/>
                <a:ext cx="2514600" cy="2071688"/>
              </a:xfrm>
              <a:prstGeom prst="rect">
                <a:avLst/>
              </a:prstGeom>
              <a:gradFill>
                <a:gsLst>
                  <a:gs pos="0">
                    <a:srgbClr val="E5EEFF"/>
                  </a:gs>
                  <a:gs pos="64999">
                    <a:srgbClr val="BFD5FF"/>
                  </a:gs>
                  <a:gs pos="100000">
                    <a:srgbClr val="A3C4FF"/>
                  </a:gs>
                </a:gsLst>
                <a:lin ang="5400000"/>
              </a:gradFill>
              <a:ln>
                <a:solidFill>
                  <a:srgbClr val="4A7EBB"/>
                </a:solidFill>
                <a:round/>
              </a:ln>
              <a:effectLst>
                <a:outerShdw blurRad="38100" dist="20000" dir="5400000" rotWithShape="0">
                  <a:srgbClr val="000000">
                    <a:alpha val="37998"/>
                  </a:srgbClr>
                </a:outerShdw>
              </a:effectLst>
            </p:spPr>
            <p:txBody>
              <a:bodyPr lIns="0" tIns="0" rIns="0" bIns="0" anchor="ctr"/>
              <a:lstStyle/>
              <a:p>
                <a:pPr lvl="0"/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5789612" y="3581399"/>
                <a:ext cx="2514601" cy="36030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>
                <a:lvl1pPr algn="ctr">
                  <a:spcBef>
                    <a:spcPts val="1100"/>
                  </a:spcBef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b="1"/>
                </a:lvl1pPr>
              </a:lstStyle>
              <a:p>
                <a:pPr lvl="0">
                  <a:defRPr b="0"/>
                </a:pPr>
                <a:r>
                  <a:rPr b="1" dirty="0"/>
                  <a:t>String</a:t>
                </a:r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5789612" y="3962400"/>
                <a:ext cx="2514601" cy="57620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/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sequence of characters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more?</a:t>
                </a:r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5789612" y="4572000"/>
                <a:ext cx="2427288" cy="105880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  </a:ext>
              </a:extLst>
            </p:spPr>
            <p:txBody>
              <a:bodyPr lIns="46799" tIns="46799" rIns="46799" bIns="46799">
                <a:spAutoFit/>
              </a:bodyPr>
              <a:lstStyle/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compute length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concatenate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test for equality</a:t>
                </a:r>
              </a:p>
              <a:p>
                <a:pPr lvl="0">
                  <a:tabLst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sz="1600" dirty="0"/>
                  <a:t>more?</a:t>
                </a:r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5791200" y="3963670"/>
                <a:ext cx="2514600" cy="1"/>
              </a:xfrm>
              <a:prstGeom prst="line">
                <a:avLst/>
              </a:prstGeom>
              <a:ln>
                <a:solidFill>
                  <a:srgbClr val="4A7EBB"/>
                </a:solidFill>
                <a:round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5789612" y="4573270"/>
                <a:ext cx="2514601" cy="0"/>
              </a:xfrm>
              <a:prstGeom prst="line">
                <a:avLst/>
              </a:prstGeom>
              <a:ln>
                <a:solidFill>
                  <a:srgbClr val="4A7EBB"/>
                </a:solidFill>
                <a:round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90" name="Shape 90"/>
              <p:cNvSpPr/>
              <p:nvPr/>
            </p:nvSpPr>
            <p:spPr>
              <a:xfrm flipH="1" flipV="1">
                <a:off x="3428999" y="3771900"/>
                <a:ext cx="762001" cy="1588"/>
              </a:xfrm>
              <a:prstGeom prst="line">
                <a:avLst/>
              </a:prstGeom>
              <a:ln>
                <a:solidFill/>
                <a:round/>
                <a:tailEnd type="triangle"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91" name="Shape 91"/>
              <p:cNvSpPr/>
              <p:nvPr/>
            </p:nvSpPr>
            <p:spPr>
              <a:xfrm flipH="1" flipV="1">
                <a:off x="3428999" y="4343400"/>
                <a:ext cx="533401" cy="1588"/>
              </a:xfrm>
              <a:prstGeom prst="line">
                <a:avLst/>
              </a:prstGeom>
              <a:ln>
                <a:solidFill/>
                <a:round/>
                <a:tailEnd type="triangle"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92" name="Shape 92"/>
              <p:cNvSpPr/>
              <p:nvPr/>
            </p:nvSpPr>
            <p:spPr>
              <a:xfrm flipH="1" flipV="1">
                <a:off x="3428999" y="5484812"/>
                <a:ext cx="533401" cy="1588"/>
              </a:xfrm>
              <a:prstGeom prst="line">
                <a:avLst/>
              </a:prstGeom>
              <a:ln>
                <a:solidFill/>
                <a:round/>
                <a:tailEnd type="triangle"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93" name="Shape 93"/>
              <p:cNvSpPr/>
              <p:nvPr/>
            </p:nvSpPr>
            <p:spPr>
              <a:xfrm flipV="1">
                <a:off x="4876800" y="3771900"/>
                <a:ext cx="762001" cy="1588"/>
              </a:xfrm>
              <a:prstGeom prst="line">
                <a:avLst/>
              </a:prstGeom>
              <a:ln>
                <a:solidFill/>
                <a:round/>
                <a:tailEnd type="triangle"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94" name="Shape 94"/>
              <p:cNvSpPr/>
              <p:nvPr/>
            </p:nvSpPr>
            <p:spPr>
              <a:xfrm flipV="1">
                <a:off x="5105400" y="4343400"/>
                <a:ext cx="533401" cy="1588"/>
              </a:xfrm>
              <a:prstGeom prst="line">
                <a:avLst/>
              </a:prstGeom>
              <a:ln>
                <a:solidFill/>
                <a:round/>
                <a:tailEnd type="triangle"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  <p:sp>
            <p:nvSpPr>
              <p:cNvPr id="95" name="Shape 95"/>
              <p:cNvSpPr/>
              <p:nvPr/>
            </p:nvSpPr>
            <p:spPr>
              <a:xfrm flipV="1">
                <a:off x="5105400" y="5484812"/>
                <a:ext cx="533401" cy="1588"/>
              </a:xfrm>
              <a:prstGeom prst="line">
                <a:avLst/>
              </a:prstGeom>
              <a:ln>
                <a:solidFill/>
                <a:round/>
                <a:tailEnd type="triangle"/>
              </a:ln>
            </p:spPr>
            <p:txBody>
              <a:bodyPr lIns="0" tIns="0" rIns="0" bIns="0"/>
              <a:lstStyle/>
              <a:p>
                <a:pPr lvl="0" defTabSz="457200">
                  <a:defRPr sz="1200">
                    <a:latin typeface="+mj-lt"/>
                    <a:ea typeface="+mj-ea"/>
                    <a:cs typeface="+mj-cs"/>
                    <a:sym typeface="Helvetica"/>
                  </a:defRPr>
                </a:pPr>
                <a:endParaRPr/>
              </a:p>
            </p:txBody>
          </p:sp>
        </p:grpSp>
      </p:grpSp>
      <p:sp>
        <p:nvSpPr>
          <p:cNvPr id="96" name="Shape 96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 dirty="0">
                <a:solidFill>
                  <a:srgbClr val="898989"/>
                </a:solidFill>
              </a:rPr>
              <a:t>1/12/15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868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So, an Object is…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4294967295"/>
          </p:nvPr>
        </p:nvSpPr>
        <p:spPr>
          <a:xfrm>
            <a:off x="457200" y="1219199"/>
            <a:ext cx="8229600" cy="281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lang="en-US" sz="3200" dirty="0" smtClean="0"/>
              <a:t>A </a:t>
            </a:r>
            <a:r>
              <a:rPr sz="3200" dirty="0" smtClean="0"/>
              <a:t>particular </a:t>
            </a:r>
            <a:r>
              <a:rPr sz="3200" b="1" i="1" dirty="0"/>
              <a:t>instance</a:t>
            </a:r>
            <a:r>
              <a:rPr sz="3200" dirty="0"/>
              <a:t> of a class</a:t>
            </a:r>
          </a:p>
        </p:txBody>
      </p:sp>
      <p:sp>
        <p:nvSpPr>
          <p:cNvPr id="100" name="Shape 100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7</a:t>
            </a:r>
          </a:p>
        </p:txBody>
      </p:sp>
      <p:sp>
        <p:nvSpPr>
          <p:cNvPr id="101" name="Shape 101"/>
          <p:cNvSpPr/>
          <p:nvPr/>
        </p:nvSpPr>
        <p:spPr>
          <a:xfrm>
            <a:off x="1888529" y="4249896"/>
            <a:ext cx="5443142" cy="194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ts val="600"/>
              </a:spcBef>
            </a:pPr>
            <a:r>
              <a:rPr sz="2500"/>
              <a:t>For any of these accounts, one can…</a:t>
            </a:r>
          </a:p>
          <a:p>
            <a:pPr marL="933450" lvl="1" indent="-476250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500"/>
              <a:t> Deposit money</a:t>
            </a:r>
          </a:p>
          <a:p>
            <a:pPr marL="933450" lvl="1" indent="-476250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500"/>
              <a:t> Withdraw money</a:t>
            </a:r>
          </a:p>
          <a:p>
            <a:pPr marL="933450" lvl="1" indent="-476250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500"/>
              <a:t> Check the balance</a:t>
            </a:r>
          </a:p>
          <a:p>
            <a:pPr marL="933450" lvl="1" indent="-476250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</a:pPr>
            <a:r>
              <a:rPr sz="2500"/>
              <a:t> Transfer money</a:t>
            </a:r>
          </a:p>
        </p:txBody>
      </p:sp>
      <p:sp>
        <p:nvSpPr>
          <p:cNvPr id="102" name="Shape 102"/>
          <p:cNvSpPr/>
          <p:nvPr/>
        </p:nvSpPr>
        <p:spPr>
          <a:xfrm>
            <a:off x="914400" y="2133600"/>
            <a:ext cx="2133600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 b="1"/>
            </a:lvl1pPr>
          </a:lstStyle>
          <a:p>
            <a:pPr lvl="0">
              <a:defRPr sz="1800" b="0"/>
            </a:pPr>
            <a:r>
              <a:rPr sz="1600" b="1"/>
              <a:t>Marron’s Account</a:t>
            </a:r>
          </a:p>
        </p:txBody>
      </p:sp>
      <p:sp>
        <p:nvSpPr>
          <p:cNvPr id="103" name="Shape 103"/>
          <p:cNvSpPr/>
          <p:nvPr/>
        </p:nvSpPr>
        <p:spPr>
          <a:xfrm>
            <a:off x="3810000" y="2133600"/>
            <a:ext cx="1905000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 b="1"/>
            </a:lvl1pPr>
          </a:lstStyle>
          <a:p>
            <a:pPr lvl="0">
              <a:defRPr sz="1800" b="0"/>
            </a:pPr>
            <a:r>
              <a:rPr sz="1600" b="1"/>
              <a:t>Kukla’s Account</a:t>
            </a:r>
          </a:p>
        </p:txBody>
      </p:sp>
      <p:sp>
        <p:nvSpPr>
          <p:cNvPr id="104" name="Shape 104"/>
          <p:cNvSpPr/>
          <p:nvPr/>
        </p:nvSpPr>
        <p:spPr>
          <a:xfrm>
            <a:off x="6324600" y="2133600"/>
            <a:ext cx="2057400" cy="3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10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 b="1"/>
            </a:lvl1pPr>
          </a:lstStyle>
          <a:p>
            <a:pPr lvl="0">
              <a:defRPr sz="1800" b="0"/>
            </a:pPr>
            <a:r>
              <a:rPr sz="1600" b="1"/>
              <a:t>Park’s Account</a:t>
            </a:r>
          </a:p>
        </p:txBody>
      </p:sp>
      <p:grpSp>
        <p:nvGrpSpPr>
          <p:cNvPr id="107" name="Group 107"/>
          <p:cNvGrpSpPr/>
          <p:nvPr/>
        </p:nvGrpSpPr>
        <p:grpSpPr>
          <a:xfrm>
            <a:off x="6172200" y="2470150"/>
            <a:ext cx="2209800" cy="1452501"/>
            <a:chOff x="0" y="0"/>
            <a:chExt cx="2209800" cy="1452499"/>
          </a:xfrm>
        </p:grpSpPr>
        <p:sp>
          <p:nvSpPr>
            <p:cNvPr id="105" name="Shape 105"/>
            <p:cNvSpPr/>
            <p:nvPr/>
          </p:nvSpPr>
          <p:spPr>
            <a:xfrm>
              <a:off x="0" y="0"/>
              <a:ext cx="2209800" cy="144780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152400" y="152399"/>
              <a:ext cx="1600200" cy="1300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43-261-5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John Park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$825.50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2.5%</a:t>
              </a:r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838200" y="2470150"/>
            <a:ext cx="2209800" cy="1447800"/>
            <a:chOff x="0" y="0"/>
            <a:chExt cx="2209800" cy="1447799"/>
          </a:xfrm>
        </p:grpSpPr>
        <p:sp>
          <p:nvSpPr>
            <p:cNvPr id="108" name="Shape 108"/>
            <p:cNvSpPr/>
            <p:nvPr/>
          </p:nvSpPr>
          <p:spPr>
            <a:xfrm>
              <a:off x="0" y="0"/>
              <a:ext cx="2209800" cy="144780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76200" y="133349"/>
              <a:ext cx="1752600" cy="1300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12-345-6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Chris Marron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$1,250.86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1.5%</a:t>
              </a:r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3505200" y="2470150"/>
            <a:ext cx="2209800" cy="1452501"/>
            <a:chOff x="0" y="0"/>
            <a:chExt cx="2209800" cy="1452499"/>
          </a:xfrm>
        </p:grpSpPr>
        <p:sp>
          <p:nvSpPr>
            <p:cNvPr id="111" name="Shape 111"/>
            <p:cNvSpPr/>
            <p:nvPr/>
          </p:nvSpPr>
          <p:spPr>
            <a:xfrm>
              <a:off x="0" y="0"/>
              <a:ext cx="2209800" cy="1447800"/>
            </a:xfrm>
            <a:prstGeom prst="rect">
              <a:avLst/>
            </a:prstGeom>
            <a:gradFill flip="none"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0"/>
            </a:gradFill>
            <a:ln w="9525" cap="flat">
              <a:solidFill>
                <a:srgbClr val="4A7EBB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7998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76200" y="152399"/>
              <a:ext cx="1752600" cy="1300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/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65-432-1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James Kukla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$5.50</a:t>
              </a:r>
            </a:p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sz="1600"/>
                <a:t>2.7%</a:t>
              </a:r>
            </a:p>
          </p:txBody>
        </p:sp>
      </p:grpSp>
      <p:sp>
        <p:nvSpPr>
          <p:cNvPr id="114" name="Shape 114"/>
          <p:cNvSpPr/>
          <p:nvPr/>
        </p:nvSpPr>
        <p:spPr>
          <a:xfrm>
            <a:off x="457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1/12/15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7" animBg="1" advAuto="0"/>
      <p:bldP spid="102" grpId="1" animBg="1" advAuto="0"/>
      <p:bldP spid="103" grpId="2" animBg="1" advAuto="0"/>
      <p:bldP spid="104" grpId="3" animBg="1" advAuto="0"/>
      <p:bldP spid="107" grpId="6" animBg="1" advAuto="0"/>
      <p:bldP spid="110" grpId="4" animBg="1" advAuto="0"/>
      <p:bldP spid="113" grpId="5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1598</Words>
  <Application>Microsoft Macintosh PowerPoint</Application>
  <PresentationFormat>On-screen Show (4:3)</PresentationFormat>
  <Paragraphs>285</Paragraphs>
  <Slides>19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</vt:lpstr>
      <vt:lpstr>Course Introduction</vt:lpstr>
      <vt:lpstr>Instructors &amp; Lecture Sections</vt:lpstr>
      <vt:lpstr>What is CMSC 202?</vt:lpstr>
      <vt:lpstr>Course Web Site and Blackboard</vt:lpstr>
      <vt:lpstr>Slide 5</vt:lpstr>
      <vt:lpstr>Slide 6</vt:lpstr>
      <vt:lpstr>Procedural vs. OO Programming</vt:lpstr>
      <vt:lpstr>What’s an Object?</vt:lpstr>
      <vt:lpstr>So, an Object is…</vt:lpstr>
      <vt:lpstr>Why C++ for 202?</vt:lpstr>
      <vt:lpstr>Slide 11</vt:lpstr>
      <vt:lpstr>Interpreters, Compilers, and Hybrids</vt:lpstr>
      <vt:lpstr>C++ Compilation &amp; Linkage</vt:lpstr>
      <vt:lpstr>Python vs. C++ Syntax</vt:lpstr>
      <vt:lpstr>Development Environment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cp:lastModifiedBy>James Kukla</cp:lastModifiedBy>
  <cp:revision>20</cp:revision>
  <cp:lastPrinted>2015-01-12T19:54:28Z</cp:lastPrinted>
  <dcterms:created xsi:type="dcterms:W3CDTF">2016-02-01T21:07:22Z</dcterms:created>
  <dcterms:modified xsi:type="dcterms:W3CDTF">2016-02-01T21:59:02Z</dcterms:modified>
</cp:coreProperties>
</file>