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7953-63D4-4DCD-98D3-6399F94D7EA2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E440-556F-42B8-A085-09811202E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AE440-556F-42B8-A085-09811202EF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78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AE440-556F-42B8-A085-09811202EFE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8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DAE2FDF-491E-4B3E-A14C-44758EC7E59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B16310-E833-4F1C-B4B0-20430D47A4F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219200" y="1600200"/>
            <a:ext cx="7772400" cy="24384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CMSC 341</a:t>
            </a:r>
            <a:br>
              <a:rPr lang="en-US" altLang="en-US" dirty="0" smtClean="0"/>
            </a:br>
            <a:r>
              <a:rPr lang="en-US" altLang="en-US" dirty="0" smtClean="0"/>
              <a:t>Lecture </a:t>
            </a:r>
            <a:r>
              <a:rPr lang="en-US" altLang="en-US" dirty="0" smtClean="0"/>
              <a:t>2 </a:t>
            </a:r>
            <a:r>
              <a:rPr lang="en-US" altLang="en-US" dirty="0" smtClean="0"/>
              <a:t>– Dynamic Memory and </a:t>
            </a:r>
            <a:br>
              <a:rPr lang="en-US" altLang="en-US" dirty="0" smtClean="0"/>
            </a:br>
            <a:r>
              <a:rPr lang="en-US" altLang="en-US" dirty="0" smtClean="0"/>
              <a:t>                   Pointers (Review)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066800" y="6477000"/>
            <a:ext cx="717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/>
              <a:t>Based on slides by </a:t>
            </a:r>
            <a:r>
              <a:rPr lang="en-US" altLang="en-US" dirty="0" smtClean="0"/>
              <a:t>Shawn </a:t>
            </a:r>
            <a:r>
              <a:rPr lang="en-US" altLang="en-US" dirty="0" err="1"/>
              <a:t>Lupoli</a:t>
            </a:r>
            <a:r>
              <a:rPr lang="en-US" altLang="en-US" dirty="0"/>
              <a:t> </a:t>
            </a:r>
            <a:r>
              <a:rPr lang="en-US" altLang="en-US" dirty="0" smtClean="0"/>
              <a:t> and Katherine </a:t>
            </a:r>
            <a:r>
              <a:rPr lang="en-US" altLang="en-US" dirty="0" err="1" smtClean="0"/>
              <a:t>Ginson</a:t>
            </a:r>
            <a:r>
              <a:rPr lang="en-US" altLang="en-US" dirty="0" smtClean="0"/>
              <a:t> at </a:t>
            </a:r>
            <a:r>
              <a:rPr lang="en-US" altLang="en-US" dirty="0"/>
              <a:t>UMBC</a:t>
            </a:r>
          </a:p>
        </p:txBody>
      </p:sp>
    </p:spTree>
    <p:extLst>
      <p:ext uri="{BB962C8B-B14F-4D97-AF65-F5344CB8AC3E}">
        <p14:creationId xmlns:p14="http://schemas.microsoft.com/office/powerpoint/2010/main" val="38916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Data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What does the following code print out?</a:t>
            </a:r>
          </a:p>
          <a:p>
            <a:pPr marL="457200" lvl="1" indent="0"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sodaPrice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double[3];</a:t>
            </a:r>
          </a:p>
          <a:p>
            <a:pPr marL="457200" lvl="1" indent="0"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sodaPrice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16.01;</a:t>
            </a:r>
          </a:p>
          <a:p>
            <a:pPr marL="457200" lvl="1" indent="0"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sodaPrice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sodaPrice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sodaPrice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16.01</a:t>
            </a:r>
          </a:p>
          <a:p>
            <a:pPr marL="457200" lvl="1" indent="0">
              <a:buNone/>
            </a:pP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1.1847636e-309</a:t>
            </a:r>
          </a:p>
          <a:p>
            <a:pPr marL="457200" lvl="1" indent="0">
              <a:buNone/>
            </a:pP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2.746349e-12</a:t>
            </a: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10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451680" y="4800600"/>
            <a:ext cx="3158920" cy="830997"/>
          </a:xfrm>
          <a:prstGeom prst="rect">
            <a:avLst/>
          </a:prstGeom>
          <a:solidFill>
            <a:srgbClr val="EEECE1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Courier New" panose="02070309020205020404" pitchFamily="49" charset="0"/>
              </a:rPr>
              <a:t>where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Courier New" panose="02070309020205020404" pitchFamily="49" charset="0"/>
              </a:rPr>
              <a:t> are these numbers coming from?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34" charset="-128"/>
              <a:cs typeface="Courier New" panose="02070309020205020404" pitchFamily="49" charset="0"/>
            </a:endParaRPr>
          </a:p>
        </p:txBody>
      </p:sp>
      <p:sp>
        <p:nvSpPr>
          <p:cNvPr id="9" name="Left Brace 8"/>
          <p:cNvSpPr/>
          <p:nvPr/>
        </p:nvSpPr>
        <p:spPr>
          <a:xfrm rot="10800000">
            <a:off x="4835318" y="4759156"/>
            <a:ext cx="422481" cy="955843"/>
          </a:xfrm>
          <a:prstGeom prst="leftBrace">
            <a:avLst>
              <a:gd name="adj1" fmla="val 53898"/>
              <a:gd name="adj2" fmla="val 50000"/>
            </a:avLst>
          </a:prstGeom>
          <a:noFill/>
          <a:ln w="57150" cap="flat" cmpd="sng" algn="ctr">
            <a:solidFill>
              <a:srgbClr val="0000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6610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(No) 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does not have garbage collection</a:t>
            </a:r>
          </a:p>
          <a:p>
            <a:pPr lvl="3"/>
            <a:endParaRPr lang="en-US" dirty="0"/>
          </a:p>
          <a:p>
            <a:r>
              <a:rPr lang="en-US" dirty="0" smtClean="0"/>
              <a:t>Allocated memory that is no longer needed must be de-allocated, or freed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smtClean="0"/>
              <a:t> to do this</a:t>
            </a:r>
          </a:p>
          <a:p>
            <a:pPr lvl="3"/>
            <a:endParaRPr lang="en-US" dirty="0"/>
          </a:p>
          <a:p>
            <a:r>
              <a:rPr lang="en-US" i="1" u="sng" dirty="0" smtClean="0"/>
              <a:t>Must</a:t>
            </a:r>
            <a:r>
              <a:rPr lang="en-US" dirty="0" smtClean="0"/>
              <a:t> free all allocated memory before </a:t>
            </a:r>
            <a:br>
              <a:rPr lang="en-US" dirty="0" smtClean="0"/>
            </a:br>
            <a:r>
              <a:rPr lang="en-US" dirty="0" smtClean="0"/>
              <a:t>end of program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 earlier, if it’s no longer needed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11</a:t>
            </a:fld>
            <a:endParaRPr lang="en-US" sz="160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879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Programming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memory is freed, clear it out</a:t>
            </a:r>
          </a:p>
          <a:p>
            <a:pPr lvl="1"/>
            <a:r>
              <a:rPr lang="en-US" dirty="0" smtClean="0"/>
              <a:t>Replace with meaningless or default values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be done </a:t>
            </a:r>
            <a:r>
              <a:rPr lang="en-US" i="1" u="sng" dirty="0" smtClean="0"/>
              <a:t>before</a:t>
            </a:r>
            <a:r>
              <a:rPr lang="en-US" i="1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smtClean="0"/>
              <a:t> </a:t>
            </a:r>
            <a:r>
              <a:rPr lang="en-US" dirty="0"/>
              <a:t>is called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memory has been freed, set the </a:t>
            </a:r>
            <a:br>
              <a:rPr lang="en-US" dirty="0" smtClean="0"/>
            </a:br>
            <a:r>
              <a:rPr lang="en-US" dirty="0" smtClean="0"/>
              <a:t>pointer equal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Must be done </a:t>
            </a:r>
            <a:r>
              <a:rPr lang="en-US" i="1" u="sng" dirty="0" smtClean="0"/>
              <a:t>after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smtClean="0"/>
              <a:t> is called</a:t>
            </a:r>
          </a:p>
          <a:p>
            <a:pPr lvl="1"/>
            <a:r>
              <a:rPr lang="en-US" dirty="0" smtClean="0"/>
              <a:t>Why do this?</a:t>
            </a:r>
          </a:p>
          <a:p>
            <a:pPr lvl="3"/>
            <a:endParaRPr lang="en-US" dirty="0"/>
          </a:p>
          <a:p>
            <a:endParaRPr lang="en-US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12</a:t>
            </a:fld>
            <a:endParaRPr lang="en-US" sz="16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61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Memory Leaks</a:t>
            </a:r>
            <a:br>
              <a:rPr lang="en-US" dirty="0" smtClean="0"/>
            </a:br>
            <a:r>
              <a:rPr lang="en-US" dirty="0" smtClean="0"/>
              <a:t>How to Find and Fix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Occur when data is allocated, but not freed</a:t>
            </a:r>
          </a:p>
          <a:p>
            <a:pPr lvl="1"/>
            <a:r>
              <a:rPr lang="en-US" sz="2800" dirty="0" smtClean="0"/>
              <a:t>Calling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800" dirty="0" smtClean="0"/>
              <a:t> over and over, but never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  <a:p>
            <a:pPr lvl="1"/>
            <a:r>
              <a:rPr lang="en-US" dirty="0" smtClean="0"/>
              <a:t>Not freeing new memory before exiting a function</a:t>
            </a:r>
          </a:p>
          <a:p>
            <a:pPr lvl="3"/>
            <a:endParaRPr lang="en-US" dirty="0"/>
          </a:p>
          <a:p>
            <a:r>
              <a:rPr lang="en-US" dirty="0" smtClean="0"/>
              <a:t>Access to the previous memory is lost</a:t>
            </a:r>
          </a:p>
          <a:p>
            <a:pPr lvl="1"/>
            <a:r>
              <a:rPr lang="en-US" dirty="0" smtClean="0"/>
              <a:t>The location of that memory was overwritten</a:t>
            </a:r>
          </a:p>
          <a:p>
            <a:endParaRPr lang="en-US" dirty="0"/>
          </a:p>
          <a:p>
            <a:r>
              <a:rPr lang="en-US" dirty="0" smtClean="0"/>
              <a:t>Eventually the program runs out of memory, and the program will crash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14</a:t>
            </a:fld>
            <a:endParaRPr lang="en-US" sz="16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6366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Leak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91400" cy="4648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1000;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[100000000]);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1600200" y="5432425"/>
            <a:ext cx="1219200" cy="304800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olidFill>
                  <a:prstClr val="white"/>
                </a:solidFill>
              </a:rPr>
              <a:t>arr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endCxn id="16" idx="1"/>
          </p:cNvCxnSpPr>
          <p:nvPr/>
        </p:nvCxnSpPr>
        <p:spPr>
          <a:xfrm>
            <a:off x="2971800" y="5584825"/>
            <a:ext cx="990600" cy="0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 bwMode="auto">
          <a:xfrm>
            <a:off x="5080000" y="3581400"/>
            <a:ext cx="2844800" cy="21796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prstClr val="white"/>
                </a:solidFill>
              </a:rPr>
              <a:t>Heap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5260975"/>
            <a:ext cx="685800" cy="6477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92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Leak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8229600" cy="4953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1000;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[100000000]);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Bevel 5"/>
          <p:cNvSpPr/>
          <p:nvPr/>
        </p:nvSpPr>
        <p:spPr>
          <a:xfrm>
            <a:off x="1600200" y="5432425"/>
            <a:ext cx="1219200" cy="304800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olidFill>
                  <a:prstClr val="white"/>
                </a:solidFill>
              </a:rPr>
              <a:t>arr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6" idx="1"/>
            <a:endCxn id="11" idx="1"/>
          </p:cNvCxnSpPr>
          <p:nvPr/>
        </p:nvCxnSpPr>
        <p:spPr>
          <a:xfrm flipV="1">
            <a:off x="2781300" y="3513932"/>
            <a:ext cx="2324100" cy="2070893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 bwMode="auto">
          <a:xfrm>
            <a:off x="5105400" y="3581400"/>
            <a:ext cx="2844800" cy="21796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prstClr val="white"/>
                </a:solidFill>
              </a:rPr>
              <a:t>Heap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105400" y="3306763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105400" y="3721100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05400" y="4135438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105400" y="4549775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105400" y="4964113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05400" y="5378450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smtClean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>
            <a:stCxn id="6" idx="1"/>
            <a:endCxn id="17" idx="1"/>
          </p:cNvCxnSpPr>
          <p:nvPr/>
        </p:nvCxnSpPr>
        <p:spPr>
          <a:xfrm flipV="1">
            <a:off x="2781300" y="3928269"/>
            <a:ext cx="2324100" cy="1656556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  <a:endCxn id="15" idx="1"/>
          </p:cNvCxnSpPr>
          <p:nvPr/>
        </p:nvCxnSpPr>
        <p:spPr>
          <a:xfrm flipV="1">
            <a:off x="2819400" y="4342607"/>
            <a:ext cx="2286000" cy="1242218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2" idx="1"/>
          </p:cNvCxnSpPr>
          <p:nvPr/>
        </p:nvCxnSpPr>
        <p:spPr>
          <a:xfrm flipV="1">
            <a:off x="2768600" y="4756944"/>
            <a:ext cx="2336800" cy="827881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1"/>
            <a:endCxn id="13" idx="1"/>
          </p:cNvCxnSpPr>
          <p:nvPr/>
        </p:nvCxnSpPr>
        <p:spPr>
          <a:xfrm flipV="1">
            <a:off x="2781300" y="5171282"/>
            <a:ext cx="2324100" cy="413543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0"/>
            <a:endCxn id="14" idx="1"/>
          </p:cNvCxnSpPr>
          <p:nvPr/>
        </p:nvCxnSpPr>
        <p:spPr>
          <a:xfrm>
            <a:off x="2819400" y="5584825"/>
            <a:ext cx="2286000" cy="794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2741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5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Leak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8229600" cy="49530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1000;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[100000000]);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19" name="Bevel 18"/>
          <p:cNvSpPr/>
          <p:nvPr/>
        </p:nvSpPr>
        <p:spPr>
          <a:xfrm>
            <a:off x="1600200" y="5410200"/>
            <a:ext cx="1219200" cy="304800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arr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5080000" y="3581400"/>
            <a:ext cx="2844800" cy="217963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Heap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851400" y="3306763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080000" y="3721100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080000" y="4135438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080000" y="4549775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80000" y="4964113"/>
            <a:ext cx="2844800" cy="41433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080000" y="5378450"/>
            <a:ext cx="2844800" cy="4143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400" b="1" dirty="0" err="1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400" b="1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[100000000]</a:t>
            </a:r>
            <a:endParaRPr lang="en-US" sz="1400" b="1" dirty="0">
              <a:solidFill>
                <a:prstClr val="whit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1" name="Straight Arrow Connector 20"/>
          <p:cNvCxnSpPr>
            <a:stCxn id="19" idx="1"/>
            <a:endCxn id="23" idx="1"/>
          </p:cNvCxnSpPr>
          <p:nvPr/>
        </p:nvCxnSpPr>
        <p:spPr>
          <a:xfrm flipV="1">
            <a:off x="2781300" y="3513932"/>
            <a:ext cx="2070100" cy="2048668"/>
          </a:xfrm>
          <a:prstGeom prst="straightConnector1">
            <a:avLst/>
          </a:prstGeom>
          <a:ln w="5715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7865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341437"/>
            <a:ext cx="7772400" cy="48307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Assists with dynamic memory management</a:t>
            </a:r>
          </a:p>
          <a:p>
            <a:pPr lvl="1"/>
            <a:r>
              <a:rPr lang="en-US" sz="3000" dirty="0" smtClean="0"/>
              <a:t>Memory allocated using 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  <a:p>
            <a:pPr lvl="2"/>
            <a:r>
              <a:rPr lang="en-US" sz="3000" dirty="0" smtClean="0"/>
              <a:t>And therefore on the heap</a:t>
            </a:r>
          </a:p>
          <a:p>
            <a:r>
              <a:rPr lang="en-US" sz="3000" dirty="0" smtClean="0"/>
              <a:t>Must compile with the 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-g</a:t>
            </a:r>
            <a:r>
              <a:rPr lang="en-US" sz="3000" dirty="0" smtClean="0"/>
              <a:t> flag (for debugging)</a:t>
            </a:r>
            <a:endParaRPr lang="en-US" sz="3000" dirty="0"/>
          </a:p>
          <a:p>
            <a:pPr lvl="3"/>
            <a:endParaRPr lang="en-US" sz="3000" dirty="0" smtClean="0"/>
          </a:p>
          <a:p>
            <a:r>
              <a:rPr lang="en-US" sz="3000" dirty="0" smtClean="0"/>
              <a:t>Detects memory leaks and write errors</a:t>
            </a:r>
          </a:p>
          <a:p>
            <a:pPr lvl="1"/>
            <a:r>
              <a:rPr lang="en-US" sz="3000" dirty="0" smtClean="0"/>
              <a:t>Running </a:t>
            </a:r>
            <a:r>
              <a:rPr lang="en-US" sz="3000" dirty="0" err="1" smtClean="0"/>
              <a:t>valgrind</a:t>
            </a:r>
            <a:r>
              <a:rPr lang="en-US" sz="3000" dirty="0" smtClean="0"/>
              <a:t> significantly slows program down</a:t>
            </a:r>
            <a:endParaRPr lang="en-US" sz="3000" dirty="0"/>
          </a:p>
          <a:p>
            <a:endParaRPr lang="en-US" sz="3000" dirty="0"/>
          </a:p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Pointers -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 vs Heap</a:t>
            </a:r>
          </a:p>
          <a:p>
            <a:r>
              <a:rPr lang="en-US" dirty="0" smtClean="0"/>
              <a:t>Allocating and freeing memory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</a:p>
          <a:p>
            <a:pPr lvl="1"/>
            <a:r>
              <a:rPr lang="en-US" dirty="0" smtClean="0"/>
              <a:t>Memory Leaks</a:t>
            </a:r>
          </a:p>
          <a:p>
            <a:pPr lvl="2"/>
            <a:r>
              <a:rPr lang="en-US" sz="2600" dirty="0" err="1" smtClean="0"/>
              <a:t>Valgrind</a:t>
            </a:r>
            <a:endParaRPr lang="en-US" sz="2600" dirty="0" smtClean="0"/>
          </a:p>
          <a:p>
            <a:r>
              <a:rPr lang="en-US" dirty="0" smtClean="0"/>
              <a:t>Pointers</a:t>
            </a:r>
          </a:p>
          <a:p>
            <a:r>
              <a:rPr lang="en-US" dirty="0" smtClean="0"/>
              <a:t>Dynamic Memory and Classes</a:t>
            </a:r>
          </a:p>
          <a:p>
            <a:r>
              <a:rPr lang="en-US" dirty="0" smtClean="0"/>
              <a:t>Random Numbers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2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4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Used </a:t>
            </a:r>
            <a:r>
              <a:rPr lang="en-US" altLang="en-US" dirty="0"/>
              <a:t>to “point” to locations in memory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&amp;x; 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points to x */</a:t>
            </a:r>
            <a:endParaRPr lang="en-US" altLang="en-US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6; 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x’s value is 6 now */</a:t>
            </a:r>
          </a:p>
          <a:p>
            <a:pPr lvl="2"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Pointer </a:t>
            </a:r>
            <a:r>
              <a:rPr lang="en-US" altLang="en-US" dirty="0"/>
              <a:t>type </a:t>
            </a:r>
            <a:r>
              <a:rPr lang="en-US" altLang="en-US" u="sng" dirty="0"/>
              <a:t>must</a:t>
            </a:r>
            <a:r>
              <a:rPr lang="en-US" altLang="en-US" dirty="0"/>
              <a:t> match the type of the variable whose location in memory it points to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73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– Ampersand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Ampersand </a:t>
            </a:r>
            <a:r>
              <a:rPr lang="en-US" altLang="en-US" dirty="0"/>
              <a:t>returns the address of a variable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5;</a:t>
            </a:r>
            <a:endParaRPr lang="en-US" altLang="en-US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varPtr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= &amp;x;</a:t>
            </a:r>
            <a:endParaRPr lang="en-US" alt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7;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varPtr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&amp;y;</a:t>
            </a:r>
            <a:endParaRPr lang="en-US" alt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48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– Asterisk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Asterisk dereferences a pointer to get to its value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varPtr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&amp;x;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94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– Asterisk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/>
              <a:t>Asterisk dereferences a pointer to get to its value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000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  <a:endParaRPr lang="en-US" sz="3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3000" b="1" dirty="0" err="1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varPtr</a:t>
            </a:r>
            <a:r>
              <a:rPr lang="en-US" sz="3000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&amp;x;</a:t>
            </a:r>
            <a:endParaRPr lang="en-US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000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*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varPtr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sz="3000" dirty="0" smtClean="0"/>
          </a:p>
          <a:p>
            <a:r>
              <a:rPr lang="en-US" sz="3000" dirty="0"/>
              <a:t>Also used when initially declaring a pointer (and in function prototypes), but after declaration the asterisk is not used: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varPtr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&amp;y;</a:t>
            </a:r>
            <a:endParaRPr lang="en-US" sz="3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698625" y="2767914"/>
            <a:ext cx="1611313" cy="520700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24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– Ampersand and Asterisk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600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z="2600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;     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[* used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 declare </a:t>
            </a:r>
            <a:r>
              <a:rPr lang="en-US" altLang="en-US" sz="2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 eaLnBrk="1" hangingPunct="1">
              <a:buFont typeface="Arial" charset="0"/>
              <a:buNone/>
            </a:pP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= &amp;x;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used to get address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z="2600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= 10;    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[* used to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 &amp;</a:t>
            </a:r>
            <a:r>
              <a:rPr lang="en-US" alt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alt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[&amp; used to get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address]</a:t>
            </a:r>
            <a:endParaRPr lang="en-US" alt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altLang="en-US" sz="2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400800" y="1515762"/>
            <a:ext cx="25146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2200" y="2631989"/>
            <a:ext cx="27432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4498889"/>
            <a:ext cx="25146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00800" y="3774989"/>
            <a:ext cx="25146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799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– Ampersand and Asterisk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600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z="2600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alt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[*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used to declare </a:t>
            </a:r>
            <a:r>
              <a:rPr lang="en-US" altLang="en-US" sz="26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lvl="1" indent="0" eaLnBrk="1" hangingPunct="1">
              <a:buFont typeface="Arial" charset="0"/>
              <a:buNone/>
            </a:pPr>
            <a:r>
              <a:rPr lang="en-US" altLang="en-US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&amp;x;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used to get address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sz="2600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sz="2600" b="1" dirty="0">
                <a:latin typeface="Courier New" pitchFamily="49" charset="0"/>
                <a:cs typeface="Courier New" pitchFamily="49" charset="0"/>
              </a:rPr>
              <a:t> = 10;    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[* used to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value]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 &amp;</a:t>
            </a:r>
            <a:r>
              <a:rPr lang="en-US" altLang="en-US" sz="2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alt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altLang="en-US" sz="26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[&amp; used to get </a:t>
            </a:r>
            <a:r>
              <a:rPr lang="en-US" altLang="en-US" sz="2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address]</a:t>
            </a:r>
            <a:endParaRPr lang="en-US" alt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altLang="en-US" sz="26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5698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5438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Pointers can be assigned to one another using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endParaRPr lang="en-US" sz="2800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      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xPtr1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&amp;x; 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xPtr1 points </a:t>
            </a:r>
            <a:b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 of x */</a:t>
            </a:r>
          </a:p>
          <a:p>
            <a:pPr marL="457200" lvl="1" indent="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xPtr2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uninitialized */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xPtr2 = xPtr1;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xPtr2 also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 of x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(*xPtr2)++; 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is 6 now */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(*xPtr1)--;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is 5 again */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5693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NULL is a special value that does not point to any address in memory</a:t>
            </a:r>
          </a:p>
          <a:p>
            <a:pPr lvl="1"/>
            <a:r>
              <a:rPr lang="en-US" dirty="0" smtClean="0"/>
              <a:t>It is a “non” address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Uninitialized pointers are like any new memory – they’re full of … </a:t>
            </a:r>
            <a:r>
              <a:rPr lang="en-US" dirty="0" smtClean="0">
                <a:solidFill>
                  <a:srgbClr val="0000FF"/>
                </a:solidFill>
              </a:rPr>
              <a:t>what?</a:t>
            </a:r>
            <a:endParaRPr lang="en-US" dirty="0">
              <a:solidFill>
                <a:srgbClr val="0000FF"/>
              </a:solidFill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Setting a pointer to NULL will prevent accidentally accessing a garbage address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400800" y="3931506"/>
            <a:ext cx="2438400" cy="51898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GARBAGE!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/>
              <a:t>2</a:t>
            </a:r>
            <a:r>
              <a:rPr lang="en-US" sz="1600" dirty="0" smtClean="0"/>
              <a:t>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268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5;     </a:t>
            </a:r>
            <a:endParaRPr lang="en-US" altLang="en-US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= &amp;x;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points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 */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*</a:t>
            </a:r>
            <a:r>
              <a:rPr lang="en-US" altLang="en-US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y’s value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is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807309"/>
              </p:ext>
            </p:extLst>
          </p:nvPr>
        </p:nvGraphicFramePr>
        <p:xfrm>
          <a:off x="1257299" y="3962400"/>
          <a:ext cx="7581901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1"/>
                <a:gridCol w="1752600"/>
                <a:gridCol w="1752600"/>
                <a:gridCol w="17526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variable name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xPtr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memory address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0x7f95c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Visualization Exercise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184923" y="5472753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36883" y="2514600"/>
            <a:ext cx="167351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36883" y="3051474"/>
            <a:ext cx="3273717" cy="8347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37384" y="4114800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812957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162800" y="4121526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682578" y="1981200"/>
            <a:ext cx="7232822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581400" y="4737100"/>
            <a:ext cx="1609725" cy="52070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24475" y="5422900"/>
            <a:ext cx="1609725" cy="520700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84202" y="3051474"/>
            <a:ext cx="3564074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28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405462" y="5486551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437384" y="4814549"/>
            <a:ext cx="1536357" cy="36864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26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22" grpId="0" animBg="1"/>
      <p:bldP spid="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5;     </a:t>
            </a:r>
            <a:endParaRPr lang="en-US" altLang="en-US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= &amp;x;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en-US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points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to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 */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 = *</a:t>
            </a:r>
            <a:r>
              <a:rPr lang="en-US" altLang="en-US" b="1" dirty="0" err="1">
                <a:latin typeface="Courier New" pitchFamily="49" charset="0"/>
                <a:cs typeface="Courier New" pitchFamily="49" charset="0"/>
              </a:rPr>
              <a:t>xPtr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y’s value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is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alt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54669"/>
              </p:ext>
            </p:extLst>
          </p:nvPr>
        </p:nvGraphicFramePr>
        <p:xfrm>
          <a:off x="1257299" y="3962400"/>
          <a:ext cx="7581901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1"/>
                <a:gridCol w="1752600"/>
                <a:gridCol w="1752600"/>
                <a:gridCol w="17526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variable name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xPtr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memory address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0x7f960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0x7f95c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0x7f96c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Visualization Exercise</a:t>
            </a:r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29</a:t>
            </a:r>
            <a:endParaRPr lang="en-US" sz="1600" dirty="0"/>
          </a:p>
        </p:txBody>
      </p:sp>
      <p:sp>
        <p:nvSpPr>
          <p:cNvPr id="30" name="Oval 29"/>
          <p:cNvSpPr/>
          <p:nvPr/>
        </p:nvSpPr>
        <p:spPr>
          <a:xfrm>
            <a:off x="7151687" y="5423245"/>
            <a:ext cx="1611313" cy="520700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Curved Up Arrow 30"/>
          <p:cNvSpPr/>
          <p:nvPr/>
        </p:nvSpPr>
        <p:spPr>
          <a:xfrm rot="10205302" flipV="1">
            <a:off x="6937375" y="6020145"/>
            <a:ext cx="914400" cy="381000"/>
          </a:xfrm>
          <a:prstGeom prst="curvedUpArrow">
            <a:avLst>
              <a:gd name="adj1" fmla="val 22110"/>
              <a:gd name="adj2" fmla="val 38844"/>
              <a:gd name="adj3" fmla="val 31555"/>
            </a:avLst>
          </a:prstGeom>
          <a:solidFill>
            <a:srgbClr val="008000"/>
          </a:solidFill>
          <a:ln w="254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334000" y="5423245"/>
            <a:ext cx="1609725" cy="520700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Curved Up Arrow 32"/>
          <p:cNvSpPr/>
          <p:nvPr/>
        </p:nvSpPr>
        <p:spPr>
          <a:xfrm rot="13370389" flipV="1">
            <a:off x="4532312" y="5493095"/>
            <a:ext cx="914400" cy="381000"/>
          </a:xfrm>
          <a:prstGeom prst="curvedUpArrow">
            <a:avLst>
              <a:gd name="adj1" fmla="val 22110"/>
              <a:gd name="adj2" fmla="val 38844"/>
              <a:gd name="adj3" fmla="val 31555"/>
            </a:avLst>
          </a:prstGeom>
          <a:solidFill>
            <a:srgbClr val="008000"/>
          </a:solidFill>
          <a:ln w="254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548062" y="4745382"/>
            <a:ext cx="1611313" cy="520700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Curved Up Arrow 34"/>
          <p:cNvSpPr/>
          <p:nvPr/>
        </p:nvSpPr>
        <p:spPr>
          <a:xfrm rot="5992485">
            <a:off x="2824162" y="5154957"/>
            <a:ext cx="914400" cy="381000"/>
          </a:xfrm>
          <a:prstGeom prst="curvedUpArrow">
            <a:avLst>
              <a:gd name="adj1" fmla="val 22110"/>
              <a:gd name="adj2" fmla="val 38844"/>
              <a:gd name="adj3" fmla="val 31555"/>
            </a:avLst>
          </a:prstGeom>
          <a:solidFill>
            <a:srgbClr val="008000"/>
          </a:solidFill>
          <a:ln w="25400" cap="flat" cmpd="sng" algn="ctr">
            <a:solidFill>
              <a:srgbClr val="008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8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vs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regions of memory</a:t>
            </a:r>
          </a:p>
          <a:p>
            <a:endParaRPr lang="en-US" dirty="0" smtClean="0"/>
          </a:p>
          <a:p>
            <a:r>
              <a:rPr lang="en-US" dirty="0" smtClean="0"/>
              <a:t>Both are used to store variables</a:t>
            </a:r>
          </a:p>
          <a:p>
            <a:endParaRPr lang="en-US" dirty="0"/>
          </a:p>
          <a:p>
            <a:r>
              <a:rPr lang="en-US" dirty="0" smtClean="0"/>
              <a:t>Each behaves </a:t>
            </a:r>
            <a:r>
              <a:rPr lang="en-US" dirty="0" smtClean="0"/>
              <a:t>differently</a:t>
            </a:r>
          </a:p>
          <a:p>
            <a:endParaRPr lang="en-US" dirty="0" smtClean="0"/>
          </a:p>
          <a:p>
            <a:r>
              <a:rPr lang="en-US" dirty="0" smtClean="0"/>
              <a:t>Each requires different variable declarations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3</a:t>
            </a:fld>
            <a:endParaRPr lang="en-US" sz="16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872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are built by pointers</a:t>
            </a:r>
          </a:p>
          <a:p>
            <a:r>
              <a:rPr lang="en-US" dirty="0" smtClean="0"/>
              <a:t>Array name contains address of first element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terry[6] = “hello”;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" name="Picture 19" descr="imgpoin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57420"/>
            <a:ext cx="4876800" cy="18623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70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Dynamic Memory and Classes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Allocating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Heap: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77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Allocating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nothing – handled for you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Heap: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/>
          </a:p>
          <a:p>
            <a:pPr lvl="1"/>
            <a:r>
              <a:rPr lang="en-US" dirty="0" smtClean="0"/>
              <a:t>call delete and set pointer to NULL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delete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5334000" y="1600200"/>
            <a:ext cx="2819400" cy="885566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ts val="750"/>
              </a:spcBef>
              <a:defRPr sz="3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eaLnBrk="0" hangingPunct="0">
              <a:spcBef>
                <a:spcPts val="550"/>
              </a:spcBef>
              <a:defRPr sz="22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chemeClr val="tx1"/>
                </a:solidFill>
                <a:ea typeface="MS PGothic" pitchFamily="34" charset="-128"/>
              </a:rPr>
              <a:t>What to do when freeing memory?</a:t>
            </a:r>
            <a:endParaRPr lang="en-US" altLang="en-US" sz="2400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0834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Member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 (non-dynamic)</a:t>
            </a:r>
          </a:p>
          <a:p>
            <a:pPr lvl="1"/>
            <a:r>
              <a:rPr lang="en-US" dirty="0" smtClean="0"/>
              <a:t>Use the “dot” notation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today.m_day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2;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Heap (dynamic)</a:t>
            </a:r>
          </a:p>
          <a:p>
            <a:pPr lvl="1"/>
            <a:r>
              <a:rPr lang="en-US" dirty="0" smtClean="0"/>
              <a:t>Use the “arrow” notation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m_year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2015;</a:t>
            </a:r>
            <a:endParaRPr lang="en-US" dirty="0"/>
          </a:p>
          <a:p>
            <a:pPr lvl="1"/>
            <a:r>
              <a:rPr lang="en-US" dirty="0" smtClean="0"/>
              <a:t>Can also dereference and use “dot”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todayPtr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m_year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2015;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0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Class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Normal variable; works as expected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x;</a:t>
            </a:r>
          </a:p>
          <a:p>
            <a:pPr lvl="4"/>
            <a:endParaRPr lang="en-US" dirty="0"/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Need to dereference variable first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address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&lt;&lt; (*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xPtr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 value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91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classes have a built-in destructors</a:t>
            </a:r>
          </a:p>
          <a:p>
            <a:pPr lvl="1"/>
            <a:r>
              <a:rPr lang="en-US" dirty="0" smtClean="0"/>
              <a:t>Created for you by C++ automatically</a:t>
            </a:r>
          </a:p>
          <a:p>
            <a:pPr lvl="1"/>
            <a:r>
              <a:rPr lang="en-US" dirty="0" smtClean="0"/>
              <a:t>Called </a:t>
            </a:r>
            <a:r>
              <a:rPr lang="en-US" dirty="0"/>
              <a:t>when instance of </a:t>
            </a:r>
            <a:r>
              <a:rPr lang="en-US" dirty="0" smtClean="0"/>
              <a:t>class ceases to exist</a:t>
            </a:r>
          </a:p>
          <a:p>
            <a:pPr lvl="2"/>
            <a:r>
              <a:rPr lang="en-US" sz="2400" dirty="0" smtClean="0"/>
              <a:t>Explicit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2400" dirty="0" smtClean="0"/>
              <a:t>, or end of program (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0</a:t>
            </a:r>
            <a:r>
              <a:rPr lang="en-US" sz="2400" dirty="0" smtClean="0"/>
              <a:t>)</a:t>
            </a:r>
            <a:endParaRPr lang="en-US" sz="2400" dirty="0"/>
          </a:p>
          <a:p>
            <a:pPr lvl="3"/>
            <a:endParaRPr lang="en-US" dirty="0" smtClean="0"/>
          </a:p>
          <a:p>
            <a:r>
              <a:rPr lang="en-US" dirty="0"/>
              <a:t>Classes can have member variables that </a:t>
            </a:r>
            <a:br>
              <a:rPr lang="en-US" dirty="0"/>
            </a:br>
            <a:r>
              <a:rPr lang="en-US" dirty="0"/>
              <a:t>are dynamically allocated</a:t>
            </a:r>
          </a:p>
          <a:p>
            <a:pPr lvl="1"/>
            <a:r>
              <a:rPr lang="en-US" dirty="0" smtClean="0"/>
              <a:t>Built-in destructors do not free dynamic memory!</a:t>
            </a:r>
          </a:p>
          <a:p>
            <a:pPr lvl="1"/>
            <a:r>
              <a:rPr lang="en-US" dirty="0" smtClean="0"/>
              <a:t>Must code one for the class yourself</a:t>
            </a:r>
          </a:p>
          <a:p>
            <a:pPr lvl="1"/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903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Named after class, and has no parameters</a:t>
            </a:r>
          </a:p>
          <a:p>
            <a:pPr lvl="1"/>
            <a:r>
              <a:rPr lang="en-US" dirty="0"/>
              <a:t>In source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r>
              <a:rPr lang="en-US" dirty="0"/>
              <a:t> file</a:t>
            </a:r>
            <a:r>
              <a:rPr lang="en-US" dirty="0" smtClean="0"/>
              <a:t>)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Student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alt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sz="2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// free array of class name strings</a:t>
            </a:r>
            <a:endParaRPr lang="en-US" altLang="en-US" sz="24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delete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400" b="1" dirty="0" err="1" smtClean="0">
                <a:latin typeface="Courier New" pitchFamily="49" charset="0"/>
                <a:cs typeface="Courier New" pitchFamily="49" charset="0"/>
              </a:rPr>
              <a:t>classList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header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 smtClean="0"/>
              <a:t> file)</a:t>
            </a:r>
          </a:p>
          <a:p>
            <a:pPr marL="914400" lvl="2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~Date();    </a:t>
            </a: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denotes destructor</a:t>
            </a:r>
            <a:endParaRPr lang="en-US" dirty="0" smtClean="0"/>
          </a:p>
          <a:p>
            <a:pPr marL="1828800" lvl="4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68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Destructors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Stack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GV37486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Destructor automatically called 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pPr lvl="3"/>
            <a:endParaRPr lang="en-US" dirty="0"/>
          </a:p>
          <a:p>
            <a:r>
              <a:rPr lang="en-US" dirty="0" smtClean="0"/>
              <a:t>Heap</a:t>
            </a:r>
            <a:endParaRPr lang="en-US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FY18223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en-US" dirty="0" smtClean="0"/>
          </a:p>
          <a:p>
            <a:pPr lvl="1"/>
            <a:r>
              <a:rPr lang="en-US" dirty="0" smtClean="0"/>
              <a:t>Destructor is called when memory is freed</a:t>
            </a:r>
          </a:p>
          <a:p>
            <a:pPr marL="914400" lvl="2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FY18223;</a:t>
            </a:r>
          </a:p>
          <a:p>
            <a:pPr marL="914400" lvl="2" indent="0">
              <a:buNone/>
            </a:pPr>
            <a:r>
              <a:rPr lang="en-US" sz="2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FY18223 = NULL;</a:t>
            </a:r>
            <a:endParaRPr lang="en-US" sz="2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38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65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Random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automatically allocated by program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ocal variables</a:t>
            </a:r>
          </a:p>
          <a:p>
            <a:pPr lvl="1"/>
            <a:r>
              <a:rPr lang="en-US" dirty="0" smtClean="0"/>
              <a:t>Function calls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Restricted in size</a:t>
            </a:r>
          </a:p>
          <a:p>
            <a:pPr lvl="1"/>
            <a:r>
              <a:rPr lang="en-US" dirty="0" smtClean="0"/>
              <a:t>Relatively small</a:t>
            </a:r>
          </a:p>
          <a:p>
            <a:pPr lvl="3"/>
            <a:endParaRPr lang="en-US" dirty="0"/>
          </a:p>
          <a:p>
            <a:r>
              <a:rPr lang="en-US" dirty="0"/>
              <a:t>Fixed at compile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Fast access!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4</a:t>
            </a:fld>
            <a:endParaRPr lang="en-US" sz="16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78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cannot be truly random</a:t>
            </a:r>
          </a:p>
          <a:p>
            <a:pPr lvl="1"/>
            <a:r>
              <a:rPr lang="en-US" dirty="0" smtClean="0"/>
              <a:t>Results are statistically random</a:t>
            </a:r>
          </a:p>
          <a:p>
            <a:pPr lvl="1"/>
            <a:r>
              <a:rPr lang="en-US" dirty="0" smtClean="0"/>
              <a:t>But deterministically produced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To create “random” numbers, the random number generated must be seeded</a:t>
            </a:r>
          </a:p>
          <a:p>
            <a:pPr lvl="1"/>
            <a:r>
              <a:rPr lang="en-US" dirty="0" smtClean="0"/>
              <a:t>Given an initial starting value</a:t>
            </a:r>
          </a:p>
          <a:p>
            <a:pPr lvl="1"/>
            <a:r>
              <a:rPr lang="en-US" dirty="0" smtClean="0"/>
              <a:t>Current time is traditional seeding value</a:t>
            </a:r>
          </a:p>
          <a:p>
            <a:pPr lvl="2"/>
            <a:r>
              <a:rPr lang="en-US" sz="2400" dirty="0" smtClean="0"/>
              <a:t>Seed changes regularly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/>
              <a:t>4</a:t>
            </a:r>
            <a:r>
              <a:rPr lang="en-US" sz="1600" dirty="0" smtClean="0"/>
              <a:t>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1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Need to include two libraries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– contains functions for random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time.h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/>
              <a:t>– to get current time (traditional seed)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Must seed random number generator first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(SEED_VALUE);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(time(0));    // current time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Now we can create random numbers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41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785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 each random </a:t>
            </a:r>
            <a:r>
              <a:rPr lang="en-US" sz="2800" dirty="0" smtClean="0"/>
              <a:t>number you need, make a call to the </a:t>
            </a:r>
            <a:r>
              <a:rPr lang="en-US" sz="2800" dirty="0"/>
              <a:t>rand </a:t>
            </a:r>
            <a:r>
              <a:rPr lang="en-US" sz="2800" dirty="0" smtClean="0"/>
              <a:t>function (no arguments)</a:t>
            </a:r>
            <a:endParaRPr lang="en-US" sz="2800" dirty="0"/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/>
          </a:p>
          <a:p>
            <a:r>
              <a:rPr lang="en-US" sz="2800" dirty="0" smtClean="0"/>
              <a:t>Returns a value between 0 and 32765</a:t>
            </a:r>
          </a:p>
          <a:p>
            <a:pPr lvl="1"/>
            <a:r>
              <a:rPr lang="en-US" dirty="0" smtClean="0"/>
              <a:t>To get numbers within a specific range, use </a:t>
            </a:r>
            <a:r>
              <a:rPr lang="en-US" b="1" dirty="0" smtClean="0"/>
              <a:t>%</a:t>
            </a:r>
          </a:p>
          <a:p>
            <a:pPr lvl="1"/>
            <a:r>
              <a:rPr lang="en-US" dirty="0" smtClean="0"/>
              <a:t>For example: numbers in the range 101 to 200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(rand() % 100) + 101</a:t>
            </a:r>
          </a:p>
          <a:p>
            <a:pPr lvl="1"/>
            <a:endParaRPr lang="en-US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382963" y="5558392"/>
            <a:ext cx="1646237" cy="69000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ts val="750"/>
              </a:spcBef>
              <a:defRPr sz="3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eaLnBrk="0" hangingPunct="0">
              <a:spcBef>
                <a:spcPts val="550"/>
              </a:spcBef>
              <a:defRPr sz="22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  <a:t>between 0 </a:t>
            </a:r>
            <a:b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</a:br>
            <a: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  <a:t>and 32765</a:t>
            </a:r>
            <a:endParaRPr lang="en-US" altLang="en-US" sz="2000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4370387" y="4675187"/>
            <a:ext cx="342900" cy="1279525"/>
          </a:xfrm>
          <a:prstGeom prst="rightBrace">
            <a:avLst>
              <a:gd name="adj1" fmla="val 33726"/>
              <a:gd name="adj2" fmla="val 50000"/>
            </a:avLst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5135563" y="5558392"/>
            <a:ext cx="1646237" cy="69000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ts val="750"/>
              </a:spcBef>
              <a:defRPr sz="3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eaLnBrk="0" hangingPunct="0">
              <a:spcBef>
                <a:spcPts val="550"/>
              </a:spcBef>
              <a:defRPr sz="22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  <a:t>between 0 </a:t>
            </a:r>
            <a:b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</a:br>
            <a: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  <a:t>and 99 only</a:t>
            </a:r>
            <a:endParaRPr lang="en-US" altLang="en-US" sz="2000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5833268" y="4773632"/>
            <a:ext cx="342900" cy="1096963"/>
          </a:xfrm>
          <a:prstGeom prst="rightBrace">
            <a:avLst>
              <a:gd name="adj1" fmla="val 33726"/>
              <a:gd name="adj2" fmla="val 50000"/>
            </a:avLst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867094" y="5558392"/>
            <a:ext cx="1743506" cy="690008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ts val="750"/>
              </a:spcBef>
              <a:defRPr sz="3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1pPr>
            <a:lvl2pPr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eaLnBrk="0" hangingPunct="0">
              <a:spcBef>
                <a:spcPts val="550"/>
              </a:spcBef>
              <a:defRPr sz="22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tx1"/>
                </a:solidFill>
                <a:ea typeface="MS PGothic" pitchFamily="34" charset="-128"/>
              </a:rPr>
              <a:t>between 101 and 200</a:t>
            </a:r>
            <a:endParaRPr lang="en-US" altLang="en-US" sz="2000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7448550" y="4895851"/>
            <a:ext cx="342900" cy="914399"/>
          </a:xfrm>
          <a:prstGeom prst="rightBrace">
            <a:avLst>
              <a:gd name="adj1" fmla="val 33726"/>
              <a:gd name="adj2" fmla="val 35946"/>
            </a:avLst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idx="10"/>
          </p:nvPr>
        </p:nvSpPr>
        <p:spPr>
          <a:xfrm>
            <a:off x="990600" y="6379292"/>
            <a:ext cx="4800600" cy="47625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/>
              <a:t>UMBC CMSC 341 Dynamic Memory and Pointers</a:t>
            </a:r>
            <a:endParaRPr lang="en-US" sz="1600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r>
              <a:rPr lang="en-US" sz="1600" dirty="0" smtClean="0"/>
              <a:t>42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92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Memory allocated at run-time</a:t>
            </a:r>
          </a:p>
          <a:p>
            <a:pPr lvl="1"/>
            <a:r>
              <a:rPr lang="en-US" dirty="0" smtClean="0"/>
              <a:t>NOT managed by the program</a:t>
            </a:r>
          </a:p>
          <a:p>
            <a:pPr lvl="1"/>
            <a:r>
              <a:rPr lang="en-US" dirty="0" smtClean="0"/>
              <a:t>Managed by the programmer (you)</a:t>
            </a:r>
          </a:p>
          <a:p>
            <a:pPr lvl="3"/>
            <a:endParaRPr lang="en-US" dirty="0"/>
          </a:p>
          <a:p>
            <a:r>
              <a:rPr lang="en-US" dirty="0" smtClean="0"/>
              <a:t>Must use pointers to access heap memory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Variables on the heap can be resized</a:t>
            </a:r>
          </a:p>
          <a:p>
            <a:pPr lvl="1"/>
            <a:r>
              <a:rPr lang="en-US" dirty="0" smtClean="0"/>
              <a:t>Heap is much larger than the stack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Access slower than the stack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5</a:t>
            </a:fld>
            <a:endParaRPr lang="en-US" sz="160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376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Declaring Variables (Stack vs Heap)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 variable declaration</a:t>
            </a:r>
          </a:p>
          <a:p>
            <a:pPr lvl="1"/>
            <a:r>
              <a:rPr lang="en-US" dirty="0" smtClean="0"/>
              <a:t>What you’ve been doing all along</a:t>
            </a:r>
          </a:p>
          <a:p>
            <a:pPr lvl="3"/>
            <a:endParaRPr lang="en-US" sz="1400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type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[size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Heap variable declaration</a:t>
            </a:r>
          </a:p>
          <a:p>
            <a:pPr lvl="1"/>
            <a:r>
              <a:rPr lang="en-US" dirty="0" smtClean="0"/>
              <a:t>Must use a pointer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type[size];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6</a:t>
            </a:fld>
            <a:endParaRPr lang="en-US" sz="160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99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Allocating and Freeing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848600" cy="4830763"/>
          </a:xfrm>
        </p:spPr>
        <p:txBody>
          <a:bodyPr/>
          <a:lstStyle/>
          <a:p>
            <a:r>
              <a:rPr lang="en-US" sz="3000" dirty="0" smtClean="0"/>
              <a:t>Used to dynamically allocate and free </a:t>
            </a:r>
            <a:br>
              <a:rPr lang="en-US" sz="3000" dirty="0" smtClean="0"/>
            </a:br>
            <a:r>
              <a:rPr lang="en-US" sz="3000" dirty="0" smtClean="0"/>
              <a:t>memory on the heap</a:t>
            </a:r>
          </a:p>
          <a:p>
            <a:pPr lvl="2"/>
            <a:endParaRPr lang="en-US" sz="3000" dirty="0"/>
          </a:p>
          <a:p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3000" dirty="0" smtClean="0"/>
              <a:t> must be assigned to a pointer variable</a:t>
            </a:r>
          </a:p>
          <a:p>
            <a:pPr marL="457200" lvl="1" indent="0">
              <a:buNone/>
            </a:pP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*calendar;</a:t>
            </a:r>
          </a:p>
          <a:p>
            <a:pPr marL="457200" lvl="1" indent="0">
              <a:buNone/>
            </a:pP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calendar = new 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[12];</a:t>
            </a: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sz="3000" dirty="0" smtClean="0"/>
          </a:p>
          <a:p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3000" dirty="0" smtClean="0"/>
              <a:t> can only be used on pointer variables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delete[] calendar;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8</a:t>
            </a:fld>
            <a:endParaRPr lang="en-US" sz="160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0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Allocated memory is not cleared for you</a:t>
            </a:r>
          </a:p>
          <a:p>
            <a:pPr lvl="1"/>
            <a:r>
              <a:rPr lang="en-US" sz="2800" dirty="0" smtClean="0"/>
              <a:t>Memory was used previously</a:t>
            </a:r>
          </a:p>
          <a:p>
            <a:pPr lvl="1"/>
            <a:r>
              <a:rPr lang="en-US" sz="2800" dirty="0" smtClean="0"/>
              <a:t>Full of “garbage” data</a:t>
            </a:r>
          </a:p>
          <a:p>
            <a:pPr lvl="3"/>
            <a:endParaRPr lang="en-US" dirty="0"/>
          </a:p>
          <a:p>
            <a:r>
              <a:rPr lang="en-US" dirty="0" smtClean="0"/>
              <a:t>After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/>
              <a:t> is used to allocated memory </a:t>
            </a:r>
            <a:br>
              <a:rPr lang="en-US" dirty="0" smtClean="0"/>
            </a:br>
            <a:r>
              <a:rPr lang="en-US" dirty="0" smtClean="0"/>
              <a:t>it must be initialized</a:t>
            </a:r>
          </a:p>
          <a:p>
            <a:pPr lvl="1"/>
            <a:r>
              <a:rPr lang="en-US" dirty="0" smtClean="0"/>
              <a:t>With “default” values 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0.0, ' '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With the correct values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096000" y="6381750"/>
            <a:ext cx="2895600" cy="476250"/>
          </a:xfrm>
        </p:spPr>
        <p:txBody>
          <a:bodyPr/>
          <a:lstStyle/>
          <a:p>
            <a:pPr algn="r">
              <a:defRPr/>
            </a:pPr>
            <a:fld id="{5E0127AB-56F0-4C4C-B69D-62B61AF9473F}" type="slidenum">
              <a:rPr lang="en-US" sz="1600" smtClean="0"/>
              <a:pPr algn="r">
                <a:defRPr/>
              </a:pPr>
              <a:t>9</a:t>
            </a:fld>
            <a:endParaRPr lang="en-US" sz="160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990600" y="6379292"/>
            <a:ext cx="48006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smtClean="0"/>
              <a:t>UMBC CMSC 341 Dynamic Memory and Pointers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55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1738</Words>
  <Application>Microsoft Office PowerPoint</Application>
  <PresentationFormat>On-screen Show (4:3)</PresentationFormat>
  <Paragraphs>461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Solstice</vt:lpstr>
      <vt:lpstr>CMSC 341 Lecture 2 – Dynamic Memory and                     Pointers (Review)</vt:lpstr>
      <vt:lpstr>Today’s Topics</vt:lpstr>
      <vt:lpstr>Stack vs Heap</vt:lpstr>
      <vt:lpstr>Stack</vt:lpstr>
      <vt:lpstr>Heap</vt:lpstr>
      <vt:lpstr>Declaring Variables (Stack vs Heap)</vt:lpstr>
      <vt:lpstr>Allocating and Freeing Memory</vt:lpstr>
      <vt:lpstr>new and delete</vt:lpstr>
      <vt:lpstr>Garbage Data</vt:lpstr>
      <vt:lpstr>Garbage Data Example</vt:lpstr>
      <vt:lpstr>(No) Garbage Collection</vt:lpstr>
      <vt:lpstr>Good Programming Practices</vt:lpstr>
      <vt:lpstr>Memory Leaks How to Find and Fix Them</vt:lpstr>
      <vt:lpstr>Memory Leaks</vt:lpstr>
      <vt:lpstr>Memory Leak Example</vt:lpstr>
      <vt:lpstr>Memory Leak Example</vt:lpstr>
      <vt:lpstr>Memory Leak Example</vt:lpstr>
      <vt:lpstr>Valgrind</vt:lpstr>
      <vt:lpstr>Pointers - Review</vt:lpstr>
      <vt:lpstr>Pointers</vt:lpstr>
      <vt:lpstr>Pointers – Ampersand</vt:lpstr>
      <vt:lpstr>Pointers – Asterisk</vt:lpstr>
      <vt:lpstr>Pointers – Asterisk</vt:lpstr>
      <vt:lpstr>Examples – Ampersand and Asterisk</vt:lpstr>
      <vt:lpstr>Examples – Ampersand and Asterisk</vt:lpstr>
      <vt:lpstr>Pointer Assignments</vt:lpstr>
      <vt:lpstr>NULL Pointers</vt:lpstr>
      <vt:lpstr>Pointer Visualization Exercise</vt:lpstr>
      <vt:lpstr>Pointer Visualization Exercise</vt:lpstr>
      <vt:lpstr>Pointers and Arrays</vt:lpstr>
      <vt:lpstr>Dynamic Memory and Classes</vt:lpstr>
      <vt:lpstr>Dynamically Allocating Instances</vt:lpstr>
      <vt:lpstr>Dynamically Allocating Instances</vt:lpstr>
      <vt:lpstr>Accessing Member Variables</vt:lpstr>
      <vt:lpstr>Passing Class Instances</vt:lpstr>
      <vt:lpstr>Destructor</vt:lpstr>
      <vt:lpstr>Coding Destructors</vt:lpstr>
      <vt:lpstr>Calling Destructors</vt:lpstr>
      <vt:lpstr>Random Numbers</vt:lpstr>
      <vt:lpstr>Pseudo Randomness</vt:lpstr>
      <vt:lpstr>Creating Random Numbers</vt:lpstr>
      <vt:lpstr>Generating Random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341 Lecture 2 – Dynamic Memory and                     Pointers (Review)</dc:title>
  <dc:creator>nikos</dc:creator>
  <cp:lastModifiedBy>nikos</cp:lastModifiedBy>
  <cp:revision>20</cp:revision>
  <dcterms:created xsi:type="dcterms:W3CDTF">2017-09-05T11:23:26Z</dcterms:created>
  <dcterms:modified xsi:type="dcterms:W3CDTF">2017-09-05T12:19:48Z</dcterms:modified>
</cp:coreProperties>
</file>