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7.xml" ContentType="application/vnd.openxmlformats-officedocument.presentationml.notesSlide+xml"/>
  <Override PartName="/ppt/embeddings/oleObject1.bin" ContentType="application/vnd.openxmlformats-officedocument.oleObject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6.xml" ContentType="application/vnd.openxmlformats-officedocument.drawingml.chart+xml"/>
  <Override PartName="/ppt/notesSlides/notesSlide59.xml" ContentType="application/vnd.openxmlformats-officedocument.presentationml.notesSlide+xml"/>
  <Override PartName="/ppt/charts/chart7.xml" ContentType="application/vnd.openxmlformats-officedocument.drawingml.chart+xml"/>
  <Override PartName="/ppt/notesSlides/notesSlide60.xml" ContentType="application/vnd.openxmlformats-officedocument.presentationml.notesSlide+xml"/>
  <Override PartName="/ppt/charts/chart8.xml" ContentType="application/vnd.openxmlformats-officedocument.drawingml.chart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2"/>
  </p:notesMasterIdLst>
  <p:sldIdLst>
    <p:sldId id="256" r:id="rId3"/>
    <p:sldId id="257" r:id="rId4"/>
    <p:sldId id="280" r:id="rId5"/>
    <p:sldId id="284" r:id="rId6"/>
    <p:sldId id="285" r:id="rId7"/>
    <p:sldId id="282" r:id="rId8"/>
    <p:sldId id="286" r:id="rId9"/>
    <p:sldId id="281" r:id="rId10"/>
    <p:sldId id="313" r:id="rId11"/>
    <p:sldId id="317" r:id="rId12"/>
    <p:sldId id="318" r:id="rId13"/>
    <p:sldId id="319" r:id="rId14"/>
    <p:sldId id="320" r:id="rId15"/>
    <p:sldId id="327" r:id="rId16"/>
    <p:sldId id="328" r:id="rId17"/>
    <p:sldId id="366" r:id="rId18"/>
    <p:sldId id="334" r:id="rId19"/>
    <p:sldId id="278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55" r:id="rId30"/>
    <p:sldId id="344" r:id="rId31"/>
    <p:sldId id="356" r:id="rId32"/>
    <p:sldId id="360" r:id="rId33"/>
    <p:sldId id="367" r:id="rId34"/>
    <p:sldId id="361" r:id="rId35"/>
    <p:sldId id="357" r:id="rId36"/>
    <p:sldId id="359" r:id="rId37"/>
    <p:sldId id="371" r:id="rId38"/>
    <p:sldId id="349" r:id="rId39"/>
    <p:sldId id="350" r:id="rId40"/>
    <p:sldId id="297" r:id="rId41"/>
    <p:sldId id="323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372" r:id="rId52"/>
    <p:sldId id="268" r:id="rId53"/>
    <p:sldId id="269" r:id="rId54"/>
    <p:sldId id="364" r:id="rId55"/>
    <p:sldId id="363" r:id="rId56"/>
    <p:sldId id="272" r:id="rId57"/>
    <p:sldId id="365" r:id="rId58"/>
    <p:sldId id="332" r:id="rId59"/>
    <p:sldId id="333" r:id="rId60"/>
    <p:sldId id="373" r:id="rId61"/>
    <p:sldId id="375" r:id="rId62"/>
    <p:sldId id="374" r:id="rId63"/>
    <p:sldId id="303" r:id="rId64"/>
    <p:sldId id="302" r:id="rId65"/>
    <p:sldId id="351" r:id="rId66"/>
    <p:sldId id="352" r:id="rId67"/>
    <p:sldId id="311" r:id="rId68"/>
    <p:sldId id="329" r:id="rId69"/>
    <p:sldId id="330" r:id="rId70"/>
    <p:sldId id="305" r:id="rId71"/>
    <p:sldId id="306" r:id="rId72"/>
    <p:sldId id="307" r:id="rId73"/>
    <p:sldId id="308" r:id="rId74"/>
    <p:sldId id="368" r:id="rId75"/>
    <p:sldId id="369" r:id="rId76"/>
    <p:sldId id="370" r:id="rId77"/>
    <p:sldId id="358" r:id="rId78"/>
    <p:sldId id="314" r:id="rId79"/>
    <p:sldId id="299" r:id="rId80"/>
    <p:sldId id="325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85958" autoAdjust="0"/>
  </p:normalViewPr>
  <p:slideViewPr>
    <p:cSldViewPr snapToGrid="0" snapToObjects="1">
      <p:cViewPr>
        <p:scale>
          <a:sx n="76" d="100"/>
          <a:sy n="76" d="100"/>
        </p:scale>
        <p:origin x="-160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2005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GRBs</c:v>
                </c:pt>
                <c:pt idx="1">
                  <c:v>Others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46.0</c:v>
                </c:pt>
                <c:pt idx="1">
                  <c:v>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2012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GRBs</c:v>
                </c:pt>
                <c:pt idx="1">
                  <c:v>Others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0.17</c:v>
                </c:pt>
                <c:pt idx="1">
                  <c:v>0.83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2005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GRBs</c:v>
                </c:pt>
                <c:pt idx="1">
                  <c:v>Others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46.0</c:v>
                </c:pt>
                <c:pt idx="1">
                  <c:v>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2012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GRBs</c:v>
                </c:pt>
                <c:pt idx="1">
                  <c:v>Others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0.17</c:v>
                </c:pt>
                <c:pt idx="1">
                  <c:v>0.83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13958580569"/>
          <c:y val="0.057174173240446"/>
          <c:w val="0.547103095648798"/>
          <c:h val="0.8932748766178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cat>
            <c:strRef>
              <c:f>Sheet1!$A$2:$A$3</c:f>
              <c:strCache>
                <c:ptCount val="2"/>
                <c:pt idx="0">
                  <c:v>Long GRBs</c:v>
                </c:pt>
                <c:pt idx="1">
                  <c:v>Short GRBs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839.0</c:v>
                </c:pt>
                <c:pt idx="1">
                  <c:v>81.0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Long GRBs</c:v>
                </c:pt>
                <c:pt idx="1">
                  <c:v>Short GRBs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839.0</c:v>
                </c:pt>
                <c:pt idx="1">
                  <c:v>81.0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13958580569"/>
          <c:y val="0.057174173240446"/>
          <c:w val="0.547103095648798"/>
          <c:h val="0.8932748766178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cat>
            <c:strRef>
              <c:f>Sheet1!$A$2:$A$3</c:f>
              <c:strCache>
                <c:ptCount val="2"/>
                <c:pt idx="0">
                  <c:v>Long GRBs</c:v>
                </c:pt>
                <c:pt idx="1">
                  <c:v>Short GRBs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839.0</c:v>
                </c:pt>
                <c:pt idx="1">
                  <c:v>81.0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113958580569"/>
          <c:y val="0.057174173240446"/>
          <c:w val="0.547103095648798"/>
          <c:h val="0.8932748766178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cat>
            <c:strRef>
              <c:f>Sheet1!$A$2:$A$3</c:f>
              <c:strCache>
                <c:ptCount val="2"/>
                <c:pt idx="0">
                  <c:v>Long GRBs</c:v>
                </c:pt>
                <c:pt idx="1">
                  <c:v>Short GRBs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839.0</c:v>
                </c:pt>
                <c:pt idx="1">
                  <c:v>81.0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chemeClr val="bg1"/>
              </a:solidFill>
            </a:rPr>
            <a:t>Create simulated </a:t>
          </a:r>
          <a:r>
            <a:rPr lang="en-US" sz="2200" dirty="0" err="1" smtClean="0">
              <a:solidFill>
                <a:schemeClr val="bg1"/>
              </a:solidFill>
            </a:rPr>
            <a:t>lightcurves</a:t>
          </a:r>
          <a:endParaRPr lang="en-US" sz="2200" dirty="0">
            <a:solidFill>
              <a:schemeClr val="bg1"/>
            </a:solidFill>
          </a:endParaRPr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Run through all </a:t>
          </a:r>
          <a:r>
            <a:rPr lang="en-US" sz="2200" i="1" dirty="0" smtClean="0"/>
            <a:t>Swift</a:t>
          </a:r>
          <a:r>
            <a:rPr lang="en-US" sz="2200" dirty="0" smtClean="0"/>
            <a:t> trigger criteria</a:t>
          </a:r>
          <a:endParaRPr lang="en-US" sz="2200" dirty="0"/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Match with actual </a:t>
          </a:r>
          <a:r>
            <a:rPr lang="en-US" sz="2200" i="1" dirty="0" smtClean="0"/>
            <a:t>Swift</a:t>
          </a:r>
          <a:r>
            <a:rPr lang="en-US" sz="2200" dirty="0" smtClean="0"/>
            <a:t> detected GRB sample</a:t>
          </a:r>
          <a:endParaRPr lang="en-US" sz="2200" dirty="0"/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>
              <a:solidFill>
                <a:srgbClr val="FFFF00"/>
              </a:solidFill>
            </a:rPr>
            <a:t>Initial guess of GRB properties</a:t>
          </a:r>
          <a:endParaRPr lang="en-US" sz="2200" dirty="0">
            <a:solidFill>
              <a:srgbClr val="FFFF00"/>
            </a:solidFill>
          </a:endParaRPr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727652-B086-5840-8FC9-7B93780D1DB2}" type="presOf" srcId="{1A2B2250-75D0-FD4F-B03D-B2B31C8D4E52}" destId="{13D0898F-F054-F44F-A06B-A4031190400E}" srcOrd="1" destOrd="0" presId="urn:microsoft.com/office/officeart/2005/8/layout/process1"/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0E5A3B84-C71D-C94E-95AB-D94449983BF3}" type="presOf" srcId="{360C145D-CF2E-FC49-875D-0A44E495968B}" destId="{CCB36FD8-20AA-7042-9FA0-C4E58CDF8272}" srcOrd="0" destOrd="0" presId="urn:microsoft.com/office/officeart/2005/8/layout/process1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FECA6C1C-E1AB-6D4E-B481-DBDACB7C27C6}" type="presOf" srcId="{B63BB2DB-C97C-0942-ABA3-E07C3F26F00D}" destId="{37FE3BCA-E470-3345-B5E9-CFCC51331F65}" srcOrd="0" destOrd="0" presId="urn:microsoft.com/office/officeart/2005/8/layout/process1"/>
    <dgm:cxn modelId="{A166B0A7-95AA-984E-9801-EF1E4FF83ADA}" type="presOf" srcId="{1AB66CD3-BB04-EB49-9EDF-56573045E72E}" destId="{6B426549-D2CF-B24A-A68D-4AE7B8883B18}" srcOrd="0" destOrd="0" presId="urn:microsoft.com/office/officeart/2005/8/layout/process1"/>
    <dgm:cxn modelId="{27F7B888-AEFA-6341-8E82-ACEC2C4A8C64}" type="presOf" srcId="{4B04E503-A3D6-904E-9FF8-CED8CC5D64C4}" destId="{BD9FDE78-569D-AC42-87F1-B9D1503A233A}" srcOrd="0" destOrd="0" presId="urn:microsoft.com/office/officeart/2005/8/layout/process1"/>
    <dgm:cxn modelId="{C5BE2C11-52D8-6344-8951-CD7F38A79CBB}" type="presOf" srcId="{945400C6-94DF-314C-843E-778FC99CE7AF}" destId="{F49DF09B-1303-4646-BB86-D1F5EB8CA1C1}" srcOrd="0" destOrd="0" presId="urn:microsoft.com/office/officeart/2005/8/layout/process1"/>
    <dgm:cxn modelId="{C5C26244-EB27-CD46-B7F4-CC13D8A7FC70}" type="presOf" srcId="{EAF5AFB7-53A4-C947-BE9C-CB376C8B3ADA}" destId="{65BD89B7-6ABA-294B-AF30-3BAF87E172AE}" srcOrd="0" destOrd="0" presId="urn:microsoft.com/office/officeart/2005/8/layout/process1"/>
    <dgm:cxn modelId="{FBDF39B6-DBEF-EB44-BF7A-F82882697511}" type="presOf" srcId="{508AD95F-4F36-CD4E-A19E-77C4BDB35F2A}" destId="{765C53A1-30B7-AB48-8132-2E5BED59E6A9}" srcOrd="0" destOrd="0" presId="urn:microsoft.com/office/officeart/2005/8/layout/process1"/>
    <dgm:cxn modelId="{E10BE634-BCC3-AF47-8C82-1A6F56D12F50}" type="presOf" srcId="{1A2B2250-75D0-FD4F-B03D-B2B31C8D4E52}" destId="{5685CAD0-EDF3-A74B-B327-FEE3C8B05175}" srcOrd="0" destOrd="0" presId="urn:microsoft.com/office/officeart/2005/8/layout/process1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88EF4BBE-63C8-B747-A4ED-BFEE932D3E0C}" type="presOf" srcId="{4B04E503-A3D6-904E-9FF8-CED8CC5D64C4}" destId="{E6D292CB-38B9-AB44-9DBA-5CD70D8AA629}" srcOrd="1" destOrd="0" presId="urn:microsoft.com/office/officeart/2005/8/layout/process1"/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9988C14A-7560-6844-9E9B-CA0FA32379E2}" type="presOf" srcId="{1AB66CD3-BB04-EB49-9EDF-56573045E72E}" destId="{D4976B11-6421-6744-8688-39A630B1DAB6}" srcOrd="1" destOrd="0" presId="urn:microsoft.com/office/officeart/2005/8/layout/process1"/>
    <dgm:cxn modelId="{4CF9678D-2209-E449-BB35-BD25659CC7F7}" type="presParOf" srcId="{765C53A1-30B7-AB48-8132-2E5BED59E6A9}" destId="{F49DF09B-1303-4646-BB86-D1F5EB8CA1C1}" srcOrd="0" destOrd="0" presId="urn:microsoft.com/office/officeart/2005/8/layout/process1"/>
    <dgm:cxn modelId="{9B6AEF8B-B848-624A-B9EB-2DB91C7B834F}" type="presParOf" srcId="{765C53A1-30B7-AB48-8132-2E5BED59E6A9}" destId="{6B426549-D2CF-B24A-A68D-4AE7B8883B18}" srcOrd="1" destOrd="0" presId="urn:microsoft.com/office/officeart/2005/8/layout/process1"/>
    <dgm:cxn modelId="{0A8812AF-A947-6D4F-8E10-527DC59C4F62}" type="presParOf" srcId="{6B426549-D2CF-B24A-A68D-4AE7B8883B18}" destId="{D4976B11-6421-6744-8688-39A630B1DAB6}" srcOrd="0" destOrd="0" presId="urn:microsoft.com/office/officeart/2005/8/layout/process1"/>
    <dgm:cxn modelId="{CF443279-E514-B941-93F9-ECD76FBE97FB}" type="presParOf" srcId="{765C53A1-30B7-AB48-8132-2E5BED59E6A9}" destId="{37FE3BCA-E470-3345-B5E9-CFCC51331F65}" srcOrd="2" destOrd="0" presId="urn:microsoft.com/office/officeart/2005/8/layout/process1"/>
    <dgm:cxn modelId="{EAB2EBA0-527E-2740-9EB2-7A21C26EBDA7}" type="presParOf" srcId="{765C53A1-30B7-AB48-8132-2E5BED59E6A9}" destId="{5685CAD0-EDF3-A74B-B327-FEE3C8B05175}" srcOrd="3" destOrd="0" presId="urn:microsoft.com/office/officeart/2005/8/layout/process1"/>
    <dgm:cxn modelId="{C3929E1C-2CBA-6147-A221-8071C201F0A6}" type="presParOf" srcId="{5685CAD0-EDF3-A74B-B327-FEE3C8B05175}" destId="{13D0898F-F054-F44F-A06B-A4031190400E}" srcOrd="0" destOrd="0" presId="urn:microsoft.com/office/officeart/2005/8/layout/process1"/>
    <dgm:cxn modelId="{7B2D6BD4-7E8E-4740-BB64-F0354546DBA6}" type="presParOf" srcId="{765C53A1-30B7-AB48-8132-2E5BED59E6A9}" destId="{65BD89B7-6ABA-294B-AF30-3BAF87E172AE}" srcOrd="4" destOrd="0" presId="urn:microsoft.com/office/officeart/2005/8/layout/process1"/>
    <dgm:cxn modelId="{EDC94104-C6FE-394D-B505-0FF8B095B417}" type="presParOf" srcId="{765C53A1-30B7-AB48-8132-2E5BED59E6A9}" destId="{BD9FDE78-569D-AC42-87F1-B9D1503A233A}" srcOrd="5" destOrd="0" presId="urn:microsoft.com/office/officeart/2005/8/layout/process1"/>
    <dgm:cxn modelId="{9D4A8547-A627-F947-BFB9-016229561297}" type="presParOf" srcId="{BD9FDE78-569D-AC42-87F1-B9D1503A233A}" destId="{E6D292CB-38B9-AB44-9DBA-5CD70D8AA629}" srcOrd="0" destOrd="0" presId="urn:microsoft.com/office/officeart/2005/8/layout/process1"/>
    <dgm:cxn modelId="{1C5BA238-DFCE-0248-B726-090859016004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00"/>
              </a:solidFill>
            </a:rPr>
            <a:t>Create simulated </a:t>
          </a:r>
          <a:r>
            <a:rPr lang="en-US" sz="2200" dirty="0" err="1" smtClean="0">
              <a:solidFill>
                <a:srgbClr val="FFFF00"/>
              </a:solidFill>
            </a:rPr>
            <a:t>lightcurves</a:t>
          </a:r>
          <a:endParaRPr lang="en-US" sz="2200" dirty="0" smtClean="0">
            <a:solidFill>
              <a:srgbClr val="FFFF00"/>
            </a:solidFill>
          </a:endParaRPr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Run through all </a:t>
          </a:r>
          <a:r>
            <a:rPr lang="en-US" sz="2200" i="1" dirty="0" smtClean="0"/>
            <a:t>Swift</a:t>
          </a:r>
          <a:r>
            <a:rPr lang="en-US" sz="2200" dirty="0" smtClean="0"/>
            <a:t> trigger criteria</a:t>
          </a:r>
          <a:endParaRPr lang="en-US" sz="2200" dirty="0"/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Match with actual </a:t>
          </a:r>
          <a:r>
            <a:rPr lang="en-US" sz="2200" i="1" dirty="0" smtClean="0"/>
            <a:t>Swift</a:t>
          </a:r>
          <a:r>
            <a:rPr lang="en-US" sz="2200" dirty="0" smtClean="0"/>
            <a:t> detected GRB sample</a:t>
          </a:r>
          <a:endParaRPr lang="en-US" sz="2200" dirty="0"/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>
              <a:solidFill>
                <a:schemeClr val="bg1"/>
              </a:solidFill>
            </a:rPr>
            <a:t>Initial guess of GRB properties</a:t>
          </a:r>
          <a:endParaRPr lang="en-US" sz="2200" dirty="0">
            <a:solidFill>
              <a:schemeClr val="bg1"/>
            </a:solidFill>
          </a:endParaRPr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E4ECFD-C6CB-9B43-9A00-71C1D29CA038}" type="presOf" srcId="{945400C6-94DF-314C-843E-778FC99CE7AF}" destId="{F49DF09B-1303-4646-BB86-D1F5EB8CA1C1}" srcOrd="0" destOrd="0" presId="urn:microsoft.com/office/officeart/2005/8/layout/process1"/>
    <dgm:cxn modelId="{BD2AB371-2BA3-8A4E-BFEA-58A8BCCB6884}" type="presOf" srcId="{1A2B2250-75D0-FD4F-B03D-B2B31C8D4E52}" destId="{13D0898F-F054-F44F-A06B-A4031190400E}" srcOrd="1" destOrd="0" presId="urn:microsoft.com/office/officeart/2005/8/layout/process1"/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3A94D32C-CAD9-BE47-BB6E-356BDD64BF6A}" type="presOf" srcId="{B63BB2DB-C97C-0942-ABA3-E07C3F26F00D}" destId="{37FE3BCA-E470-3345-B5E9-CFCC51331F65}" srcOrd="0" destOrd="0" presId="urn:microsoft.com/office/officeart/2005/8/layout/process1"/>
    <dgm:cxn modelId="{2716B1AB-6BB4-9F4E-9D2D-F114BAD68855}" type="presOf" srcId="{1AB66CD3-BB04-EB49-9EDF-56573045E72E}" destId="{D4976B11-6421-6744-8688-39A630B1DAB6}" srcOrd="1" destOrd="0" presId="urn:microsoft.com/office/officeart/2005/8/layout/process1"/>
    <dgm:cxn modelId="{C2980D5A-7DB9-C046-889B-87D37264FD63}" type="presOf" srcId="{EAF5AFB7-53A4-C947-BE9C-CB376C8B3ADA}" destId="{65BD89B7-6ABA-294B-AF30-3BAF87E172AE}" srcOrd="0" destOrd="0" presId="urn:microsoft.com/office/officeart/2005/8/layout/process1"/>
    <dgm:cxn modelId="{DB0AF54E-05CF-D847-B20C-10F6724E0B9D}" type="presOf" srcId="{4B04E503-A3D6-904E-9FF8-CED8CC5D64C4}" destId="{E6D292CB-38B9-AB44-9DBA-5CD70D8AA629}" srcOrd="1" destOrd="0" presId="urn:microsoft.com/office/officeart/2005/8/layout/process1"/>
    <dgm:cxn modelId="{8E4F7532-FB48-014D-985D-727A0A6DD4EF}" type="presOf" srcId="{1A2B2250-75D0-FD4F-B03D-B2B31C8D4E52}" destId="{5685CAD0-EDF3-A74B-B327-FEE3C8B05175}" srcOrd="0" destOrd="0" presId="urn:microsoft.com/office/officeart/2005/8/layout/process1"/>
    <dgm:cxn modelId="{C38195FF-94C5-F840-82B8-08785FDC6319}" type="presOf" srcId="{508AD95F-4F36-CD4E-A19E-77C4BDB35F2A}" destId="{765C53A1-30B7-AB48-8132-2E5BED59E6A9}" srcOrd="0" destOrd="0" presId="urn:microsoft.com/office/officeart/2005/8/layout/process1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147D69D1-B304-D847-AA89-E328D1C9D120}" type="presOf" srcId="{1AB66CD3-BB04-EB49-9EDF-56573045E72E}" destId="{6B426549-D2CF-B24A-A68D-4AE7B8883B18}" srcOrd="0" destOrd="0" presId="urn:microsoft.com/office/officeart/2005/8/layout/process1"/>
    <dgm:cxn modelId="{42DFB147-9164-2043-995C-89011C9D3AAD}" type="presOf" srcId="{360C145D-CF2E-FC49-875D-0A44E495968B}" destId="{CCB36FD8-20AA-7042-9FA0-C4E58CDF8272}" srcOrd="0" destOrd="0" presId="urn:microsoft.com/office/officeart/2005/8/layout/process1"/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1F6EC1EA-94B5-224F-9262-D6AE956A2B0A}" type="presOf" srcId="{4B04E503-A3D6-904E-9FF8-CED8CC5D64C4}" destId="{BD9FDE78-569D-AC42-87F1-B9D1503A233A}" srcOrd="0" destOrd="0" presId="urn:microsoft.com/office/officeart/2005/8/layout/process1"/>
    <dgm:cxn modelId="{65AA84BC-E058-A24D-9372-2C266181ADDD}" type="presParOf" srcId="{765C53A1-30B7-AB48-8132-2E5BED59E6A9}" destId="{F49DF09B-1303-4646-BB86-D1F5EB8CA1C1}" srcOrd="0" destOrd="0" presId="urn:microsoft.com/office/officeart/2005/8/layout/process1"/>
    <dgm:cxn modelId="{88C45A34-929E-5348-B9CE-CD024DD07FAC}" type="presParOf" srcId="{765C53A1-30B7-AB48-8132-2E5BED59E6A9}" destId="{6B426549-D2CF-B24A-A68D-4AE7B8883B18}" srcOrd="1" destOrd="0" presId="urn:microsoft.com/office/officeart/2005/8/layout/process1"/>
    <dgm:cxn modelId="{5B262D11-C0E1-654E-806C-37DBD2390453}" type="presParOf" srcId="{6B426549-D2CF-B24A-A68D-4AE7B8883B18}" destId="{D4976B11-6421-6744-8688-39A630B1DAB6}" srcOrd="0" destOrd="0" presId="urn:microsoft.com/office/officeart/2005/8/layout/process1"/>
    <dgm:cxn modelId="{31A2321A-96E9-0F43-8C36-49024C8ED4F3}" type="presParOf" srcId="{765C53A1-30B7-AB48-8132-2E5BED59E6A9}" destId="{37FE3BCA-E470-3345-B5E9-CFCC51331F65}" srcOrd="2" destOrd="0" presId="urn:microsoft.com/office/officeart/2005/8/layout/process1"/>
    <dgm:cxn modelId="{18318843-3854-424D-9006-7D7D0C441EA6}" type="presParOf" srcId="{765C53A1-30B7-AB48-8132-2E5BED59E6A9}" destId="{5685CAD0-EDF3-A74B-B327-FEE3C8B05175}" srcOrd="3" destOrd="0" presId="urn:microsoft.com/office/officeart/2005/8/layout/process1"/>
    <dgm:cxn modelId="{B0204919-199C-FF43-B9C9-FE2EFF05E7C2}" type="presParOf" srcId="{5685CAD0-EDF3-A74B-B327-FEE3C8B05175}" destId="{13D0898F-F054-F44F-A06B-A4031190400E}" srcOrd="0" destOrd="0" presId="urn:microsoft.com/office/officeart/2005/8/layout/process1"/>
    <dgm:cxn modelId="{EE617F05-7AEA-A041-9953-58A30FBDA0EC}" type="presParOf" srcId="{765C53A1-30B7-AB48-8132-2E5BED59E6A9}" destId="{65BD89B7-6ABA-294B-AF30-3BAF87E172AE}" srcOrd="4" destOrd="0" presId="urn:microsoft.com/office/officeart/2005/8/layout/process1"/>
    <dgm:cxn modelId="{DAA23B54-A5F8-AA48-84D5-D988C99CA2C0}" type="presParOf" srcId="{765C53A1-30B7-AB48-8132-2E5BED59E6A9}" destId="{BD9FDE78-569D-AC42-87F1-B9D1503A233A}" srcOrd="5" destOrd="0" presId="urn:microsoft.com/office/officeart/2005/8/layout/process1"/>
    <dgm:cxn modelId="{658E9B98-5ACE-4A4F-9920-4ADF12750930}" type="presParOf" srcId="{BD9FDE78-569D-AC42-87F1-B9D1503A233A}" destId="{E6D292CB-38B9-AB44-9DBA-5CD70D8AA629}" srcOrd="0" destOrd="0" presId="urn:microsoft.com/office/officeart/2005/8/layout/process1"/>
    <dgm:cxn modelId="{90DAEE3B-FAD0-0840-BA44-005365F861F5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FF"/>
              </a:solidFill>
            </a:rPr>
            <a:t>Create simulated </a:t>
          </a:r>
          <a:r>
            <a:rPr lang="en-US" sz="2200" dirty="0" err="1" smtClean="0">
              <a:solidFill>
                <a:srgbClr val="FFFFFF"/>
              </a:solidFill>
            </a:rPr>
            <a:t>lightcurves</a:t>
          </a:r>
          <a:endParaRPr lang="en-US" sz="2200" dirty="0">
            <a:solidFill>
              <a:srgbClr val="FFFFFF"/>
            </a:solidFill>
          </a:endParaRPr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00"/>
              </a:solidFill>
            </a:rPr>
            <a:t>Run through all </a:t>
          </a:r>
          <a:r>
            <a:rPr lang="en-US" sz="2200" i="1" dirty="0" smtClean="0">
              <a:solidFill>
                <a:srgbClr val="FFFF00"/>
              </a:solidFill>
            </a:rPr>
            <a:t>Swift</a:t>
          </a:r>
          <a:r>
            <a:rPr lang="en-US" sz="2200" dirty="0" smtClean="0">
              <a:solidFill>
                <a:srgbClr val="FFFF00"/>
              </a:solidFill>
            </a:rPr>
            <a:t> trigger criteria</a:t>
          </a:r>
          <a:endParaRPr lang="en-US" sz="2200" dirty="0">
            <a:solidFill>
              <a:srgbClr val="FFFF00"/>
            </a:solidFill>
          </a:endParaRPr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Match with actual </a:t>
          </a:r>
          <a:r>
            <a:rPr lang="en-US" sz="2200" i="1" dirty="0" smtClean="0"/>
            <a:t>Swift</a:t>
          </a:r>
          <a:r>
            <a:rPr lang="en-US" sz="2200" dirty="0" smtClean="0"/>
            <a:t> detected GRB sample</a:t>
          </a:r>
          <a:endParaRPr lang="en-US" sz="2200" dirty="0"/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>
              <a:solidFill>
                <a:schemeClr val="bg1"/>
              </a:solidFill>
            </a:rPr>
            <a:t>Initial guess of GRB properties</a:t>
          </a:r>
          <a:endParaRPr lang="en-US" sz="2200" dirty="0">
            <a:solidFill>
              <a:schemeClr val="bg1"/>
            </a:solidFill>
          </a:endParaRPr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0CEACC09-7A3A-714A-963C-2AA9F77C4399}" type="presOf" srcId="{1A2B2250-75D0-FD4F-B03D-B2B31C8D4E52}" destId="{5685CAD0-EDF3-A74B-B327-FEE3C8B05175}" srcOrd="0" destOrd="0" presId="urn:microsoft.com/office/officeart/2005/8/layout/process1"/>
    <dgm:cxn modelId="{6DAAC852-22DB-DD48-BF8A-EF45AAB8C5FD}" type="presOf" srcId="{945400C6-94DF-314C-843E-778FC99CE7AF}" destId="{F49DF09B-1303-4646-BB86-D1F5EB8CA1C1}" srcOrd="0" destOrd="0" presId="urn:microsoft.com/office/officeart/2005/8/layout/process1"/>
    <dgm:cxn modelId="{C229CECF-B258-D445-9815-C323B11AFCCF}" type="presOf" srcId="{1A2B2250-75D0-FD4F-B03D-B2B31C8D4E52}" destId="{13D0898F-F054-F44F-A06B-A4031190400E}" srcOrd="1" destOrd="0" presId="urn:microsoft.com/office/officeart/2005/8/layout/process1"/>
    <dgm:cxn modelId="{8A5214BD-1F0C-E24B-95C1-C38CE7741623}" type="presOf" srcId="{508AD95F-4F36-CD4E-A19E-77C4BDB35F2A}" destId="{765C53A1-30B7-AB48-8132-2E5BED59E6A9}" srcOrd="0" destOrd="0" presId="urn:microsoft.com/office/officeart/2005/8/layout/process1"/>
    <dgm:cxn modelId="{88D7B5DC-2E94-C14E-97A5-3E9073746DA0}" type="presOf" srcId="{EAF5AFB7-53A4-C947-BE9C-CB376C8B3ADA}" destId="{65BD89B7-6ABA-294B-AF30-3BAF87E172AE}" srcOrd="0" destOrd="0" presId="urn:microsoft.com/office/officeart/2005/8/layout/process1"/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19F0581D-EFC7-594A-AC43-4EF49CFFB1E2}" type="presOf" srcId="{4B04E503-A3D6-904E-9FF8-CED8CC5D64C4}" destId="{BD9FDE78-569D-AC42-87F1-B9D1503A233A}" srcOrd="0" destOrd="0" presId="urn:microsoft.com/office/officeart/2005/8/layout/process1"/>
    <dgm:cxn modelId="{25EDF425-CDFF-894E-A8BA-B4D7906B3EE6}" type="presOf" srcId="{360C145D-CF2E-FC49-875D-0A44E495968B}" destId="{CCB36FD8-20AA-7042-9FA0-C4E58CDF8272}" srcOrd="0" destOrd="0" presId="urn:microsoft.com/office/officeart/2005/8/layout/process1"/>
    <dgm:cxn modelId="{7662C4DF-FAAE-2547-A551-C4A2F80EF681}" type="presOf" srcId="{1AB66CD3-BB04-EB49-9EDF-56573045E72E}" destId="{D4976B11-6421-6744-8688-39A630B1DAB6}" srcOrd="1" destOrd="0" presId="urn:microsoft.com/office/officeart/2005/8/layout/process1"/>
    <dgm:cxn modelId="{5A4AA68E-095D-104D-9318-37D004E7BD0D}" type="presOf" srcId="{1AB66CD3-BB04-EB49-9EDF-56573045E72E}" destId="{6B426549-D2CF-B24A-A68D-4AE7B8883B18}" srcOrd="0" destOrd="0" presId="urn:microsoft.com/office/officeart/2005/8/layout/process1"/>
    <dgm:cxn modelId="{9C6FECCB-19C2-0D46-9F0E-84A1AB839C57}" type="presOf" srcId="{4B04E503-A3D6-904E-9FF8-CED8CC5D64C4}" destId="{E6D292CB-38B9-AB44-9DBA-5CD70D8AA629}" srcOrd="1" destOrd="0" presId="urn:microsoft.com/office/officeart/2005/8/layout/process1"/>
    <dgm:cxn modelId="{65CC5B55-7CC7-C147-8718-DA8B85AB4A52}" type="presOf" srcId="{B63BB2DB-C97C-0942-ABA3-E07C3F26F00D}" destId="{37FE3BCA-E470-3345-B5E9-CFCC51331F65}" srcOrd="0" destOrd="0" presId="urn:microsoft.com/office/officeart/2005/8/layout/process1"/>
    <dgm:cxn modelId="{928A358E-2B0E-6844-8CA5-A234889895C3}" type="presParOf" srcId="{765C53A1-30B7-AB48-8132-2E5BED59E6A9}" destId="{F49DF09B-1303-4646-BB86-D1F5EB8CA1C1}" srcOrd="0" destOrd="0" presId="urn:microsoft.com/office/officeart/2005/8/layout/process1"/>
    <dgm:cxn modelId="{6C8CE73D-E764-6744-BA83-228CFF325761}" type="presParOf" srcId="{765C53A1-30B7-AB48-8132-2E5BED59E6A9}" destId="{6B426549-D2CF-B24A-A68D-4AE7B8883B18}" srcOrd="1" destOrd="0" presId="urn:microsoft.com/office/officeart/2005/8/layout/process1"/>
    <dgm:cxn modelId="{B9B7ECA7-F7A5-7D4F-988A-3CD4C060392C}" type="presParOf" srcId="{6B426549-D2CF-B24A-A68D-4AE7B8883B18}" destId="{D4976B11-6421-6744-8688-39A630B1DAB6}" srcOrd="0" destOrd="0" presId="urn:microsoft.com/office/officeart/2005/8/layout/process1"/>
    <dgm:cxn modelId="{1D660772-C24D-DE48-A53F-F2660350175B}" type="presParOf" srcId="{765C53A1-30B7-AB48-8132-2E5BED59E6A9}" destId="{37FE3BCA-E470-3345-B5E9-CFCC51331F65}" srcOrd="2" destOrd="0" presId="urn:microsoft.com/office/officeart/2005/8/layout/process1"/>
    <dgm:cxn modelId="{172866AB-F173-6248-902E-DA9EF895A9A5}" type="presParOf" srcId="{765C53A1-30B7-AB48-8132-2E5BED59E6A9}" destId="{5685CAD0-EDF3-A74B-B327-FEE3C8B05175}" srcOrd="3" destOrd="0" presId="urn:microsoft.com/office/officeart/2005/8/layout/process1"/>
    <dgm:cxn modelId="{15911C0B-DB89-9E4C-81EE-15FBED4A1D59}" type="presParOf" srcId="{5685CAD0-EDF3-A74B-B327-FEE3C8B05175}" destId="{13D0898F-F054-F44F-A06B-A4031190400E}" srcOrd="0" destOrd="0" presId="urn:microsoft.com/office/officeart/2005/8/layout/process1"/>
    <dgm:cxn modelId="{3738F22C-031D-B740-A8F4-C2C68F96A47D}" type="presParOf" srcId="{765C53A1-30B7-AB48-8132-2E5BED59E6A9}" destId="{65BD89B7-6ABA-294B-AF30-3BAF87E172AE}" srcOrd="4" destOrd="0" presId="urn:microsoft.com/office/officeart/2005/8/layout/process1"/>
    <dgm:cxn modelId="{8EB32725-7D27-3E46-AB3A-657FF06ED143}" type="presParOf" srcId="{765C53A1-30B7-AB48-8132-2E5BED59E6A9}" destId="{BD9FDE78-569D-AC42-87F1-B9D1503A233A}" srcOrd="5" destOrd="0" presId="urn:microsoft.com/office/officeart/2005/8/layout/process1"/>
    <dgm:cxn modelId="{26F842A3-EA03-4C41-B089-960D9BEFF993}" type="presParOf" srcId="{BD9FDE78-569D-AC42-87F1-B9D1503A233A}" destId="{E6D292CB-38B9-AB44-9DBA-5CD70D8AA629}" srcOrd="0" destOrd="0" presId="urn:microsoft.com/office/officeart/2005/8/layout/process1"/>
    <dgm:cxn modelId="{8F9C02F8-9566-5F47-9B44-C895F279E478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FF"/>
              </a:solidFill>
            </a:rPr>
            <a:t>Create simulated </a:t>
          </a:r>
          <a:r>
            <a:rPr lang="en-US" sz="2200" dirty="0" err="1" smtClean="0">
              <a:solidFill>
                <a:srgbClr val="FFFFFF"/>
              </a:solidFill>
            </a:rPr>
            <a:t>lightcurves</a:t>
          </a:r>
          <a:endParaRPr lang="en-US" sz="2200" dirty="0">
            <a:solidFill>
              <a:srgbClr val="FFFFFF"/>
            </a:solidFill>
          </a:endParaRPr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chemeClr val="bg1"/>
              </a:solidFill>
            </a:rPr>
            <a:t>Run through all </a:t>
          </a:r>
          <a:r>
            <a:rPr lang="en-US" sz="2200" i="1" dirty="0" smtClean="0">
              <a:solidFill>
                <a:schemeClr val="bg1"/>
              </a:solidFill>
            </a:rPr>
            <a:t>Swift</a:t>
          </a:r>
          <a:r>
            <a:rPr lang="en-US" sz="2200" dirty="0" smtClean="0">
              <a:solidFill>
                <a:schemeClr val="bg1"/>
              </a:solidFill>
            </a:rPr>
            <a:t> trigger criteria</a:t>
          </a:r>
          <a:endParaRPr lang="en-US" sz="2200" dirty="0">
            <a:solidFill>
              <a:schemeClr val="bg1"/>
            </a:solidFill>
          </a:endParaRPr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00"/>
              </a:solidFill>
            </a:rPr>
            <a:t>Match with actual </a:t>
          </a:r>
          <a:r>
            <a:rPr lang="en-US" sz="2200" i="1" dirty="0" smtClean="0">
              <a:solidFill>
                <a:srgbClr val="FFFF00"/>
              </a:solidFill>
            </a:rPr>
            <a:t>Swift</a:t>
          </a:r>
          <a:r>
            <a:rPr lang="en-US" sz="2200" dirty="0" smtClean="0">
              <a:solidFill>
                <a:srgbClr val="FFFF00"/>
              </a:solidFill>
            </a:rPr>
            <a:t> detected GRB sample</a:t>
          </a:r>
          <a:endParaRPr lang="en-US" sz="2200" dirty="0">
            <a:solidFill>
              <a:srgbClr val="FFFF00"/>
            </a:solidFill>
          </a:endParaRPr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>
              <a:solidFill>
                <a:schemeClr val="bg1"/>
              </a:solidFill>
            </a:rPr>
            <a:t>Initial guess of GRB properties</a:t>
          </a:r>
          <a:endParaRPr lang="en-US" sz="2200" dirty="0">
            <a:solidFill>
              <a:schemeClr val="bg1"/>
            </a:solidFill>
          </a:endParaRPr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9685CD62-E427-5142-BB06-9972B4B791DF}" type="presOf" srcId="{508AD95F-4F36-CD4E-A19E-77C4BDB35F2A}" destId="{765C53A1-30B7-AB48-8132-2E5BED59E6A9}" srcOrd="0" destOrd="0" presId="urn:microsoft.com/office/officeart/2005/8/layout/process1"/>
    <dgm:cxn modelId="{75FAEF68-63FC-1142-AF00-A8A3A18AB4CD}" type="presOf" srcId="{1AB66CD3-BB04-EB49-9EDF-56573045E72E}" destId="{D4976B11-6421-6744-8688-39A630B1DAB6}" srcOrd="1" destOrd="0" presId="urn:microsoft.com/office/officeart/2005/8/layout/process1"/>
    <dgm:cxn modelId="{EA422E5E-F63F-5143-86AF-DC6056F28191}" type="presOf" srcId="{1A2B2250-75D0-FD4F-B03D-B2B31C8D4E52}" destId="{5685CAD0-EDF3-A74B-B327-FEE3C8B05175}" srcOrd="0" destOrd="0" presId="urn:microsoft.com/office/officeart/2005/8/layout/process1"/>
    <dgm:cxn modelId="{47A93BF1-4163-8D49-BF7B-61732DC83674}" type="presOf" srcId="{1A2B2250-75D0-FD4F-B03D-B2B31C8D4E52}" destId="{13D0898F-F054-F44F-A06B-A4031190400E}" srcOrd="1" destOrd="0" presId="urn:microsoft.com/office/officeart/2005/8/layout/process1"/>
    <dgm:cxn modelId="{B034E732-09DA-4B4F-895F-84C1FE94B3F5}" type="presOf" srcId="{1AB66CD3-BB04-EB49-9EDF-56573045E72E}" destId="{6B426549-D2CF-B24A-A68D-4AE7B8883B18}" srcOrd="0" destOrd="0" presId="urn:microsoft.com/office/officeart/2005/8/layout/process1"/>
    <dgm:cxn modelId="{C2A526A4-0199-004B-868D-4CA6D15C5A35}" type="presOf" srcId="{360C145D-CF2E-FC49-875D-0A44E495968B}" destId="{CCB36FD8-20AA-7042-9FA0-C4E58CDF8272}" srcOrd="0" destOrd="0" presId="urn:microsoft.com/office/officeart/2005/8/layout/process1"/>
    <dgm:cxn modelId="{4D498B52-F7E2-2241-BBC6-081FBBE13002}" type="presOf" srcId="{B63BB2DB-C97C-0942-ABA3-E07C3F26F00D}" destId="{37FE3BCA-E470-3345-B5E9-CFCC51331F65}" srcOrd="0" destOrd="0" presId="urn:microsoft.com/office/officeart/2005/8/layout/process1"/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9743F2AC-E6B2-9547-9CE8-AF3FD218AD4F}" type="presOf" srcId="{4B04E503-A3D6-904E-9FF8-CED8CC5D64C4}" destId="{BD9FDE78-569D-AC42-87F1-B9D1503A233A}" srcOrd="0" destOrd="0" presId="urn:microsoft.com/office/officeart/2005/8/layout/process1"/>
    <dgm:cxn modelId="{4B7D000B-804A-AB44-9B95-717DAB22C5B0}" type="presOf" srcId="{EAF5AFB7-53A4-C947-BE9C-CB376C8B3ADA}" destId="{65BD89B7-6ABA-294B-AF30-3BAF87E172AE}" srcOrd="0" destOrd="0" presId="urn:microsoft.com/office/officeart/2005/8/layout/process1"/>
    <dgm:cxn modelId="{92C7649F-4FB7-0540-97C6-79850BFDDCB8}" type="presOf" srcId="{945400C6-94DF-314C-843E-778FC99CE7AF}" destId="{F49DF09B-1303-4646-BB86-D1F5EB8CA1C1}" srcOrd="0" destOrd="0" presId="urn:microsoft.com/office/officeart/2005/8/layout/process1"/>
    <dgm:cxn modelId="{51743CD4-9934-624C-BE70-F2B89837A56E}" type="presOf" srcId="{4B04E503-A3D6-904E-9FF8-CED8CC5D64C4}" destId="{E6D292CB-38B9-AB44-9DBA-5CD70D8AA629}" srcOrd="1" destOrd="0" presId="urn:microsoft.com/office/officeart/2005/8/layout/process1"/>
    <dgm:cxn modelId="{10AED8B9-30FB-8E47-8A1F-2281BEF402B3}" type="presParOf" srcId="{765C53A1-30B7-AB48-8132-2E5BED59E6A9}" destId="{F49DF09B-1303-4646-BB86-D1F5EB8CA1C1}" srcOrd="0" destOrd="0" presId="urn:microsoft.com/office/officeart/2005/8/layout/process1"/>
    <dgm:cxn modelId="{C167D34D-F0D9-6A46-A5A0-913AB2FF54EE}" type="presParOf" srcId="{765C53A1-30B7-AB48-8132-2E5BED59E6A9}" destId="{6B426549-D2CF-B24A-A68D-4AE7B8883B18}" srcOrd="1" destOrd="0" presId="urn:microsoft.com/office/officeart/2005/8/layout/process1"/>
    <dgm:cxn modelId="{23E957F9-631A-0841-ACEF-2A1A7A71ADE6}" type="presParOf" srcId="{6B426549-D2CF-B24A-A68D-4AE7B8883B18}" destId="{D4976B11-6421-6744-8688-39A630B1DAB6}" srcOrd="0" destOrd="0" presId="urn:microsoft.com/office/officeart/2005/8/layout/process1"/>
    <dgm:cxn modelId="{963D5BF9-2681-7040-A4FA-E96009CB6765}" type="presParOf" srcId="{765C53A1-30B7-AB48-8132-2E5BED59E6A9}" destId="{37FE3BCA-E470-3345-B5E9-CFCC51331F65}" srcOrd="2" destOrd="0" presId="urn:microsoft.com/office/officeart/2005/8/layout/process1"/>
    <dgm:cxn modelId="{220E2053-27CA-894E-BF81-7AC7EB5F8F87}" type="presParOf" srcId="{765C53A1-30B7-AB48-8132-2E5BED59E6A9}" destId="{5685CAD0-EDF3-A74B-B327-FEE3C8B05175}" srcOrd="3" destOrd="0" presId="urn:microsoft.com/office/officeart/2005/8/layout/process1"/>
    <dgm:cxn modelId="{A8EEF9AA-831F-9846-9036-3AA6DD1E777F}" type="presParOf" srcId="{5685CAD0-EDF3-A74B-B327-FEE3C8B05175}" destId="{13D0898F-F054-F44F-A06B-A4031190400E}" srcOrd="0" destOrd="0" presId="urn:microsoft.com/office/officeart/2005/8/layout/process1"/>
    <dgm:cxn modelId="{23DA6697-9FF2-9844-88CD-45D2E3C8383A}" type="presParOf" srcId="{765C53A1-30B7-AB48-8132-2E5BED59E6A9}" destId="{65BD89B7-6ABA-294B-AF30-3BAF87E172AE}" srcOrd="4" destOrd="0" presId="urn:microsoft.com/office/officeart/2005/8/layout/process1"/>
    <dgm:cxn modelId="{6E147E14-D52C-9345-8D29-108F88EA51E7}" type="presParOf" srcId="{765C53A1-30B7-AB48-8132-2E5BED59E6A9}" destId="{BD9FDE78-569D-AC42-87F1-B9D1503A233A}" srcOrd="5" destOrd="0" presId="urn:microsoft.com/office/officeart/2005/8/layout/process1"/>
    <dgm:cxn modelId="{F7AD685F-1408-694E-BD3B-5D3C0298BF10}" type="presParOf" srcId="{BD9FDE78-569D-AC42-87F1-B9D1503A233A}" destId="{E6D292CB-38B9-AB44-9DBA-5CD70D8AA629}" srcOrd="0" destOrd="0" presId="urn:microsoft.com/office/officeart/2005/8/layout/process1"/>
    <dgm:cxn modelId="{D0D49815-26FB-5547-AA08-84161AB9E394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FF"/>
              </a:solidFill>
            </a:rPr>
            <a:t>Create simulated </a:t>
          </a:r>
          <a:r>
            <a:rPr lang="en-US" sz="2200" dirty="0" err="1" smtClean="0">
              <a:solidFill>
                <a:srgbClr val="FFFFFF"/>
              </a:solidFill>
            </a:rPr>
            <a:t>lightcurves</a:t>
          </a:r>
          <a:endParaRPr lang="en-US" sz="2200" dirty="0"/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Run through all </a:t>
          </a:r>
          <a:r>
            <a:rPr lang="en-US" sz="2200" i="1" dirty="0" smtClean="0"/>
            <a:t>Swift</a:t>
          </a:r>
          <a:r>
            <a:rPr lang="en-US" sz="2200" dirty="0" smtClean="0"/>
            <a:t> trigger criteria</a:t>
          </a:r>
          <a:endParaRPr lang="en-US" sz="2200" dirty="0"/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Match with actual </a:t>
          </a:r>
          <a:r>
            <a:rPr lang="en-US" sz="2200" i="1" dirty="0" smtClean="0"/>
            <a:t>Swift</a:t>
          </a:r>
          <a:r>
            <a:rPr lang="en-US" sz="2200" dirty="0" smtClean="0"/>
            <a:t> detected GRB sample</a:t>
          </a:r>
          <a:endParaRPr lang="en-US" sz="2200" dirty="0"/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/>
            <a:t>Initial guess of GRB properties</a:t>
          </a:r>
          <a:endParaRPr lang="en-US" sz="2200" dirty="0"/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D0B603-23C7-8C48-A606-6550225FC37D}" type="presOf" srcId="{360C145D-CF2E-FC49-875D-0A44E495968B}" destId="{CCB36FD8-20AA-7042-9FA0-C4E58CDF8272}" srcOrd="0" destOrd="0" presId="urn:microsoft.com/office/officeart/2005/8/layout/process1"/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81C9C89F-D523-3B48-9EAF-36C84049FFC8}" type="presOf" srcId="{1A2B2250-75D0-FD4F-B03D-B2B31C8D4E52}" destId="{13D0898F-F054-F44F-A06B-A4031190400E}" srcOrd="1" destOrd="0" presId="urn:microsoft.com/office/officeart/2005/8/layout/process1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5858AD94-F783-DA45-B918-9D220A00722C}" type="presOf" srcId="{1AB66CD3-BB04-EB49-9EDF-56573045E72E}" destId="{D4976B11-6421-6744-8688-39A630B1DAB6}" srcOrd="1" destOrd="0" presId="urn:microsoft.com/office/officeart/2005/8/layout/process1"/>
    <dgm:cxn modelId="{38B33196-B41C-D241-BD91-FB1FC8031CE7}" type="presOf" srcId="{4B04E503-A3D6-904E-9FF8-CED8CC5D64C4}" destId="{BD9FDE78-569D-AC42-87F1-B9D1503A233A}" srcOrd="0" destOrd="0" presId="urn:microsoft.com/office/officeart/2005/8/layout/process1"/>
    <dgm:cxn modelId="{118D839D-6B8F-B047-8A40-A372B9F52107}" type="presOf" srcId="{1A2B2250-75D0-FD4F-B03D-B2B31C8D4E52}" destId="{5685CAD0-EDF3-A74B-B327-FEE3C8B05175}" srcOrd="0" destOrd="0" presId="urn:microsoft.com/office/officeart/2005/8/layout/process1"/>
    <dgm:cxn modelId="{78757B4D-53CD-F54C-B400-670297AEAC73}" type="presOf" srcId="{4B04E503-A3D6-904E-9FF8-CED8CC5D64C4}" destId="{E6D292CB-38B9-AB44-9DBA-5CD70D8AA629}" srcOrd="1" destOrd="0" presId="urn:microsoft.com/office/officeart/2005/8/layout/process1"/>
    <dgm:cxn modelId="{4B47EF04-6957-0044-989D-209338479231}" type="presOf" srcId="{B63BB2DB-C97C-0942-ABA3-E07C3F26F00D}" destId="{37FE3BCA-E470-3345-B5E9-CFCC51331F65}" srcOrd="0" destOrd="0" presId="urn:microsoft.com/office/officeart/2005/8/layout/process1"/>
    <dgm:cxn modelId="{BB07F7E6-B094-AB4B-BDA9-29BCBB3229E7}" type="presOf" srcId="{945400C6-94DF-314C-843E-778FC99CE7AF}" destId="{F49DF09B-1303-4646-BB86-D1F5EB8CA1C1}" srcOrd="0" destOrd="0" presId="urn:microsoft.com/office/officeart/2005/8/layout/process1"/>
    <dgm:cxn modelId="{C785AF6E-990D-BA44-9CB8-050C9F36AA1A}" type="presOf" srcId="{1AB66CD3-BB04-EB49-9EDF-56573045E72E}" destId="{6B426549-D2CF-B24A-A68D-4AE7B8883B18}" srcOrd="0" destOrd="0" presId="urn:microsoft.com/office/officeart/2005/8/layout/process1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EC9A36AD-9C13-8B4E-94B1-B2830CFB7973}" type="presOf" srcId="{EAF5AFB7-53A4-C947-BE9C-CB376C8B3ADA}" destId="{65BD89B7-6ABA-294B-AF30-3BAF87E172AE}" srcOrd="0" destOrd="0" presId="urn:microsoft.com/office/officeart/2005/8/layout/process1"/>
    <dgm:cxn modelId="{1140384D-D1BD-7648-B103-FDBAF5FDB9E7}" type="presOf" srcId="{508AD95F-4F36-CD4E-A19E-77C4BDB35F2A}" destId="{765C53A1-30B7-AB48-8132-2E5BED59E6A9}" srcOrd="0" destOrd="0" presId="urn:microsoft.com/office/officeart/2005/8/layout/process1"/>
    <dgm:cxn modelId="{55014032-A5E6-A74D-B5B8-70139E950E19}" type="presParOf" srcId="{765C53A1-30B7-AB48-8132-2E5BED59E6A9}" destId="{F49DF09B-1303-4646-BB86-D1F5EB8CA1C1}" srcOrd="0" destOrd="0" presId="urn:microsoft.com/office/officeart/2005/8/layout/process1"/>
    <dgm:cxn modelId="{AE0E573F-EB35-1A42-9D01-439D7EAE46D4}" type="presParOf" srcId="{765C53A1-30B7-AB48-8132-2E5BED59E6A9}" destId="{6B426549-D2CF-B24A-A68D-4AE7B8883B18}" srcOrd="1" destOrd="0" presId="urn:microsoft.com/office/officeart/2005/8/layout/process1"/>
    <dgm:cxn modelId="{4D505E29-E088-4644-8207-DE13488A8794}" type="presParOf" srcId="{6B426549-D2CF-B24A-A68D-4AE7B8883B18}" destId="{D4976B11-6421-6744-8688-39A630B1DAB6}" srcOrd="0" destOrd="0" presId="urn:microsoft.com/office/officeart/2005/8/layout/process1"/>
    <dgm:cxn modelId="{25B71C2B-66FB-7D48-A432-4C22C889C1B4}" type="presParOf" srcId="{765C53A1-30B7-AB48-8132-2E5BED59E6A9}" destId="{37FE3BCA-E470-3345-B5E9-CFCC51331F65}" srcOrd="2" destOrd="0" presId="urn:microsoft.com/office/officeart/2005/8/layout/process1"/>
    <dgm:cxn modelId="{FE0D0487-C67B-184C-BDAA-480BCB754F50}" type="presParOf" srcId="{765C53A1-30B7-AB48-8132-2E5BED59E6A9}" destId="{5685CAD0-EDF3-A74B-B327-FEE3C8B05175}" srcOrd="3" destOrd="0" presId="urn:microsoft.com/office/officeart/2005/8/layout/process1"/>
    <dgm:cxn modelId="{B16DC2B7-C77D-AC40-916F-C1FBADDE579A}" type="presParOf" srcId="{5685CAD0-EDF3-A74B-B327-FEE3C8B05175}" destId="{13D0898F-F054-F44F-A06B-A4031190400E}" srcOrd="0" destOrd="0" presId="urn:microsoft.com/office/officeart/2005/8/layout/process1"/>
    <dgm:cxn modelId="{A58779B3-7DB1-184B-9838-0DD162216925}" type="presParOf" srcId="{765C53A1-30B7-AB48-8132-2E5BED59E6A9}" destId="{65BD89B7-6ABA-294B-AF30-3BAF87E172AE}" srcOrd="4" destOrd="0" presId="urn:microsoft.com/office/officeart/2005/8/layout/process1"/>
    <dgm:cxn modelId="{C85372F7-DF7A-3E45-8167-F7104524F872}" type="presParOf" srcId="{765C53A1-30B7-AB48-8132-2E5BED59E6A9}" destId="{BD9FDE78-569D-AC42-87F1-B9D1503A233A}" srcOrd="5" destOrd="0" presId="urn:microsoft.com/office/officeart/2005/8/layout/process1"/>
    <dgm:cxn modelId="{EDFA4C44-7A99-9643-96CA-B9223FF97FEC}" type="presParOf" srcId="{BD9FDE78-569D-AC42-87F1-B9D1503A233A}" destId="{E6D292CB-38B9-AB44-9DBA-5CD70D8AA629}" srcOrd="0" destOrd="0" presId="urn:microsoft.com/office/officeart/2005/8/layout/process1"/>
    <dgm:cxn modelId="{5AF8F94D-D2CD-6048-9E28-EA8B8FD1FFDB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FF"/>
              </a:solidFill>
            </a:rPr>
            <a:t>Create simulated </a:t>
          </a:r>
          <a:r>
            <a:rPr lang="en-US" sz="2200" dirty="0" err="1" smtClean="0">
              <a:solidFill>
                <a:srgbClr val="FFFFFF"/>
              </a:solidFill>
            </a:rPr>
            <a:t>lightcurves</a:t>
          </a:r>
          <a:endParaRPr lang="en-US" sz="2200" dirty="0"/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Run through all </a:t>
          </a:r>
          <a:r>
            <a:rPr lang="en-US" sz="2200" i="1" dirty="0" smtClean="0"/>
            <a:t>Swift</a:t>
          </a:r>
          <a:r>
            <a:rPr lang="en-US" sz="2200" dirty="0" smtClean="0"/>
            <a:t> trigger criteria</a:t>
          </a:r>
          <a:endParaRPr lang="en-US" sz="2200" dirty="0"/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Match with actual </a:t>
          </a:r>
          <a:r>
            <a:rPr lang="en-US" sz="2200" i="1" dirty="0" smtClean="0"/>
            <a:t>Swift</a:t>
          </a:r>
          <a:r>
            <a:rPr lang="en-US" sz="2200" dirty="0" smtClean="0"/>
            <a:t> detected GRB sample</a:t>
          </a:r>
          <a:endParaRPr lang="en-US" sz="2200" dirty="0"/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/>
            <a:t>Initial guess of GRB properties</a:t>
          </a:r>
          <a:endParaRPr lang="en-US" sz="2200" dirty="0"/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2C840665-BA0B-FC48-BE69-978B4BB091A7}" type="presOf" srcId="{EAF5AFB7-53A4-C947-BE9C-CB376C8B3ADA}" destId="{65BD89B7-6ABA-294B-AF30-3BAF87E172AE}" srcOrd="0" destOrd="0" presId="urn:microsoft.com/office/officeart/2005/8/layout/process1"/>
    <dgm:cxn modelId="{DBB8C0A1-C4BE-3B40-9A64-A6CEE55CD955}" type="presOf" srcId="{1A2B2250-75D0-FD4F-B03D-B2B31C8D4E52}" destId="{13D0898F-F054-F44F-A06B-A4031190400E}" srcOrd="1" destOrd="0" presId="urn:microsoft.com/office/officeart/2005/8/layout/process1"/>
    <dgm:cxn modelId="{BCB2765C-0281-764B-8083-058E76D71B73}" type="presOf" srcId="{4B04E503-A3D6-904E-9FF8-CED8CC5D64C4}" destId="{E6D292CB-38B9-AB44-9DBA-5CD70D8AA629}" srcOrd="1" destOrd="0" presId="urn:microsoft.com/office/officeart/2005/8/layout/process1"/>
    <dgm:cxn modelId="{99F436EE-FFDD-CE44-9956-A3E6E3C85FAC}" type="presOf" srcId="{4B04E503-A3D6-904E-9FF8-CED8CC5D64C4}" destId="{BD9FDE78-569D-AC42-87F1-B9D1503A233A}" srcOrd="0" destOrd="0" presId="urn:microsoft.com/office/officeart/2005/8/layout/process1"/>
    <dgm:cxn modelId="{789BD606-86BD-B041-BEC7-614C15968EE2}" type="presOf" srcId="{B63BB2DB-C97C-0942-ABA3-E07C3F26F00D}" destId="{37FE3BCA-E470-3345-B5E9-CFCC51331F65}" srcOrd="0" destOrd="0" presId="urn:microsoft.com/office/officeart/2005/8/layout/process1"/>
    <dgm:cxn modelId="{7D3DD7D1-1BE7-9246-A065-DD4B104E8579}" type="presOf" srcId="{1AB66CD3-BB04-EB49-9EDF-56573045E72E}" destId="{D4976B11-6421-6744-8688-39A630B1DAB6}" srcOrd="1" destOrd="0" presId="urn:microsoft.com/office/officeart/2005/8/layout/process1"/>
    <dgm:cxn modelId="{C656609F-8BDE-4C43-907F-1E83F1DE1295}" type="presOf" srcId="{508AD95F-4F36-CD4E-A19E-77C4BDB35F2A}" destId="{765C53A1-30B7-AB48-8132-2E5BED59E6A9}" srcOrd="0" destOrd="0" presId="urn:microsoft.com/office/officeart/2005/8/layout/process1"/>
    <dgm:cxn modelId="{1F2A16BA-AD01-2B45-8FD0-E03792EE0F7E}" type="presOf" srcId="{1A2B2250-75D0-FD4F-B03D-B2B31C8D4E52}" destId="{5685CAD0-EDF3-A74B-B327-FEE3C8B05175}" srcOrd="0" destOrd="0" presId="urn:microsoft.com/office/officeart/2005/8/layout/process1"/>
    <dgm:cxn modelId="{296A576C-61D6-CC4A-B83E-13E8C13BA41A}" type="presOf" srcId="{360C145D-CF2E-FC49-875D-0A44E495968B}" destId="{CCB36FD8-20AA-7042-9FA0-C4E58CDF8272}" srcOrd="0" destOrd="0" presId="urn:microsoft.com/office/officeart/2005/8/layout/process1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375321FF-1B87-B040-BBDE-F78F88B14963}" type="presOf" srcId="{945400C6-94DF-314C-843E-778FC99CE7AF}" destId="{F49DF09B-1303-4646-BB86-D1F5EB8CA1C1}" srcOrd="0" destOrd="0" presId="urn:microsoft.com/office/officeart/2005/8/layout/process1"/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8C5E3678-6718-834D-81E3-A88E5DA846EE}" type="presOf" srcId="{1AB66CD3-BB04-EB49-9EDF-56573045E72E}" destId="{6B426549-D2CF-B24A-A68D-4AE7B8883B18}" srcOrd="0" destOrd="0" presId="urn:microsoft.com/office/officeart/2005/8/layout/process1"/>
    <dgm:cxn modelId="{FAA10D8B-B42A-BA46-8A30-16187A56DE27}" type="presParOf" srcId="{765C53A1-30B7-AB48-8132-2E5BED59E6A9}" destId="{F49DF09B-1303-4646-BB86-D1F5EB8CA1C1}" srcOrd="0" destOrd="0" presId="urn:microsoft.com/office/officeart/2005/8/layout/process1"/>
    <dgm:cxn modelId="{8D37F53D-EBC4-7841-8C34-0BA92895C767}" type="presParOf" srcId="{765C53A1-30B7-AB48-8132-2E5BED59E6A9}" destId="{6B426549-D2CF-B24A-A68D-4AE7B8883B18}" srcOrd="1" destOrd="0" presId="urn:microsoft.com/office/officeart/2005/8/layout/process1"/>
    <dgm:cxn modelId="{76F73A26-F4F9-F441-8985-EC0B401BA3EF}" type="presParOf" srcId="{6B426549-D2CF-B24A-A68D-4AE7B8883B18}" destId="{D4976B11-6421-6744-8688-39A630B1DAB6}" srcOrd="0" destOrd="0" presId="urn:microsoft.com/office/officeart/2005/8/layout/process1"/>
    <dgm:cxn modelId="{4C107E7F-9878-544D-9C75-83D9D077F58F}" type="presParOf" srcId="{765C53A1-30B7-AB48-8132-2E5BED59E6A9}" destId="{37FE3BCA-E470-3345-B5E9-CFCC51331F65}" srcOrd="2" destOrd="0" presId="urn:microsoft.com/office/officeart/2005/8/layout/process1"/>
    <dgm:cxn modelId="{FDC3B22E-E9DC-7D49-9A7E-166A34DD46EF}" type="presParOf" srcId="{765C53A1-30B7-AB48-8132-2E5BED59E6A9}" destId="{5685CAD0-EDF3-A74B-B327-FEE3C8B05175}" srcOrd="3" destOrd="0" presId="urn:microsoft.com/office/officeart/2005/8/layout/process1"/>
    <dgm:cxn modelId="{803AA7FB-7438-174E-AD39-43DA2F1B1163}" type="presParOf" srcId="{5685CAD0-EDF3-A74B-B327-FEE3C8B05175}" destId="{13D0898F-F054-F44F-A06B-A4031190400E}" srcOrd="0" destOrd="0" presId="urn:microsoft.com/office/officeart/2005/8/layout/process1"/>
    <dgm:cxn modelId="{CBF3BDD5-C2AD-294F-99EB-86209A8F6AD4}" type="presParOf" srcId="{765C53A1-30B7-AB48-8132-2E5BED59E6A9}" destId="{65BD89B7-6ABA-294B-AF30-3BAF87E172AE}" srcOrd="4" destOrd="0" presId="urn:microsoft.com/office/officeart/2005/8/layout/process1"/>
    <dgm:cxn modelId="{2C37E411-EE80-B848-BDF6-B21461EF8D1A}" type="presParOf" srcId="{765C53A1-30B7-AB48-8132-2E5BED59E6A9}" destId="{BD9FDE78-569D-AC42-87F1-B9D1503A233A}" srcOrd="5" destOrd="0" presId="urn:microsoft.com/office/officeart/2005/8/layout/process1"/>
    <dgm:cxn modelId="{C8518BD4-D270-F143-9F76-7950E5010F72}" type="presParOf" srcId="{BD9FDE78-569D-AC42-87F1-B9D1503A233A}" destId="{E6D292CB-38B9-AB44-9DBA-5CD70D8AA629}" srcOrd="0" destOrd="0" presId="urn:microsoft.com/office/officeart/2005/8/layout/process1"/>
    <dgm:cxn modelId="{1522DA11-7F75-FE42-AD39-33E323634F1F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8AD95F-4F36-CD4E-A19E-77C4BDB35F2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B63BB2DB-C97C-0942-ABA3-E07C3F26F00D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>
              <a:solidFill>
                <a:srgbClr val="FFFFFF"/>
              </a:solidFill>
            </a:rPr>
            <a:t>Create simulated </a:t>
          </a:r>
          <a:r>
            <a:rPr lang="en-US" sz="2200" dirty="0" err="1" smtClean="0">
              <a:solidFill>
                <a:srgbClr val="FFFFFF"/>
              </a:solidFill>
            </a:rPr>
            <a:t>lightcurves</a:t>
          </a:r>
          <a:endParaRPr lang="en-US" sz="2200" dirty="0"/>
        </a:p>
      </dgm:t>
    </dgm:pt>
    <dgm:pt modelId="{BC5C96B1-C7E5-8543-8227-A4D76221E66D}" type="parTrans" cxnId="{C22869BA-311C-994C-BB25-E28B68002B8F}">
      <dgm:prSet/>
      <dgm:spPr/>
      <dgm:t>
        <a:bodyPr/>
        <a:lstStyle/>
        <a:p>
          <a:endParaRPr lang="en-US"/>
        </a:p>
      </dgm:t>
    </dgm:pt>
    <dgm:pt modelId="{1A2B2250-75D0-FD4F-B03D-B2B31C8D4E52}" type="sibTrans" cxnId="{C22869BA-311C-994C-BB25-E28B68002B8F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EAF5AFB7-53A4-C947-BE9C-CB376C8B3ADA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Run through all </a:t>
          </a:r>
          <a:r>
            <a:rPr lang="en-US" sz="2200" i="1" dirty="0" smtClean="0"/>
            <a:t>Swift</a:t>
          </a:r>
          <a:r>
            <a:rPr lang="en-US" sz="2200" dirty="0" smtClean="0"/>
            <a:t> trigger criteria</a:t>
          </a:r>
          <a:endParaRPr lang="en-US" sz="2200" dirty="0"/>
        </a:p>
      </dgm:t>
    </dgm:pt>
    <dgm:pt modelId="{C3FA3C33-229A-9841-8830-87C2D9193F94}" type="parTrans" cxnId="{69F7C11D-AC9B-8B4D-BE4A-3840880DCEE4}">
      <dgm:prSet/>
      <dgm:spPr/>
      <dgm:t>
        <a:bodyPr/>
        <a:lstStyle/>
        <a:p>
          <a:endParaRPr lang="en-US"/>
        </a:p>
      </dgm:t>
    </dgm:pt>
    <dgm:pt modelId="{4B04E503-A3D6-904E-9FF8-CED8CC5D64C4}" type="sibTrans" cxnId="{69F7C11D-AC9B-8B4D-BE4A-3840880DCEE4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360C145D-CF2E-FC49-875D-0A44E495968B}">
      <dgm:prSet phldrT="[Text]" custT="1"/>
      <dgm:spPr>
        <a:solidFill>
          <a:srgbClr val="000090"/>
        </a:solidFill>
      </dgm:spPr>
      <dgm:t>
        <a:bodyPr/>
        <a:lstStyle/>
        <a:p>
          <a:r>
            <a:rPr lang="en-US" sz="2200" dirty="0" smtClean="0"/>
            <a:t>Match with actual </a:t>
          </a:r>
          <a:r>
            <a:rPr lang="en-US" sz="2200" i="1" dirty="0" smtClean="0"/>
            <a:t>Swift</a:t>
          </a:r>
          <a:r>
            <a:rPr lang="en-US" sz="2200" dirty="0" smtClean="0"/>
            <a:t> detected GRB sample</a:t>
          </a:r>
          <a:endParaRPr lang="en-US" sz="2200" dirty="0"/>
        </a:p>
      </dgm:t>
    </dgm:pt>
    <dgm:pt modelId="{0AD29B04-828E-A64D-A4B2-C929901A18D2}" type="parTrans" cxnId="{1B1755F7-03DA-4349-82A6-443E5150988B}">
      <dgm:prSet/>
      <dgm:spPr/>
      <dgm:t>
        <a:bodyPr/>
        <a:lstStyle/>
        <a:p>
          <a:endParaRPr lang="en-US"/>
        </a:p>
      </dgm:t>
    </dgm:pt>
    <dgm:pt modelId="{00EA594C-609D-8E4F-A076-23EA48E51766}" type="sibTrans" cxnId="{1B1755F7-03DA-4349-82A6-443E5150988B}">
      <dgm:prSet/>
      <dgm:spPr/>
      <dgm:t>
        <a:bodyPr/>
        <a:lstStyle/>
        <a:p>
          <a:endParaRPr lang="en-US"/>
        </a:p>
      </dgm:t>
    </dgm:pt>
    <dgm:pt modelId="{945400C6-94DF-314C-843E-778FC99CE7A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0090"/>
        </a:solidFill>
        <a:ln>
          <a:noFill/>
        </a:ln>
      </dgm:spPr>
      <dgm:t>
        <a:bodyPr/>
        <a:lstStyle/>
        <a:p>
          <a:r>
            <a:rPr lang="en-US" sz="2200" dirty="0" smtClean="0"/>
            <a:t>Initial guess of GRB properties</a:t>
          </a:r>
          <a:endParaRPr lang="en-US" sz="2200" dirty="0"/>
        </a:p>
      </dgm:t>
    </dgm:pt>
    <dgm:pt modelId="{50C3BAA6-66CB-B045-A930-FC6A2D66712B}" type="parTrans" cxnId="{2B5DFCA7-2849-1641-9D76-F7783D4D65DC}">
      <dgm:prSet/>
      <dgm:spPr/>
      <dgm:t>
        <a:bodyPr/>
        <a:lstStyle/>
        <a:p>
          <a:endParaRPr lang="en-US"/>
        </a:p>
      </dgm:t>
    </dgm:pt>
    <dgm:pt modelId="{1AB66CD3-BB04-EB49-9EDF-56573045E72E}" type="sibTrans" cxnId="{2B5DFCA7-2849-1641-9D76-F7783D4D65DC}">
      <dgm:prSet/>
      <dgm:spPr>
        <a:solidFill>
          <a:srgbClr val="000090"/>
        </a:solidFill>
      </dgm:spPr>
      <dgm:t>
        <a:bodyPr/>
        <a:lstStyle/>
        <a:p>
          <a:endParaRPr lang="en-US"/>
        </a:p>
      </dgm:t>
    </dgm:pt>
    <dgm:pt modelId="{765C53A1-30B7-AB48-8132-2E5BED59E6A9}" type="pres">
      <dgm:prSet presAssocID="{508AD95F-4F36-CD4E-A19E-77C4BDB35F2A}" presName="Name0" presStyleCnt="0">
        <dgm:presLayoutVars>
          <dgm:dir/>
          <dgm:resizeHandles val="exact"/>
        </dgm:presLayoutVars>
      </dgm:prSet>
      <dgm:spPr/>
    </dgm:pt>
    <dgm:pt modelId="{F49DF09B-1303-4646-BB86-D1F5EB8CA1C1}" type="pres">
      <dgm:prSet presAssocID="{945400C6-94DF-314C-843E-778FC99CE7AF}" presName="node" presStyleLbl="node1" presStyleIdx="0" presStyleCnt="4" custLinFactNeighborX="-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26549-D2CF-B24A-A68D-4AE7B8883B18}" type="pres">
      <dgm:prSet presAssocID="{1AB66CD3-BB04-EB49-9EDF-56573045E72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976B11-6421-6744-8688-39A630B1DAB6}" type="pres">
      <dgm:prSet presAssocID="{1AB66CD3-BB04-EB49-9EDF-56573045E72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FE3BCA-E470-3345-B5E9-CFCC51331F65}" type="pres">
      <dgm:prSet presAssocID="{B63BB2DB-C97C-0942-ABA3-E07C3F26F0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5CAD0-EDF3-A74B-B327-FEE3C8B05175}" type="pres">
      <dgm:prSet presAssocID="{1A2B2250-75D0-FD4F-B03D-B2B31C8D4E5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3D0898F-F054-F44F-A06B-A4031190400E}" type="pres">
      <dgm:prSet presAssocID="{1A2B2250-75D0-FD4F-B03D-B2B31C8D4E5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5BD89B7-6ABA-294B-AF30-3BAF87E172AE}" type="pres">
      <dgm:prSet presAssocID="{EAF5AFB7-53A4-C947-BE9C-CB376C8B3A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DE78-569D-AC42-87F1-B9D1503A233A}" type="pres">
      <dgm:prSet presAssocID="{4B04E503-A3D6-904E-9FF8-CED8CC5D64C4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D292CB-38B9-AB44-9DBA-5CD70D8AA629}" type="pres">
      <dgm:prSet presAssocID="{4B04E503-A3D6-904E-9FF8-CED8CC5D64C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CB36FD8-20AA-7042-9FA0-C4E58CDF8272}" type="pres">
      <dgm:prSet presAssocID="{360C145D-CF2E-FC49-875D-0A44E49596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DD9D9-F4CC-C448-B3EA-1D1F320AC659}" type="presOf" srcId="{4B04E503-A3D6-904E-9FF8-CED8CC5D64C4}" destId="{E6D292CB-38B9-AB44-9DBA-5CD70D8AA629}" srcOrd="1" destOrd="0" presId="urn:microsoft.com/office/officeart/2005/8/layout/process1"/>
    <dgm:cxn modelId="{38F0B314-EC62-BC42-B61D-0DAB0DDCBA04}" type="presOf" srcId="{EAF5AFB7-53A4-C947-BE9C-CB376C8B3ADA}" destId="{65BD89B7-6ABA-294B-AF30-3BAF87E172AE}" srcOrd="0" destOrd="0" presId="urn:microsoft.com/office/officeart/2005/8/layout/process1"/>
    <dgm:cxn modelId="{C22869BA-311C-994C-BB25-E28B68002B8F}" srcId="{508AD95F-4F36-CD4E-A19E-77C4BDB35F2A}" destId="{B63BB2DB-C97C-0942-ABA3-E07C3F26F00D}" srcOrd="1" destOrd="0" parTransId="{BC5C96B1-C7E5-8543-8227-A4D76221E66D}" sibTransId="{1A2B2250-75D0-FD4F-B03D-B2B31C8D4E52}"/>
    <dgm:cxn modelId="{A9DC7ED3-FCF7-264C-A2DC-F279F935B5F9}" type="presOf" srcId="{1A2B2250-75D0-FD4F-B03D-B2B31C8D4E52}" destId="{13D0898F-F054-F44F-A06B-A4031190400E}" srcOrd="1" destOrd="0" presId="urn:microsoft.com/office/officeart/2005/8/layout/process1"/>
    <dgm:cxn modelId="{0D791001-F981-D94D-910C-AEB4B72B816F}" type="presOf" srcId="{4B04E503-A3D6-904E-9FF8-CED8CC5D64C4}" destId="{BD9FDE78-569D-AC42-87F1-B9D1503A233A}" srcOrd="0" destOrd="0" presId="urn:microsoft.com/office/officeart/2005/8/layout/process1"/>
    <dgm:cxn modelId="{69F7C11D-AC9B-8B4D-BE4A-3840880DCEE4}" srcId="{508AD95F-4F36-CD4E-A19E-77C4BDB35F2A}" destId="{EAF5AFB7-53A4-C947-BE9C-CB376C8B3ADA}" srcOrd="2" destOrd="0" parTransId="{C3FA3C33-229A-9841-8830-87C2D9193F94}" sibTransId="{4B04E503-A3D6-904E-9FF8-CED8CC5D64C4}"/>
    <dgm:cxn modelId="{D7EBD9C4-E7AE-AF4B-B968-74CA35E199F6}" type="presOf" srcId="{360C145D-CF2E-FC49-875D-0A44E495968B}" destId="{CCB36FD8-20AA-7042-9FA0-C4E58CDF8272}" srcOrd="0" destOrd="0" presId="urn:microsoft.com/office/officeart/2005/8/layout/process1"/>
    <dgm:cxn modelId="{5E8E36B4-A695-6C46-8537-62FCF448E9C7}" type="presOf" srcId="{1A2B2250-75D0-FD4F-B03D-B2B31C8D4E52}" destId="{5685CAD0-EDF3-A74B-B327-FEE3C8B05175}" srcOrd="0" destOrd="0" presId="urn:microsoft.com/office/officeart/2005/8/layout/process1"/>
    <dgm:cxn modelId="{C6429509-F587-7B45-BE42-3BE6264E32B7}" type="presOf" srcId="{945400C6-94DF-314C-843E-778FC99CE7AF}" destId="{F49DF09B-1303-4646-BB86-D1F5EB8CA1C1}" srcOrd="0" destOrd="0" presId="urn:microsoft.com/office/officeart/2005/8/layout/process1"/>
    <dgm:cxn modelId="{359ACAA0-B645-3447-ADAC-AA32FDA689CE}" type="presOf" srcId="{508AD95F-4F36-CD4E-A19E-77C4BDB35F2A}" destId="{765C53A1-30B7-AB48-8132-2E5BED59E6A9}" srcOrd="0" destOrd="0" presId="urn:microsoft.com/office/officeart/2005/8/layout/process1"/>
    <dgm:cxn modelId="{2B5DFCA7-2849-1641-9D76-F7783D4D65DC}" srcId="{508AD95F-4F36-CD4E-A19E-77C4BDB35F2A}" destId="{945400C6-94DF-314C-843E-778FC99CE7AF}" srcOrd="0" destOrd="0" parTransId="{50C3BAA6-66CB-B045-A930-FC6A2D66712B}" sibTransId="{1AB66CD3-BB04-EB49-9EDF-56573045E72E}"/>
    <dgm:cxn modelId="{DE27CC2B-E9AC-C14F-8797-7B90F11F8A34}" type="presOf" srcId="{B63BB2DB-C97C-0942-ABA3-E07C3F26F00D}" destId="{37FE3BCA-E470-3345-B5E9-CFCC51331F65}" srcOrd="0" destOrd="0" presId="urn:microsoft.com/office/officeart/2005/8/layout/process1"/>
    <dgm:cxn modelId="{D06BCAAC-7476-1448-9808-4729A4BA52CF}" type="presOf" srcId="{1AB66CD3-BB04-EB49-9EDF-56573045E72E}" destId="{6B426549-D2CF-B24A-A68D-4AE7B8883B18}" srcOrd="0" destOrd="0" presId="urn:microsoft.com/office/officeart/2005/8/layout/process1"/>
    <dgm:cxn modelId="{5627B97B-4BE6-3C45-86D4-F9D6F7D4F972}" type="presOf" srcId="{1AB66CD3-BB04-EB49-9EDF-56573045E72E}" destId="{D4976B11-6421-6744-8688-39A630B1DAB6}" srcOrd="1" destOrd="0" presId="urn:microsoft.com/office/officeart/2005/8/layout/process1"/>
    <dgm:cxn modelId="{1B1755F7-03DA-4349-82A6-443E5150988B}" srcId="{508AD95F-4F36-CD4E-A19E-77C4BDB35F2A}" destId="{360C145D-CF2E-FC49-875D-0A44E495968B}" srcOrd="3" destOrd="0" parTransId="{0AD29B04-828E-A64D-A4B2-C929901A18D2}" sibTransId="{00EA594C-609D-8E4F-A076-23EA48E51766}"/>
    <dgm:cxn modelId="{D14E8FB5-AE8B-634B-83F2-014A92791509}" type="presParOf" srcId="{765C53A1-30B7-AB48-8132-2E5BED59E6A9}" destId="{F49DF09B-1303-4646-BB86-D1F5EB8CA1C1}" srcOrd="0" destOrd="0" presId="urn:microsoft.com/office/officeart/2005/8/layout/process1"/>
    <dgm:cxn modelId="{655B317F-F2F4-FA4D-AB0E-39AC88BD672B}" type="presParOf" srcId="{765C53A1-30B7-AB48-8132-2E5BED59E6A9}" destId="{6B426549-D2CF-B24A-A68D-4AE7B8883B18}" srcOrd="1" destOrd="0" presId="urn:microsoft.com/office/officeart/2005/8/layout/process1"/>
    <dgm:cxn modelId="{5AA63CBA-C6F5-FE49-8AE0-86AD0AFEB739}" type="presParOf" srcId="{6B426549-D2CF-B24A-A68D-4AE7B8883B18}" destId="{D4976B11-6421-6744-8688-39A630B1DAB6}" srcOrd="0" destOrd="0" presId="urn:microsoft.com/office/officeart/2005/8/layout/process1"/>
    <dgm:cxn modelId="{FDD71763-3968-5A42-BDEE-D9A459EB0897}" type="presParOf" srcId="{765C53A1-30B7-AB48-8132-2E5BED59E6A9}" destId="{37FE3BCA-E470-3345-B5E9-CFCC51331F65}" srcOrd="2" destOrd="0" presId="urn:microsoft.com/office/officeart/2005/8/layout/process1"/>
    <dgm:cxn modelId="{9E4BEAA4-4D48-0644-948C-8F8BC7B7B639}" type="presParOf" srcId="{765C53A1-30B7-AB48-8132-2E5BED59E6A9}" destId="{5685CAD0-EDF3-A74B-B327-FEE3C8B05175}" srcOrd="3" destOrd="0" presId="urn:microsoft.com/office/officeart/2005/8/layout/process1"/>
    <dgm:cxn modelId="{6D7279DE-7F5F-1444-AE7B-FE99E0DC5016}" type="presParOf" srcId="{5685CAD0-EDF3-A74B-B327-FEE3C8B05175}" destId="{13D0898F-F054-F44F-A06B-A4031190400E}" srcOrd="0" destOrd="0" presId="urn:microsoft.com/office/officeart/2005/8/layout/process1"/>
    <dgm:cxn modelId="{CAF8E1AF-810D-674E-9BC7-6AA78C1B21E6}" type="presParOf" srcId="{765C53A1-30B7-AB48-8132-2E5BED59E6A9}" destId="{65BD89B7-6ABA-294B-AF30-3BAF87E172AE}" srcOrd="4" destOrd="0" presId="urn:microsoft.com/office/officeart/2005/8/layout/process1"/>
    <dgm:cxn modelId="{7BDE59F4-2A6C-174B-A3A2-868D5E5CC18C}" type="presParOf" srcId="{765C53A1-30B7-AB48-8132-2E5BED59E6A9}" destId="{BD9FDE78-569D-AC42-87F1-B9D1503A233A}" srcOrd="5" destOrd="0" presId="urn:microsoft.com/office/officeart/2005/8/layout/process1"/>
    <dgm:cxn modelId="{F8E57A48-45FF-DD46-80A8-ABD29D7E7E1A}" type="presParOf" srcId="{BD9FDE78-569D-AC42-87F1-B9D1503A233A}" destId="{E6D292CB-38B9-AB44-9DBA-5CD70D8AA629}" srcOrd="0" destOrd="0" presId="urn:microsoft.com/office/officeart/2005/8/layout/process1"/>
    <dgm:cxn modelId="{C7E809E7-8DE3-164A-8C0B-FF10EBFD987E}" type="presParOf" srcId="{765C53A1-30B7-AB48-8132-2E5BED59E6A9}" destId="{CCB36FD8-20AA-7042-9FA0-C4E58CDF827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00"/>
              </a:solidFill>
            </a:rPr>
            <a:t>Initial guess of GRB properties</a:t>
          </a:r>
          <a:endParaRPr lang="en-US" sz="2200" kern="1200" dirty="0">
            <a:solidFill>
              <a:srgbClr val="FFFF00"/>
            </a:solidFill>
          </a:endParaRPr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</a:rPr>
            <a:t>Create simulated </a:t>
          </a:r>
          <a:r>
            <a:rPr lang="en-US" sz="2200" kern="1200" dirty="0" err="1" smtClean="0">
              <a:solidFill>
                <a:schemeClr val="bg1"/>
              </a:solidFill>
            </a:rPr>
            <a:t>lightcurves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Run through all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trigger criteria</a:t>
          </a:r>
          <a:endParaRPr lang="en-US" sz="2200" kern="1200" dirty="0"/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Match with actual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detected GRB sample</a:t>
          </a:r>
          <a:endParaRPr lang="en-US" sz="2200" kern="1200" dirty="0"/>
        </a:p>
      </dsp:txBody>
      <dsp:txXfrm>
        <a:off x="6928665" y="37908"/>
        <a:ext cx="1562955" cy="1218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</a:rPr>
            <a:t>Initial guess of GRB properties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00"/>
              </a:solidFill>
            </a:rPr>
            <a:t>Create simulated </a:t>
          </a:r>
          <a:r>
            <a:rPr lang="en-US" sz="2200" kern="1200" dirty="0" err="1" smtClean="0">
              <a:solidFill>
                <a:srgbClr val="FFFF00"/>
              </a:solidFill>
            </a:rPr>
            <a:t>lightcurves</a:t>
          </a:r>
          <a:endParaRPr lang="en-US" sz="2200" kern="1200" dirty="0" smtClean="0">
            <a:solidFill>
              <a:srgbClr val="FFFF00"/>
            </a:solidFill>
          </a:endParaRPr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Run through all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trigger criteria</a:t>
          </a:r>
          <a:endParaRPr lang="en-US" sz="2200" kern="1200" dirty="0"/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Match with actual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detected GRB sample</a:t>
          </a:r>
          <a:endParaRPr lang="en-US" sz="2200" kern="1200" dirty="0"/>
        </a:p>
      </dsp:txBody>
      <dsp:txXfrm>
        <a:off x="6928665" y="37908"/>
        <a:ext cx="1562955" cy="1218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</a:rPr>
            <a:t>Initial guess of GRB properties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Create simulated </a:t>
          </a:r>
          <a:r>
            <a:rPr lang="en-US" sz="2200" kern="1200" dirty="0" err="1" smtClean="0">
              <a:solidFill>
                <a:srgbClr val="FFFFFF"/>
              </a:solidFill>
            </a:rPr>
            <a:t>lightcurves</a:t>
          </a:r>
          <a:endParaRPr lang="en-US" sz="2200" kern="1200" dirty="0">
            <a:solidFill>
              <a:srgbClr val="FFFFFF"/>
            </a:solidFill>
          </a:endParaRPr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00"/>
              </a:solidFill>
            </a:rPr>
            <a:t>Run through all </a:t>
          </a:r>
          <a:r>
            <a:rPr lang="en-US" sz="2200" i="1" kern="1200" dirty="0" smtClean="0">
              <a:solidFill>
                <a:srgbClr val="FFFF00"/>
              </a:solidFill>
            </a:rPr>
            <a:t>Swift</a:t>
          </a:r>
          <a:r>
            <a:rPr lang="en-US" sz="2200" kern="1200" dirty="0" smtClean="0">
              <a:solidFill>
                <a:srgbClr val="FFFF00"/>
              </a:solidFill>
            </a:rPr>
            <a:t> trigger criteria</a:t>
          </a:r>
          <a:endParaRPr lang="en-US" sz="2200" kern="1200" dirty="0">
            <a:solidFill>
              <a:srgbClr val="FFFF00"/>
            </a:solidFill>
          </a:endParaRPr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Match with actual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detected GRB sample</a:t>
          </a:r>
          <a:endParaRPr lang="en-US" sz="2200" kern="1200" dirty="0"/>
        </a:p>
      </dsp:txBody>
      <dsp:txXfrm>
        <a:off x="6928665" y="37908"/>
        <a:ext cx="1562955" cy="1218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</a:rPr>
            <a:t>Initial guess of GRB properties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Create simulated </a:t>
          </a:r>
          <a:r>
            <a:rPr lang="en-US" sz="2200" kern="1200" dirty="0" err="1" smtClean="0">
              <a:solidFill>
                <a:srgbClr val="FFFFFF"/>
              </a:solidFill>
            </a:rPr>
            <a:t>lightcurves</a:t>
          </a:r>
          <a:endParaRPr lang="en-US" sz="2200" kern="1200" dirty="0">
            <a:solidFill>
              <a:srgbClr val="FFFFFF"/>
            </a:solidFill>
          </a:endParaRPr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</a:rPr>
            <a:t>Run through all </a:t>
          </a:r>
          <a:r>
            <a:rPr lang="en-US" sz="2200" i="1" kern="1200" dirty="0" smtClean="0">
              <a:solidFill>
                <a:schemeClr val="bg1"/>
              </a:solidFill>
            </a:rPr>
            <a:t>Swift</a:t>
          </a:r>
          <a:r>
            <a:rPr lang="en-US" sz="2200" kern="1200" dirty="0" smtClean="0">
              <a:solidFill>
                <a:schemeClr val="bg1"/>
              </a:solidFill>
            </a:rPr>
            <a:t> trigger criteria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00"/>
              </a:solidFill>
            </a:rPr>
            <a:t>Match with actual </a:t>
          </a:r>
          <a:r>
            <a:rPr lang="en-US" sz="2200" i="1" kern="1200" dirty="0" smtClean="0">
              <a:solidFill>
                <a:srgbClr val="FFFF00"/>
              </a:solidFill>
            </a:rPr>
            <a:t>Swift</a:t>
          </a:r>
          <a:r>
            <a:rPr lang="en-US" sz="2200" kern="1200" dirty="0" smtClean="0">
              <a:solidFill>
                <a:srgbClr val="FFFF00"/>
              </a:solidFill>
            </a:rPr>
            <a:t> detected GRB sample</a:t>
          </a:r>
          <a:endParaRPr lang="en-US" sz="2200" kern="1200" dirty="0">
            <a:solidFill>
              <a:srgbClr val="FFFF00"/>
            </a:solidFill>
          </a:endParaRPr>
        </a:p>
      </dsp:txBody>
      <dsp:txXfrm>
        <a:off x="6928665" y="37908"/>
        <a:ext cx="1562955" cy="1218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Initial guess of GRB properties</a:t>
          </a:r>
          <a:endParaRPr lang="en-US" sz="2200" kern="1200" dirty="0"/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Create simulated </a:t>
          </a:r>
          <a:r>
            <a:rPr lang="en-US" sz="2200" kern="1200" dirty="0" err="1" smtClean="0">
              <a:solidFill>
                <a:srgbClr val="FFFFFF"/>
              </a:solidFill>
            </a:rPr>
            <a:t>lightcurves</a:t>
          </a:r>
          <a:endParaRPr lang="en-US" sz="2200" kern="1200" dirty="0"/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Run through all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trigger criteria</a:t>
          </a:r>
          <a:endParaRPr lang="en-US" sz="2200" kern="1200" dirty="0"/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Match with actual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detected GRB sample</a:t>
          </a:r>
          <a:endParaRPr lang="en-US" sz="2200" kern="1200" dirty="0"/>
        </a:p>
      </dsp:txBody>
      <dsp:txXfrm>
        <a:off x="6928665" y="37908"/>
        <a:ext cx="1562955" cy="12184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Initial guess of GRB properties</a:t>
          </a:r>
          <a:endParaRPr lang="en-US" sz="2200" kern="1200" dirty="0"/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Create simulated </a:t>
          </a:r>
          <a:r>
            <a:rPr lang="en-US" sz="2200" kern="1200" dirty="0" err="1" smtClean="0">
              <a:solidFill>
                <a:srgbClr val="FFFFFF"/>
              </a:solidFill>
            </a:rPr>
            <a:t>lightcurves</a:t>
          </a:r>
          <a:endParaRPr lang="en-US" sz="2200" kern="1200" dirty="0"/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Run through all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trigger criteria</a:t>
          </a:r>
          <a:endParaRPr lang="en-US" sz="2200" kern="1200" dirty="0"/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Match with actual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detected GRB sample</a:t>
          </a:r>
          <a:endParaRPr lang="en-US" sz="2200" kern="1200" dirty="0"/>
        </a:p>
      </dsp:txBody>
      <dsp:txXfrm>
        <a:off x="6928665" y="37908"/>
        <a:ext cx="1562955" cy="12184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F09B-1303-4646-BB86-D1F5EB8CA1C1}">
      <dsp:nvSpPr>
        <dsp:cNvPr id="0" name=""/>
        <dsp:cNvSpPr/>
      </dsp:nvSpPr>
      <dsp:spPr>
        <a:xfrm>
          <a:off x="0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Initial guess of GRB properties</a:t>
          </a:r>
          <a:endParaRPr lang="en-US" sz="2200" kern="1200" dirty="0"/>
        </a:p>
      </dsp:txBody>
      <dsp:txXfrm>
        <a:off x="37908" y="37908"/>
        <a:ext cx="1562955" cy="1218474"/>
      </dsp:txXfrm>
    </dsp:sp>
    <dsp:sp modelId="{6B426549-D2CF-B24A-A68D-4AE7B8883B18}">
      <dsp:nvSpPr>
        <dsp:cNvPr id="0" name=""/>
        <dsp:cNvSpPr/>
      </dsp:nvSpPr>
      <dsp:spPr>
        <a:xfrm>
          <a:off x="1804627" y="443937"/>
          <a:ext cx="351615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804627" y="525220"/>
        <a:ext cx="246131" cy="243849"/>
      </dsp:txXfrm>
    </dsp:sp>
    <dsp:sp modelId="{37FE3BCA-E470-3345-B5E9-CFCC51331F65}">
      <dsp:nvSpPr>
        <dsp:cNvPr id="0" name=""/>
        <dsp:cNvSpPr/>
      </dsp:nvSpPr>
      <dsp:spPr>
        <a:xfrm>
          <a:off x="230219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Create simulated </a:t>
          </a:r>
          <a:r>
            <a:rPr lang="en-US" sz="2200" kern="1200" dirty="0" err="1" smtClean="0">
              <a:solidFill>
                <a:srgbClr val="FFFFFF"/>
              </a:solidFill>
            </a:rPr>
            <a:t>lightcurves</a:t>
          </a:r>
          <a:endParaRPr lang="en-US" sz="2200" kern="1200" dirty="0"/>
        </a:p>
      </dsp:txBody>
      <dsp:txXfrm>
        <a:off x="2340105" y="37908"/>
        <a:ext cx="1562955" cy="1218474"/>
      </dsp:txXfrm>
    </dsp:sp>
    <dsp:sp modelId="{5685CAD0-EDF3-A74B-B327-FEE3C8B05175}">
      <dsp:nvSpPr>
        <dsp:cNvPr id="0" name=""/>
        <dsp:cNvSpPr/>
      </dsp:nvSpPr>
      <dsp:spPr>
        <a:xfrm>
          <a:off x="4104845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04845" y="525220"/>
        <a:ext cx="243193" cy="243849"/>
      </dsp:txXfrm>
    </dsp:sp>
    <dsp:sp modelId="{65BD89B7-6ABA-294B-AF30-3BAF87E172AE}">
      <dsp:nvSpPr>
        <dsp:cNvPr id="0" name=""/>
        <dsp:cNvSpPr/>
      </dsp:nvSpPr>
      <dsp:spPr>
        <a:xfrm>
          <a:off x="459647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Run through all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trigger criteria</a:t>
          </a:r>
          <a:endParaRPr lang="en-US" sz="2200" kern="1200" dirty="0"/>
        </a:p>
      </dsp:txBody>
      <dsp:txXfrm>
        <a:off x="4634385" y="37908"/>
        <a:ext cx="1562955" cy="1218474"/>
      </dsp:txXfrm>
    </dsp:sp>
    <dsp:sp modelId="{BD9FDE78-569D-AC42-87F1-B9D1503A233A}">
      <dsp:nvSpPr>
        <dsp:cNvPr id="0" name=""/>
        <dsp:cNvSpPr/>
      </dsp:nvSpPr>
      <dsp:spPr>
        <a:xfrm>
          <a:off x="6399126" y="443937"/>
          <a:ext cx="347419" cy="406415"/>
        </a:xfrm>
        <a:prstGeom prst="rightArrow">
          <a:avLst>
            <a:gd name="adj1" fmla="val 60000"/>
            <a:gd name="adj2" fmla="val 5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399126" y="525220"/>
        <a:ext cx="243193" cy="243849"/>
      </dsp:txXfrm>
    </dsp:sp>
    <dsp:sp modelId="{CCB36FD8-20AA-7042-9FA0-C4E58CDF8272}">
      <dsp:nvSpPr>
        <dsp:cNvPr id="0" name=""/>
        <dsp:cNvSpPr/>
      </dsp:nvSpPr>
      <dsp:spPr>
        <a:xfrm>
          <a:off x="6890757" y="0"/>
          <a:ext cx="1638771" cy="1294290"/>
        </a:xfrm>
        <a:prstGeom prst="roundRect">
          <a:avLst>
            <a:gd name="adj" fmla="val 1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Match with actual </a:t>
          </a:r>
          <a:r>
            <a:rPr lang="en-US" sz="2200" i="1" kern="1200" dirty="0" smtClean="0"/>
            <a:t>Swift</a:t>
          </a:r>
          <a:r>
            <a:rPr lang="en-US" sz="2200" kern="1200" dirty="0" smtClean="0"/>
            <a:t> detected GRB sample</a:t>
          </a:r>
          <a:endParaRPr lang="en-US" sz="2200" kern="1200" dirty="0"/>
        </a:p>
      </dsp:txBody>
      <dsp:txXfrm>
        <a:off x="6928665" y="37908"/>
        <a:ext cx="1562955" cy="1218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6CEDC-6F97-5445-9616-BB891D6B2D5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243B5-5E4D-ED47-BBA7-254A3F56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07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</a:t>
            </a:r>
          </a:p>
          <a:p>
            <a:r>
              <a:rPr lang="en-US" dirty="0" smtClean="0"/>
              <a:t>Tot:  17 min</a:t>
            </a:r>
          </a:p>
          <a:p>
            <a:endParaRPr lang="en-US" dirty="0" smtClean="0"/>
          </a:p>
          <a:p>
            <a:r>
              <a:rPr lang="en-US" dirty="0" smtClean="0"/>
              <a:t>One of the most important</a:t>
            </a:r>
            <a:r>
              <a:rPr lang="en-US" baseline="0" dirty="0" smtClean="0"/>
              <a:t> advantage of Swift, is that it’s not just observing GRBs by itself, but it is tight to the whole network of observatories. And here is how it works.</a:t>
            </a:r>
          </a:p>
          <a:p>
            <a:r>
              <a:rPr lang="en-US" baseline="0" dirty="0" smtClean="0"/>
              <a:t>Message is sent out within 15 minutes after the burst happens, hence Swift is really swift!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 redshift within hours!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TDRSS – Tracking and Data Relay Satellite System</a:t>
            </a:r>
          </a:p>
          <a:p>
            <a:r>
              <a:rPr lang="en-US" dirty="0" smtClean="0"/>
              <a:t>Get redshift within hours!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51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</a:t>
            </a:r>
            <a:endParaRPr lang="en-US" baseline="0" dirty="0" smtClean="0"/>
          </a:p>
          <a:p>
            <a:r>
              <a:rPr lang="en-US" baseline="0" dirty="0" smtClean="0"/>
              <a:t>Tot: 19 min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Swift just celebrates it’s 10-year</a:t>
            </a:r>
            <a:r>
              <a:rPr lang="en-US" baseline="0" dirty="0" smtClean="0"/>
              <a:t> anniversary roughly a month ago on </a:t>
            </a:r>
            <a:r>
              <a:rPr lang="en-US" dirty="0" smtClean="0"/>
              <a:t>Nov 20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2005:</a:t>
            </a:r>
            <a:r>
              <a:rPr lang="en-US" baseline="0" dirty="0" smtClean="0"/>
              <a:t> 46%</a:t>
            </a:r>
          </a:p>
          <a:p>
            <a:r>
              <a:rPr lang="en-US" baseline="0" dirty="0" smtClean="0"/>
              <a:t>2012:17%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 pictures of the</a:t>
            </a:r>
            <a:r>
              <a:rPr lang="en-US" baseline="0" dirty="0" smtClean="0"/>
              <a:t> Rome meeting, Swift cake…</a:t>
            </a:r>
          </a:p>
          <a:p>
            <a:r>
              <a:rPr lang="en-US" baseline="0" dirty="0" smtClean="0"/>
              <a:t>Somewhere mention that Swift was launched as a dedicated GRB mission, but now Swift does more than GRBs.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9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</a:t>
            </a:r>
            <a:endParaRPr lang="en-US" baseline="0" dirty="0" smtClean="0"/>
          </a:p>
          <a:p>
            <a:r>
              <a:rPr lang="en-US" baseline="0" dirty="0" smtClean="0"/>
              <a:t>Tot: 19 min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Swift just celebrates it’s 10-year</a:t>
            </a:r>
            <a:r>
              <a:rPr lang="en-US" baseline="0" dirty="0" smtClean="0"/>
              <a:t> anniversary roughly a month ago on </a:t>
            </a:r>
            <a:r>
              <a:rPr lang="en-US" dirty="0" smtClean="0"/>
              <a:t>Nov 20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2005:</a:t>
            </a:r>
            <a:r>
              <a:rPr lang="en-US" baseline="0" dirty="0" smtClean="0"/>
              <a:t> 46%</a:t>
            </a:r>
          </a:p>
          <a:p>
            <a:r>
              <a:rPr lang="en-US" baseline="0" dirty="0" smtClean="0"/>
              <a:t>2012:17%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9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</a:p>
          <a:p>
            <a:r>
              <a:rPr lang="en-US" dirty="0" smtClean="0"/>
              <a:t>Tot: 20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6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</a:p>
          <a:p>
            <a:r>
              <a:rPr lang="en-US" dirty="0" smtClean="0"/>
              <a:t>Tot:</a:t>
            </a:r>
            <a:r>
              <a:rPr lang="en-US" baseline="0" dirty="0" smtClean="0"/>
              <a:t> 21 min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21 more burst (2 short burst, 19 long burst) since GRB150626B (the last one in the paper and</a:t>
            </a:r>
            <a:r>
              <a:rPr lang="en-US" baseline="0" dirty="0" smtClean="0"/>
              <a:t> current summaries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Add</a:t>
            </a:r>
            <a:r>
              <a:rPr lang="en-US" baseline="0" dirty="0" smtClean="0"/>
              <a:t> an</a:t>
            </a:r>
            <a:r>
              <a:rPr lang="en-US" dirty="0" smtClean="0"/>
              <a:t> all-sky</a:t>
            </a:r>
            <a:r>
              <a:rPr lang="en-US" baseline="0" dirty="0" smtClean="0"/>
              <a:t> map</a:t>
            </a:r>
          </a:p>
          <a:p>
            <a:r>
              <a:rPr lang="en-US" baseline="0" dirty="0" smtClean="0"/>
              <a:t>Maybe just not show the difference between onboard triggers and ground-detected pi-chart?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 charts about: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Total detections,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GRBs, ground-detected GRBs, GRBs found during slew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Long GRBs, short GRBs, short GRBs with 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5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20</a:t>
            </a:r>
            <a:r>
              <a:rPr lang="en-US" baseline="0" dirty="0" smtClean="0"/>
              <a:t> 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dirty="0"/>
              <a:t>:00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25</a:t>
            </a:r>
            <a:r>
              <a:rPr lang="en-US" baseline="0" dirty="0" smtClean="0"/>
              <a:t> s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3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1 min</a:t>
            </a:r>
          </a:p>
          <a:p>
            <a:pPr marL="0" indent="0">
              <a:buFontTx/>
              <a:buNone/>
            </a:pPr>
            <a:r>
              <a:rPr lang="en-US" dirty="0" smtClean="0"/>
              <a:t>Tot: 22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3 min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3 min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Tot: 23 min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30 s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1 min</a:t>
            </a:r>
          </a:p>
          <a:p>
            <a:pPr marL="0" indent="0">
              <a:buFontTx/>
              <a:buNone/>
            </a:pPr>
            <a:r>
              <a:rPr lang="en-US" dirty="0" smtClean="0"/>
              <a:t>Tot: 24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1 min</a:t>
            </a:r>
          </a:p>
          <a:p>
            <a:pPr marL="0" indent="0">
              <a:buFontTx/>
              <a:buNone/>
            </a:pPr>
            <a:r>
              <a:rPr lang="en-US" dirty="0" smtClean="0"/>
              <a:t>Tot: 24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1:30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58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4:30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</a:t>
            </a:r>
          </a:p>
          <a:p>
            <a:r>
              <a:rPr lang="en-US" baseline="0" dirty="0" smtClean="0"/>
              <a:t>Tot 26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</a:t>
            </a:r>
          </a:p>
          <a:p>
            <a:r>
              <a:rPr lang="en-US" baseline="0" dirty="0" smtClean="0"/>
              <a:t>Tot 29:30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 min</a:t>
            </a:r>
          </a:p>
          <a:p>
            <a:r>
              <a:rPr lang="en-US" baseline="0" dirty="0" smtClean="0"/>
              <a:t>Tot 30:30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GRB140515A   6.33</a:t>
            </a:r>
          </a:p>
          <a:p>
            <a:r>
              <a:rPr lang="en-US" baseline="0" dirty="0" smtClean="0"/>
              <a:t>GRB120923A   8.5</a:t>
            </a:r>
          </a:p>
          <a:p>
            <a:r>
              <a:rPr lang="en-US" baseline="0" dirty="0" smtClean="0"/>
              <a:t>GRB090429B   9.38</a:t>
            </a:r>
          </a:p>
          <a:p>
            <a:r>
              <a:rPr lang="en-US" baseline="0" dirty="0" smtClean="0"/>
              <a:t>GRB090423   8.26</a:t>
            </a:r>
          </a:p>
          <a:p>
            <a:r>
              <a:rPr lang="en-US" baseline="0" dirty="0" smtClean="0"/>
              <a:t>GRB080913   6.733</a:t>
            </a:r>
          </a:p>
          <a:p>
            <a:r>
              <a:rPr lang="en-US" baseline="0" dirty="0" smtClean="0"/>
              <a:t>GRB050904   6.295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MANY LONG BURSTS ARE ACTUALLY SHORT BURSTS?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 2:30</a:t>
            </a:r>
            <a:r>
              <a:rPr lang="en-US" baseline="0" dirty="0" smtClean="0"/>
              <a:t> min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www.nasa.gov</a:t>
            </a:r>
            <a:r>
              <a:rPr lang="en-US" dirty="0" smtClean="0"/>
              <a:t>/vision/universe/</a:t>
            </a:r>
            <a:r>
              <a:rPr lang="en-US" dirty="0" err="1" smtClean="0"/>
              <a:t>watchtheskies</a:t>
            </a:r>
            <a:r>
              <a:rPr lang="en-US" dirty="0" smtClean="0"/>
              <a:t>/</a:t>
            </a:r>
            <a:r>
              <a:rPr lang="en-US" dirty="0" err="1" smtClean="0"/>
              <a:t>swift_multimedia.html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11:30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</a:t>
            </a:r>
          </a:p>
          <a:p>
            <a:r>
              <a:rPr lang="en-US" dirty="0" smtClean="0"/>
              <a:t>Tot 32:30</a:t>
            </a:r>
            <a:r>
              <a:rPr lang="en-US" baseline="0" dirty="0" smtClean="0"/>
              <a:t> min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812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</a:t>
            </a:r>
          </a:p>
          <a:p>
            <a:r>
              <a:rPr lang="en-US" dirty="0" smtClean="0"/>
              <a:t>Tot 34:30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9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</a:t>
            </a:r>
          </a:p>
          <a:p>
            <a:r>
              <a:rPr lang="en-US" dirty="0" smtClean="0"/>
              <a:t>Tot 35 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22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</a:t>
            </a:r>
          </a:p>
          <a:p>
            <a:r>
              <a:rPr lang="en-US" dirty="0" smtClean="0"/>
              <a:t>Tot 37 min</a:t>
            </a:r>
          </a:p>
          <a:p>
            <a:endParaRPr lang="en-US" dirty="0" smtClean="0"/>
          </a:p>
          <a:p>
            <a:r>
              <a:rPr lang="en-US" dirty="0" smtClean="0"/>
              <a:t>The Mock-trigger</a:t>
            </a:r>
            <a:r>
              <a:rPr lang="en-US" baseline="0" dirty="0" smtClean="0"/>
              <a:t> figure from:</a:t>
            </a:r>
          </a:p>
          <a:p>
            <a:r>
              <a:rPr lang="en-US" dirty="0" smtClean="0"/>
              <a:t>/Users/alien/work/</a:t>
            </a:r>
            <a:r>
              <a:rPr lang="en-US" dirty="0" err="1" smtClean="0"/>
              <a:t>Individual_study</a:t>
            </a:r>
            <a:r>
              <a:rPr lang="en-US" dirty="0" smtClean="0"/>
              <a:t>/</a:t>
            </a:r>
            <a:r>
              <a:rPr lang="en-US" dirty="0" err="1" smtClean="0"/>
              <a:t>Swift_GRB</a:t>
            </a:r>
            <a:r>
              <a:rPr lang="en-US" dirty="0" smtClean="0"/>
              <a:t>/</a:t>
            </a:r>
            <a:r>
              <a:rPr lang="en-US" dirty="0" err="1" smtClean="0"/>
              <a:t>mock_trigger</a:t>
            </a:r>
            <a:r>
              <a:rPr lang="en-US" dirty="0" smtClean="0"/>
              <a:t>/log_mock_1600ms_quad_Swiftlc_z360_lum5205_n0084_n1207_n2070_alpha065_beta300_Yonetoku_mod18_noevo_ndet26884/</a:t>
            </a:r>
            <a:r>
              <a:rPr lang="en-US" dirty="0" err="1" smtClean="0"/>
              <a:t>flux_angle_all_talk.py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Real bursts:</a:t>
            </a:r>
            <a:r>
              <a:rPr lang="en-US" baseline="0" dirty="0" smtClean="0"/>
              <a:t> No bursts from ground analysis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40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Number of active detectors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97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</a:t>
            </a:r>
          </a:p>
          <a:p>
            <a:r>
              <a:rPr lang="en-US" dirty="0" smtClean="0"/>
              <a:t>Tot 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68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min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Tot 41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Plots about flux</a:t>
            </a:r>
            <a:r>
              <a:rPr lang="en-US" baseline="0" dirty="0" smtClean="0"/>
              <a:t> and redshift distribution fitting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redshift</a:t>
            </a:r>
            <a:r>
              <a:rPr lang="en-US" baseline="0" dirty="0" smtClean="0"/>
              <a:t> real-GRB sample: no ground-detected burst </a:t>
            </a:r>
          </a:p>
          <a:p>
            <a:r>
              <a:rPr lang="en-US" baseline="0" dirty="0" smtClean="0"/>
              <a:t>In flux real-GRB sample: 7 burst out of 409 are ground detected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## This version use the new flux</a:t>
            </a:r>
            <a:r>
              <a:rPr lang="en-US" baseline="0" dirty="0" smtClean="0"/>
              <a:t> plot with all the ground-detected GRBs removed (we did this right after the Swift meeting…)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655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25:00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 we need more dim bursts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complex trigger algorithm is more sensitive than single threshold </a:t>
            </a:r>
            <a:r>
              <a:rPr lang="en-US" baseline="0" dirty="0" smtClean="0">
                <a:sym typeface="Wingdings"/>
              </a:rPr>
              <a:t> need bursts to be dimmer otherwise it will be triggered.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it into animation, show three curve step-by-step.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8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25:00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 we need more dim bursts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complex trigger algorithm is more sensitive than single threshold </a:t>
            </a:r>
            <a:r>
              <a:rPr lang="en-US" baseline="0" dirty="0" smtClean="0">
                <a:sym typeface="Wingdings"/>
              </a:rPr>
              <a:t> need bursts to be dimmer otherwise it will be triggered.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it into animation, show three curve step-by-step.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Tot: 3:30 min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Z=9.38 (GRB090429B; photo-z)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www.nasa.gov</a:t>
            </a:r>
            <a:r>
              <a:rPr lang="en-US" dirty="0" smtClean="0"/>
              <a:t>/vision/universe/</a:t>
            </a:r>
            <a:r>
              <a:rPr lang="en-US" dirty="0" err="1" smtClean="0"/>
              <a:t>watchtheskies</a:t>
            </a:r>
            <a:r>
              <a:rPr lang="en-US" dirty="0" smtClean="0"/>
              <a:t>/</a:t>
            </a:r>
            <a:r>
              <a:rPr lang="en-US" dirty="0" err="1" smtClean="0"/>
              <a:t>swift_multimedia.html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2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</a:t>
            </a:r>
            <a:r>
              <a:rPr lang="en-US" baseline="0" dirty="0" smtClean="0"/>
              <a:t> min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Tot 43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 we need more dim bursts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complex trigger algorithm is more sensitive than single threshold </a:t>
            </a:r>
            <a:r>
              <a:rPr lang="en-US" baseline="0" dirty="0" smtClean="0">
                <a:sym typeface="Wingdings"/>
              </a:rPr>
              <a:t> need bursts to be dimmer otherwise it will be triggered.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it into animation, show three curve step-by-step.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8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25:00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Talk about we need more dim bursts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complex trigger algorithm is more sensitive than single threshold </a:t>
            </a:r>
            <a:r>
              <a:rPr lang="en-US" baseline="0" dirty="0" smtClean="0">
                <a:sym typeface="Wingdings"/>
              </a:rPr>
              <a:t> need bursts to be dimmer otherwise it will be triggered.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 it into animation, show three curve step-by-step.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128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</a:p>
          <a:p>
            <a:r>
              <a:rPr lang="en-US" dirty="0" smtClean="0"/>
              <a:t>Tot 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6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50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50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50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8:00</a:t>
            </a:r>
          </a:p>
          <a:p>
            <a:endParaRPr lang="en-US" dirty="0" smtClean="0"/>
          </a:p>
          <a:p>
            <a:r>
              <a:rPr lang="en-US" dirty="0" smtClean="0"/>
              <a:t>2:00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378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6::30</a:t>
            </a:r>
          </a:p>
          <a:p>
            <a:endParaRPr lang="en-US" dirty="0" smtClean="0"/>
          </a:p>
          <a:p>
            <a:r>
              <a:rPr lang="en-US" dirty="0" smtClean="0"/>
              <a:t>Even though they only use</a:t>
            </a:r>
            <a:r>
              <a:rPr lang="en-US" baseline="0" dirty="0" smtClean="0"/>
              <a:t> two bursts at that time, it seems to be a very intriguing conclusions, and it is important to have better measurement of GRB rate to see if we can actually confirm this result.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8:00</a:t>
            </a:r>
          </a:p>
          <a:p>
            <a:endParaRPr lang="en-US" dirty="0" smtClean="0"/>
          </a:p>
          <a:p>
            <a:r>
              <a:rPr lang="en-US" dirty="0" smtClean="0"/>
              <a:t>2:00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378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Tot: 25 min</a:t>
            </a:r>
          </a:p>
          <a:p>
            <a:endParaRPr lang="en-US" baseline="0" dirty="0" smtClean="0"/>
          </a:p>
          <a:p>
            <a:r>
              <a:rPr lang="en-US" baseline="0" dirty="0" smtClean="0"/>
              <a:t>LC examples:</a:t>
            </a:r>
          </a:p>
          <a:p>
            <a:r>
              <a:rPr lang="en-US" baseline="0" dirty="0" smtClean="0"/>
              <a:t>Short GRB - GRB140129B 585149</a:t>
            </a:r>
          </a:p>
          <a:p>
            <a:r>
              <a:rPr lang="en-US" baseline="0" dirty="0" smtClean="0"/>
              <a:t>Long GRB – GRB140118A 584136</a:t>
            </a:r>
          </a:p>
          <a:p>
            <a:r>
              <a:rPr lang="en-US" baseline="0" dirty="0" smtClean="0"/>
              <a:t>Ultra-long - GRB111209A 509337</a:t>
            </a:r>
          </a:p>
          <a:p>
            <a:r>
              <a:rPr lang="en-US" baseline="0" dirty="0" smtClean="0"/>
              <a:t>SGRB with E.E – GRB090531B 353728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How many long GRBs have </a:t>
            </a:r>
            <a:r>
              <a:rPr lang="en-US" baseline="0" dirty="0" err="1" smtClean="0"/>
              <a:t>SNe</a:t>
            </a:r>
            <a:r>
              <a:rPr lang="en-US" baseline="0" dirty="0" smtClean="0"/>
              <a:t> detected?</a:t>
            </a:r>
          </a:p>
          <a:p>
            <a:r>
              <a:rPr lang="en-US" baseline="0" dirty="0" smtClean="0"/>
              <a:t>How many short GRBs have redshifts?</a:t>
            </a:r>
          </a:p>
          <a:p>
            <a:r>
              <a:rPr lang="en-US" baseline="0" dirty="0" smtClean="0"/>
              <a:t>How many short GRBs with E.E have redshifts?</a:t>
            </a:r>
          </a:p>
          <a:p>
            <a:r>
              <a:rPr lang="en-US" baseline="0" dirty="0" smtClean="0"/>
              <a:t>How many Ultra-Long GRBs have redshift?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52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11:00</a:t>
            </a:r>
          </a:p>
          <a:p>
            <a:r>
              <a:rPr lang="en-US" dirty="0" smtClean="0"/>
              <a:t>1:00</a:t>
            </a:r>
          </a:p>
          <a:p>
            <a:endParaRPr lang="en-US" dirty="0" smtClean="0"/>
          </a:p>
          <a:p>
            <a:r>
              <a:rPr lang="en-US" dirty="0" smtClean="0"/>
              <a:t>Add</a:t>
            </a:r>
            <a:r>
              <a:rPr lang="en-US" baseline="0" dirty="0" smtClean="0"/>
              <a:t> an</a:t>
            </a:r>
            <a:r>
              <a:rPr lang="en-US" dirty="0" smtClean="0"/>
              <a:t> all-sky</a:t>
            </a:r>
            <a:r>
              <a:rPr lang="en-US" baseline="0" dirty="0" smtClean="0"/>
              <a:t> map</a:t>
            </a:r>
          </a:p>
          <a:p>
            <a:r>
              <a:rPr lang="en-US" baseline="0" dirty="0" smtClean="0"/>
              <a:t>Maybe just not show the difference between onboard triggers and ground-detected pi-chart?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 charts about: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Total detections,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GRBs, ground-detected GRBs, GRBs found during slew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Long GRBs, short GRBs, short GRBs with 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 4:30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09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8:00</a:t>
            </a:r>
          </a:p>
          <a:p>
            <a:r>
              <a:rPr lang="en-US" dirty="0" smtClean="0"/>
              <a:t>1:00</a:t>
            </a:r>
          </a:p>
          <a:p>
            <a:endParaRPr lang="en-US" dirty="0" smtClean="0"/>
          </a:p>
          <a:p>
            <a:r>
              <a:rPr lang="en-US" dirty="0" smtClean="0"/>
              <a:t>Add</a:t>
            </a:r>
            <a:r>
              <a:rPr lang="en-US" baseline="0" dirty="0" smtClean="0"/>
              <a:t> an</a:t>
            </a:r>
            <a:r>
              <a:rPr lang="en-US" dirty="0" smtClean="0"/>
              <a:t> all-sky</a:t>
            </a:r>
            <a:r>
              <a:rPr lang="en-US" baseline="0" dirty="0" smtClean="0"/>
              <a:t> map</a:t>
            </a:r>
          </a:p>
          <a:p>
            <a:r>
              <a:rPr lang="en-US" baseline="0" dirty="0" smtClean="0"/>
              <a:t>Maybe just not show the difference between onboard triggers and ground-detected pi-chart?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 charts about: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Total detections,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GRBs, ground-detected GRBs, GRBs found during slew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Long GRBs, short GRBs, short GRBs with 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5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3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3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3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3 min</a:t>
            </a:r>
          </a:p>
          <a:p>
            <a:pPr marL="0" indent="0">
              <a:buFontTx/>
              <a:buNone/>
            </a:pPr>
            <a:r>
              <a:rPr lang="en-US" dirty="0" smtClean="0"/>
              <a:t>Tot: 28 min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T90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Distributions of alpha from PL fit and CPL fit, plot both the value,</a:t>
            </a:r>
            <a:r>
              <a:rPr lang="en-US" baseline="0" dirty="0" smtClean="0"/>
              <a:t> upper and lower bound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Mark ground-detected burst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</a:t>
            </a:r>
            <a:r>
              <a:rPr lang="en-US" baseline="0" dirty="0" err="1" smtClean="0"/>
              <a:t>conparison</a:t>
            </a:r>
            <a:r>
              <a:rPr lang="en-US" baseline="0" dirty="0" smtClean="0"/>
              <a:t> with other missions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21.8% of ground-detected bursts are short GRBs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/>
              <a:t>8.8% of on-board triggered bursts are short GRBs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04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 min</a:t>
            </a:r>
          </a:p>
          <a:p>
            <a:r>
              <a:rPr lang="en-US" baseline="0" dirty="0" smtClean="0"/>
              <a:t>Tot 28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 min</a:t>
            </a:r>
          </a:p>
          <a:p>
            <a:r>
              <a:rPr lang="en-US" baseline="0" dirty="0" smtClean="0"/>
              <a:t>Tot 28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30 s</a:t>
            </a:r>
          </a:p>
          <a:p>
            <a:r>
              <a:rPr lang="en-US" baseline="0" dirty="0" smtClean="0"/>
              <a:t>Tot 28:30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02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5:00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Fraction/number</a:t>
            </a:r>
            <a:r>
              <a:rPr lang="en-US" baseline="0" dirty="0" smtClean="0"/>
              <a:t> that fits better with CPL model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Epeak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dsitribution</a:t>
            </a:r>
            <a:r>
              <a:rPr lang="en-US" baseline="0" dirty="0" smtClean="0"/>
              <a:t> of those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Mix photon </a:t>
            </a:r>
            <a:r>
              <a:rPr lang="en-US" baseline="0" dirty="0" err="1" smtClean="0"/>
              <a:t>indec</a:t>
            </a:r>
            <a:r>
              <a:rPr lang="en-US" baseline="0" dirty="0" smtClean="0"/>
              <a:t> of the best-fit model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 either equation for simple plot to </a:t>
            </a:r>
            <a:r>
              <a:rPr lang="en-US" baseline="0" dirty="0" err="1" smtClean="0"/>
              <a:t>demostrate</a:t>
            </a:r>
            <a:r>
              <a:rPr lang="en-US" baseline="0" dirty="0" smtClean="0"/>
              <a:t> simple PL fit and cutoff PL 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Find out what happen to those bursts with crazily large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05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13:00</a:t>
            </a:r>
          </a:p>
          <a:p>
            <a:endParaRPr lang="en-US" dirty="0" smtClean="0"/>
          </a:p>
          <a:p>
            <a:r>
              <a:rPr lang="en-US" dirty="0" smtClean="0"/>
              <a:t>Put this page and the following page in reverse order (i.e., first show the total distribution</a:t>
            </a:r>
            <a:r>
              <a:rPr lang="en-US" baseline="0" dirty="0" smtClean="0"/>
              <a:t> of hardness ratio and T90 </a:t>
            </a:r>
            <a:r>
              <a:rPr lang="en-US" baseline="0" dirty="0" smtClean="0">
                <a:sym typeface="Wingdings"/>
              </a:rPr>
              <a:t> to make the point why people think we have short-hard GRB and long-soft GRB, and then add the distribution of the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baseline="0" dirty="0" smtClean="0">
                <a:sym typeface="Wingdings"/>
              </a:rPr>
              <a:t> catalog to show that things do not change much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 5:30</a:t>
            </a:r>
          </a:p>
          <a:p>
            <a:endParaRPr lang="en-US" dirty="0" smtClean="0"/>
          </a:p>
          <a:p>
            <a:r>
              <a:rPr lang="en-US" dirty="0" smtClean="0"/>
              <a:t>For the duration plot, there is a may-be-prettier</a:t>
            </a:r>
            <a:r>
              <a:rPr lang="en-US" baseline="0" dirty="0" smtClean="0"/>
              <a:t> version at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astronomy.swin.edu.au</a:t>
            </a:r>
            <a:r>
              <a:rPr lang="en-US" dirty="0" smtClean="0"/>
              <a:t>/cosmos/G/</a:t>
            </a:r>
            <a:r>
              <a:rPr lang="en-US" dirty="0" err="1" smtClean="0"/>
              <a:t>gamma+ray+burst+types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www.nasa.gov</a:t>
            </a:r>
            <a:r>
              <a:rPr lang="en-US" dirty="0" smtClean="0"/>
              <a:t>/vision/universe/</a:t>
            </a:r>
            <a:r>
              <a:rPr lang="en-US" dirty="0" err="1" smtClean="0"/>
              <a:t>watchtheskies</a:t>
            </a:r>
            <a:r>
              <a:rPr lang="en-US" dirty="0" smtClean="0"/>
              <a:t>/</a:t>
            </a:r>
            <a:r>
              <a:rPr lang="en-US" dirty="0" err="1" smtClean="0"/>
              <a:t>swift_multimedia.html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2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6:00</a:t>
            </a:r>
          </a:p>
          <a:p>
            <a:endParaRPr lang="en-US" dirty="0" smtClean="0"/>
          </a:p>
          <a:p>
            <a:r>
              <a:rPr lang="en-US" dirty="0" smtClean="0"/>
              <a:t>The Mock-trigger</a:t>
            </a:r>
            <a:r>
              <a:rPr lang="en-US" baseline="0" dirty="0" smtClean="0"/>
              <a:t> figure from:</a:t>
            </a:r>
          </a:p>
          <a:p>
            <a:r>
              <a:rPr lang="en-US" dirty="0" smtClean="0"/>
              <a:t>/Users/alien/work/</a:t>
            </a:r>
            <a:r>
              <a:rPr lang="en-US" dirty="0" err="1" smtClean="0"/>
              <a:t>Individual_study</a:t>
            </a:r>
            <a:r>
              <a:rPr lang="en-US" dirty="0" smtClean="0"/>
              <a:t>/</a:t>
            </a:r>
            <a:r>
              <a:rPr lang="en-US" dirty="0" err="1" smtClean="0"/>
              <a:t>Swift_GRB</a:t>
            </a:r>
            <a:r>
              <a:rPr lang="en-US" dirty="0" smtClean="0"/>
              <a:t>/</a:t>
            </a:r>
            <a:r>
              <a:rPr lang="en-US" dirty="0" err="1" smtClean="0"/>
              <a:t>mock_trigger</a:t>
            </a:r>
            <a:r>
              <a:rPr lang="en-US" dirty="0" smtClean="0"/>
              <a:t>/log_mock_1600ms_quad_Swiftlc_z360_lum5205_n0084_n1207_n2070_alpha065_beta300_Yonetoku_mod18_noevo_ndet26884/</a:t>
            </a:r>
            <a:r>
              <a:rPr lang="en-US" dirty="0" err="1" smtClean="0"/>
              <a:t>flux_angle_all_talk.py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Real bursts:</a:t>
            </a:r>
            <a:r>
              <a:rPr lang="en-US" baseline="0" dirty="0" smtClean="0"/>
              <a:t> No bursts from ground analysis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40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</a:t>
            </a:r>
          </a:p>
          <a:p>
            <a:r>
              <a:rPr lang="en-US" dirty="0" smtClean="0"/>
              <a:t>Total: 8 min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www.nasa.gov</a:t>
            </a:r>
            <a:r>
              <a:rPr lang="en-US" dirty="0" smtClean="0"/>
              <a:t>/vision/universe/</a:t>
            </a:r>
            <a:r>
              <a:rPr lang="en-US" dirty="0" err="1" smtClean="0"/>
              <a:t>watchtheskies</a:t>
            </a:r>
            <a:r>
              <a:rPr lang="en-US" dirty="0" smtClean="0"/>
              <a:t>/</a:t>
            </a:r>
            <a:r>
              <a:rPr lang="en-US" dirty="0" err="1" smtClean="0"/>
              <a:t>swift_multimedia.html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E4DCE-265D-5A4A-BB1D-FFF704AA77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0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0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1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73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3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5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9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1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739C0B6-962D-4748-86F1-9F065A0EF3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789111-3922-7641-B846-C2CA4865FB3E}" type="datetimeFigureOut">
              <a:rPr lang="en-US" smtClean="0"/>
              <a:t>10/3/15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7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6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6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4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48.emf"/><Relationship Id="rId7" Type="http://schemas.openxmlformats.org/officeDocument/2006/relationships/image" Target="../media/image5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chart" Target="../charts/chart7.xml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chart" Target="../charts/chart8.xml"/><Relationship Id="rId6" Type="http://schemas.openxmlformats.org/officeDocument/2006/relationships/image" Target="../media/image61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72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Gamma-ray Bursts from the </a:t>
            </a:r>
            <a:r>
              <a:rPr lang="en-US" b="1" i="1" dirty="0">
                <a:solidFill>
                  <a:schemeClr val="bg1"/>
                </a:solidFill>
              </a:rPr>
              <a:t>Swift</a:t>
            </a:r>
            <a:r>
              <a:rPr lang="en-US" b="1" dirty="0">
                <a:solidFill>
                  <a:schemeClr val="bg1"/>
                </a:solidFill>
              </a:rPr>
              <a:t> Burst Alert Telescope: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Probing </a:t>
            </a:r>
            <a:r>
              <a:rPr lang="en-US" b="1" dirty="0">
                <a:solidFill>
                  <a:schemeClr val="bg1"/>
                </a:solidFill>
              </a:rPr>
              <a:t>Intrinsic Distributions with Trigger Simulations</a:t>
            </a:r>
            <a:r>
              <a:rPr lang="en-US" b="1" dirty="0" smtClean="0">
                <a:solidFill>
                  <a:schemeClr val="bg1"/>
                </a:solidFill>
                <a:effectLst/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1466" y="6171999"/>
            <a:ext cx="241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CEA </a:t>
            </a:r>
            <a:r>
              <a:rPr lang="en-US" dirty="0" err="1">
                <a:solidFill>
                  <a:schemeClr val="bg1"/>
                </a:solidFill>
              </a:rPr>
              <a:t>Saclay</a:t>
            </a:r>
            <a:r>
              <a:rPr lang="en-US" dirty="0" smtClean="0">
                <a:solidFill>
                  <a:srgbClr val="FFFFFF"/>
                </a:solidFill>
              </a:rPr>
              <a:t>, 2015/09/15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3398"/>
            <a:ext cx="1361410" cy="605071"/>
          </a:xfrm>
          <a:prstGeom prst="rect">
            <a:avLst/>
          </a:prstGeom>
        </p:spPr>
      </p:pic>
      <p:pic>
        <p:nvPicPr>
          <p:cNvPr id="12" name="Picture 11" descr="Screen Shot 2015-04-08 at 12.3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94" y="337959"/>
            <a:ext cx="1309127" cy="956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800" y="4788731"/>
            <a:ext cx="1784200" cy="16057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788731"/>
            <a:ext cx="2555460" cy="143744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8873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Amy Lien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44071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1256178"/>
            <a:ext cx="9160604" cy="618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98" y="443378"/>
            <a:ext cx="1828800" cy="812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6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955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1256178"/>
            <a:ext cx="9160604" cy="618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98" y="443378"/>
            <a:ext cx="1828800" cy="812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6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339" y="1305819"/>
            <a:ext cx="262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A. Rate trigger: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7114" y="1675151"/>
            <a:ext cx="2329872" cy="2956356"/>
            <a:chOff x="481104" y="1479797"/>
            <a:chExt cx="2329872" cy="29563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090" y="2406036"/>
              <a:ext cx="2326886" cy="203011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1104" y="1479797"/>
              <a:ext cx="2315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Stage 1: Rate trigger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114" y="2044483"/>
            <a:ext cx="2643637" cy="4480399"/>
            <a:chOff x="467114" y="2044483"/>
            <a:chExt cx="2643637" cy="4480399"/>
          </a:xfrm>
        </p:grpSpPr>
        <p:sp>
          <p:nvSpPr>
            <p:cNvPr id="17" name="TextBox 16"/>
            <p:cNvSpPr txBox="1"/>
            <p:nvPr/>
          </p:nvSpPr>
          <p:spPr>
            <a:xfrm>
              <a:off x="481104" y="2044483"/>
              <a:ext cx="2629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Stage 2: Image threshold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20318" r="5004" b="3998"/>
            <a:stretch/>
          </p:blipFill>
          <p:spPr>
            <a:xfrm>
              <a:off x="467114" y="4790828"/>
              <a:ext cx="1685886" cy="1734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57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1256178"/>
            <a:ext cx="9160604" cy="618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98" y="443378"/>
            <a:ext cx="1828800" cy="812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6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339" y="1305819"/>
            <a:ext cx="262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A. Rate trigger: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63563" y="1305819"/>
            <a:ext cx="3523763" cy="4566186"/>
            <a:chOff x="6463563" y="1305819"/>
            <a:chExt cx="3523763" cy="4566186"/>
          </a:xfrm>
        </p:grpSpPr>
        <p:sp>
          <p:nvSpPr>
            <p:cNvPr id="18" name="TextBox 17"/>
            <p:cNvSpPr txBox="1"/>
            <p:nvPr/>
          </p:nvSpPr>
          <p:spPr>
            <a:xfrm>
              <a:off x="6463563" y="1305819"/>
              <a:ext cx="2629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B. Image trigger: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627916" y="3679178"/>
              <a:ext cx="3359410" cy="2192827"/>
              <a:chOff x="6555564" y="1856232"/>
              <a:chExt cx="3359410" cy="219282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5564" y="1914094"/>
                <a:ext cx="2537646" cy="213496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271445" y="1856232"/>
                <a:ext cx="16435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GRB141121A</a:t>
                </a:r>
                <a:endParaRPr lang="en-US" sz="1000" dirty="0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20314" r="11633" b="3999"/>
            <a:stretch/>
          </p:blipFill>
          <p:spPr>
            <a:xfrm>
              <a:off x="7358866" y="1705583"/>
              <a:ext cx="1587569" cy="17916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67114" y="2044483"/>
            <a:ext cx="2643637" cy="4480399"/>
            <a:chOff x="467114" y="2044483"/>
            <a:chExt cx="2643637" cy="4480399"/>
          </a:xfrm>
        </p:grpSpPr>
        <p:sp>
          <p:nvSpPr>
            <p:cNvPr id="17" name="TextBox 16"/>
            <p:cNvSpPr txBox="1"/>
            <p:nvPr/>
          </p:nvSpPr>
          <p:spPr>
            <a:xfrm>
              <a:off x="481104" y="2044483"/>
              <a:ext cx="2629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Stage 2: Image threshold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20318" r="5004" b="3998"/>
            <a:stretch/>
          </p:blipFill>
          <p:spPr>
            <a:xfrm>
              <a:off x="467114" y="4790828"/>
              <a:ext cx="1685886" cy="173405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67114" y="1675151"/>
            <a:ext cx="3151636" cy="2956356"/>
            <a:chOff x="467114" y="1675151"/>
            <a:chExt cx="3151636" cy="2956356"/>
          </a:xfrm>
        </p:grpSpPr>
        <p:grpSp>
          <p:nvGrpSpPr>
            <p:cNvPr id="12" name="Group 11"/>
            <p:cNvGrpSpPr/>
            <p:nvPr/>
          </p:nvGrpSpPr>
          <p:grpSpPr>
            <a:xfrm>
              <a:off x="467114" y="1675151"/>
              <a:ext cx="2329872" cy="2956356"/>
              <a:chOff x="481104" y="1479797"/>
              <a:chExt cx="2329872" cy="295635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090" y="2406036"/>
                <a:ext cx="2326886" cy="203011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81104" y="1479797"/>
                <a:ext cx="2315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Stage 1: Rate trigger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75221" y="2542032"/>
              <a:ext cx="1643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GRB140629A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29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1256178"/>
            <a:ext cx="9160604" cy="618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98" y="443378"/>
            <a:ext cx="1828800" cy="812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6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7339" y="1305819"/>
            <a:ext cx="262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A. Rate trigger: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63563" y="1305819"/>
            <a:ext cx="3523763" cy="4566186"/>
            <a:chOff x="6463563" y="1305819"/>
            <a:chExt cx="3523763" cy="4566186"/>
          </a:xfrm>
        </p:grpSpPr>
        <p:sp>
          <p:nvSpPr>
            <p:cNvPr id="18" name="TextBox 17"/>
            <p:cNvSpPr txBox="1"/>
            <p:nvPr/>
          </p:nvSpPr>
          <p:spPr>
            <a:xfrm>
              <a:off x="6463563" y="1305819"/>
              <a:ext cx="2629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B. Image trigger: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627916" y="3679178"/>
              <a:ext cx="3359410" cy="2192827"/>
              <a:chOff x="6555564" y="1856232"/>
              <a:chExt cx="3359410" cy="219282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5564" y="1914094"/>
                <a:ext cx="2537646" cy="213496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271445" y="1856232"/>
                <a:ext cx="16435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GRB141121A</a:t>
                </a:r>
                <a:endParaRPr lang="en-US" sz="1000" dirty="0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20314" r="11633" b="3999"/>
            <a:stretch/>
          </p:blipFill>
          <p:spPr>
            <a:xfrm>
              <a:off x="7358866" y="1705583"/>
              <a:ext cx="1587569" cy="17916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67114" y="2044483"/>
            <a:ext cx="2643637" cy="4480399"/>
            <a:chOff x="467114" y="2044483"/>
            <a:chExt cx="2643637" cy="4480399"/>
          </a:xfrm>
        </p:grpSpPr>
        <p:sp>
          <p:nvSpPr>
            <p:cNvPr id="17" name="TextBox 16"/>
            <p:cNvSpPr txBox="1"/>
            <p:nvPr/>
          </p:nvSpPr>
          <p:spPr>
            <a:xfrm>
              <a:off x="481104" y="2044483"/>
              <a:ext cx="2629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Stage 2: Image threshold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20318" r="5004" b="3998"/>
            <a:stretch/>
          </p:blipFill>
          <p:spPr>
            <a:xfrm>
              <a:off x="467114" y="4790828"/>
              <a:ext cx="1685886" cy="173405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67114" y="1675151"/>
            <a:ext cx="3151636" cy="2956356"/>
            <a:chOff x="467114" y="1675151"/>
            <a:chExt cx="3151636" cy="2956356"/>
          </a:xfrm>
        </p:grpSpPr>
        <p:grpSp>
          <p:nvGrpSpPr>
            <p:cNvPr id="12" name="Group 11"/>
            <p:cNvGrpSpPr/>
            <p:nvPr/>
          </p:nvGrpSpPr>
          <p:grpSpPr>
            <a:xfrm>
              <a:off x="467114" y="1675151"/>
              <a:ext cx="2329872" cy="2956356"/>
              <a:chOff x="481104" y="1479797"/>
              <a:chExt cx="2329872" cy="295635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090" y="2406036"/>
                <a:ext cx="2326886" cy="203011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81104" y="1479797"/>
                <a:ext cx="2315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Stage 1: Rate trigger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75221" y="2542032"/>
              <a:ext cx="16435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GRB140629A</a:t>
              </a:r>
              <a:endParaRPr lang="en-US" sz="1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67693" y="1604903"/>
            <a:ext cx="2336588" cy="2132137"/>
            <a:chOff x="3467693" y="1604903"/>
            <a:chExt cx="2336588" cy="21321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7693" y="1604903"/>
              <a:ext cx="2336588" cy="2132137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sx="104000" sy="10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4594045" y="3302848"/>
              <a:ext cx="1210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XRT image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63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3878"/>
            <a:ext cx="9144000" cy="5624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00" y="306922"/>
            <a:ext cx="2111102" cy="16269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174555" y="785938"/>
            <a:ext cx="2077892" cy="603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104" y="121765"/>
            <a:ext cx="1383997" cy="1143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501" y="693635"/>
            <a:ext cx="1383997" cy="11437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898" y="121765"/>
            <a:ext cx="1383997" cy="11437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8662" y="552606"/>
            <a:ext cx="65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Swift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28159" y="196514"/>
            <a:ext cx="7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TDRSS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32066" y="718246"/>
            <a:ext cx="7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TDRSS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46898" y="201443"/>
            <a:ext cx="7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TDRSS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268020" y="1087578"/>
            <a:ext cx="2115881" cy="2865135"/>
            <a:chOff x="2268020" y="1087578"/>
            <a:chExt cx="2115881" cy="2865135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2644259" y="1087578"/>
              <a:ext cx="1739642" cy="2495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268020" y="358338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GSFC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48662" y="3952713"/>
            <a:ext cx="2239029" cy="2974867"/>
            <a:chOff x="248662" y="3952713"/>
            <a:chExt cx="2239029" cy="297486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662" y="5301980"/>
              <a:ext cx="1625600" cy="162560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1670058" y="3952713"/>
              <a:ext cx="817633" cy="16095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32025" y="2904731"/>
            <a:ext cx="7792495" cy="2818244"/>
            <a:chOff x="632025" y="2904731"/>
            <a:chExt cx="7792495" cy="2818244"/>
          </a:xfrm>
        </p:grpSpPr>
        <p:grpSp>
          <p:nvGrpSpPr>
            <p:cNvPr id="67" name="Group 66"/>
            <p:cNvGrpSpPr/>
            <p:nvPr/>
          </p:nvGrpSpPr>
          <p:grpSpPr>
            <a:xfrm>
              <a:off x="632025" y="2904731"/>
              <a:ext cx="7792495" cy="2818244"/>
              <a:chOff x="632025" y="2904731"/>
              <a:chExt cx="7792495" cy="2818244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311108" y="2904731"/>
                <a:ext cx="7113412" cy="2818244"/>
                <a:chOff x="1311108" y="2904731"/>
                <a:chExt cx="7113412" cy="2818244"/>
              </a:xfrm>
            </p:grpSpPr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1874262" y="3656997"/>
                  <a:ext cx="6197683" cy="206597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22350" b="207"/>
                <a:stretch/>
              </p:blipFill>
              <p:spPr>
                <a:xfrm>
                  <a:off x="8065570" y="3723019"/>
                  <a:ext cx="358950" cy="417723"/>
                </a:xfrm>
                <a:prstGeom prst="rect">
                  <a:avLst/>
                </a:prstGeom>
              </p:spPr>
            </p:pic>
            <p:grpSp>
              <p:nvGrpSpPr>
                <p:cNvPr id="59" name="Group 58"/>
                <p:cNvGrpSpPr/>
                <p:nvPr/>
              </p:nvGrpSpPr>
              <p:grpSpPr>
                <a:xfrm>
                  <a:off x="1311108" y="2904731"/>
                  <a:ext cx="6650083" cy="2818244"/>
                  <a:chOff x="1311108" y="2904731"/>
                  <a:chExt cx="6650083" cy="2818244"/>
                </a:xfrm>
              </p:grpSpPr>
              <p:cxnSp>
                <p:nvCxnSpPr>
                  <p:cNvPr id="35" name="Straight Arrow Connector 34"/>
                  <p:cNvCxnSpPr/>
                  <p:nvPr/>
                </p:nvCxnSpPr>
                <p:spPr>
                  <a:xfrm flipV="1">
                    <a:off x="1874262" y="3322455"/>
                    <a:ext cx="5727979" cy="240051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t="22350" b="207"/>
                  <a:stretch/>
                </p:blipFill>
                <p:spPr>
                  <a:xfrm>
                    <a:off x="7602241" y="2904731"/>
                    <a:ext cx="358950" cy="417723"/>
                  </a:xfrm>
                  <a:prstGeom prst="rect">
                    <a:avLst/>
                  </a:prstGeom>
                </p:spPr>
              </p:pic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1311108" y="3225916"/>
                    <a:ext cx="3072793" cy="2497059"/>
                    <a:chOff x="1311108" y="3225916"/>
                    <a:chExt cx="3072793" cy="2497059"/>
                  </a:xfrm>
                </p:grpSpPr>
                <p:cxnSp>
                  <p:nvCxnSpPr>
                    <p:cNvPr id="42" name="Straight Arrow Connector 41"/>
                    <p:cNvCxnSpPr/>
                    <p:nvPr/>
                  </p:nvCxnSpPr>
                  <p:spPr>
                    <a:xfrm flipV="1">
                      <a:off x="1874262" y="3423311"/>
                      <a:ext cx="2509639" cy="2299664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7" name="Group 56"/>
                    <p:cNvGrpSpPr/>
                    <p:nvPr/>
                  </p:nvGrpSpPr>
                  <p:grpSpPr>
                    <a:xfrm>
                      <a:off x="1311108" y="3225916"/>
                      <a:ext cx="563154" cy="2497057"/>
                      <a:chOff x="1311108" y="3225916"/>
                      <a:chExt cx="563154" cy="2497057"/>
                    </a:xfrm>
                  </p:grpSpPr>
                  <p:cxnSp>
                    <p:nvCxnSpPr>
                      <p:cNvPr id="48" name="Straight Arrow Connector 47"/>
                      <p:cNvCxnSpPr/>
                      <p:nvPr/>
                    </p:nvCxnSpPr>
                    <p:spPr>
                      <a:xfrm flipH="1" flipV="1">
                        <a:off x="1670058" y="3656998"/>
                        <a:ext cx="204204" cy="2065975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54" name="Picture 5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t="22350" b="207"/>
                      <a:stretch/>
                    </p:blipFill>
                    <p:spPr>
                      <a:xfrm>
                        <a:off x="1311108" y="3225916"/>
                        <a:ext cx="358950" cy="417723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632025" y="4157418"/>
                <a:ext cx="1242237" cy="15655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/>
              <a:srcRect t="22350" b="207"/>
              <a:stretch/>
            </p:blipFill>
            <p:spPr>
              <a:xfrm>
                <a:off x="632025" y="3656998"/>
                <a:ext cx="358950" cy="417723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t="22350" b="207"/>
            <a:stretch/>
          </p:blipFill>
          <p:spPr>
            <a:xfrm>
              <a:off x="4425309" y="3005588"/>
              <a:ext cx="358950" cy="417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48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0927" y="-16281"/>
            <a:ext cx="8229600" cy="114300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0 Years of </a:t>
            </a:r>
            <a:r>
              <a:rPr lang="en-US" i="1" dirty="0" smtClean="0"/>
              <a:t>Swift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15" y="407027"/>
            <a:ext cx="2247976" cy="338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780" y="4494810"/>
            <a:ext cx="3379115" cy="1900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0936" y="3813128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992500" y="6394864"/>
            <a:ext cx="2151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Cake Credit: Judith </a:t>
            </a:r>
            <a:r>
              <a:rPr lang="en-US" sz="1400" dirty="0" err="1" smtClean="0"/>
              <a:t>Racusin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94585671"/>
              </p:ext>
            </p:extLst>
          </p:nvPr>
        </p:nvGraphicFramePr>
        <p:xfrm>
          <a:off x="-774153" y="844527"/>
          <a:ext cx="4380018" cy="279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9653" y="244955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583" y="257838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561986295"/>
              </p:ext>
            </p:extLst>
          </p:nvPr>
        </p:nvGraphicFramePr>
        <p:xfrm>
          <a:off x="1905192" y="813121"/>
          <a:ext cx="4324164" cy="2829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95742" y="174911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GRBs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5865" y="304787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7583" y="3541078"/>
            <a:ext cx="327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Chart Credit: Neil </a:t>
            </a:r>
            <a:r>
              <a:rPr lang="en-US" sz="1400" dirty="0" err="1" smtClean="0"/>
              <a:t>Gehrels</a:t>
            </a:r>
            <a:r>
              <a:rPr lang="en-US" sz="1400" dirty="0" smtClean="0"/>
              <a:t>’ presentation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83" y="4120905"/>
            <a:ext cx="4417975" cy="24441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5374" y="6565070"/>
            <a:ext cx="324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Baumgartner et al. 2013</a:t>
            </a:r>
            <a:endParaRPr lang="en-US" sz="1400" dirty="0"/>
          </a:p>
        </p:txBody>
      </p:sp>
      <p:grpSp>
        <p:nvGrpSpPr>
          <p:cNvPr id="1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892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0927" y="-16281"/>
            <a:ext cx="8229600" cy="114300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0 Years of </a:t>
            </a:r>
            <a:r>
              <a:rPr lang="en-US" i="1" dirty="0" smtClean="0"/>
              <a:t>Swift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15" y="407027"/>
            <a:ext cx="2247976" cy="338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780" y="4494810"/>
            <a:ext cx="3379115" cy="1900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0936" y="3813128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992500" y="6394864"/>
            <a:ext cx="2151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Cake Credit: Judith </a:t>
            </a:r>
            <a:r>
              <a:rPr lang="en-US" sz="1400" dirty="0" err="1" smtClean="0"/>
              <a:t>Racusin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92205255"/>
              </p:ext>
            </p:extLst>
          </p:nvPr>
        </p:nvGraphicFramePr>
        <p:xfrm>
          <a:off x="-774153" y="844527"/>
          <a:ext cx="4380018" cy="279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9653" y="244955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583" y="257838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231459199"/>
              </p:ext>
            </p:extLst>
          </p:nvPr>
        </p:nvGraphicFramePr>
        <p:xfrm>
          <a:off x="1905192" y="813121"/>
          <a:ext cx="4324164" cy="2829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95742" y="174911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GRBs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5865" y="304787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7583" y="3541078"/>
            <a:ext cx="327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Chart Credit: Neil </a:t>
            </a:r>
            <a:r>
              <a:rPr lang="en-US" sz="1400" dirty="0" err="1" smtClean="0"/>
              <a:t>Gehrels</a:t>
            </a:r>
            <a:r>
              <a:rPr lang="en-US" sz="1400" dirty="0" smtClean="0"/>
              <a:t>’ presentation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83" y="4120905"/>
            <a:ext cx="4417975" cy="24441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5374" y="6565070"/>
            <a:ext cx="324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Baumgartner et al. 2013</a:t>
            </a:r>
            <a:endParaRPr lang="en-US" sz="1400" dirty="0"/>
          </a:p>
        </p:txBody>
      </p:sp>
      <p:grpSp>
        <p:nvGrpSpPr>
          <p:cNvPr id="1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04705" y="136641"/>
            <a:ext cx="600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F0000"/>
                </a:solidFill>
                <a:latin typeface="Apple Casual"/>
                <a:cs typeface="Apple Casual"/>
              </a:rPr>
              <a:t>X</a:t>
            </a:r>
            <a:endParaRPr lang="en-US" sz="5000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6604" y="169446"/>
            <a:ext cx="1607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Apple Casual"/>
                <a:cs typeface="Apple Casual"/>
              </a:rPr>
              <a:t>～</a:t>
            </a:r>
            <a:r>
              <a:rPr lang="en-US" sz="4400" dirty="0" smtClean="0">
                <a:solidFill>
                  <a:srgbClr val="FF0000"/>
                </a:solidFill>
                <a:latin typeface="Apple Casual"/>
                <a:cs typeface="Apple Casual"/>
              </a:rPr>
              <a:t>11</a:t>
            </a:r>
            <a:endParaRPr lang="en-US" sz="4400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08870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Observing Time</a:t>
            </a:r>
            <a:endParaRPr lang="en-US" dirty="0"/>
          </a:p>
        </p:txBody>
      </p:sp>
      <p:pic>
        <p:nvPicPr>
          <p:cNvPr id="4" name="Picture 3" descr="BAT_goodtime_without20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1939288"/>
            <a:ext cx="8922066" cy="4758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9015" y="1417638"/>
            <a:ext cx="7609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zh-TW" altLang="en-US" sz="2400" dirty="0" smtClean="0"/>
              <a:t>～</a:t>
            </a:r>
            <a:r>
              <a:rPr lang="en-US" altLang="zh-TW" sz="2400" dirty="0" smtClean="0"/>
              <a:t> </a:t>
            </a:r>
            <a:r>
              <a:rPr lang="en-US" sz="2400" dirty="0" smtClean="0"/>
              <a:t>11</a:t>
            </a:r>
            <a:r>
              <a:rPr lang="en-US" sz="2400" dirty="0"/>
              <a:t>+-1% </a:t>
            </a:r>
            <a:r>
              <a:rPr lang="en-US" sz="2400" dirty="0" err="1"/>
              <a:t>deadtime</a:t>
            </a:r>
            <a:r>
              <a:rPr lang="en-US" sz="2400" dirty="0"/>
              <a:t> for the </a:t>
            </a:r>
            <a:r>
              <a:rPr lang="en-US" sz="2400" dirty="0" smtClean="0"/>
              <a:t>South Atlantic Anomaly (SAA)</a:t>
            </a:r>
          </a:p>
          <a:p>
            <a:pPr marL="173038" indent="-173038">
              <a:buFont typeface="Arial"/>
              <a:buChar char="•"/>
            </a:pPr>
            <a:r>
              <a:rPr lang="zh-TW" altLang="en-US" sz="2400" dirty="0" smtClean="0"/>
              <a:t>～</a:t>
            </a:r>
            <a:r>
              <a:rPr lang="en-US" altLang="zh-TW" sz="2400" dirty="0" smtClean="0"/>
              <a:t> </a:t>
            </a:r>
            <a:r>
              <a:rPr lang="en-US" sz="2400" dirty="0" smtClean="0"/>
              <a:t>11</a:t>
            </a:r>
            <a:r>
              <a:rPr lang="en-US" sz="2400" dirty="0"/>
              <a:t>+-1% due to slewing</a:t>
            </a:r>
          </a:p>
        </p:txBody>
      </p:sp>
      <p:grpSp>
        <p:nvGrpSpPr>
          <p:cNvPr id="6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8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5081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3061" y="3384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Swift GRBs to date:</a:t>
            </a:r>
            <a:br>
              <a:rPr lang="en-US" dirty="0" smtClean="0"/>
            </a:br>
            <a:r>
              <a:rPr lang="zh-TW" altLang="en-US" dirty="0" smtClean="0"/>
              <a:t>～</a:t>
            </a:r>
            <a:r>
              <a:rPr lang="en-US" altLang="zh-TW" dirty="0" smtClean="0"/>
              <a:t> </a:t>
            </a:r>
            <a:r>
              <a:rPr lang="en-US" dirty="0" smtClean="0"/>
              <a:t>11 Years after 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18" y="1629152"/>
            <a:ext cx="8482684" cy="189692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986 GRBs till now (GRB150911A)</a:t>
            </a:r>
          </a:p>
          <a:p>
            <a:pPr lvl="1"/>
            <a:r>
              <a:rPr lang="en-US" sz="2200" dirty="0" smtClean="0"/>
              <a:t>About 2 GRBs per weak</a:t>
            </a:r>
          </a:p>
          <a:p>
            <a:r>
              <a:rPr lang="en-US" sz="2600" dirty="0" smtClean="0"/>
              <a:t>326 GRBs have redshift measurements</a:t>
            </a:r>
          </a:p>
          <a:p>
            <a:r>
              <a:rPr lang="en-US" sz="2600" dirty="0" smtClean="0"/>
              <a:t>Complete results will be in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the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BAT GRB catalog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85" y="4674104"/>
            <a:ext cx="3379115" cy="1900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908" y="549407"/>
            <a:ext cx="2247976" cy="3380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0863" y="3967016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992500" y="6574158"/>
            <a:ext cx="2151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Cake Credit: Judith </a:t>
            </a:r>
            <a:r>
              <a:rPr lang="en-US" sz="1400" dirty="0" err="1" smtClean="0"/>
              <a:t>Racusin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648669754"/>
              </p:ext>
            </p:extLst>
          </p:nvPr>
        </p:nvGraphicFramePr>
        <p:xfrm>
          <a:off x="0" y="3526076"/>
          <a:ext cx="5440152" cy="333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62837" y="4980703"/>
            <a:ext cx="29803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896 long GRBs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13 </a:t>
            </a:r>
            <a:r>
              <a:rPr lang="en-US" altLang="zh-TW" sz="2400" dirty="0" err="1" smtClean="0"/>
              <a:t>sGRB</a:t>
            </a:r>
            <a:r>
              <a:rPr lang="en-US" altLang="zh-TW" sz="2400" dirty="0" smtClean="0"/>
              <a:t> with E.E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18 Ultra-long GRB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9786" y="3920870"/>
            <a:ext cx="221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90 short GRBs</a:t>
            </a:r>
            <a:endParaRPr lang="en-US" sz="2400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317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11" name="Picture 10" descr="T90_all_ta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7" y="1338255"/>
            <a:ext cx="3854562" cy="30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68" y="170169"/>
            <a:ext cx="8229600" cy="1143000"/>
          </a:xfrm>
        </p:spPr>
        <p:txBody>
          <a:bodyPr/>
          <a:lstStyle/>
          <a:p>
            <a:r>
              <a:rPr lang="en-US" dirty="0" smtClean="0"/>
              <a:t>Special Thanks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1604"/>
            <a:ext cx="8309164" cy="5333957"/>
          </a:xfrm>
        </p:spPr>
        <p:txBody>
          <a:bodyPr>
            <a:noAutofit/>
          </a:bodyPr>
          <a:lstStyle/>
          <a:p>
            <a:r>
              <a:rPr lang="en-US" sz="3000" b="1" dirty="0" err="1">
                <a:solidFill>
                  <a:schemeClr val="tx1"/>
                </a:solidFill>
              </a:rPr>
              <a:t>Takanori</a:t>
            </a:r>
            <a:r>
              <a:rPr lang="en-US" sz="3000" b="1" dirty="0">
                <a:solidFill>
                  <a:schemeClr val="tx1"/>
                </a:solidFill>
              </a:rPr>
              <a:t> Sakamoto (Aoyama </a:t>
            </a:r>
            <a:r>
              <a:rPr lang="en-US" sz="3000" b="1" dirty="0" err="1">
                <a:solidFill>
                  <a:schemeClr val="tx1"/>
                </a:solidFill>
              </a:rPr>
              <a:t>Gakuin</a:t>
            </a:r>
            <a:r>
              <a:rPr lang="en-US" sz="3000" b="1" dirty="0">
                <a:solidFill>
                  <a:schemeClr val="tx1"/>
                </a:solidFill>
              </a:rPr>
              <a:t> University</a:t>
            </a:r>
            <a:r>
              <a:rPr lang="en-US" sz="30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3000" b="1" dirty="0"/>
              <a:t>Scott </a:t>
            </a:r>
            <a:r>
              <a:rPr lang="en-US" sz="3000" b="1" dirty="0" err="1"/>
              <a:t>Barthelmy</a:t>
            </a:r>
            <a:r>
              <a:rPr lang="en-US" sz="3000" b="1" dirty="0"/>
              <a:t> (GSFC</a:t>
            </a:r>
            <a:r>
              <a:rPr lang="en-US" sz="3000" b="1" dirty="0" smtClean="0"/>
              <a:t>)</a:t>
            </a:r>
            <a:endParaRPr lang="en-US" sz="3000" b="1" dirty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The </a:t>
            </a:r>
            <a:r>
              <a:rPr lang="en-US" sz="3000" i="1" dirty="0" smtClean="0">
                <a:solidFill>
                  <a:schemeClr val="tx1"/>
                </a:solidFill>
              </a:rPr>
              <a:t>Swift</a:t>
            </a:r>
            <a:r>
              <a:rPr lang="en-US" sz="3000" dirty="0" smtClean="0">
                <a:solidFill>
                  <a:schemeClr val="tx1"/>
                </a:solidFill>
              </a:rPr>
              <a:t>/BAT team:</a:t>
            </a:r>
          </a:p>
          <a:p>
            <a:pPr marL="565150" lvl="1" indent="-220663"/>
            <a:r>
              <a:rPr lang="en-US" sz="3000" dirty="0"/>
              <a:t>Neil </a:t>
            </a:r>
            <a:r>
              <a:rPr lang="en-US" sz="3000" dirty="0" err="1"/>
              <a:t>Gehrels</a:t>
            </a:r>
            <a:r>
              <a:rPr lang="en-US" sz="3000" dirty="0"/>
              <a:t> (GSFC</a:t>
            </a:r>
            <a:r>
              <a:rPr lang="en-US" sz="3000" dirty="0" smtClean="0"/>
              <a:t>), </a:t>
            </a:r>
            <a:r>
              <a:rPr lang="en-US" sz="3000" b="1" dirty="0" smtClean="0">
                <a:solidFill>
                  <a:schemeClr val="tx1"/>
                </a:solidFill>
              </a:rPr>
              <a:t>Craig </a:t>
            </a:r>
            <a:r>
              <a:rPr lang="en-US" sz="3000" b="1" dirty="0" err="1" smtClean="0"/>
              <a:t>Markwardt</a:t>
            </a:r>
            <a:r>
              <a:rPr lang="en-US" sz="3000" b="1" dirty="0" smtClean="0"/>
              <a:t> (GSFC)</a:t>
            </a:r>
            <a:r>
              <a:rPr lang="en-US" sz="3000" dirty="0" smtClean="0"/>
              <a:t>, Jay Cummings (GSFC), </a:t>
            </a:r>
            <a:r>
              <a:rPr lang="en-US" sz="3000" b="1" dirty="0" smtClean="0"/>
              <a:t>David Palmer (LANL)</a:t>
            </a:r>
            <a:r>
              <a:rPr lang="en-US" sz="3000" dirty="0" smtClean="0"/>
              <a:t>, Hans </a:t>
            </a:r>
            <a:r>
              <a:rPr lang="en-US" sz="3000" dirty="0" err="1" smtClean="0"/>
              <a:t>Krimm</a:t>
            </a:r>
            <a:r>
              <a:rPr lang="en-US" sz="3000" dirty="0" smtClean="0"/>
              <a:t> (GSFC), Wayne Baumgartner (GSFC), Nicholas Collins (GSFC), </a:t>
            </a:r>
            <a:r>
              <a:rPr lang="en-US" sz="3000" dirty="0"/>
              <a:t>Michael </a:t>
            </a:r>
            <a:r>
              <a:rPr lang="en-US" sz="3000" dirty="0" err="1" smtClean="0"/>
              <a:t>Stamatikos</a:t>
            </a:r>
            <a:r>
              <a:rPr lang="en-US" sz="3000" dirty="0"/>
              <a:t> </a:t>
            </a:r>
            <a:r>
              <a:rPr lang="en-US" sz="3000" dirty="0" smtClean="0"/>
              <a:t>(OSU), </a:t>
            </a:r>
            <a:r>
              <a:rPr lang="en-US" sz="3000" dirty="0" err="1" smtClean="0"/>
              <a:t>Tilan</a:t>
            </a:r>
            <a:r>
              <a:rPr lang="en-US" sz="3000" dirty="0" smtClean="0"/>
              <a:t> </a:t>
            </a:r>
            <a:r>
              <a:rPr lang="en-US" sz="3000" dirty="0" err="1" smtClean="0"/>
              <a:t>Ukwatta</a:t>
            </a:r>
            <a:r>
              <a:rPr lang="en-US" sz="3000" dirty="0" smtClean="0"/>
              <a:t> (LANL)</a:t>
            </a:r>
          </a:p>
          <a:p>
            <a:r>
              <a:rPr lang="en-US" sz="3000" dirty="0" smtClean="0"/>
              <a:t>Nora </a:t>
            </a:r>
            <a:r>
              <a:rPr lang="en-US" sz="3000" dirty="0" err="1" smtClean="0"/>
              <a:t>Troja</a:t>
            </a:r>
            <a:r>
              <a:rPr lang="en-US" sz="3000" dirty="0" smtClean="0"/>
              <a:t> (GSFC), John </a:t>
            </a:r>
            <a:r>
              <a:rPr lang="en-US" sz="3000" dirty="0" err="1" smtClean="0"/>
              <a:t>Cannizzo</a:t>
            </a:r>
            <a:r>
              <a:rPr lang="en-US" sz="3000" dirty="0" smtClean="0"/>
              <a:t> (GSFC), Kevin Chen (Berkeley), Carlo </a:t>
            </a:r>
            <a:r>
              <a:rPr lang="en-US" sz="3000" dirty="0" err="1" smtClean="0"/>
              <a:t>Graziani</a:t>
            </a:r>
            <a:r>
              <a:rPr lang="en-US" sz="3000" dirty="0" smtClean="0"/>
              <a:t> (U Chicago)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6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25" name="Group 24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1" name="Picture 10" descr="T90_all_talk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32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91" y="1417638"/>
            <a:ext cx="462721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6083" y="5684838"/>
            <a:ext cx="2690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 credit: Taka’s presentation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25" name="Group 24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1" name="Picture 10" descr="T90_all_talk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278880" y="1420892"/>
            <a:ext cx="0" cy="3700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618" y="150010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9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91" y="1417638"/>
            <a:ext cx="462721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6083" y="5684838"/>
            <a:ext cx="2690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 credit: Taka’s presentation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25" name="Group 24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1" name="Picture 10" descr="T90_all_talk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278880" y="1420892"/>
            <a:ext cx="0" cy="3700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618" y="150010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8277" y="5410972"/>
            <a:ext cx="52533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000" dirty="0" smtClean="0">
                <a:solidFill>
                  <a:schemeClr val="bg1"/>
                </a:solidFill>
              </a:rPr>
              <a:t>Distribution is instrument dependent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5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3" name="Picture 2" descr="pcode_bin_plot_long_short_all_with_grd_and_sl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17" y="1373837"/>
            <a:ext cx="5102402" cy="45185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278" y="4759671"/>
            <a:ext cx="366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Short GRBs are less-likely to be </a:t>
            </a:r>
          </a:p>
          <a:p>
            <a:r>
              <a:rPr lang="en-US" dirty="0"/>
              <a:t> </a:t>
            </a:r>
            <a:r>
              <a:rPr lang="en-US" dirty="0" smtClean="0"/>
              <a:t>    detected off-axis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off-axis short GRBs are found in ground analyses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12" name="Group 11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8" name="Picture 17" descr="T90_all_talk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52839" y="5945920"/>
            <a:ext cx="89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Off-axis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99790" y="5960000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On-axis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28160" y="5892411"/>
            <a:ext cx="46345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81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3" name="Picture 2" descr="pcode_bin_plot_long_short_all_with_grd_and_sl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17" y="1373837"/>
            <a:ext cx="5102402" cy="45185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12" name="Group 11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8" name="Picture 17" descr="T90_all_talk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52839" y="5945920"/>
            <a:ext cx="89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Off-axis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99790" y="5960000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On-axis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28160" y="5892411"/>
            <a:ext cx="463455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39897" y="6329332"/>
            <a:ext cx="1556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～</a:t>
            </a:r>
            <a:r>
              <a:rPr lang="en-US" altLang="zh-TW" dirty="0"/>
              <a:t> </a:t>
            </a:r>
            <a:r>
              <a:rPr lang="en-US" dirty="0" smtClean="0"/>
              <a:t>30</a:t>
            </a:r>
            <a:r>
              <a:rPr lang="en-US" baseline="30000" dirty="0" smtClean="0"/>
              <a:t>o</a:t>
            </a:r>
            <a:r>
              <a:rPr lang="en-US" dirty="0" smtClean="0"/>
              <a:t> Off-axis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09253" y="6315252"/>
            <a:ext cx="1569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～</a:t>
            </a:r>
            <a:r>
              <a:rPr lang="en-US" dirty="0" smtClean="0"/>
              <a:t> 50</a:t>
            </a:r>
            <a:r>
              <a:rPr lang="en-US" baseline="30000" dirty="0" smtClean="0"/>
              <a:t>o</a:t>
            </a:r>
            <a:r>
              <a:rPr lang="en-US" dirty="0" smtClean="0"/>
              <a:t> Off-axis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467600" y="5516880"/>
            <a:ext cx="20320" cy="798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224822" y="5516880"/>
            <a:ext cx="20320" cy="798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8278" y="4759671"/>
            <a:ext cx="366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Short GRBs are less-likely to be </a:t>
            </a:r>
          </a:p>
          <a:p>
            <a:r>
              <a:rPr lang="en-US" dirty="0"/>
              <a:t> </a:t>
            </a:r>
            <a:r>
              <a:rPr lang="en-US" dirty="0" smtClean="0"/>
              <a:t>    detected off-axis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off-axis short GRBs are found in ground analyses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Fits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657636" y="1299268"/>
            <a:ext cx="3902599" cy="2644895"/>
            <a:chOff x="3657636" y="1417638"/>
            <a:chExt cx="3902599" cy="2644895"/>
          </a:xfrm>
        </p:grpSpPr>
        <p:grpSp>
          <p:nvGrpSpPr>
            <p:cNvPr id="47" name="Group 46"/>
            <p:cNvGrpSpPr/>
            <p:nvPr/>
          </p:nvGrpSpPr>
          <p:grpSpPr>
            <a:xfrm>
              <a:off x="3657636" y="1417638"/>
              <a:ext cx="3902599" cy="2099554"/>
              <a:chOff x="3657636" y="1417638"/>
              <a:chExt cx="3902599" cy="2099554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000812" y="1417638"/>
                <a:ext cx="2559423" cy="2099554"/>
                <a:chOff x="5000812" y="1553882"/>
                <a:chExt cx="2559423" cy="2099554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000812" y="1553882"/>
                  <a:ext cx="2559423" cy="2099554"/>
                  <a:chOff x="5000812" y="1553882"/>
                  <a:chExt cx="2559423" cy="2099554"/>
                </a:xfrm>
              </p:grpSpPr>
              <p:cxnSp>
                <p:nvCxnSpPr>
                  <p:cNvPr id="10" name="Straight Arrow Connector 9"/>
                  <p:cNvCxnSpPr/>
                  <p:nvPr/>
                </p:nvCxnSpPr>
                <p:spPr>
                  <a:xfrm flipV="1">
                    <a:off x="5000812" y="1553882"/>
                    <a:ext cx="0" cy="209955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5000812" y="1665942"/>
                    <a:ext cx="2559423" cy="1987494"/>
                    <a:chOff x="5000812" y="1665942"/>
                    <a:chExt cx="2559423" cy="1987494"/>
                  </a:xfrm>
                </p:grpSpPr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>
                      <a:off x="5000812" y="3653436"/>
                      <a:ext cx="2559423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5000812" y="1665942"/>
                      <a:ext cx="2335306" cy="1987494"/>
                      <a:chOff x="5000812" y="1665942"/>
                      <a:chExt cx="2335306" cy="1987494"/>
                    </a:xfrm>
                  </p:grpSpPr>
                  <p:pic>
                    <p:nvPicPr>
                      <p:cNvPr id="8" name="Picture 7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00812" y="1665942"/>
                        <a:ext cx="2335306" cy="198749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6006353" y="1987176"/>
                        <a:ext cx="620683" cy="55399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3000" dirty="0" smtClean="0"/>
                          <a:t>α</a:t>
                        </a:r>
                        <a:r>
                          <a:rPr lang="en-US" dirty="0" smtClean="0"/>
                          <a:t>PL</a:t>
                        </a:r>
                        <a:endParaRPr lang="en-US" dirty="0"/>
                      </a:p>
                    </p:txBody>
                  </p:sp>
                </p:grpSp>
              </p:grp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6857618" y="1553882"/>
                  <a:ext cx="54515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smtClean="0"/>
                    <a:t>PL</a:t>
                  </a:r>
                  <a:endParaRPr lang="en-US" dirty="0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657636" y="2127931"/>
                <a:ext cx="2043085" cy="5539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/>
                  <a:t>Photon Flux</a:t>
                </a:r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922744" y="3508535"/>
              <a:ext cx="248002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Photon Energy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23861" y="3955113"/>
            <a:ext cx="4174123" cy="2817268"/>
            <a:chOff x="3657636" y="4206817"/>
            <a:chExt cx="4174123" cy="2817268"/>
          </a:xfrm>
        </p:grpSpPr>
        <p:sp>
          <p:nvSpPr>
            <p:cNvPr id="43" name="TextBox 42"/>
            <p:cNvSpPr txBox="1"/>
            <p:nvPr/>
          </p:nvSpPr>
          <p:spPr>
            <a:xfrm>
              <a:off x="5075144" y="6470087"/>
              <a:ext cx="248002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Photon Energy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657636" y="4206817"/>
              <a:ext cx="4174123" cy="2263270"/>
              <a:chOff x="3657636" y="4206817"/>
              <a:chExt cx="4174123" cy="226327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018742" y="4206817"/>
                <a:ext cx="2813017" cy="2263270"/>
                <a:chOff x="5000812" y="3877553"/>
                <a:chExt cx="2813017" cy="2263270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5000812" y="3877553"/>
                  <a:ext cx="2813017" cy="2263270"/>
                  <a:chOff x="5000812" y="3877553"/>
                  <a:chExt cx="2813017" cy="2263270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000812" y="3877553"/>
                    <a:ext cx="2477489" cy="2263270"/>
                  </a:xfrm>
                  <a:prstGeom prst="rect">
                    <a:avLst/>
                  </a:prstGeom>
                </p:spPr>
              </p:pic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7063541" y="3928355"/>
                    <a:ext cx="750288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 smtClean="0"/>
                      <a:t>CPL</a:t>
                    </a:r>
                    <a:endParaRPr lang="en-US" dirty="0"/>
                  </a:p>
                </p:txBody>
              </p: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5000812" y="3877554"/>
                  <a:ext cx="2798482" cy="2263269"/>
                  <a:chOff x="5000812" y="3877554"/>
                  <a:chExt cx="2798482" cy="2263269"/>
                </a:xfrm>
              </p:grpSpPr>
              <p:cxnSp>
                <p:nvCxnSpPr>
                  <p:cNvPr id="18" name="Straight Arrow Connector 17"/>
                  <p:cNvCxnSpPr/>
                  <p:nvPr/>
                </p:nvCxnSpPr>
                <p:spPr>
                  <a:xfrm flipV="1">
                    <a:off x="5000812" y="3877554"/>
                    <a:ext cx="0" cy="226326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>
                    <a:off x="5018742" y="6140823"/>
                    <a:ext cx="2780552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5682791" y="4482353"/>
                    <a:ext cx="1125240" cy="1247268"/>
                    <a:chOff x="5682791" y="4482353"/>
                    <a:chExt cx="1125240" cy="1247268"/>
                  </a:xfrm>
                </p:grpSpPr>
                <p:cxnSp>
                  <p:nvCxnSpPr>
                    <p:cNvPr id="32" name="Straight Arrow Connector 31"/>
                    <p:cNvCxnSpPr/>
                    <p:nvPr/>
                  </p:nvCxnSpPr>
                  <p:spPr>
                    <a:xfrm flipH="1" flipV="1">
                      <a:off x="6230470" y="4482353"/>
                      <a:ext cx="14941" cy="856099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5682791" y="5175623"/>
                      <a:ext cx="1125240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000" dirty="0" err="1" smtClean="0"/>
                        <a:t>Epeak</a:t>
                      </a:r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44" name="TextBox 43"/>
              <p:cNvSpPr txBox="1"/>
              <p:nvPr/>
            </p:nvSpPr>
            <p:spPr>
              <a:xfrm>
                <a:off x="3657636" y="4917071"/>
                <a:ext cx="2043085" cy="5539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/>
                  <a:t>Photon Flux</a:t>
                </a:r>
                <a:endParaRPr lang="en-US" dirty="0"/>
              </a:p>
            </p:txBody>
          </p:sp>
        </p:grp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696" y="1853266"/>
            <a:ext cx="1993512" cy="65274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564703"/>
            <a:ext cx="3735699" cy="672780"/>
          </a:xfrm>
          <a:prstGeom prst="rect">
            <a:avLst/>
          </a:prstGeom>
        </p:spPr>
      </p:pic>
      <p:sp>
        <p:nvSpPr>
          <p:cNvPr id="51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spectral fit</a:t>
            </a:r>
          </a:p>
          <a:p>
            <a:pPr marL="635000" lvl="1" indent="-234950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0994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Fits – Simple Power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626" y="1299268"/>
            <a:ext cx="3883850" cy="4039184"/>
          </a:xfrm>
        </p:spPr>
        <p:txBody>
          <a:bodyPr>
            <a:noAutofit/>
          </a:bodyPr>
          <a:lstStyle/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spectral fit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635000" lvl="1" indent="-234950"/>
            <a:endParaRPr lang="en-US" sz="2000" dirty="0" smtClean="0"/>
          </a:p>
        </p:txBody>
      </p:sp>
      <p:pic>
        <p:nvPicPr>
          <p:cNvPr id="10" name="Picture 9" descr="alpha_pow_bin_oneplot_only_good_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76" y="1299268"/>
            <a:ext cx="5021321" cy="51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020" y="5162368"/>
            <a:ext cx="3644491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2200" dirty="0">
                <a:solidFill>
                  <a:schemeClr val="bg1"/>
                </a:solidFill>
              </a:rPr>
              <a:t>In BAT sample, short GRBs are only </a:t>
            </a:r>
            <a:r>
              <a:rPr lang="en-US" sz="2200" dirty="0" smtClean="0">
                <a:solidFill>
                  <a:schemeClr val="bg1"/>
                </a:solidFill>
              </a:rPr>
              <a:t>slightly </a:t>
            </a:r>
            <a:r>
              <a:rPr lang="en-US" sz="2200" dirty="0">
                <a:solidFill>
                  <a:schemeClr val="bg1"/>
                </a:solidFill>
              </a:rPr>
              <a:t>harder than long GRBs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spectral fit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Simple Power Law</a:t>
            </a:r>
            <a:endParaRPr lang="en-US" dirty="0"/>
          </a:p>
        </p:txBody>
      </p:sp>
      <p:pic>
        <p:nvPicPr>
          <p:cNvPr id="6" name="Picture 5" descr="alpha_pow_bin_oneplot_only_good_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76" y="1299268"/>
            <a:ext cx="5021321" cy="51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0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1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7563"/>
            <a:ext cx="8229600" cy="50936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Gamma-ray bursts (GRBs)</a:t>
            </a:r>
          </a:p>
          <a:p>
            <a:r>
              <a:rPr lang="en-US" dirty="0" smtClean="0"/>
              <a:t>Swift Burst Alert Telescope (BAT)</a:t>
            </a:r>
          </a:p>
          <a:p>
            <a:r>
              <a:rPr lang="en-US" dirty="0" smtClean="0"/>
              <a:t>Observed GRB distributions</a:t>
            </a:r>
          </a:p>
          <a:p>
            <a:pPr marL="457200" lvl="1" indent="0">
              <a:buNone/>
            </a:pPr>
            <a:r>
              <a:rPr lang="en-US" dirty="0" smtClean="0"/>
              <a:t>(The 3</a:t>
            </a:r>
            <a:r>
              <a:rPr lang="en-US" baseline="30000" dirty="0" smtClean="0"/>
              <a:t>rd</a:t>
            </a:r>
            <a:r>
              <a:rPr lang="en-US" dirty="0"/>
              <a:t> </a:t>
            </a:r>
            <a:r>
              <a:rPr lang="en-US" dirty="0" smtClean="0"/>
              <a:t>BAT GRB catalog)</a:t>
            </a:r>
          </a:p>
          <a:p>
            <a:r>
              <a:rPr lang="en-US" dirty="0" smtClean="0"/>
              <a:t>Probing intrinsic distribution</a:t>
            </a:r>
          </a:p>
          <a:p>
            <a:pPr lvl="1"/>
            <a:r>
              <a:rPr lang="en-US" dirty="0" smtClean="0"/>
              <a:t>The BAT trigger simulator</a:t>
            </a:r>
          </a:p>
          <a:p>
            <a:r>
              <a:rPr lang="en-US" dirty="0" smtClean="0"/>
              <a:t>GRB rate</a:t>
            </a:r>
          </a:p>
          <a:p>
            <a:pPr lvl="1"/>
            <a:r>
              <a:rPr lang="en-US" dirty="0" smtClean="0"/>
              <a:t>Implication on the high-redshift star-formation history</a:t>
            </a:r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133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(all long GRBs)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pic>
        <p:nvPicPr>
          <p:cNvPr id="3" name="Picture 2" descr="alpha_cutpow_bin_oneplot_only_good_cut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  <p:pic>
        <p:nvPicPr>
          <p:cNvPr id="6" name="Picture 5" descr="Epeak_CP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1228984"/>
            <a:ext cx="4437202" cy="27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pic>
        <p:nvPicPr>
          <p:cNvPr id="3" name="Picture 2" descr="alpha_pow_bin_oneplot_only_good_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364533" cy="4476087"/>
          </a:xfrm>
          <a:prstGeom prst="rect">
            <a:avLst/>
          </a:prstGeom>
        </p:spPr>
      </p:pic>
      <p:pic>
        <p:nvPicPr>
          <p:cNvPr id="10" name="Picture 9" descr="Epeak_CP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1228984"/>
            <a:ext cx="4437202" cy="2774846"/>
          </a:xfrm>
          <a:prstGeom prst="rect">
            <a:avLst/>
          </a:prstGeom>
        </p:spPr>
      </p:pic>
      <p:pic>
        <p:nvPicPr>
          <p:cNvPr id="11" name="Picture 10" descr="alpha_cutpow_bin_oneplot_only_good_cutpo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5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pic>
        <p:nvPicPr>
          <p:cNvPr id="3" name="Picture 2" descr="alpha_pow_bin_oneplot_only_good_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364533" cy="4476087"/>
          </a:xfrm>
          <a:prstGeom prst="rect">
            <a:avLst/>
          </a:prstGeom>
        </p:spPr>
      </p:pic>
      <p:pic>
        <p:nvPicPr>
          <p:cNvPr id="11" name="Picture 10" descr="alpha_cutpow_bin_oneplot_only_good_cutp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30158" y="1299268"/>
            <a:ext cx="5211328" cy="2943170"/>
            <a:chOff x="3657636" y="4206817"/>
            <a:chExt cx="4174123" cy="2817268"/>
          </a:xfrm>
          <a:solidFill>
            <a:schemeClr val="bg1"/>
          </a:solidFill>
        </p:grpSpPr>
        <p:sp>
          <p:nvSpPr>
            <p:cNvPr id="12" name="TextBox 11"/>
            <p:cNvSpPr txBox="1"/>
            <p:nvPr/>
          </p:nvSpPr>
          <p:spPr>
            <a:xfrm>
              <a:off x="5075144" y="6470087"/>
              <a:ext cx="248002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Photon Energy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657636" y="4206817"/>
              <a:ext cx="4174123" cy="2263270"/>
              <a:chOff x="3657636" y="4206817"/>
              <a:chExt cx="4174123" cy="2263270"/>
            </a:xfrm>
            <a:grpFill/>
          </p:grpSpPr>
          <p:grpSp>
            <p:nvGrpSpPr>
              <p:cNvPr id="14" name="Group 13"/>
              <p:cNvGrpSpPr/>
              <p:nvPr/>
            </p:nvGrpSpPr>
            <p:grpSpPr>
              <a:xfrm>
                <a:off x="5018742" y="4206817"/>
                <a:ext cx="2813017" cy="2263270"/>
                <a:chOff x="5000812" y="3877553"/>
                <a:chExt cx="2813017" cy="2263270"/>
              </a:xfrm>
              <a:grpFill/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000812" y="3877553"/>
                  <a:ext cx="2813017" cy="2263270"/>
                  <a:chOff x="5000812" y="3877553"/>
                  <a:chExt cx="2813017" cy="2263270"/>
                </a:xfrm>
                <a:grpFill/>
              </p:grpSpPr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000812" y="3877553"/>
                    <a:ext cx="2477489" cy="2263270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063541" y="3928355"/>
                    <a:ext cx="750288" cy="553998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 smtClean="0"/>
                      <a:t>CPL</a:t>
                    </a:r>
                    <a:endParaRPr lang="en-US" dirty="0"/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5000812" y="3877554"/>
                  <a:ext cx="2798482" cy="2263269"/>
                  <a:chOff x="5000812" y="3877554"/>
                  <a:chExt cx="2798482" cy="2263269"/>
                </a:xfrm>
                <a:grpFill/>
              </p:grpSpPr>
              <p:cxnSp>
                <p:nvCxnSpPr>
                  <p:cNvPr id="18" name="Straight Arrow Connector 17"/>
                  <p:cNvCxnSpPr/>
                  <p:nvPr/>
                </p:nvCxnSpPr>
                <p:spPr>
                  <a:xfrm flipV="1">
                    <a:off x="5000812" y="3877554"/>
                    <a:ext cx="0" cy="226326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5018742" y="6140823"/>
                    <a:ext cx="2780552" cy="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682791" y="4482353"/>
                    <a:ext cx="1125240" cy="1247268"/>
                    <a:chOff x="5682791" y="4482353"/>
                    <a:chExt cx="1125240" cy="1247268"/>
                  </a:xfrm>
                  <a:grpFill/>
                </p:grpSpPr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flipH="1" flipV="1">
                      <a:off x="6230470" y="4482353"/>
                      <a:ext cx="14941" cy="856099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682791" y="5175623"/>
                      <a:ext cx="1125240" cy="553998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000" dirty="0" err="1" smtClean="0"/>
                        <a:t>Epeak</a:t>
                      </a:r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5" name="TextBox 14"/>
              <p:cNvSpPr txBox="1"/>
              <p:nvPr/>
            </p:nvSpPr>
            <p:spPr>
              <a:xfrm>
                <a:off x="3657636" y="4917071"/>
                <a:ext cx="2043085" cy="553998"/>
              </a:xfrm>
              <a:prstGeom prst="rect">
                <a:avLst/>
              </a:prstGeom>
              <a:grp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/>
                  <a:t>Photon Flux</a:t>
                </a:r>
                <a:endParaRPr lang="en-US" dirty="0"/>
              </a:p>
            </p:txBody>
          </p:sp>
        </p:grpSp>
      </p:grpSp>
      <p:cxnSp>
        <p:nvCxnSpPr>
          <p:cNvPr id="4" name="Straight Connector 3"/>
          <p:cNvCxnSpPr/>
          <p:nvPr/>
        </p:nvCxnSpPr>
        <p:spPr>
          <a:xfrm>
            <a:off x="5286325" y="1503650"/>
            <a:ext cx="2476318" cy="161279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116243" y="1102114"/>
            <a:ext cx="2194826" cy="2229144"/>
            <a:chOff x="5116243" y="1102114"/>
            <a:chExt cx="2194826" cy="2229144"/>
          </a:xfrm>
        </p:grpSpPr>
        <p:grpSp>
          <p:nvGrpSpPr>
            <p:cNvPr id="38" name="Group 37"/>
            <p:cNvGrpSpPr/>
            <p:nvPr/>
          </p:nvGrpSpPr>
          <p:grpSpPr>
            <a:xfrm>
              <a:off x="6364687" y="1417638"/>
              <a:ext cx="340163" cy="1289995"/>
              <a:chOff x="10175781" y="1086250"/>
              <a:chExt cx="319490" cy="955013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10309453" y="1086250"/>
                <a:ext cx="16709" cy="95501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175781" y="1086250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0177800" y="2017108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6970906" y="2041263"/>
              <a:ext cx="340163" cy="1289995"/>
              <a:chOff x="10175781" y="1086250"/>
              <a:chExt cx="319490" cy="955013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10309453" y="1086250"/>
                <a:ext cx="16709" cy="95501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0175781" y="1086250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0177800" y="2017108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5116243" y="1102114"/>
              <a:ext cx="340163" cy="1289995"/>
              <a:chOff x="10175781" y="1086250"/>
              <a:chExt cx="319490" cy="95501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10309453" y="1086250"/>
                <a:ext cx="16709" cy="95501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0175781" y="1086250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0177800" y="2017108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670947" y="1385010"/>
              <a:ext cx="340163" cy="1289995"/>
              <a:chOff x="10175781" y="1086250"/>
              <a:chExt cx="319490" cy="955013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10309453" y="1086250"/>
                <a:ext cx="16709" cy="95501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0175781" y="1086250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0177800" y="2017108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04850" y="1714483"/>
              <a:ext cx="340163" cy="1289995"/>
              <a:chOff x="10175781" y="1086250"/>
              <a:chExt cx="319490" cy="955013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0309453" y="1086250"/>
                <a:ext cx="16709" cy="955013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0175781" y="1086250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0177800" y="2017108"/>
                <a:ext cx="317471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8596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(</a:t>
            </a:r>
            <a:r>
              <a:rPr lang="en-US" sz="2400" dirty="0"/>
              <a:t>all long GRBs)</a:t>
            </a:r>
          </a:p>
          <a:p>
            <a:pPr marL="0" indent="0">
              <a:buNone/>
            </a:pPr>
            <a:endParaRPr lang="en-US" sz="2400" dirty="0" smtClean="0"/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pic>
        <p:nvPicPr>
          <p:cNvPr id="6" name="Picture 5" descr="alpha_cutpow_bin_oneplot_only_good_cut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  <p:pic>
        <p:nvPicPr>
          <p:cNvPr id="8" name="Picture 7" descr="Epeak_CP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1228984"/>
            <a:ext cx="4437202" cy="27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lpha_cutpow_bin_oneplot_only_good_cutp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  <p:pic>
        <p:nvPicPr>
          <p:cNvPr id="10" name="Picture 9" descr="Epeak_CP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1228984"/>
            <a:ext cx="4437202" cy="277484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pic>
        <p:nvPicPr>
          <p:cNvPr id="5" name="Picture 4" descr="Epeak_all_with_limit_other_miss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" y="1299268"/>
            <a:ext cx="4113972" cy="37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3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peak_CP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1228984"/>
            <a:ext cx="4437202" cy="2774846"/>
          </a:xfrm>
          <a:prstGeom prst="rect">
            <a:avLst/>
          </a:prstGeom>
        </p:spPr>
      </p:pic>
      <p:pic>
        <p:nvPicPr>
          <p:cNvPr id="10" name="Picture 9" descr="alpha_cutpow_bin_oneplot_only_good_cutp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015924"/>
            <a:ext cx="52533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000" dirty="0" err="1" smtClean="0">
                <a:solidFill>
                  <a:schemeClr val="bg1"/>
                </a:solidFill>
              </a:rPr>
              <a:t>Epeak</a:t>
            </a:r>
            <a:r>
              <a:rPr lang="en-US" sz="3000" dirty="0" smtClean="0">
                <a:solidFill>
                  <a:schemeClr val="bg1"/>
                </a:solidFill>
              </a:rPr>
              <a:t> distribution is </a:t>
            </a:r>
          </a:p>
          <a:p>
            <a:pPr marL="0" lvl="1" algn="ctr"/>
            <a:r>
              <a:rPr lang="en-US" sz="3000" dirty="0" smtClean="0">
                <a:solidFill>
                  <a:schemeClr val="bg1"/>
                </a:solidFill>
              </a:rPr>
              <a:t>instrument dependent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2" name="Picture 11" descr="Epeak_all_with_limit_other_miss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" y="1299268"/>
            <a:ext cx="4113972" cy="37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peak_CP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1228984"/>
            <a:ext cx="4437202" cy="2774846"/>
          </a:xfrm>
          <a:prstGeom prst="rect">
            <a:avLst/>
          </a:prstGeom>
        </p:spPr>
      </p:pic>
      <p:pic>
        <p:nvPicPr>
          <p:cNvPr id="10" name="Picture 9" descr="alpha_cutpow_bin_oneplot_only_good_cutpo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98" y="4003830"/>
            <a:ext cx="4551493" cy="285417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84163" indent="-284163"/>
            <a:r>
              <a:rPr lang="en-US" sz="2400" dirty="0" smtClean="0"/>
              <a:t>Additional criteria for an acceptable spectrum</a:t>
            </a:r>
          </a:p>
          <a:p>
            <a:pPr marL="234950" indent="-234950"/>
            <a:r>
              <a:rPr lang="en-US" sz="2400" dirty="0" smtClean="0"/>
              <a:t>767 GRBs are well-fitted with simple power law.</a:t>
            </a:r>
          </a:p>
          <a:p>
            <a:pPr marL="234950" indent="-234950"/>
            <a:r>
              <a:rPr lang="en-US" sz="2400" dirty="0" smtClean="0"/>
              <a:t>76 </a:t>
            </a:r>
            <a:r>
              <a:rPr lang="en-US" sz="2400" dirty="0"/>
              <a:t>GRBs are fitted better with cutoff power </a:t>
            </a:r>
            <a:r>
              <a:rPr lang="en-US" sz="2400" dirty="0" smtClean="0"/>
              <a:t>law</a:t>
            </a:r>
          </a:p>
          <a:p>
            <a:pPr marL="635000" lvl="1" indent="-234950"/>
            <a:endParaRPr lang="en-US" sz="20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Spectral Fits – Cutoff Power Law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015924"/>
            <a:ext cx="52533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000" dirty="0" err="1" smtClean="0">
                <a:solidFill>
                  <a:schemeClr val="bg1"/>
                </a:solidFill>
              </a:rPr>
              <a:t>Epeak</a:t>
            </a:r>
            <a:r>
              <a:rPr lang="en-US" sz="3000" dirty="0" smtClean="0">
                <a:solidFill>
                  <a:schemeClr val="bg1"/>
                </a:solidFill>
              </a:rPr>
              <a:t> distribution is </a:t>
            </a:r>
          </a:p>
          <a:p>
            <a:pPr marL="0" lvl="1" algn="ctr"/>
            <a:r>
              <a:rPr lang="en-US" sz="3000" dirty="0" smtClean="0">
                <a:solidFill>
                  <a:schemeClr val="bg1"/>
                </a:solidFill>
              </a:rPr>
              <a:t>instrument dependent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2" name="Picture 11" descr="Epeak_all_with_limit_other_miss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" y="1299268"/>
            <a:ext cx="4113972" cy="37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BAT Sensitivity on GRB detections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5" name="Picture 4" descr="energy_flux_vs_T90_best_model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0" y="1415765"/>
            <a:ext cx="7099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5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99" y="2988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Short-hard </a:t>
            </a:r>
            <a:r>
              <a:rPr lang="en-US" dirty="0" err="1" smtClean="0"/>
              <a:t>vs</a:t>
            </a:r>
            <a:r>
              <a:rPr lang="en-US" dirty="0" smtClean="0"/>
              <a:t> long-soft?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3" name="Picture 2" descr="Hardness_T90_witherror_best_model_one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77" y="1441824"/>
            <a:ext cx="6129390" cy="48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3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Redshift and Luminosity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8511" y="1462619"/>
            <a:ext cx="6865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Thanks to the ground-based follow-up campaign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Redshift list compiled by Kevin Chen (U of California, Berkeley)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Info from papers, GCNs, online lists (e.g., GRBOX by Dan </a:t>
            </a:r>
            <a:r>
              <a:rPr lang="en-US" dirty="0" err="1" smtClean="0"/>
              <a:t>Perley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2634032"/>
            <a:ext cx="4646707" cy="3506625"/>
            <a:chOff x="0" y="1924284"/>
            <a:chExt cx="4973277" cy="3982720"/>
          </a:xfrm>
        </p:grpSpPr>
        <p:pic>
          <p:nvPicPr>
            <p:cNvPr id="11" name="Picture 10" descr="redshift_bin_plot_tal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24284"/>
              <a:ext cx="4973277" cy="39827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093" y="2126886"/>
              <a:ext cx="300595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Spectroscopic: 65%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Photo-z: 9%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Host galaxy spectrum: 28%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Host galaxy photo-z: 3%</a:t>
              </a:r>
            </a:p>
            <a:p>
              <a:endParaRPr lang="en-US" dirty="0"/>
            </a:p>
          </p:txBody>
        </p:sp>
      </p:grp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5" name="Picture 4" descr="lum_bin_plot_best_model_15_150k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44" y="2634032"/>
            <a:ext cx="4101829" cy="34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b_profil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46" y="2974757"/>
            <a:ext cx="3541185" cy="3541185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57200" y="1370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are gamma-ray bursts?</a:t>
            </a:r>
            <a:endParaRPr lang="en-US" dirty="0"/>
          </a:p>
        </p:txBody>
      </p:sp>
      <p:sp>
        <p:nvSpPr>
          <p:cNvPr id="20" name="Content Placeholder 9"/>
          <p:cNvSpPr>
            <a:spLocks noGrp="1"/>
          </p:cNvSpPr>
          <p:nvPr>
            <p:ph idx="1"/>
          </p:nvPr>
        </p:nvSpPr>
        <p:spPr>
          <a:xfrm>
            <a:off x="275763" y="1269315"/>
            <a:ext cx="8229600" cy="4915742"/>
          </a:xfrm>
        </p:spPr>
        <p:txBody>
          <a:bodyPr>
            <a:normAutofit/>
          </a:bodyPr>
          <a:lstStyle/>
          <a:p>
            <a:r>
              <a:rPr lang="en-US" dirty="0" smtClean="0"/>
              <a:t>Short pulses in gamma rays</a:t>
            </a:r>
          </a:p>
          <a:p>
            <a:pPr lvl="1"/>
            <a:r>
              <a:rPr lang="en-US" dirty="0"/>
              <a:t>Diverse light curve </a:t>
            </a:r>
            <a:r>
              <a:rPr lang="en-US" dirty="0" smtClean="0"/>
              <a:t>shapes</a:t>
            </a:r>
          </a:p>
          <a:p>
            <a:pPr lvl="1"/>
            <a:r>
              <a:rPr lang="en-US" dirty="0" smtClean="0"/>
              <a:t>Afterglows in x rays, optical, and radio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5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7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Intro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401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Redshift and Luminosity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8511" y="1462619"/>
            <a:ext cx="6865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Thanks to the ground-based follow-up campaign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Redshift list compiled by Kevin Chen (U of California, Berkeley)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Info from papers, GCNs, online lists (e.g., GRBOX by Dan </a:t>
            </a:r>
            <a:r>
              <a:rPr lang="en-US" dirty="0" err="1" smtClean="0"/>
              <a:t>Perley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2634032"/>
            <a:ext cx="4646707" cy="3506625"/>
            <a:chOff x="0" y="1924284"/>
            <a:chExt cx="4973277" cy="3982720"/>
          </a:xfrm>
        </p:grpSpPr>
        <p:pic>
          <p:nvPicPr>
            <p:cNvPr id="11" name="Picture 10" descr="redshift_bin_plot_tal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24284"/>
              <a:ext cx="4973277" cy="39827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76093" y="2126886"/>
              <a:ext cx="300595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Spectroscopic: 65%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Photo-z: 9%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Host galaxy spectrum: 28%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Host galaxy photo-z: 3%</a:t>
              </a:r>
            </a:p>
            <a:p>
              <a:endParaRPr lang="en-US" dirty="0"/>
            </a:p>
          </p:txBody>
        </p:sp>
      </p:grp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18511" y="1514132"/>
            <a:ext cx="7328647" cy="10004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Do we have all we need to</a:t>
            </a:r>
          </a:p>
          <a:p>
            <a:pPr algn="ctr"/>
            <a:r>
              <a:rPr lang="en-US" sz="3600" dirty="0"/>
              <a:t>f</a:t>
            </a:r>
            <a:r>
              <a:rPr lang="en-US" sz="3600" dirty="0" smtClean="0"/>
              <a:t>ind GRB rate?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 descr="lum_bin_plot_best_model_15_150k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44" y="2634032"/>
            <a:ext cx="4101829" cy="34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1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1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Finding intrinsic GRB rate:</a:t>
            </a:r>
            <a:br>
              <a:rPr lang="en-US" dirty="0" smtClean="0"/>
            </a:br>
            <a:r>
              <a:rPr lang="en-US" dirty="0" smtClean="0"/>
              <a:t>A naïve theorist approach…..</a:t>
            </a:r>
            <a:endParaRPr lang="en-US" dirty="0"/>
          </a:p>
        </p:txBody>
      </p:sp>
      <p:pic>
        <p:nvPicPr>
          <p:cNvPr id="4" name="Picture 3" descr="example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1422"/>
            <a:ext cx="3689838" cy="278773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57701" y="4882664"/>
            <a:ext cx="2968965" cy="164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34762" y="4796795"/>
            <a:ext cx="36196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z</a:t>
            </a:r>
            <a:endParaRPr lang="en-US" sz="3500" dirty="0"/>
          </a:p>
        </p:txBody>
      </p:sp>
      <p:sp>
        <p:nvSpPr>
          <p:cNvPr id="9" name="TextBox 8"/>
          <p:cNvSpPr txBox="1"/>
          <p:nvPr/>
        </p:nvSpPr>
        <p:spPr>
          <a:xfrm>
            <a:off x="-1178221" y="3169912"/>
            <a:ext cx="3032000" cy="63094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500" dirty="0" smtClean="0"/>
              <a:t>Number of GRB</a:t>
            </a:r>
            <a:endParaRPr lang="en-US" sz="35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29698" y="2193900"/>
            <a:ext cx="0" cy="26927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 bwMode="auto">
          <a:xfrm>
            <a:off x="2822183" y="5313306"/>
            <a:ext cx="4039502" cy="1335087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2600" dirty="0" smtClean="0">
                <a:solidFill>
                  <a:schemeClr val="bg1"/>
                </a:solidFill>
              </a:rPr>
              <a:t>BAT detection threshold</a:t>
            </a:r>
          </a:p>
          <a:p>
            <a:pPr algn="ctr" defTabSz="442720"/>
            <a:r>
              <a:rPr lang="en-US" sz="2600" dirty="0" smtClean="0">
                <a:solidFill>
                  <a:schemeClr val="bg1"/>
                </a:solidFill>
              </a:rPr>
              <a:t>+</a:t>
            </a:r>
          </a:p>
          <a:p>
            <a:pPr algn="ctr" defTabSz="442720"/>
            <a:r>
              <a:rPr lang="en-US" sz="2600" dirty="0" smtClean="0">
                <a:solidFill>
                  <a:schemeClr val="bg1"/>
                </a:solidFill>
              </a:rPr>
              <a:t>Luminosity Function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46216" y="5192480"/>
            <a:ext cx="2013513" cy="938719"/>
            <a:chOff x="6646216" y="5233667"/>
            <a:chExt cx="2013513" cy="938719"/>
          </a:xfrm>
        </p:grpSpPr>
        <p:cxnSp>
          <p:nvCxnSpPr>
            <p:cNvPr id="24" name="Straight Arrow Connector 23"/>
            <p:cNvCxnSpPr>
              <a:stCxn id="26" idx="1"/>
            </p:cNvCxnSpPr>
            <p:nvPr/>
          </p:nvCxnSpPr>
          <p:spPr>
            <a:xfrm flipH="1">
              <a:off x="6646216" y="5703027"/>
              <a:ext cx="1502016" cy="51588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148232" y="5233667"/>
              <a:ext cx="51149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0" dirty="0" smtClean="0">
                  <a:solidFill>
                    <a:schemeClr val="accent2"/>
                  </a:solidFill>
                </a:rPr>
                <a:t>?</a:t>
              </a:r>
              <a:endParaRPr lang="en-US" sz="5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76355" y="5879566"/>
            <a:ext cx="1374796" cy="938719"/>
            <a:chOff x="6493816" y="5980850"/>
            <a:chExt cx="1374796" cy="938719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6493816" y="6575448"/>
              <a:ext cx="729700" cy="0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357115" y="5980850"/>
              <a:ext cx="51149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0" dirty="0" smtClean="0">
                  <a:solidFill>
                    <a:schemeClr val="accent2"/>
                  </a:solidFill>
                </a:rPr>
                <a:t>?</a:t>
              </a:r>
              <a:endParaRPr lang="en-US" sz="55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92214" y="2049529"/>
            <a:ext cx="7729588" cy="4081670"/>
            <a:chOff x="1592214" y="2049529"/>
            <a:chExt cx="7729588" cy="4081670"/>
          </a:xfrm>
        </p:grpSpPr>
        <p:grpSp>
          <p:nvGrpSpPr>
            <p:cNvPr id="32" name="Group 31"/>
            <p:cNvGrpSpPr/>
            <p:nvPr/>
          </p:nvGrpSpPr>
          <p:grpSpPr>
            <a:xfrm>
              <a:off x="1592214" y="2049529"/>
              <a:ext cx="7729588" cy="4081670"/>
              <a:chOff x="1632217" y="2090716"/>
              <a:chExt cx="7729588" cy="4081670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826666" y="2090716"/>
                <a:ext cx="5535139" cy="3317132"/>
                <a:chOff x="3826666" y="2090716"/>
                <a:chExt cx="5535139" cy="3317132"/>
              </a:xfrm>
            </p:grpSpPr>
            <p:pic>
              <p:nvPicPr>
                <p:cNvPr id="5" name="Picture 4" descr="example.pd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0047" y="2090716"/>
                  <a:ext cx="3771758" cy="2849631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7250897" y="4776906"/>
                  <a:ext cx="361967" cy="6309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500" dirty="0" smtClean="0"/>
                    <a:t>z</a:t>
                  </a:r>
                  <a:endParaRPr lang="en-US" sz="35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826666" y="3322312"/>
                  <a:ext cx="3032000" cy="630942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500" dirty="0" smtClean="0"/>
                    <a:t>Number of GRB</a:t>
                  </a:r>
                  <a:endParaRPr lang="en-US" sz="3500" dirty="0"/>
                </a:p>
              </p:txBody>
            </p:sp>
          </p:grpSp>
          <p:sp>
            <p:nvSpPr>
              <p:cNvPr id="16" name="Curved Up Arrow 15"/>
              <p:cNvSpPr/>
              <p:nvPr/>
            </p:nvSpPr>
            <p:spPr>
              <a:xfrm>
                <a:off x="1632217" y="5506419"/>
                <a:ext cx="6377416" cy="665967"/>
              </a:xfrm>
              <a:prstGeom prst="curvedUpArrow">
                <a:avLst/>
              </a:prstGeom>
              <a:solidFill>
                <a:srgbClr val="000090"/>
              </a:solidFill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5908893" y="4853613"/>
              <a:ext cx="2968965" cy="164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648937" y="2206455"/>
              <a:ext cx="0" cy="26927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ounded Rectangle 17"/>
          <p:cNvSpPr/>
          <p:nvPr/>
        </p:nvSpPr>
        <p:spPr bwMode="auto">
          <a:xfrm>
            <a:off x="3355815" y="2695174"/>
            <a:ext cx="2553078" cy="949475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4200" dirty="0" smtClean="0">
                <a:solidFill>
                  <a:schemeClr val="bg1"/>
                </a:solidFill>
              </a:rPr>
              <a:t>DONE!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822183" y="2617072"/>
            <a:ext cx="3479787" cy="1105680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4200" dirty="0" smtClean="0">
                <a:solidFill>
                  <a:schemeClr val="bg1"/>
                </a:solidFill>
              </a:rPr>
              <a:t>However…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0883" y="1834423"/>
            <a:ext cx="2094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Observation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09474" y="1772530"/>
            <a:ext cx="1438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Intrinsic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39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4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41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7309" y="4995163"/>
            <a:ext cx="995649" cy="1353762"/>
            <a:chOff x="247309" y="4995163"/>
            <a:chExt cx="995649" cy="1353762"/>
          </a:xfrm>
        </p:grpSpPr>
        <p:sp>
          <p:nvSpPr>
            <p:cNvPr id="43" name="TextBox 42"/>
            <p:cNvSpPr txBox="1"/>
            <p:nvPr/>
          </p:nvSpPr>
          <p:spPr>
            <a:xfrm>
              <a:off x="247309" y="5410206"/>
              <a:ext cx="51149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0" dirty="0" smtClean="0">
                  <a:solidFill>
                    <a:schemeClr val="accent2"/>
                  </a:solidFill>
                </a:rPr>
                <a:t>?</a:t>
              </a:r>
              <a:endParaRPr lang="en-US" sz="5500" dirty="0">
                <a:solidFill>
                  <a:schemeClr val="accent2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711773" y="4995163"/>
              <a:ext cx="531185" cy="636285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-16604" y="6235637"/>
            <a:ext cx="31834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accent2"/>
                </a:solidFill>
              </a:rPr>
              <a:t>e.g., </a:t>
            </a:r>
            <a:r>
              <a:rPr lang="en-US" sz="2300" dirty="0" err="1" smtClean="0">
                <a:solidFill>
                  <a:schemeClr val="accent2"/>
                </a:solidFill>
              </a:rPr>
              <a:t>Fynbo</a:t>
            </a:r>
            <a:r>
              <a:rPr lang="en-US" sz="2300" dirty="0" smtClean="0">
                <a:solidFill>
                  <a:schemeClr val="accent2"/>
                </a:solidFill>
              </a:rPr>
              <a:t> et al. 2009</a:t>
            </a:r>
            <a:endParaRPr lang="en-US" sz="23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9496" y="1118083"/>
            <a:ext cx="9276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8953"/>
            <a:r>
              <a:rPr kumimoji="1" lang="en-US" altLang="zh-TW" sz="2200" dirty="0" smtClean="0">
                <a:ea typeface="新細明體" pitchFamily="18" charset="-120"/>
              </a:rPr>
              <a:t>1. </a:t>
            </a:r>
            <a:r>
              <a:rPr kumimoji="1" lang="en-US" altLang="zh-TW" sz="2200" dirty="0" smtClean="0">
                <a:solidFill>
                  <a:srgbClr val="FF0000"/>
                </a:solidFill>
                <a:ea typeface="新細明體" pitchFamily="18" charset="-120"/>
              </a:rPr>
              <a:t>Rate</a:t>
            </a:r>
            <a:r>
              <a:rPr kumimoji="1" lang="en-US" altLang="zh-TW" sz="2200" dirty="0" smtClean="0">
                <a:ea typeface="新細明體" pitchFamily="18" charset="-120"/>
              </a:rPr>
              <a:t> </a:t>
            </a:r>
            <a:r>
              <a:rPr kumimoji="1" lang="en-US" altLang="zh-TW" sz="2200" dirty="0">
                <a:solidFill>
                  <a:srgbClr val="FF0000"/>
                </a:solidFill>
                <a:ea typeface="新細明體" pitchFamily="18" charset="-120"/>
              </a:rPr>
              <a:t>trigger</a:t>
            </a:r>
            <a:r>
              <a:rPr kumimoji="1" lang="en-US" altLang="zh-TW" sz="2200" dirty="0">
                <a:ea typeface="新細明體" pitchFamily="18" charset="-120"/>
              </a:rPr>
              <a:t> followed by image threshold: </a:t>
            </a:r>
          </a:p>
          <a:p>
            <a:pPr marL="238125" lvl="1" defTabSz="408953">
              <a:buFontTx/>
              <a:buChar char="•"/>
            </a:pPr>
            <a:r>
              <a:rPr kumimoji="1" lang="en-US" altLang="zh-TW" sz="2200" dirty="0">
                <a:ea typeface="新細明體" pitchFamily="18" charset="-120"/>
              </a:rPr>
              <a:t> &gt; 500 different trigger criteria </a:t>
            </a:r>
          </a:p>
          <a:p>
            <a:pPr marL="238125" lvl="1" defTabSz="408953">
              <a:buFontTx/>
              <a:buChar char="•"/>
            </a:pPr>
            <a:r>
              <a:rPr kumimoji="1" lang="en-US" altLang="zh-TW" sz="2200" dirty="0">
                <a:ea typeface="新細明體" pitchFamily="18" charset="-120"/>
              </a:rPr>
              <a:t> Each trigger criterion has different </a:t>
            </a:r>
          </a:p>
          <a:p>
            <a:pPr marL="454025" lvl="2" indent="173038" defTabSz="408953">
              <a:buFontTx/>
              <a:buChar char="•"/>
            </a:pPr>
            <a:r>
              <a:rPr kumimoji="1" lang="en-US" altLang="zh-TW" sz="2200" dirty="0">
                <a:ea typeface="新細明體" pitchFamily="18" charset="-120"/>
              </a:rPr>
              <a:t> energy </a:t>
            </a:r>
            <a:r>
              <a:rPr kumimoji="1" lang="en-US" altLang="zh-TW" sz="2200" dirty="0" smtClean="0">
                <a:ea typeface="新細明體" pitchFamily="18" charset="-120"/>
              </a:rPr>
              <a:t>bands, time periods, signal</a:t>
            </a:r>
            <a:r>
              <a:rPr kumimoji="1" lang="en-US" altLang="zh-TW" sz="2200" dirty="0">
                <a:ea typeface="新細明體" pitchFamily="18" charset="-120"/>
              </a:rPr>
              <a:t>-to-noise </a:t>
            </a:r>
            <a:r>
              <a:rPr kumimoji="1" lang="en-US" altLang="zh-TW" sz="2200" dirty="0" smtClean="0">
                <a:ea typeface="新細明體" pitchFamily="18" charset="-120"/>
              </a:rPr>
              <a:t>thresholds, </a:t>
            </a:r>
            <a:r>
              <a:rPr kumimoji="1" lang="en-US" altLang="zh-TW" sz="2200" dirty="0" err="1" smtClean="0">
                <a:ea typeface="新細明體" pitchFamily="18" charset="-120"/>
              </a:rPr>
              <a:t>etc</a:t>
            </a:r>
            <a:endParaRPr kumimoji="1" lang="en-US" altLang="zh-TW" sz="2200" baseline="-25000" dirty="0">
              <a:ea typeface="新細明體" pitchFamily="18" charset="-120"/>
            </a:endParaRPr>
          </a:p>
          <a:p>
            <a:pPr marL="227013" defTabSz="408953">
              <a:buFontTx/>
              <a:buChar char="•"/>
            </a:pPr>
            <a:r>
              <a:rPr kumimoji="1" lang="en-US" altLang="zh-TW" sz="2200" baseline="-25000" dirty="0">
                <a:ea typeface="新細明體" pitchFamily="18" charset="-120"/>
              </a:rPr>
              <a:t> </a:t>
            </a:r>
            <a:r>
              <a:rPr kumimoji="1" lang="en-US" altLang="zh-TW" sz="2200" dirty="0">
                <a:ea typeface="新細明體" pitchFamily="18" charset="-120"/>
              </a:rPr>
              <a:t>Image threshold: Additional thresholds for localization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9024" y="3006126"/>
            <a:ext cx="8933688" cy="3079350"/>
            <a:chOff x="-1911096" y="1234440"/>
            <a:chExt cx="9390888" cy="4370832"/>
          </a:xfrm>
        </p:grpSpPr>
        <p:pic>
          <p:nvPicPr>
            <p:cNvPr id="3" name="Picture 2" descr="GRB_lc_sim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0" t="11265" r="11032" b="11379"/>
            <a:stretch/>
          </p:blipFill>
          <p:spPr>
            <a:xfrm>
              <a:off x="1828800" y="1234440"/>
              <a:ext cx="5650992" cy="4370832"/>
            </a:xfrm>
            <a:prstGeom prst="rect">
              <a:avLst/>
            </a:prstGeom>
          </p:spPr>
        </p:pic>
        <p:pic>
          <p:nvPicPr>
            <p:cNvPr id="65" name="Picture 64" descr="GRB_lc_sim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4" t="11265" r="11004" b="11378"/>
            <a:stretch/>
          </p:blipFill>
          <p:spPr>
            <a:xfrm>
              <a:off x="-1911096" y="1234440"/>
              <a:ext cx="3822192" cy="437083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05" y="18621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Trigger Algorithm of the BAT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45287" y="6249964"/>
            <a:ext cx="84055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8953"/>
            <a:r>
              <a:rPr kumimoji="1" lang="en-US" altLang="zh-TW" sz="2200" dirty="0" smtClean="0">
                <a:ea typeface="新細明體" pitchFamily="18" charset="-120"/>
              </a:rPr>
              <a:t>2. </a:t>
            </a:r>
            <a:r>
              <a:rPr kumimoji="1" lang="en-US" altLang="zh-TW" sz="2200" dirty="0" smtClean="0">
                <a:solidFill>
                  <a:srgbClr val="FF0000"/>
                </a:solidFill>
                <a:ea typeface="新細明體" pitchFamily="18" charset="-120"/>
              </a:rPr>
              <a:t>Image trigger</a:t>
            </a:r>
            <a:r>
              <a:rPr kumimoji="1" lang="en-US" altLang="zh-TW" sz="2200" dirty="0" smtClean="0">
                <a:ea typeface="新細明體" pitchFamily="18" charset="-120"/>
              </a:rPr>
              <a:t>: Creating images every </a:t>
            </a:r>
            <a:r>
              <a:rPr kumimoji="1" lang="zh-TW" altLang="en-US" sz="2200" dirty="0" smtClean="0">
                <a:ea typeface="新細明體" pitchFamily="18" charset="-120"/>
              </a:rPr>
              <a:t>～</a:t>
            </a:r>
            <a:r>
              <a:rPr kumimoji="1" lang="en-US" altLang="zh-TW" sz="2200" dirty="0" smtClean="0">
                <a:ea typeface="新細明體" pitchFamily="18" charset="-120"/>
              </a:rPr>
              <a:t> min to look for bursts</a:t>
            </a:r>
            <a:endParaRPr kumimoji="1" lang="en-US" altLang="zh-TW" sz="2200" dirty="0" smtClean="0">
              <a:solidFill>
                <a:schemeClr val="tx1"/>
              </a:solidFill>
              <a:ea typeface="新細明體" pitchFamily="18" charset="-12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45287" y="5488540"/>
            <a:ext cx="80602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43711" y="5788299"/>
            <a:ext cx="80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202711" y="3100145"/>
            <a:ext cx="6117336" cy="2816352"/>
            <a:chOff x="457200" y="861907"/>
            <a:chExt cx="7044268" cy="3445393"/>
          </a:xfrm>
        </p:grpSpPr>
        <p:sp>
          <p:nvSpPr>
            <p:cNvPr id="29" name="Rectangle 28"/>
            <p:cNvSpPr/>
            <p:nvPr/>
          </p:nvSpPr>
          <p:spPr>
            <a:xfrm>
              <a:off x="3623733" y="861907"/>
              <a:ext cx="1176811" cy="343916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Fore-ground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24667" y="861907"/>
              <a:ext cx="99906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7200" y="861907"/>
              <a:ext cx="2161823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 1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00544" y="861907"/>
              <a:ext cx="119385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83112" y="868140"/>
              <a:ext cx="1518356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2400008" y="3114268"/>
            <a:ext cx="6120818" cy="2812419"/>
            <a:chOff x="457200" y="861907"/>
            <a:chExt cx="7044268" cy="3445393"/>
          </a:xfrm>
        </p:grpSpPr>
        <p:sp>
          <p:nvSpPr>
            <p:cNvPr id="36" name="Rectangle 35"/>
            <p:cNvSpPr/>
            <p:nvPr/>
          </p:nvSpPr>
          <p:spPr>
            <a:xfrm>
              <a:off x="3623733" y="861907"/>
              <a:ext cx="1176811" cy="343916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Fore-ground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24667" y="861907"/>
              <a:ext cx="99906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57200" y="861907"/>
              <a:ext cx="2161823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 1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00544" y="861907"/>
              <a:ext cx="119385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83112" y="868140"/>
              <a:ext cx="1518356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481252" y="3105240"/>
            <a:ext cx="6117336" cy="2816352"/>
            <a:chOff x="457200" y="861907"/>
            <a:chExt cx="7044268" cy="3445393"/>
          </a:xfrm>
        </p:grpSpPr>
        <p:sp>
          <p:nvSpPr>
            <p:cNvPr id="42" name="Rectangle 41"/>
            <p:cNvSpPr/>
            <p:nvPr/>
          </p:nvSpPr>
          <p:spPr>
            <a:xfrm>
              <a:off x="3623733" y="861907"/>
              <a:ext cx="1176811" cy="343916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Fore-ground</a:t>
              </a:r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624667" y="861907"/>
              <a:ext cx="99906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" y="861907"/>
              <a:ext cx="2161823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 1</a:t>
              </a:r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544" y="861907"/>
              <a:ext cx="119385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83112" y="868140"/>
              <a:ext cx="1518356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-537396" y="3119356"/>
            <a:ext cx="6117336" cy="2816352"/>
            <a:chOff x="457200" y="861907"/>
            <a:chExt cx="7044268" cy="3445393"/>
          </a:xfrm>
        </p:grpSpPr>
        <p:sp>
          <p:nvSpPr>
            <p:cNvPr id="48" name="Rectangle 47"/>
            <p:cNvSpPr/>
            <p:nvPr/>
          </p:nvSpPr>
          <p:spPr>
            <a:xfrm>
              <a:off x="3623733" y="861907"/>
              <a:ext cx="1176811" cy="343916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Fore-ground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24667" y="861907"/>
              <a:ext cx="99906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57200" y="861907"/>
              <a:ext cx="2161823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 1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00544" y="861907"/>
              <a:ext cx="119385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83112" y="868140"/>
              <a:ext cx="1518356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01005" y="3124451"/>
            <a:ext cx="6117336" cy="2816352"/>
            <a:chOff x="457200" y="861907"/>
            <a:chExt cx="7044268" cy="3445393"/>
          </a:xfrm>
        </p:grpSpPr>
        <p:sp>
          <p:nvSpPr>
            <p:cNvPr id="54" name="Rectangle 53"/>
            <p:cNvSpPr/>
            <p:nvPr/>
          </p:nvSpPr>
          <p:spPr>
            <a:xfrm>
              <a:off x="3623733" y="861907"/>
              <a:ext cx="1176811" cy="343916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Fore-ground</a:t>
              </a: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24667" y="861907"/>
              <a:ext cx="99906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57200" y="861907"/>
              <a:ext cx="2161823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 1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800544" y="861907"/>
              <a:ext cx="119385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983112" y="868140"/>
              <a:ext cx="1518356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212514" y="3110335"/>
            <a:ext cx="6117336" cy="2816352"/>
            <a:chOff x="457200" y="861907"/>
            <a:chExt cx="7044268" cy="3445393"/>
          </a:xfrm>
        </p:grpSpPr>
        <p:sp>
          <p:nvSpPr>
            <p:cNvPr id="60" name="Rectangle 59"/>
            <p:cNvSpPr/>
            <p:nvPr/>
          </p:nvSpPr>
          <p:spPr>
            <a:xfrm>
              <a:off x="3623733" y="861907"/>
              <a:ext cx="1176811" cy="343916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Fore-ground</a:t>
              </a:r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624667" y="861907"/>
              <a:ext cx="99906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57200" y="861907"/>
              <a:ext cx="2161823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 1</a:t>
              </a:r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0544" y="861907"/>
              <a:ext cx="1193856" cy="34391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Elapse</a:t>
              </a:r>
            </a:p>
            <a:p>
              <a:pPr algn="ctr"/>
              <a:r>
                <a:rPr lang="en-US" dirty="0" smtClean="0"/>
                <a:t>Time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83112" y="868140"/>
              <a:ext cx="1518356" cy="343916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Background</a:t>
              </a:r>
            </a:p>
            <a:p>
              <a:pPr algn="ctr"/>
              <a:r>
                <a:rPr lang="en-US" dirty="0"/>
                <a:t>2</a:t>
              </a:r>
            </a:p>
          </p:txBody>
        </p:sp>
      </p:grpSp>
      <p:sp>
        <p:nvSpPr>
          <p:cNvPr id="71" name="Rectangle 70"/>
          <p:cNvSpPr/>
          <p:nvPr/>
        </p:nvSpPr>
        <p:spPr>
          <a:xfrm>
            <a:off x="3993667" y="3140297"/>
            <a:ext cx="990665" cy="279541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4245864" y="3602768"/>
            <a:ext cx="549367" cy="67036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528952" y="4335149"/>
            <a:ext cx="6532558" cy="190821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                      Create Image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Check image threshold</a:t>
            </a:r>
          </a:p>
          <a:p>
            <a:pPr marL="91440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Signal-to-noise ratio using image background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Localization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Known </a:t>
            </a:r>
            <a:r>
              <a:rPr lang="en-US" sz="2200" dirty="0" err="1" smtClean="0">
                <a:solidFill>
                  <a:schemeClr val="bg1"/>
                </a:solidFill>
              </a:rPr>
              <a:t>souce</a:t>
            </a:r>
            <a:r>
              <a:rPr lang="en-US" sz="2200" dirty="0" smtClean="0">
                <a:solidFill>
                  <a:schemeClr val="bg1"/>
                </a:solidFill>
              </a:rPr>
              <a:t>? Check with on-board sky catalog</a:t>
            </a:r>
            <a:endParaRPr lang="en-US" sz="2200" dirty="0" smtClean="0">
              <a:solidFill>
                <a:srgbClr val="FFFF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96088" y="2572947"/>
            <a:ext cx="3365224" cy="89255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Triggered!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(</a:t>
            </a:r>
            <a:r>
              <a:rPr lang="en-US" sz="2200" dirty="0" err="1" smtClean="0">
                <a:solidFill>
                  <a:srgbClr val="FFFFFF"/>
                </a:solidFill>
              </a:rPr>
              <a:t>Sigmal</a:t>
            </a:r>
            <a:r>
              <a:rPr lang="en-US" sz="2200" dirty="0" smtClean="0">
                <a:solidFill>
                  <a:srgbClr val="FFFFFF"/>
                </a:solidFill>
              </a:rPr>
              <a:t>-to-noise ratio &gt; 6.5)</a:t>
            </a:r>
          </a:p>
        </p:txBody>
      </p:sp>
      <p:grpSp>
        <p:nvGrpSpPr>
          <p:cNvPr id="69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7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72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713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" grpId="0" animBg="1"/>
      <p:bldP spid="74" grpId="0" animBg="1"/>
      <p:bldP spid="74" grpId="1" animBg="1"/>
      <p:bldP spid="75" grpId="0" animBg="1"/>
      <p:bldP spid="75" grpId="1" animBg="1"/>
      <p:bldP spid="73" grpId="0" animBg="1"/>
      <p:bldP spid="7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5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Swift’s Data to Probe </a:t>
            </a:r>
            <a:br>
              <a:rPr lang="en-US" dirty="0" smtClean="0"/>
            </a:br>
            <a:r>
              <a:rPr lang="en-US" dirty="0" smtClean="0"/>
              <a:t>The Intrinsic GRB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5158"/>
            <a:ext cx="8229600" cy="4525963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Difficulties of reconstructing the intrinsic rate from the observed rate:</a:t>
            </a:r>
          </a:p>
          <a:p>
            <a:pPr lvl="1"/>
            <a:r>
              <a:rPr lang="en-US" dirty="0" smtClean="0"/>
              <a:t>Swift is not a single-threshold telescope</a:t>
            </a:r>
          </a:p>
          <a:p>
            <a:pPr lvl="1"/>
            <a:r>
              <a:rPr lang="en-US" dirty="0" smtClean="0"/>
              <a:t>The selection bias from observations</a:t>
            </a:r>
          </a:p>
          <a:p>
            <a:r>
              <a:rPr lang="en-US" dirty="0" smtClean="0"/>
              <a:t>Goal of this work:</a:t>
            </a:r>
          </a:p>
          <a:p>
            <a:pPr lvl="1"/>
            <a:r>
              <a:rPr lang="en-US" dirty="0" smtClean="0"/>
              <a:t>Search for the intrinsic rate by simulating the complex Swift trigger algorithm</a:t>
            </a:r>
          </a:p>
          <a:p>
            <a:pPr lvl="1"/>
            <a:r>
              <a:rPr lang="en-US" dirty="0" smtClean="0"/>
              <a:t>Trigger simulator: Generally follows the same process as the actual BAT trigger algorithm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7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871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ux_angle_realGRBs_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72"/>
            <a:ext cx="5184357" cy="3916874"/>
          </a:xfrm>
          <a:prstGeom prst="rect">
            <a:avLst/>
          </a:prstGeom>
        </p:spPr>
      </p:pic>
      <p:pic>
        <p:nvPicPr>
          <p:cNvPr id="11" name="Picture 10" descr="flux_angle_Swiftlc_z360_lum5205_n0084_n1207_n2070_alpha065_beta300_Yonetoku_mod18_noevo_ndet26884_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74" y="1454646"/>
            <a:ext cx="5088120" cy="3844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/>
          <a:lstStyle/>
          <a:p>
            <a:r>
              <a:rPr lang="en-US" dirty="0" smtClean="0"/>
              <a:t>Sensitivity Comparisons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697" y="5287246"/>
            <a:ext cx="4455880" cy="12003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Real BAT-detected GRBs </a:t>
            </a:r>
            <a:r>
              <a:rPr lang="en-US" sz="1600" dirty="0" smtClean="0"/>
              <a:t>(Sakamoto et al. 2009)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Total triggered bursts: 324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303 rate trigger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21 image trigger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0667" y="5287246"/>
            <a:ext cx="4013200" cy="12003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Our simulations: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Total triggered bursts: 1400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1347 rate trigger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53 image trigger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97" y="992981"/>
            <a:ext cx="885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Grid ID: ID name on the detector’s plane, related to incoming angle</a:t>
            </a:r>
            <a:endParaRPr lang="en-US" sz="2400" dirty="0"/>
          </a:p>
        </p:txBody>
      </p:sp>
      <p:grpSp>
        <p:nvGrpSpPr>
          <p:cNvPr id="15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7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773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37388477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1080" y="5060177"/>
            <a:ext cx="8225329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Redshift and Luminosity distributions </a:t>
            </a:r>
          </a:p>
          <a:p>
            <a:r>
              <a:rPr lang="en-US" sz="2400" dirty="0" smtClean="0"/>
              <a:t>    (</a:t>
            </a:r>
            <a:r>
              <a:rPr lang="en-US" sz="2400" dirty="0"/>
              <a:t>functional form from </a:t>
            </a:r>
            <a:r>
              <a:rPr lang="en-US" sz="2400" dirty="0" err="1"/>
              <a:t>Wanderman</a:t>
            </a:r>
            <a:r>
              <a:rPr lang="en-US" sz="2400" dirty="0"/>
              <a:t> et al. 2010)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Spectral distribution (</a:t>
            </a:r>
            <a:r>
              <a:rPr lang="en-US" sz="2400" dirty="0" err="1" smtClean="0"/>
              <a:t>E</a:t>
            </a:r>
            <a:r>
              <a:rPr lang="en-US" sz="2000" dirty="0" err="1" smtClean="0"/>
              <a:t>peak</a:t>
            </a:r>
            <a:r>
              <a:rPr lang="en-US" sz="2400" dirty="0" smtClean="0"/>
              <a:t>, alpha, beta of the BAND function)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Pulse shapes (from real Swift observations)</a:t>
            </a: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137372" y="4780767"/>
            <a:ext cx="0" cy="27941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1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3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448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47297329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15927" y="5060177"/>
            <a:ext cx="6160661" cy="1200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Different burst incident angles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Different background levels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Option of including spectral (</a:t>
            </a:r>
            <a:r>
              <a:rPr lang="en-US" sz="2400" dirty="0" err="1" smtClean="0"/>
              <a:t>E</a:t>
            </a:r>
            <a:r>
              <a:rPr lang="en-US" sz="2000" dirty="0" err="1" smtClean="0"/>
              <a:t>peak</a:t>
            </a:r>
            <a:r>
              <a:rPr lang="en-US" sz="2400" dirty="0" smtClean="0"/>
              <a:t>) evolution</a:t>
            </a: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412117" y="4780767"/>
            <a:ext cx="0" cy="27941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5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859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07910387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38019" y="5060177"/>
            <a:ext cx="224933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Rate triggers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Image triggers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762686" y="4780767"/>
            <a:ext cx="0" cy="27941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5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123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1344091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06058" y="5060177"/>
            <a:ext cx="6980741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Redshift sample (</a:t>
            </a:r>
            <a:r>
              <a:rPr lang="en-US" sz="2400" dirty="0" err="1" smtClean="0"/>
              <a:t>Fynbo</a:t>
            </a:r>
            <a:r>
              <a:rPr lang="en-US" sz="2400" dirty="0" smtClean="0"/>
              <a:t> et al. 2009)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Peak-flux sample (Sakamoto et al. 2011)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Swift’s detection per year (e.g., </a:t>
            </a:r>
            <a:r>
              <a:rPr lang="en-US" sz="2400" dirty="0" err="1" smtClean="0"/>
              <a:t>Gehrels</a:t>
            </a:r>
            <a:r>
              <a:rPr lang="en-US" sz="2400" dirty="0" smtClean="0"/>
              <a:t> et al. 2012)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E</a:t>
            </a:r>
            <a:r>
              <a:rPr lang="en-US" sz="2000" dirty="0" err="1" smtClean="0"/>
              <a:t>peak</a:t>
            </a:r>
            <a:r>
              <a:rPr lang="en-US" sz="2400" dirty="0" smtClean="0"/>
              <a:t>, </a:t>
            </a:r>
            <a:r>
              <a:rPr lang="en-US" sz="2400" dirty="0" err="1" smtClean="0"/>
              <a:t>E</a:t>
            </a:r>
            <a:r>
              <a:rPr lang="en-US" sz="2000" dirty="0" err="1" smtClean="0"/>
              <a:t>iso</a:t>
            </a:r>
            <a:r>
              <a:rPr lang="en-US" sz="2400" dirty="0" smtClean="0"/>
              <a:t> (e.g., Butler et al. 2007, 2010)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132211" y="4780767"/>
            <a:ext cx="0" cy="27941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5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10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7307805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rved Up Arrow 7"/>
          <p:cNvSpPr/>
          <p:nvPr/>
        </p:nvSpPr>
        <p:spPr>
          <a:xfrm>
            <a:off x="682423" y="2336212"/>
            <a:ext cx="8004377" cy="1150264"/>
          </a:xfrm>
          <a:prstGeom prst="curvedUpArrow">
            <a:avLst/>
          </a:prstGeom>
          <a:solidFill>
            <a:srgbClr val="000090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610681" y="2077923"/>
            <a:ext cx="4039502" cy="516578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2600" dirty="0">
                <a:solidFill>
                  <a:schemeClr val="bg1"/>
                </a:solidFill>
              </a:rPr>
              <a:t>If does not match well </a:t>
            </a:r>
            <a:r>
              <a:rPr lang="en-US" sz="2600" dirty="0">
                <a:solidFill>
                  <a:schemeClr val="bg1"/>
                </a:solidFill>
                <a:sym typeface="Wingdings"/>
              </a:rPr>
              <a:t>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371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b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03" y="3230130"/>
            <a:ext cx="4498898" cy="3610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025"/>
            <a:ext cx="8229600" cy="1143000"/>
          </a:xfrm>
        </p:spPr>
        <p:txBody>
          <a:bodyPr/>
          <a:lstStyle/>
          <a:p>
            <a:r>
              <a:rPr lang="en-US" dirty="0" smtClean="0"/>
              <a:t>What are gamma-ray bursts?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75763" y="1269315"/>
            <a:ext cx="8229600" cy="4915742"/>
          </a:xfrm>
        </p:spPr>
        <p:txBody>
          <a:bodyPr>
            <a:normAutofit/>
          </a:bodyPr>
          <a:lstStyle/>
          <a:p>
            <a:r>
              <a:rPr lang="en-US" dirty="0" smtClean="0"/>
              <a:t>Short pulses in gamma rays</a:t>
            </a:r>
          </a:p>
          <a:p>
            <a:pPr lvl="1"/>
            <a:r>
              <a:rPr lang="en-US" dirty="0"/>
              <a:t>Diverse light curve </a:t>
            </a:r>
            <a:r>
              <a:rPr lang="en-US" dirty="0" smtClean="0"/>
              <a:t>shapes</a:t>
            </a:r>
          </a:p>
          <a:p>
            <a:pPr lvl="1"/>
            <a:r>
              <a:rPr lang="en-US" dirty="0" smtClean="0"/>
              <a:t>Afterglows in x rays, optical, and radio</a:t>
            </a:r>
          </a:p>
          <a:p>
            <a:r>
              <a:rPr lang="en-US" dirty="0" smtClean="0"/>
              <a:t>Extremely bright</a:t>
            </a:r>
          </a:p>
          <a:p>
            <a:r>
              <a:rPr lang="en-US" dirty="0" smtClean="0"/>
              <a:t>Visible out to very high redshift</a:t>
            </a:r>
          </a:p>
          <a:p>
            <a:pPr lvl="1"/>
            <a:r>
              <a:rPr lang="en-US" dirty="0" smtClean="0"/>
              <a:t>Redshift range: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0.03 – 9.38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Intro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159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79116581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rved Up Arrow 7"/>
          <p:cNvSpPr/>
          <p:nvPr/>
        </p:nvSpPr>
        <p:spPr>
          <a:xfrm>
            <a:off x="682423" y="2336212"/>
            <a:ext cx="8004377" cy="1150264"/>
          </a:xfrm>
          <a:prstGeom prst="curvedUpArrow">
            <a:avLst/>
          </a:prstGeom>
          <a:solidFill>
            <a:srgbClr val="000090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610681" y="2077923"/>
            <a:ext cx="4039502" cy="516578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2600" dirty="0">
                <a:solidFill>
                  <a:schemeClr val="bg1"/>
                </a:solidFill>
              </a:rPr>
              <a:t>If does not match well </a:t>
            </a:r>
            <a:r>
              <a:rPr lang="en-US" sz="2600" dirty="0">
                <a:solidFill>
                  <a:schemeClr val="bg1"/>
                </a:solidFill>
                <a:sym typeface="Wingdings"/>
              </a:rPr>
              <a:t>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823821" y="2757405"/>
            <a:ext cx="3826362" cy="101940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1937" y="2957943"/>
            <a:ext cx="32920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</a:rPr>
              <a:t>&gt; </a:t>
            </a:r>
            <a:r>
              <a:rPr lang="en-US" sz="3800" dirty="0" smtClean="0">
                <a:solidFill>
                  <a:srgbClr val="FFFFFF"/>
                </a:solidFill>
              </a:rPr>
              <a:t>5700 Years…..</a:t>
            </a:r>
            <a:endParaRPr lang="en-US" sz="3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0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43680663"/>
              </p:ext>
            </p:extLst>
          </p:nvPr>
        </p:nvGraphicFramePr>
        <p:xfrm>
          <a:off x="359598" y="3486476"/>
          <a:ext cx="8537446" cy="129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rved Up Arrow 7"/>
          <p:cNvSpPr/>
          <p:nvPr/>
        </p:nvSpPr>
        <p:spPr>
          <a:xfrm>
            <a:off x="682423" y="2336212"/>
            <a:ext cx="8004377" cy="1150264"/>
          </a:xfrm>
          <a:prstGeom prst="curvedUpArrow">
            <a:avLst/>
          </a:prstGeom>
          <a:solidFill>
            <a:srgbClr val="000090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610681" y="2077923"/>
            <a:ext cx="4039502" cy="516578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2600" dirty="0">
                <a:solidFill>
                  <a:schemeClr val="bg1"/>
                </a:solidFill>
              </a:rPr>
              <a:t>If does not match well </a:t>
            </a:r>
            <a:r>
              <a:rPr lang="en-US" sz="2600" dirty="0">
                <a:solidFill>
                  <a:schemeClr val="bg1"/>
                </a:solidFill>
                <a:sym typeface="Wingdings"/>
              </a:rPr>
              <a:t>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0" name="Bent-Up Arrow 9"/>
          <p:cNvSpPr/>
          <p:nvPr/>
        </p:nvSpPr>
        <p:spPr>
          <a:xfrm>
            <a:off x="5733393" y="4090154"/>
            <a:ext cx="1849089" cy="3264408"/>
          </a:xfrm>
          <a:prstGeom prst="bentUpArrow">
            <a:avLst/>
          </a:prstGeom>
          <a:solidFill>
            <a:srgbClr val="000090"/>
          </a:solidFill>
          <a:scene3d>
            <a:camera prst="orthographicFront">
              <a:rot lat="0" lon="1080000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 bwMode="auto">
          <a:xfrm>
            <a:off x="5866086" y="5885581"/>
            <a:ext cx="2521231" cy="618707"/>
          </a:xfrm>
          <a:prstGeom prst="roundRect">
            <a:avLst/>
          </a:prstGeom>
          <a:solidFill>
            <a:srgbClr val="0000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2720"/>
            <a:r>
              <a:rPr lang="en-US" sz="2600" dirty="0" smtClean="0">
                <a:solidFill>
                  <a:schemeClr val="bg1"/>
                </a:solidFill>
              </a:rPr>
              <a:t>If match </a:t>
            </a:r>
            <a:r>
              <a:rPr lang="en-US" sz="2600" dirty="0" err="1" smtClean="0">
                <a:solidFill>
                  <a:schemeClr val="bg1"/>
                </a:solidFill>
              </a:rPr>
              <a:t>welll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3431073" y="5516733"/>
            <a:ext cx="1307979" cy="1175386"/>
          </a:xfrm>
          <a:prstGeom prst="smileyFace">
            <a:avLst/>
          </a:prstGeom>
          <a:solidFill>
            <a:srgbClr val="00009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4856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 Approach:</a:t>
            </a:r>
            <a:br>
              <a:rPr lang="en-US" dirty="0" smtClean="0"/>
            </a:br>
            <a:r>
              <a:rPr lang="en-US" dirty="0" smtClean="0"/>
              <a:t>A Semi-Monte-Carlo Simulation</a:t>
            </a:r>
            <a:endParaRPr lang="en-US" dirty="0"/>
          </a:p>
        </p:txBody>
      </p:sp>
      <p:grpSp>
        <p:nvGrpSpPr>
          <p:cNvPr id="14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536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shift_bin_plot_Swiftlc_z360_lum5205_n0084_n1207_n2070_alpha065_beta300_Yonetoku_mod18_noevo_ndetmixnew_tal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039"/>
            <a:ext cx="5257350" cy="3972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38" y="314223"/>
            <a:ext cx="843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from the Best-Fit Sample:</a:t>
            </a:r>
            <a:br>
              <a:rPr lang="en-US" dirty="0" smtClean="0"/>
            </a:br>
            <a:r>
              <a:rPr lang="en-US" dirty="0" smtClean="0"/>
              <a:t>The Redshift and Peak-flux Distributions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759061"/>
            <a:ext cx="39461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KS-test significance: 99.79%  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4669938" y="5759061"/>
            <a:ext cx="28722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KS-test significance: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932687"/>
              </p:ext>
            </p:extLst>
          </p:nvPr>
        </p:nvGraphicFramePr>
        <p:xfrm>
          <a:off x="7527925" y="5759450"/>
          <a:ext cx="16287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" name="Equation" r:id="rId5" imgW="762000" imgH="241300" progId="Equation.3">
                  <p:embed/>
                </p:oleObj>
              </mc:Choice>
              <mc:Fallback>
                <p:oleObj name="Equation" r:id="rId5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27925" y="5759450"/>
                        <a:ext cx="162877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9014" y="6342248"/>
            <a:ext cx="5827236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dirty="0" smtClean="0"/>
              <a:t>Prediction for Swift: </a:t>
            </a:r>
            <a:r>
              <a:rPr lang="zh-TW" altLang="en-US" sz="2600" dirty="0" smtClean="0"/>
              <a:t>～</a:t>
            </a:r>
            <a:r>
              <a:rPr lang="en-US" altLang="zh-TW" sz="2600" dirty="0" smtClean="0"/>
              <a:t> </a:t>
            </a:r>
            <a:r>
              <a:rPr lang="en-US" sz="2600" dirty="0" smtClean="0"/>
              <a:t>96 bursts per year </a:t>
            </a:r>
            <a:endParaRPr lang="en-US" sz="2600" dirty="0"/>
          </a:p>
        </p:txBody>
      </p:sp>
      <p:pic>
        <p:nvPicPr>
          <p:cNvPr id="3" name="Picture 2" descr="peakflux_bin_plot_Swiftlc_z360_lum5205_n0084_n1207_n2070_alpha065_beta300_Yonetoku_mod18_noevo_ndetmixnew_talk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-3611"/>
          <a:stretch/>
        </p:blipFill>
        <p:spPr>
          <a:xfrm>
            <a:off x="4669938" y="1418027"/>
            <a:ext cx="4946032" cy="4341423"/>
          </a:xfrm>
          <a:prstGeom prst="rect">
            <a:avLst/>
          </a:prstGeom>
        </p:spPr>
      </p:pic>
      <p:grpSp>
        <p:nvGrpSpPr>
          <p:cNvPr id="14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</a:t>
              </a:r>
              <a:r>
                <a:rPr lang="en-US" altLang="zh-TW" sz="1400" dirty="0" smtClean="0"/>
                <a:t>Trigger Simulat</a:t>
              </a:r>
              <a:r>
                <a:rPr lang="en-US" altLang="zh-TW" sz="1400" dirty="0" smtClean="0">
                  <a:solidFill>
                    <a:srgbClr val="000000"/>
                  </a:solidFill>
                </a:rPr>
                <a:t>ion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429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fr_GRB_talk_thiswo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603504"/>
            <a:ext cx="7900416" cy="5925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9825" y="2639172"/>
            <a:ext cx="147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Work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/>
          <a:lstStyle/>
          <a:p>
            <a:r>
              <a:rPr lang="en-US" dirty="0" smtClean="0"/>
              <a:t>The GRB Rate 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GRB rate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</a:t>
              </a:r>
              <a:endParaRPr lang="zh-TW" altLang="en-US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35587" y="6367595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194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fr_GRB_talk_Hopki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603504"/>
            <a:ext cx="7900416" cy="5925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9825" y="2639172"/>
            <a:ext cx="147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Work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326" y="4417181"/>
            <a:ext cx="3486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SFR shape from </a:t>
            </a:r>
          </a:p>
          <a:p>
            <a:r>
              <a:rPr lang="en-US" sz="2400" b="1" dirty="0" smtClean="0"/>
              <a:t>Hopkins &amp; </a:t>
            </a:r>
            <a:r>
              <a:rPr lang="en-US" sz="2400" b="1" dirty="0" err="1" smtClean="0"/>
              <a:t>Beacom</a:t>
            </a:r>
            <a:r>
              <a:rPr lang="en-US" sz="2400" b="1" dirty="0" smtClean="0"/>
              <a:t> (2006)</a:t>
            </a:r>
            <a:endParaRPr lang="en-US" sz="24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/>
          <a:lstStyle/>
          <a:p>
            <a:r>
              <a:rPr lang="en-US" dirty="0" smtClean="0"/>
              <a:t>The GRB Rate 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GRB rate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</a:t>
              </a:r>
              <a:endParaRPr lang="zh-TW" altLang="en-US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35587" y="6384307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486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r_GRB_talk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5" y="599108"/>
            <a:ext cx="7935314" cy="5951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9825" y="2639172"/>
            <a:ext cx="147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Work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0376" y="3404836"/>
            <a:ext cx="2606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SFR shape from</a:t>
            </a:r>
          </a:p>
          <a:p>
            <a:r>
              <a:rPr lang="en-US" sz="2400" b="1" dirty="0" err="1" smtClean="0">
                <a:solidFill>
                  <a:srgbClr val="0000FF"/>
                </a:solidFill>
              </a:rPr>
              <a:t>Yuksel</a:t>
            </a:r>
            <a:r>
              <a:rPr lang="en-US" sz="2400" b="1" dirty="0" smtClean="0">
                <a:solidFill>
                  <a:srgbClr val="0000FF"/>
                </a:solidFill>
              </a:rPr>
              <a:t> et al. (2008)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326" y="4417181"/>
            <a:ext cx="3486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SFR shape from </a:t>
            </a:r>
          </a:p>
          <a:p>
            <a:r>
              <a:rPr lang="en-US" sz="2400" b="1" dirty="0" smtClean="0"/>
              <a:t>Hopkins &amp; </a:t>
            </a:r>
            <a:r>
              <a:rPr lang="en-US" sz="2400" b="1" dirty="0" err="1" smtClean="0"/>
              <a:t>Beacom</a:t>
            </a:r>
            <a:r>
              <a:rPr lang="en-US" sz="2400" b="1" dirty="0" smtClean="0"/>
              <a:t> (2006)</a:t>
            </a:r>
            <a:endParaRPr lang="en-US" sz="24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/>
          <a:lstStyle/>
          <a:p>
            <a:r>
              <a:rPr lang="en-US" dirty="0" smtClean="0"/>
              <a:t>The GRB Rate 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GRB rate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</a:t>
              </a:r>
              <a:endParaRPr lang="zh-TW" alt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35587" y="6367595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535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r_GRB_talk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5" y="599108"/>
            <a:ext cx="7935314" cy="5951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9825" y="2639172"/>
            <a:ext cx="147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This Work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0376" y="3404836"/>
            <a:ext cx="2606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SFR shape from</a:t>
            </a:r>
          </a:p>
          <a:p>
            <a:r>
              <a:rPr lang="en-US" sz="2400" b="1" dirty="0" err="1" smtClean="0">
                <a:solidFill>
                  <a:srgbClr val="0000FF"/>
                </a:solidFill>
              </a:rPr>
              <a:t>Yuksel</a:t>
            </a:r>
            <a:r>
              <a:rPr lang="en-US" sz="2400" b="1" dirty="0" smtClean="0">
                <a:solidFill>
                  <a:srgbClr val="0000FF"/>
                </a:solidFill>
              </a:rPr>
              <a:t> et al. (2008)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326" y="4417181"/>
            <a:ext cx="3486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SFR shape from </a:t>
            </a:r>
          </a:p>
          <a:p>
            <a:r>
              <a:rPr lang="en-US" sz="2400" b="1" dirty="0" smtClean="0"/>
              <a:t>Hopkins &amp; </a:t>
            </a:r>
            <a:r>
              <a:rPr lang="en-US" sz="2400" b="1" dirty="0" err="1" smtClean="0"/>
              <a:t>Beacom</a:t>
            </a:r>
            <a:r>
              <a:rPr lang="en-US" sz="2400" b="1" dirty="0" smtClean="0"/>
              <a:t> (2006)</a:t>
            </a:r>
            <a:endParaRPr lang="en-US" sz="24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/>
          <a:lstStyle/>
          <a:p>
            <a:r>
              <a:rPr lang="en-US" dirty="0" smtClean="0"/>
              <a:t>The GRB Rate 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GRB rate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Summary </a:t>
              </a:r>
              <a:endParaRPr lang="zh-TW" alt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409223"/>
            <a:ext cx="8056371" cy="2074344"/>
            <a:chOff x="-633583" y="1970246"/>
            <a:chExt cx="5619461" cy="2183187"/>
          </a:xfrm>
        </p:grpSpPr>
        <p:sp>
          <p:nvSpPr>
            <p:cNvPr id="16" name="Rounded Rectangle 15">
              <a:hlinkClick r:id="" action="ppaction://noaction"/>
            </p:cNvPr>
            <p:cNvSpPr/>
            <p:nvPr/>
          </p:nvSpPr>
          <p:spPr>
            <a:xfrm>
              <a:off x="-633583" y="1970246"/>
              <a:ext cx="5619461" cy="2183187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410376" y="2037236"/>
              <a:ext cx="5250808" cy="19111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Possibilities:</a:t>
              </a:r>
            </a:p>
            <a:p>
              <a:pPr marL="342900" indent="-342900">
                <a:buAutoNum type="arabicPeriod"/>
              </a:pPr>
              <a:r>
                <a:rPr lang="en-US" sz="2800" dirty="0" smtClean="0">
                  <a:solidFill>
                    <a:schemeClr val="bg1"/>
                  </a:solidFill>
                </a:rPr>
                <a:t>Higher star-formation rate in the early universe</a:t>
              </a:r>
            </a:p>
            <a:p>
              <a:pPr marL="342900" indent="-342900">
                <a:buAutoNum type="arabicPeriod"/>
              </a:pPr>
              <a:r>
                <a:rPr lang="en-US" sz="2800" dirty="0" smtClean="0">
                  <a:solidFill>
                    <a:schemeClr val="bg1"/>
                  </a:solidFill>
                </a:rPr>
                <a:t>The ratio of GRB/SN evolves </a:t>
              </a:r>
              <a:r>
                <a:rPr lang="en-US" sz="1600" dirty="0">
                  <a:solidFill>
                    <a:schemeClr val="bg1"/>
                  </a:solidFill>
                </a:rPr>
                <a:t>(e.g., </a:t>
              </a:r>
              <a:r>
                <a:rPr lang="en-US" sz="1600" dirty="0" err="1">
                  <a:solidFill>
                    <a:schemeClr val="bg1"/>
                  </a:solidFill>
                </a:rPr>
                <a:t>Woosley</a:t>
              </a:r>
              <a:r>
                <a:rPr lang="en-US" sz="1600" dirty="0">
                  <a:solidFill>
                    <a:schemeClr val="bg1"/>
                  </a:solidFill>
                </a:rPr>
                <a:t> &amp; </a:t>
              </a:r>
              <a:r>
                <a:rPr lang="en-US" sz="1600" dirty="0" err="1">
                  <a:solidFill>
                    <a:schemeClr val="bg1"/>
                  </a:solidFill>
                </a:rPr>
                <a:t>Heger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2012)</a:t>
              </a:r>
            </a:p>
            <a:p>
              <a:pPr marL="342900" indent="-342900">
                <a:buFontTx/>
                <a:buAutoNum type="arabicPeriod"/>
              </a:pPr>
              <a:r>
                <a:rPr lang="en-US" sz="2800" dirty="0" smtClean="0">
                  <a:solidFill>
                    <a:schemeClr val="bg1"/>
                  </a:solidFill>
                </a:rPr>
                <a:t>Luminosity evolution </a:t>
              </a:r>
              <a:r>
                <a:rPr lang="en-US" sz="1600" dirty="0">
                  <a:solidFill>
                    <a:srgbClr val="FFFFFF"/>
                  </a:solidFill>
                </a:rPr>
                <a:t>(e.g., </a:t>
              </a:r>
              <a:r>
                <a:rPr lang="en-US" sz="1600" dirty="0" err="1">
                  <a:solidFill>
                    <a:srgbClr val="FFFFFF"/>
                  </a:solidFill>
                </a:rPr>
                <a:t>Virgili</a:t>
              </a:r>
              <a:r>
                <a:rPr lang="en-US" sz="1600" dirty="0">
                  <a:solidFill>
                    <a:srgbClr val="FFFFFF"/>
                  </a:solidFill>
                </a:rPr>
                <a:t> et al. 2011)</a:t>
              </a:r>
              <a:endParaRPr lang="en-US" sz="2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35587" y="6367595"/>
            <a:ext cx="1575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780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95" y="1389566"/>
            <a:ext cx="4143268" cy="5316583"/>
          </a:xfrm>
          <a:prstGeom prst="rect">
            <a:avLst/>
          </a:prstGeom>
        </p:spPr>
      </p:pic>
      <p:sp>
        <p:nvSpPr>
          <p:cNvPr id="7" name="矩形 10"/>
          <p:cNvSpPr/>
          <p:nvPr/>
        </p:nvSpPr>
        <p:spPr>
          <a:xfrm>
            <a:off x="-16604" y="14779"/>
            <a:ext cx="9160604" cy="284045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sz="1400" dirty="0" smtClean="0">
              <a:solidFill>
                <a:srgbClr val="C00000"/>
              </a:solidFill>
            </a:endParaRPr>
          </a:p>
          <a:p>
            <a:pPr algn="ctr"/>
            <a:endParaRPr lang="zh-TW" altLang="en-US" dirty="0"/>
          </a:p>
        </p:txBody>
      </p:sp>
      <p:sp>
        <p:nvSpPr>
          <p:cNvPr id="8" name="文字方塊 11"/>
          <p:cNvSpPr txBox="1"/>
          <p:nvPr/>
        </p:nvSpPr>
        <p:spPr>
          <a:xfrm>
            <a:off x="4432960" y="0"/>
            <a:ext cx="473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</a:t>
            </a:r>
            <a:r>
              <a:rPr lang="en-US" altLang="zh-TW" sz="1400" dirty="0" smtClean="0"/>
              <a:t>   </a:t>
            </a:r>
            <a:r>
              <a:rPr lang="en-US" altLang="zh-TW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Swift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Catalog   Trigger Simulation</a:t>
            </a:r>
            <a:r>
              <a:rPr lang="en-US" altLang="zh-TW" sz="1400" dirty="0" smtClean="0"/>
              <a:t>   GRB rate   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Summary </a:t>
            </a:r>
            <a:endParaRPr lang="zh-TW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35587" y="6367595"/>
            <a:ext cx="1651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Graff et al. (2015)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Exploring Uncertainties </a:t>
            </a:r>
            <a:br>
              <a:rPr lang="en-US" dirty="0" smtClean="0"/>
            </a:br>
            <a:r>
              <a:rPr lang="en-US" dirty="0" smtClean="0"/>
              <a:t>with Machine-Learning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95" y="1389566"/>
            <a:ext cx="4143268" cy="5316583"/>
          </a:xfrm>
          <a:prstGeom prst="rect">
            <a:avLst/>
          </a:prstGeom>
        </p:spPr>
      </p:pic>
      <p:sp>
        <p:nvSpPr>
          <p:cNvPr id="7" name="矩形 10"/>
          <p:cNvSpPr/>
          <p:nvPr/>
        </p:nvSpPr>
        <p:spPr>
          <a:xfrm>
            <a:off x="-16604" y="14779"/>
            <a:ext cx="9160604" cy="284045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zh-TW" sz="1400" dirty="0" smtClean="0">
              <a:solidFill>
                <a:srgbClr val="C00000"/>
              </a:solidFill>
            </a:endParaRPr>
          </a:p>
          <a:p>
            <a:pPr algn="ctr"/>
            <a:endParaRPr lang="zh-TW" altLang="en-US" dirty="0"/>
          </a:p>
        </p:txBody>
      </p:sp>
      <p:sp>
        <p:nvSpPr>
          <p:cNvPr id="8" name="文字方塊 11"/>
          <p:cNvSpPr txBox="1"/>
          <p:nvPr/>
        </p:nvSpPr>
        <p:spPr>
          <a:xfrm>
            <a:off x="4432960" y="0"/>
            <a:ext cx="473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</a:t>
            </a:r>
            <a:r>
              <a:rPr lang="en-US" altLang="zh-TW" sz="1400" dirty="0" smtClean="0"/>
              <a:t>   </a:t>
            </a:r>
            <a:r>
              <a:rPr lang="en-US" altLang="zh-TW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Swift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Catalog   Trigger Simulation</a:t>
            </a:r>
            <a:r>
              <a:rPr lang="en-US" altLang="zh-TW" sz="1400" dirty="0" smtClean="0"/>
              <a:t>   GRB rate   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Summary </a:t>
            </a:r>
            <a:endParaRPr lang="zh-TW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35587" y="6367595"/>
            <a:ext cx="1651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Graff et al. (2015)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Exploring Uncertainties </a:t>
            </a:r>
            <a:br>
              <a:rPr lang="en-US" dirty="0" smtClean="0"/>
            </a:br>
            <a:r>
              <a:rPr lang="en-US" dirty="0" smtClean="0"/>
              <a:t>with Machine-Learning Algorithm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181254" y="2236747"/>
            <a:ext cx="7328647" cy="10004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GRB rate at high redshift is unconstrained </a:t>
            </a:r>
            <a:r>
              <a:rPr lang="en-US" sz="3600" dirty="0" smtClean="0">
                <a:sym typeface="Wingdings"/>
              </a:rPr>
              <a:t> More data needed!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8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GRBs are important in many aspects of astrophysics and cosmology:</a:t>
            </a:r>
          </a:p>
          <a:p>
            <a:pPr lvl="1"/>
            <a:r>
              <a:rPr lang="en-US" dirty="0" smtClean="0"/>
              <a:t>Star-formation history, Stellar </a:t>
            </a:r>
            <a:r>
              <a:rPr lang="en-US" dirty="0"/>
              <a:t>evolution, supernovae, black </a:t>
            </a:r>
            <a:r>
              <a:rPr lang="en-US" dirty="0" smtClean="0"/>
              <a:t>holes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gravitational waves, high-energy particle accelerations</a:t>
            </a:r>
          </a:p>
          <a:p>
            <a:r>
              <a:rPr lang="en-US" dirty="0" smtClean="0"/>
              <a:t>Understanding instrumental biases is important for probing intrinsic GRB characteristics.</a:t>
            </a:r>
          </a:p>
          <a:p>
            <a:r>
              <a:rPr lang="en-US" dirty="0" smtClean="0"/>
              <a:t>Measurements of GRB redshift (particularly at high redshift) and broadband spectra are crucial.</a:t>
            </a:r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GRB rate   </a:t>
              </a:r>
              <a:r>
                <a:rPr lang="en-US" altLang="zh-TW" sz="1400" dirty="0" smtClean="0"/>
                <a:t>Summary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44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228" y="0"/>
            <a:ext cx="12595016" cy="719742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48400" y="556642"/>
            <a:ext cx="7518104" cy="2400520"/>
            <a:chOff x="1948400" y="556642"/>
            <a:chExt cx="7518104" cy="240052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2522484" y="974123"/>
              <a:ext cx="0" cy="198303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48400" y="556642"/>
              <a:ext cx="7518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GRB090423 (z=8.2; 640 million </a:t>
              </a:r>
              <a:r>
                <a:rPr lang="en-US" dirty="0">
                  <a:solidFill>
                    <a:srgbClr val="FF0000"/>
                  </a:solidFill>
                </a:rPr>
                <a:t>years; </a:t>
              </a:r>
              <a:r>
                <a:rPr lang="en-US" dirty="0" err="1">
                  <a:solidFill>
                    <a:srgbClr val="FF0000"/>
                  </a:solidFill>
                </a:rPr>
                <a:t>Tanvir</a:t>
              </a:r>
              <a:r>
                <a:rPr lang="en-US" dirty="0">
                  <a:solidFill>
                    <a:srgbClr val="FF0000"/>
                  </a:solidFill>
                </a:rPr>
                <a:t> et al. 2009; </a:t>
              </a:r>
              <a:r>
                <a:rPr lang="en-US" dirty="0" err="1">
                  <a:solidFill>
                    <a:srgbClr val="FF0000"/>
                  </a:solidFill>
                </a:rPr>
                <a:t>Salvaterra</a:t>
              </a:r>
              <a:r>
                <a:rPr lang="en-US" dirty="0">
                  <a:solidFill>
                    <a:srgbClr val="FF0000"/>
                  </a:solidFill>
                </a:rPr>
                <a:t> et al. 2009)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930425" y="3244334"/>
            <a:ext cx="128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GRB090423</a:t>
            </a:r>
          </a:p>
        </p:txBody>
      </p:sp>
    </p:spTree>
    <p:extLst>
      <p:ext uri="{BB962C8B-B14F-4D97-AF65-F5344CB8AC3E}">
        <p14:creationId xmlns:p14="http://schemas.microsoft.com/office/powerpoint/2010/main" val="168654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GRBs are important in many aspects of astrophysics and cosmology:</a:t>
            </a:r>
          </a:p>
          <a:p>
            <a:pPr lvl="1"/>
            <a:r>
              <a:rPr lang="en-US" dirty="0" smtClean="0"/>
              <a:t>Star-formation history, Stellar </a:t>
            </a:r>
            <a:r>
              <a:rPr lang="en-US" dirty="0"/>
              <a:t>evolution, supernovae, black </a:t>
            </a:r>
            <a:r>
              <a:rPr lang="en-US" dirty="0" smtClean="0"/>
              <a:t>holes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/>
              <a:t>gravitational waves, high-energy particle accelerations</a:t>
            </a:r>
          </a:p>
          <a:p>
            <a:r>
              <a:rPr lang="en-US" dirty="0" smtClean="0"/>
              <a:t>Understanding instrumental biases is important for probing intrinsic GRB characteristics.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Measurements of GRB redshift (particularly at high redshift) and broadband spectra are crucial.</a:t>
            </a:r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GRB rate   </a:t>
              </a:r>
              <a:r>
                <a:rPr lang="en-US" altLang="zh-TW" sz="1400" dirty="0" smtClean="0"/>
                <a:t>Summary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588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" y="0"/>
            <a:ext cx="91413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2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  <a:latin typeface="Apple Casual"/>
                <a:cs typeface="Apple Casual"/>
              </a:rPr>
              <a:t>SVOM</a:t>
            </a:r>
            <a:endParaRPr lang="en-US" sz="6000" b="1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88490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GRBs, Supernovae, and Star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239563"/>
            <a:ext cx="8686800" cy="131233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Long GRBs (T90 &gt; 2 sec)</a:t>
            </a:r>
          </a:p>
          <a:p>
            <a:pPr lvl="1"/>
            <a:r>
              <a:rPr lang="en-US" dirty="0" smtClean="0"/>
              <a:t>Related to core-collapse supernovae (Type </a:t>
            </a:r>
            <a:r>
              <a:rPr lang="en-US" dirty="0" err="1" smtClean="0"/>
              <a:t>Ibc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Related to the death of massive stars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067" y="2751470"/>
            <a:ext cx="5350933" cy="4106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267" y="2426456"/>
            <a:ext cx="4029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/>
              <a:buChar char="•"/>
            </a:pPr>
            <a:r>
              <a:rPr lang="en-US" sz="3000" dirty="0" smtClean="0"/>
              <a:t>Long GRBs as probes 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   of star formation</a:t>
            </a:r>
          </a:p>
          <a:p>
            <a:pPr marL="744538" lvl="1" indent="-287338">
              <a:buFont typeface="Arial"/>
              <a:buChar char="•"/>
            </a:pPr>
            <a:r>
              <a:rPr lang="en-US" sz="2600" dirty="0" smtClean="0"/>
              <a:t>Particularly crucial </a:t>
            </a:r>
          </a:p>
          <a:p>
            <a:pPr lvl="1"/>
            <a:r>
              <a:rPr lang="en-US" sz="2600" dirty="0"/>
              <a:t> </a:t>
            </a:r>
            <a:r>
              <a:rPr lang="en-US" sz="2600" dirty="0" smtClean="0"/>
              <a:t>   at high redshift</a:t>
            </a:r>
          </a:p>
          <a:p>
            <a:pPr lvl="1"/>
            <a:r>
              <a:rPr lang="en-US" sz="2000" dirty="0" smtClean="0"/>
              <a:t>     (e.g., Ciardi &amp; </a:t>
            </a:r>
            <a:r>
              <a:rPr lang="en-US" sz="2000" dirty="0" err="1" smtClean="0"/>
              <a:t>Leob</a:t>
            </a:r>
            <a:r>
              <a:rPr lang="en-US" sz="2000" dirty="0" smtClean="0"/>
              <a:t> 2000, 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              </a:t>
            </a:r>
            <a:r>
              <a:rPr lang="en-US" sz="2000" dirty="0" err="1" smtClean="0"/>
              <a:t>Tanvir</a:t>
            </a:r>
            <a:r>
              <a:rPr lang="en-US" sz="2000" dirty="0" smtClean="0"/>
              <a:t> et al. 2012)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Important to measure long GRB rate </a:t>
            </a:r>
            <a:r>
              <a:rPr lang="en-US" sz="2000" dirty="0" smtClean="0"/>
              <a:t>(e.g., Butler et al. 2010; </a:t>
            </a:r>
            <a:r>
              <a:rPr lang="en-US" sz="2000" dirty="0" err="1" smtClean="0"/>
              <a:t>Wanderman</a:t>
            </a:r>
            <a:r>
              <a:rPr lang="en-US" sz="2000" dirty="0" smtClean="0"/>
              <a:t> et al. 2010; </a:t>
            </a:r>
            <a:r>
              <a:rPr lang="en-US" sz="2000" dirty="0" err="1" smtClean="0"/>
              <a:t>Yuksel</a:t>
            </a:r>
            <a:r>
              <a:rPr lang="en-US" sz="2000" dirty="0" smtClean="0"/>
              <a:t> et al. 2008)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6216" y="6494570"/>
            <a:ext cx="195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Yuksel</a:t>
            </a:r>
            <a:r>
              <a:rPr lang="en-US" dirty="0" smtClean="0"/>
              <a:t> et al. (2008)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50898" y="4618737"/>
            <a:ext cx="3165308" cy="866713"/>
            <a:chOff x="4850898" y="4618737"/>
            <a:chExt cx="3165308" cy="866713"/>
          </a:xfrm>
        </p:grpSpPr>
        <p:sp>
          <p:nvSpPr>
            <p:cNvPr id="8" name="TextBox 7"/>
            <p:cNvSpPr txBox="1"/>
            <p:nvPr/>
          </p:nvSpPr>
          <p:spPr>
            <a:xfrm>
              <a:off x="4850898" y="4931452"/>
              <a:ext cx="2488482" cy="55399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</a:rPr>
                <a:t>Galaxy surveys</a:t>
              </a:r>
              <a:endParaRPr lang="en-US" sz="22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339380" y="4618737"/>
              <a:ext cx="676826" cy="31271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322128" y="3204441"/>
            <a:ext cx="2613403" cy="1183359"/>
            <a:chOff x="6322128" y="3204441"/>
            <a:chExt cx="2613403" cy="1183359"/>
          </a:xfrm>
        </p:grpSpPr>
        <p:sp>
          <p:nvSpPr>
            <p:cNvPr id="17" name="TextBox 16"/>
            <p:cNvSpPr txBox="1"/>
            <p:nvPr/>
          </p:nvSpPr>
          <p:spPr>
            <a:xfrm>
              <a:off x="6322128" y="3204441"/>
              <a:ext cx="2613403" cy="55399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</a:rPr>
                <a:t>GRB Detections</a:t>
              </a:r>
              <a:endParaRPr lang="en-US" sz="22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168606" y="3758439"/>
              <a:ext cx="0" cy="629361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2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Intro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24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GRBs, Supernovae, and Star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239563"/>
            <a:ext cx="8686800" cy="131233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Long GRBs (T90 &gt; 2 sec)</a:t>
            </a:r>
          </a:p>
          <a:p>
            <a:pPr lvl="1"/>
            <a:r>
              <a:rPr lang="en-US" dirty="0" smtClean="0"/>
              <a:t>Related to core-collapse supernovae (Type </a:t>
            </a:r>
            <a:r>
              <a:rPr lang="en-US" dirty="0" err="1" smtClean="0"/>
              <a:t>Ibc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Related to the death of massive stars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067" y="2751470"/>
            <a:ext cx="5350933" cy="4106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267" y="2426456"/>
            <a:ext cx="4029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/>
              <a:buChar char="•"/>
            </a:pPr>
            <a:r>
              <a:rPr lang="en-US" sz="3000" dirty="0" smtClean="0"/>
              <a:t>Long GRBs as probes 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   of star formation</a:t>
            </a:r>
          </a:p>
          <a:p>
            <a:pPr marL="744538" lvl="1" indent="-287338">
              <a:buFont typeface="Arial"/>
              <a:buChar char="•"/>
            </a:pPr>
            <a:r>
              <a:rPr lang="en-US" sz="2600" dirty="0" smtClean="0"/>
              <a:t>Particularly crucial </a:t>
            </a:r>
          </a:p>
          <a:p>
            <a:pPr lvl="1"/>
            <a:r>
              <a:rPr lang="en-US" sz="2600" dirty="0"/>
              <a:t> </a:t>
            </a:r>
            <a:r>
              <a:rPr lang="en-US" sz="2600" dirty="0" smtClean="0"/>
              <a:t>   at high redshift</a:t>
            </a:r>
          </a:p>
          <a:p>
            <a:pPr lvl="1"/>
            <a:r>
              <a:rPr lang="en-US" sz="2000" dirty="0" smtClean="0"/>
              <a:t>     (e.g., Ciardi &amp; </a:t>
            </a:r>
            <a:r>
              <a:rPr lang="en-US" sz="2000" dirty="0" err="1" smtClean="0"/>
              <a:t>Leob</a:t>
            </a:r>
            <a:r>
              <a:rPr lang="en-US" sz="2000" dirty="0" smtClean="0"/>
              <a:t> 2000, 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              </a:t>
            </a:r>
            <a:r>
              <a:rPr lang="en-US" sz="2000" dirty="0" err="1" smtClean="0"/>
              <a:t>Tanvir</a:t>
            </a:r>
            <a:r>
              <a:rPr lang="en-US" sz="2000" dirty="0" smtClean="0"/>
              <a:t> et al. 2012)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Important to measure long GRB rate </a:t>
            </a:r>
            <a:r>
              <a:rPr lang="en-US" sz="2000" dirty="0" smtClean="0"/>
              <a:t>(e.g., Butler et al. 2010; </a:t>
            </a:r>
            <a:r>
              <a:rPr lang="en-US" sz="2000" dirty="0" err="1" smtClean="0"/>
              <a:t>Wanderman</a:t>
            </a:r>
            <a:r>
              <a:rPr lang="en-US" sz="2000" dirty="0" smtClean="0"/>
              <a:t> et al. 2010; </a:t>
            </a:r>
            <a:r>
              <a:rPr lang="en-US" sz="2000" dirty="0" err="1" smtClean="0"/>
              <a:t>Yuksel</a:t>
            </a:r>
            <a:r>
              <a:rPr lang="en-US" sz="2000" dirty="0" smtClean="0"/>
              <a:t> et al. 2008)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6216" y="6494570"/>
            <a:ext cx="195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Yuksel</a:t>
            </a:r>
            <a:r>
              <a:rPr lang="en-US" dirty="0" smtClean="0"/>
              <a:t> et al. (2008)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50898" y="4618737"/>
            <a:ext cx="3165308" cy="866713"/>
            <a:chOff x="4850898" y="4618737"/>
            <a:chExt cx="3165308" cy="866713"/>
          </a:xfrm>
        </p:grpSpPr>
        <p:sp>
          <p:nvSpPr>
            <p:cNvPr id="8" name="TextBox 7"/>
            <p:cNvSpPr txBox="1"/>
            <p:nvPr/>
          </p:nvSpPr>
          <p:spPr>
            <a:xfrm>
              <a:off x="4850898" y="4931452"/>
              <a:ext cx="2488482" cy="55399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</a:rPr>
                <a:t>Galaxy surveys</a:t>
              </a:r>
              <a:endParaRPr lang="en-US" sz="22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339380" y="4618737"/>
              <a:ext cx="676826" cy="31271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322128" y="3204441"/>
            <a:ext cx="2613403" cy="1183359"/>
            <a:chOff x="6322128" y="3204441"/>
            <a:chExt cx="2613403" cy="1183359"/>
          </a:xfrm>
        </p:grpSpPr>
        <p:sp>
          <p:nvSpPr>
            <p:cNvPr id="17" name="TextBox 16"/>
            <p:cNvSpPr txBox="1"/>
            <p:nvPr/>
          </p:nvSpPr>
          <p:spPr>
            <a:xfrm>
              <a:off x="6322128" y="3204441"/>
              <a:ext cx="2613403" cy="55399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chemeClr val="bg1"/>
                  </a:solidFill>
                </a:rPr>
                <a:t>GRB Detections</a:t>
              </a:r>
              <a:endParaRPr lang="en-US" sz="22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168606" y="3758439"/>
              <a:ext cx="0" cy="629361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2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Intro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613647" y="1417638"/>
            <a:ext cx="6185647" cy="14948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Do we have enough information?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068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0064"/>
            <a:ext cx="8229600" cy="1143000"/>
          </a:xfrm>
        </p:spPr>
        <p:txBody>
          <a:bodyPr/>
          <a:lstStyle/>
          <a:p>
            <a:r>
              <a:rPr lang="en-US" dirty="0" smtClean="0"/>
              <a:t>Swift GRBs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9421"/>
            <a:ext cx="8482684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926 GRBs till now.</a:t>
            </a:r>
          </a:p>
          <a:p>
            <a:r>
              <a:rPr lang="en-US" sz="2600" dirty="0" smtClean="0"/>
              <a:t>In this presentation: 919 GRBs till GRB141109B</a:t>
            </a:r>
          </a:p>
          <a:p>
            <a:r>
              <a:rPr lang="en-US" sz="2600" dirty="0" smtClean="0"/>
              <a:t>314 have redshift measurements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703188969"/>
              </p:ext>
            </p:extLst>
          </p:nvPr>
        </p:nvGraphicFramePr>
        <p:xfrm>
          <a:off x="1638478" y="270964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65252" y="2478811"/>
            <a:ext cx="193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81 short GRBs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60366" y="4741644"/>
            <a:ext cx="296747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839 long GRBs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13 </a:t>
            </a:r>
            <a:r>
              <a:rPr lang="en-US" altLang="zh-TW" sz="2400" dirty="0" err="1" smtClean="0"/>
              <a:t>sGRB</a:t>
            </a:r>
            <a:r>
              <a:rPr lang="en-US" altLang="zh-TW" sz="2400" dirty="0" smtClean="0"/>
              <a:t> with E.E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15 Ultra-long GRB</a:t>
            </a:r>
            <a:endParaRPr lang="en-US" sz="2400" dirty="0"/>
          </a:p>
        </p:txBody>
      </p:sp>
      <p:pic>
        <p:nvPicPr>
          <p:cNvPr id="5" name="Picture 4" descr="GRB090531B_3537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" y="4741644"/>
            <a:ext cx="2487417" cy="1865563"/>
          </a:xfrm>
          <a:prstGeom prst="rect">
            <a:avLst/>
          </a:prstGeom>
        </p:spPr>
      </p:pic>
      <p:pic>
        <p:nvPicPr>
          <p:cNvPr id="6" name="Picture 5" descr="GRB140129B_5851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9" y="2294145"/>
            <a:ext cx="2487417" cy="1865563"/>
          </a:xfrm>
          <a:prstGeom prst="rect">
            <a:avLst/>
          </a:prstGeom>
        </p:spPr>
      </p:pic>
      <p:pic>
        <p:nvPicPr>
          <p:cNvPr id="7" name="Picture 6" descr="GRB140118A_58413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01" y="2303518"/>
            <a:ext cx="2474920" cy="1856190"/>
          </a:xfrm>
          <a:prstGeom prst="rect">
            <a:avLst/>
          </a:prstGeom>
        </p:spPr>
      </p:pic>
      <p:pic>
        <p:nvPicPr>
          <p:cNvPr id="8" name="Picture 7" descr="GRB111209A_50933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7" y="4741644"/>
            <a:ext cx="2487417" cy="1865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142" y="20951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GRB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89708"/>
            <a:ext cx="1949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Short GRB with </a:t>
            </a:r>
          </a:p>
          <a:p>
            <a:pPr algn="ctr"/>
            <a:r>
              <a:rPr lang="en-US" dirty="0"/>
              <a:t>E</a:t>
            </a:r>
            <a:r>
              <a:rPr lang="en-US" dirty="0" smtClean="0"/>
              <a:t>xtended emission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03322" y="213142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GRB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64616" y="4450362"/>
            <a:ext cx="16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Ultra-Long GRB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4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3061" y="3384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Swift GRBs to date:</a:t>
            </a:r>
            <a:br>
              <a:rPr lang="en-US" dirty="0" smtClean="0"/>
            </a:br>
            <a:r>
              <a:rPr lang="en-US" dirty="0" smtClean="0"/>
              <a:t>10 Years after 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18" y="1629152"/>
            <a:ext cx="8482684" cy="189692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926 GRBs till now</a:t>
            </a:r>
          </a:p>
          <a:p>
            <a:pPr lvl="1"/>
            <a:r>
              <a:rPr lang="en-US" sz="2200" dirty="0" smtClean="0"/>
              <a:t>About 2 GRBs per weak</a:t>
            </a:r>
          </a:p>
          <a:p>
            <a:r>
              <a:rPr lang="en-US" sz="2600" dirty="0" smtClean="0"/>
              <a:t>314 GRBs have redshift measurements</a:t>
            </a:r>
          </a:p>
          <a:p>
            <a:r>
              <a:rPr lang="en-US" sz="2600" dirty="0" smtClean="0"/>
              <a:t>Complete results will be in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the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BAT GRB catalog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85" y="4674104"/>
            <a:ext cx="3379115" cy="1900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908" y="549407"/>
            <a:ext cx="2247976" cy="3380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0863" y="3967016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992500" y="6574158"/>
            <a:ext cx="2151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Cake Credit: Judith </a:t>
            </a:r>
            <a:r>
              <a:rPr lang="en-US" sz="1400" dirty="0" err="1" smtClean="0"/>
              <a:t>Racusin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23693443"/>
              </p:ext>
            </p:extLst>
          </p:nvPr>
        </p:nvGraphicFramePr>
        <p:xfrm>
          <a:off x="0" y="3526076"/>
          <a:ext cx="5440152" cy="333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62837" y="4980703"/>
            <a:ext cx="296747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866 long GRBs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13 </a:t>
            </a:r>
            <a:r>
              <a:rPr lang="en-US" altLang="zh-TW" sz="2400" dirty="0" err="1" smtClean="0"/>
              <a:t>sGRB</a:t>
            </a:r>
            <a:r>
              <a:rPr lang="en-US" altLang="zh-TW" sz="2400" dirty="0" smtClean="0"/>
              <a:t> with E.E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15 Ultra-long GRB</a:t>
            </a:r>
            <a:endParaRPr lang="en-US" sz="2400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9786" y="3920870"/>
            <a:ext cx="221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89 short GRBs</a:t>
            </a:r>
            <a:endParaRPr lang="en-US" sz="2400" dirty="0"/>
          </a:p>
        </p:txBody>
      </p:sp>
      <p:pic>
        <p:nvPicPr>
          <p:cNvPr id="15" name="Picture 14" descr="GRB090531B_3537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4" y="3443931"/>
            <a:ext cx="2487417" cy="1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5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3061" y="3384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Swift GRBs to date:</a:t>
            </a:r>
            <a:br>
              <a:rPr lang="en-US" dirty="0" smtClean="0"/>
            </a:br>
            <a:r>
              <a:rPr lang="en-US" dirty="0" smtClean="0"/>
              <a:t>10 Years after 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18" y="1629152"/>
            <a:ext cx="8482684" cy="189692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926 GRBs till now</a:t>
            </a:r>
          </a:p>
          <a:p>
            <a:pPr lvl="1"/>
            <a:r>
              <a:rPr lang="en-US" sz="2200" dirty="0" smtClean="0"/>
              <a:t>About 2 GRBs per weak</a:t>
            </a:r>
          </a:p>
          <a:p>
            <a:r>
              <a:rPr lang="en-US" sz="2600" dirty="0" smtClean="0"/>
              <a:t>314 GRBs have redshift measurements</a:t>
            </a:r>
          </a:p>
          <a:p>
            <a:r>
              <a:rPr lang="en-US" sz="2600" dirty="0" smtClean="0"/>
              <a:t>Complete results will be in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 the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BAT GRB catalog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85" y="4674104"/>
            <a:ext cx="3379115" cy="1900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908" y="549407"/>
            <a:ext cx="2247976" cy="3380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0863" y="3967016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992500" y="6574158"/>
            <a:ext cx="2151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Cake Credit: Judith </a:t>
            </a:r>
            <a:r>
              <a:rPr lang="en-US" sz="1400" dirty="0" err="1" smtClean="0"/>
              <a:t>Racusin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512152167"/>
              </p:ext>
            </p:extLst>
          </p:nvPr>
        </p:nvGraphicFramePr>
        <p:xfrm>
          <a:off x="0" y="3526076"/>
          <a:ext cx="5440152" cy="333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62837" y="4980703"/>
            <a:ext cx="296747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866 long GRBs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13 </a:t>
            </a:r>
            <a:r>
              <a:rPr lang="en-US" altLang="zh-TW" sz="2400" dirty="0" err="1" smtClean="0"/>
              <a:t>sGRB</a:t>
            </a:r>
            <a:r>
              <a:rPr lang="en-US" altLang="zh-TW" sz="2400" dirty="0" smtClean="0"/>
              <a:t> with E.E</a:t>
            </a:r>
          </a:p>
          <a:p>
            <a:pPr marL="111125" indent="-111125">
              <a:buFont typeface="Arial"/>
              <a:buChar char="•"/>
            </a:pPr>
            <a:r>
              <a:rPr lang="en-US" sz="2400" dirty="0"/>
              <a:t>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15 Ultra-long GRB</a:t>
            </a:r>
            <a:endParaRPr lang="en-US" sz="2400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16" name="Picture 15" descr="GRB111209A_5093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51" y="3443931"/>
            <a:ext cx="2487417" cy="1865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9786" y="3920870"/>
            <a:ext cx="221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89 short GRBs</a:t>
            </a:r>
            <a:endParaRPr lang="en-US" sz="2400" dirty="0"/>
          </a:p>
        </p:txBody>
      </p:sp>
      <p:pic>
        <p:nvPicPr>
          <p:cNvPr id="18" name="Picture 17" descr="GRB090531B_35372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4" y="3443931"/>
            <a:ext cx="2487417" cy="18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11" name="Picture 10" descr="T90_all_ta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7" y="1338255"/>
            <a:ext cx="3854562" cy="30163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277" y="4534986"/>
            <a:ext cx="398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T90: A duration encloses 90% of GRB photons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33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025"/>
            <a:ext cx="8229600" cy="1143000"/>
          </a:xfrm>
        </p:spPr>
        <p:txBody>
          <a:bodyPr/>
          <a:lstStyle/>
          <a:p>
            <a:r>
              <a:rPr lang="en-US" dirty="0" smtClean="0"/>
              <a:t>What are gamma-ray bursts?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75763" y="1269314"/>
            <a:ext cx="8229600" cy="5411359"/>
          </a:xfrm>
        </p:spPr>
        <p:txBody>
          <a:bodyPr>
            <a:normAutofit/>
          </a:bodyPr>
          <a:lstStyle/>
          <a:p>
            <a:r>
              <a:rPr lang="en-US" dirty="0" smtClean="0"/>
              <a:t>Short pulses in gamma rays</a:t>
            </a:r>
          </a:p>
          <a:p>
            <a:pPr lvl="1"/>
            <a:r>
              <a:rPr lang="en-US" dirty="0"/>
              <a:t>Diverse light curve </a:t>
            </a:r>
            <a:r>
              <a:rPr lang="en-US" dirty="0" smtClean="0"/>
              <a:t>shapes</a:t>
            </a:r>
          </a:p>
          <a:p>
            <a:pPr lvl="1"/>
            <a:r>
              <a:rPr lang="en-US" dirty="0" smtClean="0"/>
              <a:t>Afterglows in x rays, optical, and radio</a:t>
            </a:r>
          </a:p>
          <a:p>
            <a:r>
              <a:rPr lang="en-US" dirty="0" smtClean="0"/>
              <a:t>Extremely bright</a:t>
            </a:r>
          </a:p>
          <a:p>
            <a:r>
              <a:rPr lang="en-US" dirty="0" smtClean="0"/>
              <a:t>Visible out to very high redshift</a:t>
            </a:r>
          </a:p>
          <a:p>
            <a:pPr lvl="1"/>
            <a:r>
              <a:rPr lang="en-US" dirty="0" smtClean="0"/>
              <a:t>Redshift range: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0.03 – 9.38</a:t>
            </a:r>
          </a:p>
          <a:p>
            <a:r>
              <a:rPr lang="en-US" dirty="0" smtClean="0"/>
              <a:t>Long and Short bursts</a:t>
            </a:r>
          </a:p>
          <a:p>
            <a:pPr lvl="1"/>
            <a:r>
              <a:rPr lang="en-US" dirty="0" smtClean="0"/>
              <a:t>Based on BATSE </a:t>
            </a:r>
          </a:p>
          <a:p>
            <a:pPr marL="457200" lvl="1" indent="0">
              <a:buNone/>
            </a:pPr>
            <a:r>
              <a:rPr lang="en-US" dirty="0" smtClean="0"/>
              <a:t>    observations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40577" y="3939494"/>
            <a:ext cx="3962462" cy="2918506"/>
            <a:chOff x="5140577" y="3939494"/>
            <a:chExt cx="3962462" cy="2918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0577" y="3939494"/>
              <a:ext cx="3962462" cy="2918506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7" name="Group 6"/>
            <p:cNvGrpSpPr/>
            <p:nvPr/>
          </p:nvGrpSpPr>
          <p:grpSpPr>
            <a:xfrm>
              <a:off x="5836990" y="4057890"/>
              <a:ext cx="2964526" cy="2458052"/>
              <a:chOff x="5836990" y="4057890"/>
              <a:chExt cx="2964526" cy="245805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086436" y="4057890"/>
                <a:ext cx="363241" cy="2458052"/>
                <a:chOff x="4221960" y="2994912"/>
                <a:chExt cx="866330" cy="3331791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4937760" y="2994912"/>
                  <a:ext cx="0" cy="33317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4221960" y="3742913"/>
                  <a:ext cx="866330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00" dirty="0" smtClean="0">
                      <a:solidFill>
                        <a:srgbClr val="FF0000"/>
                      </a:solidFill>
                    </a:rPr>
                    <a:t>2 sec</a:t>
                  </a:r>
                  <a:endParaRPr lang="en-US" sz="26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5836990" y="5685001"/>
                <a:ext cx="2964526" cy="430887"/>
                <a:chOff x="3420758" y="5685001"/>
                <a:chExt cx="3321372" cy="430887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3420758" y="5685001"/>
                  <a:ext cx="146292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rgbClr val="FF0000"/>
                      </a:solidFill>
                    </a:rPr>
                    <a:t>Short GRBs</a:t>
                  </a:r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350290" y="5685001"/>
                  <a:ext cx="1391840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 smtClean="0">
                      <a:solidFill>
                        <a:srgbClr val="FF0000"/>
                      </a:solidFill>
                    </a:rPr>
                    <a:t>Long GRBs</a:t>
                  </a:r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1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Intro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593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25" name="Group 24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1" name="Picture 10" descr="T90_all_talk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8277" y="4534986"/>
            <a:ext cx="398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T90: A duration encloses 90% of GRB photons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166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91" y="1417638"/>
            <a:ext cx="462721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6083" y="5684838"/>
            <a:ext cx="2690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 credit: Taka’s presentation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25" name="Group 24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1" name="Picture 10" descr="T90_all_talk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278880" y="1420892"/>
            <a:ext cx="0" cy="3700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618" y="150010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8277" y="4534986"/>
            <a:ext cx="398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T90: A duration encloses 90% of GRB photons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412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Durations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91" y="1417638"/>
            <a:ext cx="462721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6083" y="5684838"/>
            <a:ext cx="2690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 credit: Taka’s presentation</a:t>
            </a:r>
            <a:endParaRPr lang="en-US" sz="16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98277" y="1338255"/>
            <a:ext cx="3854562" cy="3016389"/>
            <a:chOff x="198277" y="1338255"/>
            <a:chExt cx="3854562" cy="3016389"/>
          </a:xfrm>
        </p:grpSpPr>
        <p:grpSp>
          <p:nvGrpSpPr>
            <p:cNvPr id="25" name="Group 24"/>
            <p:cNvGrpSpPr/>
            <p:nvPr/>
          </p:nvGrpSpPr>
          <p:grpSpPr>
            <a:xfrm>
              <a:off x="198277" y="1338255"/>
              <a:ext cx="3854562" cy="3016389"/>
              <a:chOff x="198277" y="1338255"/>
              <a:chExt cx="3854562" cy="301638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98277" y="1338255"/>
                <a:ext cx="3854562" cy="3016389"/>
                <a:chOff x="198277" y="1338255"/>
                <a:chExt cx="3854562" cy="3016389"/>
              </a:xfrm>
            </p:grpSpPr>
            <p:pic>
              <p:nvPicPr>
                <p:cNvPr id="11" name="Picture 10" descr="T90_all_talk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277" y="1338255"/>
                  <a:ext cx="3854562" cy="3016389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280138" y="1684774"/>
                  <a:ext cx="63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Long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751818" y="1493520"/>
                <a:ext cx="402102" cy="2448560"/>
                <a:chOff x="1751818" y="1493520"/>
                <a:chExt cx="402102" cy="244856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2143760" y="1493520"/>
                  <a:ext cx="10160" cy="24485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1751818" y="2275840"/>
                  <a:ext cx="391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2s</a:t>
                  </a:r>
                  <a:endParaRPr lang="en-US" dirty="0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979658" y="1672828"/>
              <a:ext cx="69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Short</a:t>
              </a:r>
              <a:endParaRPr lang="en-US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278880" y="1420892"/>
            <a:ext cx="0" cy="3700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618" y="150010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8277" y="5410972"/>
            <a:ext cx="52533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000" dirty="0" smtClean="0">
                <a:solidFill>
                  <a:schemeClr val="bg1"/>
                </a:solidFill>
              </a:rPr>
              <a:t>Distribution is instrument dependent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277" y="4534986"/>
            <a:ext cx="3987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T90: A duration encloses 90% of GRB photons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95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 selection effect on GRB spectra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233821" y="1589411"/>
            <a:ext cx="7702849" cy="4691312"/>
            <a:chOff x="3657636" y="4206817"/>
            <a:chExt cx="4174123" cy="2817268"/>
          </a:xfrm>
        </p:grpSpPr>
        <p:sp>
          <p:nvSpPr>
            <p:cNvPr id="12" name="TextBox 11"/>
            <p:cNvSpPr txBox="1"/>
            <p:nvPr/>
          </p:nvSpPr>
          <p:spPr>
            <a:xfrm>
              <a:off x="5075144" y="6470087"/>
              <a:ext cx="248002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Photon Energy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657636" y="4206817"/>
              <a:ext cx="4174123" cy="2263270"/>
              <a:chOff x="3657636" y="4206817"/>
              <a:chExt cx="4174123" cy="226327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018742" y="4206817"/>
                <a:ext cx="2813017" cy="2263270"/>
                <a:chOff x="5000812" y="3877553"/>
                <a:chExt cx="2813017" cy="2263270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000812" y="3877553"/>
                  <a:ext cx="2813017" cy="2263270"/>
                  <a:chOff x="5000812" y="3877553"/>
                  <a:chExt cx="2813017" cy="2263270"/>
                </a:xfrm>
              </p:grpSpPr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00812" y="3877553"/>
                    <a:ext cx="2477489" cy="2263270"/>
                  </a:xfrm>
                  <a:prstGeom prst="rect">
                    <a:avLst/>
                  </a:prstGeom>
                </p:spPr>
              </p:pic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063541" y="3928355"/>
                    <a:ext cx="750288" cy="553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000" dirty="0" smtClean="0"/>
                      <a:t>CPL</a:t>
                    </a:r>
                    <a:endParaRPr lang="en-US" dirty="0"/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5000812" y="3877554"/>
                  <a:ext cx="2798482" cy="2263269"/>
                  <a:chOff x="5000812" y="3877554"/>
                  <a:chExt cx="2798482" cy="2263269"/>
                </a:xfrm>
              </p:grpSpPr>
              <p:cxnSp>
                <p:nvCxnSpPr>
                  <p:cNvPr id="18" name="Straight Arrow Connector 17"/>
                  <p:cNvCxnSpPr/>
                  <p:nvPr/>
                </p:nvCxnSpPr>
                <p:spPr>
                  <a:xfrm flipV="1">
                    <a:off x="5000812" y="3877554"/>
                    <a:ext cx="0" cy="226326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5018742" y="6140823"/>
                    <a:ext cx="2780552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5682791" y="4482353"/>
                    <a:ext cx="1125240" cy="1247268"/>
                    <a:chOff x="5682791" y="4482353"/>
                    <a:chExt cx="1125240" cy="1247268"/>
                  </a:xfrm>
                </p:grpSpPr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flipH="1" flipV="1">
                      <a:off x="6230470" y="4482353"/>
                      <a:ext cx="14941" cy="856099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682791" y="5175623"/>
                      <a:ext cx="1125240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000" dirty="0" err="1" smtClean="0"/>
                        <a:t>Epeak</a:t>
                      </a:r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5" name="TextBox 14"/>
              <p:cNvSpPr txBox="1"/>
              <p:nvPr/>
            </p:nvSpPr>
            <p:spPr>
              <a:xfrm>
                <a:off x="3657636" y="4917071"/>
                <a:ext cx="2043085" cy="5539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/>
                  <a:t>Photon Flux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998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 selection effect on GRB spectra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5" name="Picture 4" descr="logEpeak_bin_plot_epeak_estimat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187"/>
            <a:ext cx="4957244" cy="3717933"/>
          </a:xfrm>
          <a:prstGeom prst="rect">
            <a:avLst/>
          </a:prstGeom>
        </p:spPr>
      </p:pic>
      <p:pic>
        <p:nvPicPr>
          <p:cNvPr id="7" name="Picture 6" descr="CPL_flux_contou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4" y="2043186"/>
            <a:ext cx="4711040" cy="3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 selection effect on GRB spectra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Catalog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5" name="Picture 4" descr="logEpeak_bin_plot_epeak_estimat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187"/>
            <a:ext cx="4957244" cy="3717933"/>
          </a:xfrm>
          <a:prstGeom prst="rect">
            <a:avLst/>
          </a:prstGeom>
        </p:spPr>
      </p:pic>
      <p:pic>
        <p:nvPicPr>
          <p:cNvPr id="7" name="Picture 6" descr="CPL_flux_contou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4" y="2043186"/>
            <a:ext cx="4711040" cy="3717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0552" y="3375732"/>
            <a:ext cx="434434" cy="150403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2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35626" y="1299268"/>
            <a:ext cx="3883850" cy="403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/>
            <a:r>
              <a:rPr lang="en-US" sz="2400" dirty="0" smtClean="0"/>
              <a:t>Following the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BAT GRB catalog </a:t>
            </a:r>
            <a:r>
              <a:rPr lang="en-US" sz="1600" dirty="0" smtClean="0"/>
              <a:t>(Sakamoto et al. 2011)</a:t>
            </a:r>
          </a:p>
          <a:p>
            <a:pPr marL="284163" indent="-284163"/>
            <a:r>
              <a:rPr lang="en-US" sz="2400" dirty="0" smtClean="0"/>
              <a:t>(a) Simple power law (PL) </a:t>
            </a:r>
          </a:p>
          <a:p>
            <a:pPr marL="0" indent="0">
              <a:buFont typeface="Arial"/>
              <a:buNone/>
            </a:pPr>
            <a:r>
              <a:rPr lang="en-US" sz="2400" dirty="0" smtClean="0"/>
              <a:t>    (b) cutoff power law (CPL)</a:t>
            </a:r>
          </a:p>
          <a:p>
            <a:pPr marL="284163" indent="-284163"/>
            <a:r>
              <a:rPr lang="en-US" sz="2400" dirty="0" smtClean="0"/>
              <a:t>Choose CPL If Δχ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&gt; 6</a:t>
            </a:r>
          </a:p>
          <a:p>
            <a:pPr marL="234950" indent="-234950"/>
            <a:r>
              <a:rPr lang="en-US" sz="2400" dirty="0" smtClean="0"/>
              <a:t>745 GRBs are well-fitted with simple power law.</a:t>
            </a:r>
          </a:p>
          <a:p>
            <a:pPr marL="234950" indent="-234950"/>
            <a:r>
              <a:rPr lang="en-US" sz="2400" dirty="0" smtClean="0"/>
              <a:t>175 GRBs are fitted better with cutoff power law</a:t>
            </a:r>
          </a:p>
          <a:p>
            <a:pPr marL="635000" lvl="1" indent="-234950"/>
            <a:r>
              <a:rPr lang="en-US" sz="2000" dirty="0" err="1" smtClean="0"/>
              <a:t>Epeak</a:t>
            </a:r>
            <a:r>
              <a:rPr lang="en-US" sz="2000" dirty="0" smtClean="0"/>
              <a:t> are likely to be in the BAT-energy range.</a:t>
            </a:r>
          </a:p>
          <a:p>
            <a:pPr marL="635000" lvl="1" indent="-234950"/>
            <a:endParaRPr lang="en-US" sz="2000" dirty="0" smtClean="0"/>
          </a:p>
          <a:p>
            <a:pPr marL="635000" lvl="1" indent="-234950"/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Fits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53" y="1412376"/>
            <a:ext cx="3980379" cy="2866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444500" dir="138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1508511"/>
            <a:ext cx="1940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Sakamoto et al. 2011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244903" y="1299268"/>
            <a:ext cx="4716217" cy="3928045"/>
            <a:chOff x="4244903" y="1299268"/>
            <a:chExt cx="4716217" cy="3928045"/>
          </a:xfrm>
        </p:grpSpPr>
        <p:pic>
          <p:nvPicPr>
            <p:cNvPr id="11" name="Picture 10" descr="Epeak_CPL_with_fit_tal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903" y="1299268"/>
              <a:ext cx="4716217" cy="39280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36287" y="1677788"/>
              <a:ext cx="82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71 </a:t>
              </a:r>
              <a:r>
                <a:rPr lang="en-US" dirty="0" err="1" smtClean="0">
                  <a:solidFill>
                    <a:srgbClr val="FF0000"/>
                  </a:solidFill>
                </a:rPr>
                <a:t>keV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49601" y="1542726"/>
            <a:ext cx="7094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BATSE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9795" y="2696354"/>
            <a:ext cx="7796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HETE-2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872774" y="3950925"/>
            <a:ext cx="11703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Epeak</a:t>
            </a:r>
            <a:r>
              <a:rPr lang="en-US" sz="1600" dirty="0" smtClean="0"/>
              <a:t> [</a:t>
            </a:r>
            <a:r>
              <a:rPr lang="en-US" sz="1600" dirty="0" err="1" smtClean="0"/>
              <a:t>keV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006446" y="2657177"/>
            <a:ext cx="0" cy="1113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06446" y="2850242"/>
            <a:ext cx="105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～</a:t>
            </a:r>
            <a:r>
              <a:rPr lang="en-US" altLang="zh-TW" dirty="0" smtClean="0"/>
              <a:t>90 </a:t>
            </a:r>
            <a:r>
              <a:rPr lang="en-US" altLang="zh-TW" dirty="0" err="1" smtClean="0"/>
              <a:t>keV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12944" y="186245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～</a:t>
            </a:r>
            <a:r>
              <a:rPr lang="en-US" altLang="zh-TW" dirty="0" smtClean="0"/>
              <a:t>300 </a:t>
            </a:r>
            <a:r>
              <a:rPr lang="en-US" altLang="zh-TW" dirty="0" err="1" smtClean="0"/>
              <a:t>keV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685060" y="1412376"/>
            <a:ext cx="0" cy="1113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47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3677"/>
            <a:ext cx="844483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Burst Duration </a:t>
            </a:r>
            <a:r>
              <a:rPr lang="en-US" dirty="0" err="1" smtClean="0"/>
              <a:t>vs</a:t>
            </a:r>
            <a:r>
              <a:rPr lang="en-US" dirty="0" smtClean="0"/>
              <a:t> Spectrum</a:t>
            </a:r>
            <a:endParaRPr lang="en-US" sz="2900" dirty="0"/>
          </a:p>
        </p:txBody>
      </p:sp>
      <p:sp>
        <p:nvSpPr>
          <p:cNvPr id="7" name="TextBox 6"/>
          <p:cNvSpPr txBox="1"/>
          <p:nvPr/>
        </p:nvSpPr>
        <p:spPr>
          <a:xfrm>
            <a:off x="4206240" y="6114534"/>
            <a:ext cx="155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 Duration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21920" y="3400028"/>
            <a:ext cx="305541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err="1" smtClean="0"/>
              <a:t>Fluence</a:t>
            </a:r>
            <a:r>
              <a:rPr lang="en-US" dirty="0" smtClean="0"/>
              <a:t> Ratio (Hardness Ratio)</a:t>
            </a:r>
            <a:endParaRPr lang="en-US" dirty="0"/>
          </a:p>
        </p:txBody>
      </p:sp>
      <p:pic>
        <p:nvPicPr>
          <p:cNvPr id="3" name="Picture 2" descr="Hardness_T90_witherror_best_model_one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1" y="1417320"/>
            <a:ext cx="5851831" cy="47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9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dID_1speak_best_mo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8" y="1481340"/>
            <a:ext cx="4531172" cy="3817471"/>
          </a:xfrm>
          <a:prstGeom prst="rect">
            <a:avLst/>
          </a:prstGeom>
        </p:spPr>
      </p:pic>
      <p:pic>
        <p:nvPicPr>
          <p:cNvPr id="11" name="Picture 10" descr="flux_angle_Swiftlc_z360_lum5205_n0084_n1207_n2070_alpha065_beta300_Yonetoku_mod18_noevo_ndet26884_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74" y="1454646"/>
            <a:ext cx="5088120" cy="3844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/>
          <a:lstStyle/>
          <a:p>
            <a:r>
              <a:rPr lang="en-US" dirty="0" smtClean="0"/>
              <a:t>Sensitivity Comparisons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933" y="5287246"/>
            <a:ext cx="3594366" cy="12003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Real BAT-detected GRBs </a:t>
            </a:r>
            <a:r>
              <a:rPr lang="en-US" sz="1600" dirty="0" smtClean="0"/>
              <a:t>(2005-2009)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Total triggered bursts: 409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338 rate trigger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71 image trigger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9373" y="5298811"/>
            <a:ext cx="3575921" cy="12003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Our simulations: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Total triggered bursts: 1400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1347 rate trigger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53 image trigger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97" y="992981"/>
            <a:ext cx="885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Grid ID: ID name on the detector’s plane, related to incoming angle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98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Adopting the complex BAT-trigger algorithm improve the sensitivity and hence more dim (low-flux) bursts are needed in the intrinsic sample.</a:t>
            </a:r>
          </a:p>
          <a:p>
            <a:r>
              <a:rPr lang="en-US" dirty="0" smtClean="0"/>
              <a:t>Need more </a:t>
            </a:r>
            <a:r>
              <a:rPr lang="en-US" dirty="0"/>
              <a:t>bursts from high redshift to create a good match with the observations.</a:t>
            </a:r>
          </a:p>
          <a:p>
            <a:r>
              <a:rPr lang="en-US" dirty="0"/>
              <a:t>Very high GRB rate at large redshift, unless luminosity evolution is considered.</a:t>
            </a:r>
          </a:p>
          <a:p>
            <a:r>
              <a:rPr lang="en-US" dirty="0"/>
              <a:t>It seems like some kind of relation between bursts’ energy output (e.g., </a:t>
            </a:r>
            <a:r>
              <a:rPr lang="en-US" dirty="0" err="1"/>
              <a:t>L</a:t>
            </a:r>
            <a:r>
              <a:rPr lang="en-US" sz="2800" dirty="0" err="1"/>
              <a:t>peak</a:t>
            </a:r>
            <a:r>
              <a:rPr lang="en-US" dirty="0"/>
              <a:t>) and spectral parameters (e.g., </a:t>
            </a:r>
            <a:r>
              <a:rPr lang="en-US" dirty="0" err="1"/>
              <a:t>E</a:t>
            </a:r>
            <a:r>
              <a:rPr lang="en-US" sz="2800" dirty="0" err="1"/>
              <a:t>peak</a:t>
            </a:r>
            <a:r>
              <a:rPr lang="en-US" dirty="0"/>
              <a:t>) is needed to generate good match with the observations.</a:t>
            </a:r>
          </a:p>
          <a:p>
            <a:r>
              <a:rPr lang="en-US" dirty="0" smtClean="0"/>
              <a:t>The 3</a:t>
            </a:r>
            <a:r>
              <a:rPr lang="en-US" baseline="30000" dirty="0" smtClean="0"/>
              <a:t>rd</a:t>
            </a:r>
            <a:r>
              <a:rPr lang="en-US" dirty="0" smtClean="0"/>
              <a:t> BAT GRB catalog is coming soon! Suggestions welcome!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81110" cy="307777"/>
            <a:chOff x="36000" y="0"/>
            <a:chExt cx="9128388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460013" y="0"/>
              <a:ext cx="4704375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GRB rate   </a:t>
              </a:r>
              <a:r>
                <a:rPr lang="en-US" altLang="zh-TW" sz="1400" dirty="0" smtClean="0"/>
                <a:t>Summary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597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gamma-ray bursts?</a:t>
            </a:r>
            <a:endParaRPr lang="en-US" dirty="0"/>
          </a:p>
        </p:txBody>
      </p:sp>
      <p:pic>
        <p:nvPicPr>
          <p:cNvPr id="5" name="69476main_binary_merg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3661" y="1949046"/>
            <a:ext cx="3915851" cy="2669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704" y="1496326"/>
            <a:ext cx="150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Long GRBs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63661" y="1487381"/>
            <a:ext cx="157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Short GRBs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6371" y="4769009"/>
            <a:ext cx="35830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5425" indent="-225425">
              <a:buFont typeface="Arial"/>
              <a:buChar char="•"/>
            </a:pPr>
            <a:r>
              <a:rPr lang="en-US" sz="2200" dirty="0" smtClean="0"/>
              <a:t>Deaths of massive Stars</a:t>
            </a:r>
          </a:p>
          <a:p>
            <a:pPr marL="225425" indent="-225425">
              <a:buFont typeface="Arial"/>
              <a:buChar char="•"/>
            </a:pPr>
            <a:r>
              <a:rPr lang="en-US" sz="2200" dirty="0" smtClean="0"/>
              <a:t>Supernovae</a:t>
            </a:r>
          </a:p>
          <a:p>
            <a:pPr marL="225425" indent="-225425">
              <a:buFont typeface="Arial"/>
              <a:buChar char="•"/>
            </a:pPr>
            <a:r>
              <a:rPr lang="en-US" sz="2200" dirty="0" smtClean="0"/>
              <a:t>Black holes</a:t>
            </a:r>
          </a:p>
          <a:p>
            <a:pPr marL="225425" indent="-225425">
              <a:buFont typeface="Arial"/>
              <a:buChar char="•"/>
            </a:pPr>
            <a:r>
              <a:rPr lang="en-US" sz="2200" dirty="0" smtClean="0"/>
              <a:t>Acceleration of high-energy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particles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963661" y="4769009"/>
            <a:ext cx="32367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5425" indent="-225425">
              <a:buFont typeface="Arial"/>
              <a:buChar char="•"/>
            </a:pPr>
            <a:r>
              <a:rPr lang="en-US" sz="2200" dirty="0" smtClean="0"/>
              <a:t>Compact-object mergers</a:t>
            </a:r>
          </a:p>
          <a:p>
            <a:pPr marL="682625" lvl="1" indent="-225425">
              <a:buFont typeface="Arial"/>
              <a:buChar char="•"/>
            </a:pPr>
            <a:r>
              <a:rPr lang="en-US" sz="2200" dirty="0" smtClean="0"/>
              <a:t>Black holes</a:t>
            </a:r>
          </a:p>
          <a:p>
            <a:pPr marL="682625" lvl="1" indent="-225425">
              <a:buFont typeface="Arial"/>
              <a:buChar char="•"/>
            </a:pPr>
            <a:r>
              <a:rPr lang="en-US" sz="2200" dirty="0" smtClean="0"/>
              <a:t>Neutron stars</a:t>
            </a:r>
          </a:p>
          <a:p>
            <a:pPr marL="225425" indent="-225425">
              <a:buFont typeface="Arial"/>
              <a:buChar char="•"/>
            </a:pPr>
            <a:r>
              <a:rPr lang="en-US" sz="2200" dirty="0" smtClean="0"/>
              <a:t>Gravitational wave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99077" y="6519446"/>
            <a:ext cx="3539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NASA/Swift Mission Multimedia</a:t>
            </a:r>
            <a:endParaRPr lang="en-US" sz="1400" dirty="0"/>
          </a:p>
        </p:txBody>
      </p:sp>
      <p:grpSp>
        <p:nvGrpSpPr>
          <p:cNvPr id="14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1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Intro   </a:t>
              </a:r>
              <a:r>
                <a:rPr lang="en-US" altLang="zh-TW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  <p:pic>
        <p:nvPicPr>
          <p:cNvPr id="13" name="69479main_collapsa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371" y="1949046"/>
            <a:ext cx="3915852" cy="26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1256178"/>
            <a:ext cx="9160604" cy="618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98" y="443378"/>
            <a:ext cx="1828800" cy="812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931647" y="4258235"/>
            <a:ext cx="3006164" cy="1930402"/>
            <a:chOff x="5931647" y="4258235"/>
            <a:chExt cx="3006164" cy="1930402"/>
          </a:xfrm>
        </p:grpSpPr>
        <p:sp>
          <p:nvSpPr>
            <p:cNvPr id="12" name="Rounded Rectangle 11"/>
            <p:cNvSpPr/>
            <p:nvPr/>
          </p:nvSpPr>
          <p:spPr>
            <a:xfrm>
              <a:off x="7204635" y="53519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X-Ray Telescope (XRT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5931647" y="4258235"/>
              <a:ext cx="1272988" cy="1512049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7929" y="4497294"/>
            <a:ext cx="4942542" cy="956235"/>
            <a:chOff x="17929" y="4228353"/>
            <a:chExt cx="4942542" cy="956235"/>
          </a:xfrm>
        </p:grpSpPr>
        <p:sp>
          <p:nvSpPr>
            <p:cNvPr id="16" name="Rounded Rectangle 15"/>
            <p:cNvSpPr/>
            <p:nvPr/>
          </p:nvSpPr>
          <p:spPr>
            <a:xfrm>
              <a:off x="17929" y="4347882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UV/Optical Telescope (UVOT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751105" y="4228353"/>
              <a:ext cx="3209366" cy="552823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12"/>
          <p:cNvGrpSpPr/>
          <p:nvPr/>
        </p:nvGrpSpPr>
        <p:grpSpPr>
          <a:xfrm>
            <a:off x="-16604" y="0"/>
            <a:ext cx="9179795" cy="307777"/>
            <a:chOff x="36000" y="0"/>
            <a:chExt cx="9127081" cy="224909"/>
          </a:xfrm>
        </p:grpSpPr>
        <p:sp>
          <p:nvSpPr>
            <p:cNvPr id="2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6" name="文字方塊 11"/>
            <p:cNvSpPr txBox="1"/>
            <p:nvPr/>
          </p:nvSpPr>
          <p:spPr>
            <a:xfrm>
              <a:off x="4460013" y="0"/>
              <a:ext cx="4703068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Intro</a:t>
              </a:r>
              <a:r>
                <a:rPr lang="en-US" altLang="zh-TW" sz="1400" dirty="0" smtClean="0"/>
                <a:t>   </a:t>
              </a:r>
              <a:r>
                <a:rPr lang="en-US" altLang="zh-TW" sz="1400" i="1" dirty="0" smtClean="0"/>
                <a:t>Swift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Catalog   Trigger Simulation   GRB rate   Summary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263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4443</TotalTime>
  <Words>6187</Words>
  <Application>Microsoft Macintosh PowerPoint</Application>
  <PresentationFormat>On-screen Show (4:3)</PresentationFormat>
  <Paragraphs>1132</Paragraphs>
  <Slides>79</Slides>
  <Notes>71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Office Theme</vt:lpstr>
      <vt:lpstr>Adjacency</vt:lpstr>
      <vt:lpstr>Equation</vt:lpstr>
      <vt:lpstr>Gamma-ray Bursts from the Swift Burst Alert Telescope:  Probing Intrinsic Distributions with Trigger Simulations </vt:lpstr>
      <vt:lpstr>Special Thanks to</vt:lpstr>
      <vt:lpstr>Outline</vt:lpstr>
      <vt:lpstr>PowerPoint Presentation</vt:lpstr>
      <vt:lpstr>What are gamma-ray bursts?</vt:lpstr>
      <vt:lpstr>PowerPoint Presentation</vt:lpstr>
      <vt:lpstr>What are gamma-ray bursts?</vt:lpstr>
      <vt:lpstr>What are gamma-ray bursts?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Years of Swift</vt:lpstr>
      <vt:lpstr>10 Years of Swift</vt:lpstr>
      <vt:lpstr>BAT Observing Time</vt:lpstr>
      <vt:lpstr>Swift GRBs to date: ～ 11 Years after Launch</vt:lpstr>
      <vt:lpstr>Burst Durations</vt:lpstr>
      <vt:lpstr>Burst Durations</vt:lpstr>
      <vt:lpstr>Burst Durations</vt:lpstr>
      <vt:lpstr>Burst Durations</vt:lpstr>
      <vt:lpstr>Burst Durations</vt:lpstr>
      <vt:lpstr>Burst Durations</vt:lpstr>
      <vt:lpstr>Spectral Fits</vt:lpstr>
      <vt:lpstr>Spectral Fits – Simple Power Law</vt:lpstr>
      <vt:lpstr>Spectral Fits – Simple Power Law</vt:lpstr>
      <vt:lpstr>Spectral Fits – Cutoff Power Law</vt:lpstr>
      <vt:lpstr>Spectral Fits – Cutoff Power Law</vt:lpstr>
      <vt:lpstr>Spectral Fits – Cutoff Power Law</vt:lpstr>
      <vt:lpstr>Spectral Fits – Cutoff Power Law</vt:lpstr>
      <vt:lpstr>Spectral Fits – Cutoff Power Law</vt:lpstr>
      <vt:lpstr>Spectral Fits – Cutoff Power Law</vt:lpstr>
      <vt:lpstr>Spectral Fits – Cutoff Power Law</vt:lpstr>
      <vt:lpstr>Spectral Fits – Cutoff Power Law</vt:lpstr>
      <vt:lpstr>Spectral Fits – Cutoff Power Law</vt:lpstr>
      <vt:lpstr>BAT Sensitivity on GRB detections</vt:lpstr>
      <vt:lpstr>Short-hard vs long-soft?</vt:lpstr>
      <vt:lpstr>Redshift and Luminosity Distribution</vt:lpstr>
      <vt:lpstr>Redshift and Luminosity Distribution</vt:lpstr>
      <vt:lpstr>Finding intrinsic GRB rate: A naïve theorist approach…..</vt:lpstr>
      <vt:lpstr>Trigger Algorithm of the BAT</vt:lpstr>
      <vt:lpstr>Using Swift’s Data to Probe  The Intrinsic GRB Rate</vt:lpstr>
      <vt:lpstr>Sensitivity Comparisons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from the Best-Fit Sample: The Redshift and Peak-flux Distributions</vt:lpstr>
      <vt:lpstr>The GRB Rate </vt:lpstr>
      <vt:lpstr>The GRB Rate </vt:lpstr>
      <vt:lpstr>The GRB Rate </vt:lpstr>
      <vt:lpstr>The GRB Rate </vt:lpstr>
      <vt:lpstr>Exploring Uncertainties  with Machine-Learning Algorithm</vt:lpstr>
      <vt:lpstr>Exploring Uncertainties  with Machine-Learning Algorithm</vt:lpstr>
      <vt:lpstr>Summary</vt:lpstr>
      <vt:lpstr>Summary</vt:lpstr>
      <vt:lpstr>SVOM</vt:lpstr>
      <vt:lpstr>Thank You!</vt:lpstr>
      <vt:lpstr>Back-up slides</vt:lpstr>
      <vt:lpstr>GRBs, Supernovae, and Star Formation</vt:lpstr>
      <vt:lpstr>GRBs, Supernovae, and Star Formation</vt:lpstr>
      <vt:lpstr>Swift GRBs to date</vt:lpstr>
      <vt:lpstr>Swift GRBs to date: 10 Years after Launch</vt:lpstr>
      <vt:lpstr>Swift GRBs to date: 10 Years after Launch</vt:lpstr>
      <vt:lpstr>Burst Durations</vt:lpstr>
      <vt:lpstr>Burst Durations</vt:lpstr>
      <vt:lpstr>Burst Durations</vt:lpstr>
      <vt:lpstr>Burst Durations</vt:lpstr>
      <vt:lpstr>BAT selection effect on GRB spectra</vt:lpstr>
      <vt:lpstr>BAT selection effect on GRB spectra</vt:lpstr>
      <vt:lpstr>BAT selection effect on GRB spectra</vt:lpstr>
      <vt:lpstr>Spectral Fits</vt:lpstr>
      <vt:lpstr>Burst Duration vs Spectrum</vt:lpstr>
      <vt:lpstr>Sensitivity Comparisons</vt:lpstr>
      <vt:lpstr>Summary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Gamma-ray Bursts from the Swift Burst Alert Telescope:  Probing Intrinsic Distributions with Trigger Simulations </dc:title>
  <dc:creator>Amy Lien</dc:creator>
  <cp:lastModifiedBy>Amy Lien</cp:lastModifiedBy>
  <cp:revision>399</cp:revision>
  <dcterms:created xsi:type="dcterms:W3CDTF">2015-04-05T18:16:06Z</dcterms:created>
  <dcterms:modified xsi:type="dcterms:W3CDTF">2015-10-03T15:36:12Z</dcterms:modified>
</cp:coreProperties>
</file>