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2" r:id="rId5"/>
    <p:sldId id="261" r:id="rId6"/>
    <p:sldId id="260" r:id="rId7"/>
    <p:sldId id="263" r:id="rId8"/>
    <p:sldId id="264" r:id="rId9"/>
    <p:sldId id="265" r:id="rId10"/>
    <p:sldId id="266" r:id="rId11"/>
    <p:sldId id="270" r:id="rId12"/>
    <p:sldId id="271" r:id="rId13"/>
    <p:sldId id="290" r:id="rId14"/>
    <p:sldId id="272" r:id="rId15"/>
    <p:sldId id="273" r:id="rId16"/>
    <p:sldId id="274" r:id="rId17"/>
    <p:sldId id="275" r:id="rId18"/>
    <p:sldId id="269" r:id="rId19"/>
    <p:sldId id="276" r:id="rId20"/>
    <p:sldId id="277" r:id="rId21"/>
    <p:sldId id="278" r:id="rId22"/>
    <p:sldId id="279" r:id="rId23"/>
    <p:sldId id="28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3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871341-EEA9-400D-904C-CE7E3E0F8140}" type="datetimeFigureOut">
              <a:rPr lang="en-US" smtClean="0"/>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FFCF1-4115-4150-A746-0D791494C457}" type="slidenum">
              <a:rPr lang="en-US" smtClean="0"/>
              <a:t>‹#›</a:t>
            </a:fld>
            <a:endParaRPr lang="en-US"/>
          </a:p>
        </p:txBody>
      </p:sp>
    </p:spTree>
    <p:extLst>
      <p:ext uri="{BB962C8B-B14F-4D97-AF65-F5344CB8AC3E}">
        <p14:creationId xmlns:p14="http://schemas.microsoft.com/office/powerpoint/2010/main" val="226884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A9BF4-76FF-4FB2-9618-07B6403F8824}" type="slidenum">
              <a:rPr lang="en-US" altLang="en-US"/>
              <a:pPr/>
              <a:t>4</a:t>
            </a:fld>
            <a:endParaRPr lang="en-US" alt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210662-BFD2-4C54-AB32-2BFB22241042}" type="slidenum">
              <a:rPr lang="en-US" altLang="en-US"/>
              <a:pPr/>
              <a:t>5</a:t>
            </a:fld>
            <a:endParaRPr lang="en-US" alt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BFB10B-54EE-4733-8A26-A3DD2BE6CBB6}" type="slidenum">
              <a:rPr lang="en-US" smtClean="0"/>
              <a:pPr fontAlgn="base">
                <a:spcBef>
                  <a:spcPct val="0"/>
                </a:spcBef>
                <a:spcAft>
                  <a:spcPct val="0"/>
                </a:spcAft>
                <a:defRPr/>
              </a:pPr>
              <a:t>6</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537EA-E803-41D6-B060-6AD37F4AF7BF}"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6B44-B912-4DEE-A8A1-5BAD42AF3F65}" type="slidenum">
              <a:rPr lang="en-US" smtClean="0"/>
              <a:t>‹#›</a:t>
            </a:fld>
            <a:endParaRPr lang="en-US"/>
          </a:p>
        </p:txBody>
      </p:sp>
    </p:spTree>
    <p:extLst>
      <p:ext uri="{BB962C8B-B14F-4D97-AF65-F5344CB8AC3E}">
        <p14:creationId xmlns:p14="http://schemas.microsoft.com/office/powerpoint/2010/main" val="104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537EA-E803-41D6-B060-6AD37F4AF7BF}"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6B44-B912-4DEE-A8A1-5BAD42AF3F65}" type="slidenum">
              <a:rPr lang="en-US" smtClean="0"/>
              <a:t>‹#›</a:t>
            </a:fld>
            <a:endParaRPr lang="en-US"/>
          </a:p>
        </p:txBody>
      </p:sp>
    </p:spTree>
    <p:extLst>
      <p:ext uri="{BB962C8B-B14F-4D97-AF65-F5344CB8AC3E}">
        <p14:creationId xmlns:p14="http://schemas.microsoft.com/office/powerpoint/2010/main" val="205613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537EA-E803-41D6-B060-6AD37F4AF7BF}"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6B44-B912-4DEE-A8A1-5BAD42AF3F65}" type="slidenum">
              <a:rPr lang="en-US" smtClean="0"/>
              <a:t>‹#›</a:t>
            </a:fld>
            <a:endParaRPr lang="en-US"/>
          </a:p>
        </p:txBody>
      </p:sp>
    </p:spTree>
    <p:extLst>
      <p:ext uri="{BB962C8B-B14F-4D97-AF65-F5344CB8AC3E}">
        <p14:creationId xmlns:p14="http://schemas.microsoft.com/office/powerpoint/2010/main" val="159841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537EA-E803-41D6-B060-6AD37F4AF7BF}"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6B44-B912-4DEE-A8A1-5BAD42AF3F65}" type="slidenum">
              <a:rPr lang="en-US" smtClean="0"/>
              <a:t>‹#›</a:t>
            </a:fld>
            <a:endParaRPr lang="en-US"/>
          </a:p>
        </p:txBody>
      </p:sp>
    </p:spTree>
    <p:extLst>
      <p:ext uri="{BB962C8B-B14F-4D97-AF65-F5344CB8AC3E}">
        <p14:creationId xmlns:p14="http://schemas.microsoft.com/office/powerpoint/2010/main" val="334157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537EA-E803-41D6-B060-6AD37F4AF7BF}"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6B44-B912-4DEE-A8A1-5BAD42AF3F65}" type="slidenum">
              <a:rPr lang="en-US" smtClean="0"/>
              <a:t>‹#›</a:t>
            </a:fld>
            <a:endParaRPr lang="en-US"/>
          </a:p>
        </p:txBody>
      </p:sp>
    </p:spTree>
    <p:extLst>
      <p:ext uri="{BB962C8B-B14F-4D97-AF65-F5344CB8AC3E}">
        <p14:creationId xmlns:p14="http://schemas.microsoft.com/office/powerpoint/2010/main" val="244286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537EA-E803-41D6-B060-6AD37F4AF7BF}"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E6B44-B912-4DEE-A8A1-5BAD42AF3F65}" type="slidenum">
              <a:rPr lang="en-US" smtClean="0"/>
              <a:t>‹#›</a:t>
            </a:fld>
            <a:endParaRPr lang="en-US"/>
          </a:p>
        </p:txBody>
      </p:sp>
    </p:spTree>
    <p:extLst>
      <p:ext uri="{BB962C8B-B14F-4D97-AF65-F5344CB8AC3E}">
        <p14:creationId xmlns:p14="http://schemas.microsoft.com/office/powerpoint/2010/main" val="229120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537EA-E803-41D6-B060-6AD37F4AF7BF}"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E6B44-B912-4DEE-A8A1-5BAD42AF3F65}" type="slidenum">
              <a:rPr lang="en-US" smtClean="0"/>
              <a:t>‹#›</a:t>
            </a:fld>
            <a:endParaRPr lang="en-US"/>
          </a:p>
        </p:txBody>
      </p:sp>
    </p:spTree>
    <p:extLst>
      <p:ext uri="{BB962C8B-B14F-4D97-AF65-F5344CB8AC3E}">
        <p14:creationId xmlns:p14="http://schemas.microsoft.com/office/powerpoint/2010/main" val="258982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1537EA-E803-41D6-B060-6AD37F4AF7BF}"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E6B44-B912-4DEE-A8A1-5BAD42AF3F65}" type="slidenum">
              <a:rPr lang="en-US" smtClean="0"/>
              <a:t>‹#›</a:t>
            </a:fld>
            <a:endParaRPr lang="en-US"/>
          </a:p>
        </p:txBody>
      </p:sp>
    </p:spTree>
    <p:extLst>
      <p:ext uri="{BB962C8B-B14F-4D97-AF65-F5344CB8AC3E}">
        <p14:creationId xmlns:p14="http://schemas.microsoft.com/office/powerpoint/2010/main" val="194540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537EA-E803-41D6-B060-6AD37F4AF7BF}"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E6B44-B912-4DEE-A8A1-5BAD42AF3F65}" type="slidenum">
              <a:rPr lang="en-US" smtClean="0"/>
              <a:t>‹#›</a:t>
            </a:fld>
            <a:endParaRPr lang="en-US"/>
          </a:p>
        </p:txBody>
      </p:sp>
    </p:spTree>
    <p:extLst>
      <p:ext uri="{BB962C8B-B14F-4D97-AF65-F5344CB8AC3E}">
        <p14:creationId xmlns:p14="http://schemas.microsoft.com/office/powerpoint/2010/main" val="100069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537EA-E803-41D6-B060-6AD37F4AF7BF}"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E6B44-B912-4DEE-A8A1-5BAD42AF3F65}" type="slidenum">
              <a:rPr lang="en-US" smtClean="0"/>
              <a:t>‹#›</a:t>
            </a:fld>
            <a:endParaRPr lang="en-US"/>
          </a:p>
        </p:txBody>
      </p:sp>
    </p:spTree>
    <p:extLst>
      <p:ext uri="{BB962C8B-B14F-4D97-AF65-F5344CB8AC3E}">
        <p14:creationId xmlns:p14="http://schemas.microsoft.com/office/powerpoint/2010/main" val="4676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537EA-E803-41D6-B060-6AD37F4AF7BF}"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E6B44-B912-4DEE-A8A1-5BAD42AF3F65}" type="slidenum">
              <a:rPr lang="en-US" smtClean="0"/>
              <a:t>‹#›</a:t>
            </a:fld>
            <a:endParaRPr lang="en-US"/>
          </a:p>
        </p:txBody>
      </p:sp>
    </p:spTree>
    <p:extLst>
      <p:ext uri="{BB962C8B-B14F-4D97-AF65-F5344CB8AC3E}">
        <p14:creationId xmlns:p14="http://schemas.microsoft.com/office/powerpoint/2010/main" val="324615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537EA-E803-41D6-B060-6AD37F4AF7BF}" type="datetimeFigureOut">
              <a:rPr lang="en-US" smtClean="0"/>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E6B44-B912-4DEE-A8A1-5BAD42AF3F65}" type="slidenum">
              <a:rPr lang="en-US" smtClean="0"/>
              <a:t>‹#›</a:t>
            </a:fld>
            <a:endParaRPr lang="en-US"/>
          </a:p>
        </p:txBody>
      </p:sp>
    </p:spTree>
    <p:extLst>
      <p:ext uri="{BB962C8B-B14F-4D97-AF65-F5344CB8AC3E}">
        <p14:creationId xmlns:p14="http://schemas.microsoft.com/office/powerpoint/2010/main" val="183936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457200"/>
            <a:ext cx="7772400" cy="2057400"/>
          </a:xfrm>
        </p:spPr>
        <p:txBody>
          <a:bodyPr>
            <a:normAutofit fontScale="90000"/>
          </a:bodyPr>
          <a:lstStyle/>
          <a:p>
            <a:pPr eaLnBrk="1" hangingPunct="1"/>
            <a:r>
              <a:rPr lang="en-US" altLang="en-US" b="1" dirty="0" smtClean="0"/>
              <a:t>ELECTION INVERSIONS BY VARIANTS OF THE  U.S. ELECTORAL COLLEGE</a:t>
            </a:r>
            <a:endParaRPr lang="en-US" altLang="en-US" dirty="0" smtClean="0"/>
          </a:p>
        </p:txBody>
      </p:sp>
      <p:sp>
        <p:nvSpPr>
          <p:cNvPr id="5123" name="Subtitle 2"/>
          <p:cNvSpPr>
            <a:spLocks noGrp="1"/>
          </p:cNvSpPr>
          <p:nvPr>
            <p:ph type="subTitle" idx="1"/>
          </p:nvPr>
        </p:nvSpPr>
        <p:spPr>
          <a:xfrm>
            <a:off x="609600" y="2667000"/>
            <a:ext cx="8001000" cy="3733800"/>
          </a:xfrm>
        </p:spPr>
        <p:txBody>
          <a:bodyPr/>
          <a:lstStyle/>
          <a:p>
            <a:pPr eaLnBrk="1" hangingPunct="1">
              <a:lnSpc>
                <a:spcPct val="80000"/>
              </a:lnSpc>
            </a:pPr>
            <a:r>
              <a:rPr lang="en-US" altLang="en-US" dirty="0" smtClean="0">
                <a:solidFill>
                  <a:srgbClr val="0D0D0D"/>
                </a:solidFill>
              </a:rPr>
              <a:t>Nicholas R. Miller</a:t>
            </a:r>
          </a:p>
          <a:p>
            <a:pPr eaLnBrk="1" hangingPunct="1">
              <a:lnSpc>
                <a:spcPct val="80000"/>
              </a:lnSpc>
            </a:pPr>
            <a:r>
              <a:rPr lang="en-US" altLang="en-US" dirty="0" smtClean="0">
                <a:solidFill>
                  <a:srgbClr val="0D0D0D"/>
                </a:solidFill>
              </a:rPr>
              <a:t>Department of Political Science, UMBC</a:t>
            </a:r>
          </a:p>
          <a:p>
            <a:pPr eaLnBrk="1" hangingPunct="1">
              <a:lnSpc>
                <a:spcPct val="80000"/>
              </a:lnSpc>
            </a:pPr>
            <a:r>
              <a:rPr lang="en-US" altLang="en-US" sz="2400" i="1" dirty="0" smtClean="0">
                <a:solidFill>
                  <a:schemeClr val="tx1"/>
                </a:solidFill>
              </a:rPr>
              <a:t>nmiller@umbc.edu</a:t>
            </a:r>
          </a:p>
          <a:p>
            <a:pPr eaLnBrk="1" hangingPunct="1">
              <a:lnSpc>
                <a:spcPct val="80000"/>
              </a:lnSpc>
            </a:pPr>
            <a:r>
              <a:rPr lang="en-US" altLang="en-US" sz="2400" i="1" dirty="0" smtClean="0">
                <a:solidFill>
                  <a:schemeClr val="tx1"/>
                </a:solidFill>
              </a:rPr>
              <a:t>http://userpages.umbc.edu/~nmiller/index.htm</a:t>
            </a:r>
          </a:p>
          <a:p>
            <a:pPr eaLnBrk="1" hangingPunct="1">
              <a:lnSpc>
                <a:spcPct val="80000"/>
              </a:lnSpc>
            </a:pPr>
            <a:endParaRPr lang="en-US" altLang="en-US" i="1" dirty="0" smtClean="0">
              <a:solidFill>
                <a:srgbClr val="0D0D0D"/>
              </a:solidFill>
            </a:endParaRPr>
          </a:p>
          <a:p>
            <a:pPr eaLnBrk="1" hangingPunct="1">
              <a:lnSpc>
                <a:spcPct val="80000"/>
              </a:lnSpc>
            </a:pPr>
            <a:endParaRPr lang="en-US" altLang="en-US" sz="2600" dirty="0" smtClean="0">
              <a:solidFill>
                <a:srgbClr val="0D0D0D"/>
              </a:solidFill>
            </a:endParaRPr>
          </a:p>
          <a:p>
            <a:pPr>
              <a:lnSpc>
                <a:spcPct val="80000"/>
              </a:lnSpc>
            </a:pPr>
            <a:r>
              <a:rPr lang="en-US" altLang="en-US" sz="2000" dirty="0" smtClean="0">
                <a:solidFill>
                  <a:schemeClr val="tx1"/>
                </a:solidFill>
              </a:rPr>
              <a:t>For presentation at the 2015 Annual Meeting of the Public Choice Society</a:t>
            </a:r>
          </a:p>
          <a:p>
            <a:pPr>
              <a:lnSpc>
                <a:spcPct val="80000"/>
              </a:lnSpc>
            </a:pPr>
            <a:r>
              <a:rPr lang="en-US" altLang="en-US" sz="2000" dirty="0" smtClean="0">
                <a:solidFill>
                  <a:schemeClr val="tx1"/>
                </a:solidFill>
              </a:rPr>
              <a:t>San Antonio, Texas</a:t>
            </a:r>
          </a:p>
          <a:p>
            <a:pPr>
              <a:lnSpc>
                <a:spcPct val="80000"/>
              </a:lnSpc>
            </a:pPr>
            <a:r>
              <a:rPr lang="en-US" altLang="en-US" sz="2000" dirty="0" smtClean="0">
                <a:solidFill>
                  <a:schemeClr val="tx1"/>
                </a:solidFill>
              </a:rPr>
              <a:t>March 12-15, 2015</a:t>
            </a:r>
          </a:p>
        </p:txBody>
      </p:sp>
    </p:spTree>
    <p:extLst>
      <p:ext uri="{BB962C8B-B14F-4D97-AF65-F5344CB8AC3E}">
        <p14:creationId xmlns:p14="http://schemas.microsoft.com/office/powerpoint/2010/main" val="107159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429000" cy="2209800"/>
          </a:xfrm>
        </p:spPr>
        <p:txBody>
          <a:bodyPr>
            <a:normAutofit/>
          </a:bodyPr>
          <a:lstStyle/>
          <a:p>
            <a:r>
              <a:rPr lang="en-US" sz="3600" dirty="0" smtClean="0"/>
              <a:t>Implications of Schematic Scatterplot</a:t>
            </a:r>
            <a:endParaRPr lang="en-US" sz="3600" dirty="0"/>
          </a:p>
        </p:txBody>
      </p:sp>
      <p:sp>
        <p:nvSpPr>
          <p:cNvPr id="3" name="Content Placeholder 2"/>
          <p:cNvSpPr>
            <a:spLocks noGrp="1"/>
          </p:cNvSpPr>
          <p:nvPr>
            <p:ph sz="half" idx="1"/>
          </p:nvPr>
        </p:nvSpPr>
        <p:spPr>
          <a:xfrm>
            <a:off x="304800" y="304800"/>
            <a:ext cx="4724400" cy="6248400"/>
          </a:xfrm>
        </p:spPr>
        <p:txBody>
          <a:bodyPr>
            <a:normAutofit fontScale="92500" lnSpcReduction="10000"/>
          </a:bodyPr>
          <a:lstStyle/>
          <a:p>
            <a:r>
              <a:rPr lang="en-US" sz="2400" dirty="0" smtClean="0"/>
              <a:t>The schematic scatterplot has four implications concerning the propensity of EC variants to produce election inversions.</a:t>
            </a:r>
          </a:p>
          <a:p>
            <a:pPr lvl="1"/>
            <a:r>
              <a:rPr lang="en-US" sz="2400" dirty="0" smtClean="0"/>
              <a:t>Election inversions are essentially inevitable.</a:t>
            </a:r>
          </a:p>
          <a:p>
            <a:pPr lvl="1"/>
            <a:r>
              <a:rPr lang="en-US" sz="2400" dirty="0" smtClean="0"/>
              <a:t>The frequency of election  inversions varies inversely with dispersion in the popular vote.</a:t>
            </a:r>
          </a:p>
          <a:p>
            <a:pPr lvl="1"/>
            <a:r>
              <a:rPr lang="en-US" sz="2400" dirty="0" smtClean="0"/>
              <a:t>Holding constant the dispersion of the PV, the frequency of inversions depends on</a:t>
            </a:r>
          </a:p>
          <a:p>
            <a:pPr lvl="2"/>
            <a:r>
              <a:rPr lang="en-US" dirty="0" smtClean="0"/>
              <a:t>the degree of correlation between EV and PV, and</a:t>
            </a:r>
          </a:p>
          <a:p>
            <a:pPr lvl="2"/>
            <a:r>
              <a:rPr lang="en-US" dirty="0" smtClean="0"/>
              <a:t>the degree of partisan bias in the relation between EV and PV (and any bias implies that inversions will favor one party more than the other).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96435" y="2667000"/>
            <a:ext cx="4038600" cy="3696295"/>
          </a:xfrm>
        </p:spPr>
      </p:pic>
    </p:spTree>
    <p:extLst>
      <p:ext uri="{BB962C8B-B14F-4D97-AF65-F5344CB8AC3E}">
        <p14:creationId xmlns:p14="http://schemas.microsoft.com/office/powerpoint/2010/main" val="361383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524000" cy="6248400"/>
          </a:xfrm>
        </p:spPr>
        <p:txBody>
          <a:bodyPr>
            <a:normAutofit/>
          </a:bodyPr>
          <a:lstStyle/>
          <a:p>
            <a:r>
              <a:rPr lang="en-US" sz="2400" b="1" dirty="0" smtClean="0"/>
              <a:t>Historical Scatter-plot</a:t>
            </a:r>
            <a:r>
              <a:rPr lang="en-US" sz="2400" dirty="0" smtClean="0"/>
              <a:t>:</a:t>
            </a:r>
            <a:br>
              <a:rPr lang="en-US" sz="2400" dirty="0" smtClean="0"/>
            </a:br>
            <a:r>
              <a:rPr lang="en-US" sz="2400" dirty="0" smtClean="0"/>
              <a:t>1828-2012</a:t>
            </a:r>
            <a:br>
              <a:rPr lang="en-US" sz="2400" dirty="0" smtClean="0"/>
            </a:br>
            <a:r>
              <a:rPr lang="en-US" sz="2400" dirty="0" smtClean="0"/>
              <a:t>[excludes</a:t>
            </a:r>
            <a:br>
              <a:rPr lang="en-US" sz="2400" dirty="0" smtClean="0"/>
            </a:br>
            <a:r>
              <a:rPr lang="en-US" sz="2400" dirty="0" smtClean="0"/>
              <a:t>elections with third candidates who win electoral votes]</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76200"/>
            <a:ext cx="7315200" cy="6629400"/>
          </a:xfrm>
        </p:spPr>
      </p:pic>
    </p:spTree>
    <p:extLst>
      <p:ext uri="{BB962C8B-B14F-4D97-AF65-F5344CB8AC3E}">
        <p14:creationId xmlns:p14="http://schemas.microsoft.com/office/powerpoint/2010/main" val="321555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92162"/>
          </a:xfrm>
        </p:spPr>
        <p:txBody>
          <a:bodyPr>
            <a:normAutofit/>
          </a:bodyPr>
          <a:lstStyle/>
          <a:p>
            <a:r>
              <a:rPr lang="en-US" i="1" dirty="0" smtClean="0"/>
              <a:t>Impartial Culture </a:t>
            </a:r>
            <a:r>
              <a:rPr lang="en-US" dirty="0"/>
              <a:t>Simulated Elections</a:t>
            </a:r>
          </a:p>
        </p:txBody>
      </p:sp>
      <p:sp>
        <p:nvSpPr>
          <p:cNvPr id="3" name="Content Placeholder 2"/>
          <p:cNvSpPr>
            <a:spLocks noGrp="1"/>
          </p:cNvSpPr>
          <p:nvPr>
            <p:ph sz="half" idx="1"/>
          </p:nvPr>
        </p:nvSpPr>
        <p:spPr>
          <a:xfrm>
            <a:off x="381000" y="1143000"/>
            <a:ext cx="3886200" cy="5562600"/>
          </a:xfrm>
        </p:spPr>
        <p:txBody>
          <a:bodyPr>
            <a:normAutofit/>
          </a:bodyPr>
          <a:lstStyle/>
          <a:p>
            <a:r>
              <a:rPr lang="en-US" sz="2400" i="1" dirty="0" smtClean="0"/>
              <a:t>Impartial Culture</a:t>
            </a:r>
            <a:r>
              <a:rPr lang="en-US" sz="2400" dirty="0" smtClean="0"/>
              <a:t>: </a:t>
            </a:r>
            <a:r>
              <a:rPr lang="en-US" sz="2400" dirty="0"/>
              <a:t>everyone votes as if tossing a fair coin.</a:t>
            </a:r>
          </a:p>
          <a:p>
            <a:r>
              <a:rPr lang="en-US" sz="2400" dirty="0" smtClean="0"/>
              <a:t>A standard assumption in</a:t>
            </a:r>
          </a:p>
          <a:p>
            <a:pPr lvl="1"/>
            <a:r>
              <a:rPr lang="en-US" sz="2000" dirty="0" smtClean="0"/>
              <a:t>social choice theory</a:t>
            </a:r>
          </a:p>
          <a:p>
            <a:pPr lvl="1"/>
            <a:r>
              <a:rPr lang="en-US" sz="2000" dirty="0"/>
              <a:t>i</a:t>
            </a:r>
            <a:r>
              <a:rPr lang="en-US" sz="2000" dirty="0" smtClean="0"/>
              <a:t>nterpreting the </a:t>
            </a:r>
            <a:r>
              <a:rPr lang="en-US" sz="2000" dirty="0" err="1" smtClean="0"/>
              <a:t>Banzhaf</a:t>
            </a:r>
            <a:r>
              <a:rPr lang="en-US" sz="2000" dirty="0" smtClean="0"/>
              <a:t> power measure.</a:t>
            </a:r>
          </a:p>
          <a:p>
            <a:r>
              <a:rPr lang="en-US" sz="2400" dirty="0" smtClean="0"/>
              <a:t>Impartial culture implies that almost all elections are extremely close.</a:t>
            </a:r>
          </a:p>
          <a:p>
            <a:r>
              <a:rPr lang="en-US" sz="2400" dirty="0" smtClean="0"/>
              <a:t>Given </a:t>
            </a:r>
            <a:r>
              <a:rPr lang="en-US" sz="2400" i="1" dirty="0" smtClean="0"/>
              <a:t>uniform </a:t>
            </a:r>
            <a:r>
              <a:rPr lang="en-US" sz="2400" i="1" dirty="0"/>
              <a:t>d</a:t>
            </a:r>
            <a:r>
              <a:rPr lang="en-US" sz="2400" i="1" dirty="0" smtClean="0"/>
              <a:t>istricts</a:t>
            </a:r>
            <a:r>
              <a:rPr lang="en-US" sz="2400" dirty="0" smtClean="0"/>
              <a:t>: inversion rate = 20.5%</a:t>
            </a:r>
          </a:p>
          <a:p>
            <a:pPr marL="0" indent="0">
              <a:buNone/>
            </a:pPr>
            <a:endParaRPr lang="en-US" sz="1200" b="1" dirty="0" smtClean="0"/>
          </a:p>
          <a:p>
            <a:pPr marL="0" indent="0">
              <a:buNone/>
            </a:pPr>
            <a:r>
              <a:rPr lang="en-US" sz="1200" b="1" dirty="0" err="1" smtClean="0"/>
              <a:t>Feix</a:t>
            </a:r>
            <a:r>
              <a:rPr lang="en-US" sz="1200" b="1" dirty="0" smtClean="0"/>
              <a:t> </a:t>
            </a:r>
            <a:r>
              <a:rPr lang="en-US" sz="1200" b="1" dirty="0"/>
              <a:t>et al., </a:t>
            </a:r>
            <a:r>
              <a:rPr lang="en-US" sz="1200" b="1" dirty="0" smtClean="0"/>
              <a:t>“The Probability of Conflicts in a U.S. Presidential Type Election,” </a:t>
            </a:r>
            <a:r>
              <a:rPr lang="en-US" sz="1200" b="1" i="1" dirty="0" smtClean="0"/>
              <a:t>Economic Theory </a:t>
            </a:r>
            <a:r>
              <a:rPr lang="en-US" sz="1200" b="1" dirty="0" smtClean="0"/>
              <a:t>(2004)</a:t>
            </a:r>
            <a:endParaRPr lang="en-US" sz="1200" b="1" dirty="0"/>
          </a:p>
          <a:p>
            <a:pPr marL="0" indent="0">
              <a:buNone/>
            </a:pPr>
            <a:endParaRPr lang="en-US" sz="2400" dirty="0"/>
          </a:p>
        </p:txBody>
      </p:sp>
      <p:pic>
        <p:nvPicPr>
          <p:cNvPr id="5" name="Content Placeholder 4" descr="CARTOON.NY2.bmp"/>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495800" y="1371600"/>
            <a:ext cx="4343400" cy="4800600"/>
          </a:xfrm>
        </p:spPr>
      </p:pic>
    </p:spTree>
    <p:extLst>
      <p:ext uri="{BB962C8B-B14F-4D97-AF65-F5344CB8AC3E}">
        <p14:creationId xmlns:p14="http://schemas.microsoft.com/office/powerpoint/2010/main" val="3471544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i="1" dirty="0"/>
              <a:t>Impartial Culture </a:t>
            </a:r>
            <a:r>
              <a:rPr lang="en-US" sz="3600" dirty="0"/>
              <a:t>Simulated </a:t>
            </a:r>
            <a:r>
              <a:rPr lang="en-US" sz="3600" dirty="0" smtClean="0"/>
              <a:t>Elections (cont.)</a:t>
            </a:r>
            <a:endParaRPr lang="en-US" sz="3600" dirty="0"/>
          </a:p>
        </p:txBody>
      </p:sp>
      <p:sp>
        <p:nvSpPr>
          <p:cNvPr id="3" name="Content Placeholder 2"/>
          <p:cNvSpPr>
            <a:spLocks noGrp="1"/>
          </p:cNvSpPr>
          <p:nvPr>
            <p:ph idx="1"/>
          </p:nvPr>
        </p:nvSpPr>
        <p:spPr>
          <a:xfrm>
            <a:off x="457200" y="1447800"/>
            <a:ext cx="8229600" cy="4678363"/>
          </a:xfrm>
        </p:spPr>
        <p:txBody>
          <a:bodyPr>
            <a:normAutofit/>
          </a:bodyPr>
          <a:lstStyle/>
          <a:p>
            <a:r>
              <a:rPr lang="en-US" sz="2400" dirty="0"/>
              <a:t>The election generating formula is based on</a:t>
            </a:r>
          </a:p>
          <a:p>
            <a:pPr lvl="1"/>
            <a:r>
              <a:rPr lang="en-US" sz="2400" dirty="0" smtClean="0"/>
              <a:t>a popular vote in each state of 43.37% of its 2010 apportionment, </a:t>
            </a:r>
          </a:p>
          <a:p>
            <a:pPr lvl="1"/>
            <a:r>
              <a:rPr lang="en-US" sz="2400" dirty="0" smtClean="0"/>
              <a:t>a popular vote in each CD of </a:t>
            </a:r>
          </a:p>
          <a:p>
            <a:pPr marL="457200" lvl="1" indent="0">
              <a:buNone/>
            </a:pPr>
            <a:r>
              <a:rPr lang="en-US" sz="2400" dirty="0" smtClean="0"/>
              <a:t>			</a:t>
            </a:r>
            <a:r>
              <a:rPr lang="en-US" sz="2400" dirty="0" err="1" smtClean="0"/>
              <a:t>nCD</a:t>
            </a:r>
            <a:r>
              <a:rPr lang="en-US" sz="2400" dirty="0" smtClean="0"/>
              <a:t> = state vote/</a:t>
            </a:r>
            <a:r>
              <a:rPr lang="en-US" sz="2400" i="1" dirty="0" err="1" smtClean="0"/>
              <a:t>nd</a:t>
            </a:r>
            <a:r>
              <a:rPr lang="en-US" sz="2400" dirty="0" smtClean="0"/>
              <a:t>, </a:t>
            </a:r>
          </a:p>
          <a:p>
            <a:pPr marL="457200" lvl="1" indent="0">
              <a:buNone/>
            </a:pPr>
            <a:r>
              <a:rPr lang="en-US" sz="2400" dirty="0" smtClean="0"/>
              <a:t>where </a:t>
            </a:r>
            <a:r>
              <a:rPr lang="en-US" sz="2400" i="1" dirty="0" err="1" smtClean="0"/>
              <a:t>nd</a:t>
            </a:r>
            <a:r>
              <a:rPr lang="en-US" sz="2400" dirty="0" smtClean="0"/>
              <a:t> is the number of districts in the state.</a:t>
            </a:r>
          </a:p>
          <a:p>
            <a:r>
              <a:rPr lang="en-US" sz="2400" dirty="0" smtClean="0"/>
              <a:t>For </a:t>
            </a:r>
            <a:r>
              <a:rPr lang="en-US" sz="2400" dirty="0"/>
              <a:t>each election, the </a:t>
            </a:r>
            <a:r>
              <a:rPr lang="en-US" sz="2400" dirty="0" smtClean="0"/>
              <a:t>(Dem) </a:t>
            </a:r>
            <a:r>
              <a:rPr lang="en-US" sz="2400" dirty="0"/>
              <a:t>vote % in each CD is:</a:t>
            </a:r>
          </a:p>
          <a:p>
            <a:pPr marL="457200" lvl="1" indent="0">
              <a:buNone/>
            </a:pPr>
            <a:r>
              <a:rPr lang="en-US" sz="2400" dirty="0" smtClean="0"/>
              <a:t>		           RN(</a:t>
            </a:r>
            <a:r>
              <a:rPr lang="en-US" sz="2400" dirty="0" err="1" smtClean="0"/>
              <a:t>nCD</a:t>
            </a:r>
            <a:r>
              <a:rPr lang="en-US" sz="2400" dirty="0" smtClean="0"/>
              <a:t>/2, 0.25 x </a:t>
            </a:r>
            <a:r>
              <a:rPr lang="en-US" sz="2400" dirty="0" err="1" smtClean="0"/>
              <a:t>nCD</a:t>
            </a:r>
            <a:r>
              <a:rPr lang="en-US" sz="2400" dirty="0" smtClean="0"/>
              <a:t>)</a:t>
            </a:r>
          </a:p>
          <a:p>
            <a:pPr lvl="1"/>
            <a:r>
              <a:rPr lang="en-US" sz="2400" dirty="0" smtClean="0"/>
              <a:t>i.e., the normal approximation to the binomial distribution. </a:t>
            </a:r>
            <a:endParaRPr lang="en-US" sz="2400" dirty="0"/>
          </a:p>
          <a:p>
            <a:r>
              <a:rPr lang="en-US" sz="2400" dirty="0"/>
              <a:t>Electoral votes are those based on the 2010 Census.</a:t>
            </a:r>
          </a:p>
          <a:p>
            <a:endParaRPr lang="en-US" sz="2400" dirty="0"/>
          </a:p>
        </p:txBody>
      </p:sp>
    </p:spTree>
    <p:extLst>
      <p:ext uri="{BB962C8B-B14F-4D97-AF65-F5344CB8AC3E}">
        <p14:creationId xmlns:p14="http://schemas.microsoft.com/office/powerpoint/2010/main" val="155300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2057400" cy="6202362"/>
          </a:xfrm>
        </p:spPr>
        <p:txBody>
          <a:bodyPr>
            <a:normAutofit/>
          </a:bodyPr>
          <a:lstStyle/>
          <a:p>
            <a:r>
              <a:rPr lang="en-US" sz="3200" dirty="0" smtClean="0"/>
              <a:t>Impartial Culture: Existing EC</a:t>
            </a:r>
            <a:br>
              <a:rPr lang="en-US" sz="3200" dirty="0" smtClean="0"/>
            </a:br>
            <a:r>
              <a:rPr lang="en-US" sz="2000" dirty="0" smtClean="0"/>
              <a:t>(n = 64,000)</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Very small dispersion in PV but substantial dispersion in EV.</a:t>
            </a:r>
            <a:r>
              <a:rPr lang="en-US" sz="2000" dirty="0"/>
              <a:t/>
            </a:r>
            <a:br>
              <a:rPr lang="en-US" sz="2000" dirty="0"/>
            </a:br>
            <a:r>
              <a:rPr lang="en-US" sz="2000" dirty="0"/>
              <a:t/>
            </a:r>
            <a:br>
              <a:rPr lang="en-US" sz="2000" dirty="0"/>
            </a:br>
            <a:r>
              <a:rPr lang="en-US" sz="2000" dirty="0" smtClean="0"/>
              <a:t>Non-uniformity of districts increases propensity for inversions but only slightly.</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228600"/>
            <a:ext cx="6553200" cy="6477000"/>
          </a:xfrm>
        </p:spPr>
      </p:pic>
    </p:spTree>
    <p:extLst>
      <p:ext uri="{BB962C8B-B14F-4D97-AF65-F5344CB8AC3E}">
        <p14:creationId xmlns:p14="http://schemas.microsoft.com/office/powerpoint/2010/main" val="1491890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2819400" cy="6202362"/>
          </a:xfrm>
        </p:spPr>
        <p:txBody>
          <a:bodyPr/>
          <a:lstStyle/>
          <a:p>
            <a:r>
              <a:rPr lang="en-US" dirty="0" smtClean="0"/>
              <a:t>Summary:</a:t>
            </a:r>
            <a:br>
              <a:rPr lang="en-US" dirty="0" smtClean="0"/>
            </a:br>
            <a:r>
              <a:rPr lang="en-US" dirty="0" smtClean="0"/>
              <a:t>Impartial Culture and All EC Variants</a:t>
            </a:r>
            <a:br>
              <a:rPr lang="en-US" dirty="0" smtClean="0"/>
            </a:br>
            <a:r>
              <a:rPr lang="en-US" sz="2000" dirty="0" smtClean="0"/>
              <a:t>[district plans entail state-level inversions, mitigated but not eliminated under the modified plan] </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152400"/>
            <a:ext cx="5350185" cy="6553200"/>
          </a:xfrm>
        </p:spPr>
      </p:pic>
    </p:spTree>
    <p:extLst>
      <p:ext uri="{BB962C8B-B14F-4D97-AF65-F5344CB8AC3E}">
        <p14:creationId xmlns:p14="http://schemas.microsoft.com/office/powerpoint/2010/main" val="386307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2800" dirty="0" smtClean="0"/>
              <a:t>Impartial Culture Scatterplots: Mod. District; Proportional; Proportional (House only); Whole-Number Proportional</a:t>
            </a:r>
            <a:endParaRPr lang="en-US" sz="2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914400"/>
            <a:ext cx="3733800" cy="5791200"/>
          </a:xfrm>
        </p:spPr>
      </p:pic>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838200"/>
            <a:ext cx="3581400" cy="5867400"/>
          </a:xfrm>
        </p:spPr>
      </p:pic>
    </p:spTree>
    <p:extLst>
      <p:ext uri="{BB962C8B-B14F-4D97-AF65-F5344CB8AC3E}">
        <p14:creationId xmlns:p14="http://schemas.microsoft.com/office/powerpoint/2010/main" val="4044886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Impartial Culture: National Bonus = 75</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990600"/>
            <a:ext cx="7086600" cy="5562600"/>
          </a:xfrm>
        </p:spPr>
      </p:pic>
    </p:spTree>
    <p:extLst>
      <p:ext uri="{BB962C8B-B14F-4D97-AF65-F5344CB8AC3E}">
        <p14:creationId xmlns:p14="http://schemas.microsoft.com/office/powerpoint/2010/main" val="1711809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sz="3200" dirty="0" smtClean="0"/>
              <a:t>Simulated Elections Based on the Contemporary National Electoral Alignment</a:t>
            </a:r>
            <a:endParaRPr lang="en-US" sz="3200" dirty="0"/>
          </a:p>
        </p:txBody>
      </p:sp>
      <p:sp>
        <p:nvSpPr>
          <p:cNvPr id="3" name="Content Placeholder 2"/>
          <p:cNvSpPr>
            <a:spLocks noGrp="1"/>
          </p:cNvSpPr>
          <p:nvPr>
            <p:ph idx="1"/>
          </p:nvPr>
        </p:nvSpPr>
        <p:spPr>
          <a:xfrm>
            <a:off x="457200" y="1524000"/>
            <a:ext cx="8229600" cy="4602163"/>
          </a:xfrm>
        </p:spPr>
        <p:txBody>
          <a:bodyPr>
            <a:normAutofit lnSpcReduction="10000"/>
          </a:bodyPr>
          <a:lstStyle/>
          <a:p>
            <a:r>
              <a:rPr lang="en-US" sz="2400" dirty="0" smtClean="0"/>
              <a:t>The election generating formula is based on</a:t>
            </a:r>
          </a:p>
          <a:p>
            <a:pPr lvl="1"/>
            <a:r>
              <a:rPr lang="en-US" sz="2400" dirty="0" smtClean="0"/>
              <a:t>the average of state-by-state popular votes in 2004, 2008, and 2012, and</a:t>
            </a:r>
          </a:p>
          <a:p>
            <a:pPr lvl="1"/>
            <a:r>
              <a:rPr lang="en-US" sz="2400" dirty="0" smtClean="0"/>
              <a:t>the </a:t>
            </a:r>
            <a:r>
              <a:rPr lang="en-US" sz="2400" i="1" dirty="0" smtClean="0"/>
              <a:t>Partisan Voting Index </a:t>
            </a:r>
            <a:r>
              <a:rPr lang="en-US" sz="2400" dirty="0" smtClean="0"/>
              <a:t>(PVI) [of The Cook Political Report] for each Congressional District for the 113</a:t>
            </a:r>
            <a:r>
              <a:rPr lang="en-US" sz="2400" baseline="30000" dirty="0" smtClean="0"/>
              <a:t>th</a:t>
            </a:r>
            <a:r>
              <a:rPr lang="en-US" sz="2400" dirty="0" smtClean="0"/>
              <a:t> Congress [CDs within each state are assumed to have equal absolute turnout],</a:t>
            </a:r>
          </a:p>
          <a:p>
            <a:pPr lvl="1"/>
            <a:r>
              <a:rPr lang="en-US" sz="2400" dirty="0" smtClean="0"/>
              <a:t>adjusted so that that the national popular vote is tied. </a:t>
            </a:r>
          </a:p>
          <a:p>
            <a:r>
              <a:rPr lang="en-US" sz="2400" dirty="0" smtClean="0"/>
              <a:t>For each election, the Dem vote % in each CD is:</a:t>
            </a:r>
          </a:p>
          <a:p>
            <a:pPr lvl="1"/>
            <a:r>
              <a:rPr lang="en-US" sz="2400" dirty="0" smtClean="0"/>
              <a:t>Expected Vote ± RN(0,1.5%) ± REG[RN(0,1.5%)] ± Red/Purple/Blue[RN(0,1%)] ± NATSWING[RN(0,2.5%)]</a:t>
            </a:r>
          </a:p>
          <a:p>
            <a:r>
              <a:rPr lang="en-US" sz="2400" dirty="0" smtClean="0"/>
              <a:t>Electoral votes are those based on the 2010 Census.</a:t>
            </a:r>
            <a:endParaRPr lang="en-US" sz="2400" dirty="0"/>
          </a:p>
        </p:txBody>
      </p:sp>
    </p:spTree>
    <p:extLst>
      <p:ext uri="{BB962C8B-B14F-4D97-AF65-F5344CB8AC3E}">
        <p14:creationId xmlns:p14="http://schemas.microsoft.com/office/powerpoint/2010/main" val="2151522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rmAutofit fontScale="90000"/>
          </a:bodyPr>
          <a:lstStyle/>
          <a:p>
            <a:r>
              <a:rPr lang="en-US" sz="3600" dirty="0" smtClean="0"/>
              <a:t>Contemporary Alignment: Popular Vote Outcomes</a:t>
            </a:r>
            <a:endParaRPr lang="en-US" sz="3600" dirty="0"/>
          </a:p>
        </p:txBody>
      </p:sp>
      <p:pic>
        <p:nvPicPr>
          <p:cNvPr id="1026" name="Picture 2" descr="C:\Users\nmiller\Documents\Projects\ELECTCOL\INVERSIONS\PCS2015REV\FIGURES\F7.HIST.PV.20LS1.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763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08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533400"/>
          </a:xfrm>
        </p:spPr>
        <p:txBody>
          <a:bodyPr>
            <a:normAutofit fontScale="90000"/>
          </a:bodyPr>
          <a:lstStyle/>
          <a:p>
            <a:r>
              <a:rPr lang="en-US" altLang="en-US" sz="4000" dirty="0" smtClean="0"/>
              <a:t>Overview</a:t>
            </a:r>
          </a:p>
        </p:txBody>
      </p:sp>
      <p:sp>
        <p:nvSpPr>
          <p:cNvPr id="6147" name="Content Placeholder 2"/>
          <p:cNvSpPr>
            <a:spLocks noGrp="1"/>
          </p:cNvSpPr>
          <p:nvPr>
            <p:ph idx="1"/>
          </p:nvPr>
        </p:nvSpPr>
        <p:spPr>
          <a:xfrm>
            <a:off x="228600" y="838200"/>
            <a:ext cx="8458200" cy="5867400"/>
          </a:xfrm>
        </p:spPr>
        <p:txBody>
          <a:bodyPr>
            <a:noAutofit/>
          </a:bodyPr>
          <a:lstStyle/>
          <a:p>
            <a:r>
              <a:rPr lang="en-US" altLang="en-US" sz="2400" dirty="0" smtClean="0"/>
              <a:t>An </a:t>
            </a:r>
            <a:r>
              <a:rPr lang="en-US" altLang="en-US" sz="2400" i="1" dirty="0" smtClean="0"/>
              <a:t>election inversion</a:t>
            </a:r>
            <a:r>
              <a:rPr lang="en-US" altLang="en-US" sz="2400" dirty="0" smtClean="0"/>
              <a:t> occurs when the candidate (or party) that wins the most votes from the nationwide electorate fails to win the most electoral votes (or parliamentary seats) and therefore loses the election.</a:t>
            </a:r>
          </a:p>
          <a:p>
            <a:pPr lvl="1"/>
            <a:r>
              <a:rPr lang="en-US" altLang="en-US" sz="2000" dirty="0" smtClean="0"/>
              <a:t>Other names for such an event include ‘election reversal,’ ‘reversal of winners,’ ‘wrong winner,’ ‘representative inconsistency,’ ‘compound majority paradox,’ and ‘referendum paradox.’ </a:t>
            </a:r>
          </a:p>
          <a:p>
            <a:r>
              <a:rPr lang="en-US" altLang="en-US" sz="2400" dirty="0" smtClean="0"/>
              <a:t>An </a:t>
            </a:r>
            <a:r>
              <a:rPr lang="en-US" altLang="en-US" sz="2400" i="1" dirty="0" smtClean="0"/>
              <a:t>election inversion </a:t>
            </a:r>
            <a:r>
              <a:rPr lang="en-US" altLang="en-US" sz="2400" dirty="0" smtClean="0"/>
              <a:t>can occur under U.S. Electoral College or any other </a:t>
            </a:r>
            <a:r>
              <a:rPr lang="en-US" altLang="en-US" sz="2400" i="1" dirty="0" smtClean="0"/>
              <a:t>districted</a:t>
            </a:r>
            <a:r>
              <a:rPr lang="en-US" altLang="en-US" sz="2400" dirty="0" smtClean="0"/>
              <a:t> electoral system.</a:t>
            </a:r>
          </a:p>
          <a:p>
            <a:pPr lvl="1"/>
            <a:r>
              <a:rPr lang="en-US" altLang="en-US" sz="2000" dirty="0" smtClean="0"/>
              <a:t>Such an event actually occurred in the 2000 Presidential election.  </a:t>
            </a:r>
          </a:p>
          <a:p>
            <a:r>
              <a:rPr lang="en-US" altLang="en-US" sz="2400" dirty="0" smtClean="0"/>
              <a:t>Election inversions under the U.S. Electoral College are often attributed to</a:t>
            </a:r>
          </a:p>
          <a:p>
            <a:pPr lvl="1"/>
            <a:r>
              <a:rPr lang="en-US" altLang="en-US" sz="2000" dirty="0" smtClean="0"/>
              <a:t>the “malapportionment” of electoral votes, in particular to the “Senate bonus” that gives small states more electoral votes per capita than larger states, and/or</a:t>
            </a:r>
          </a:p>
          <a:p>
            <a:pPr lvl="1"/>
            <a:r>
              <a:rPr lang="en-US" altLang="en-US" sz="2000" dirty="0"/>
              <a:t>its “winner-take-all” </a:t>
            </a:r>
            <a:r>
              <a:rPr lang="en-US" altLang="en-US" sz="2000" dirty="0" smtClean="0"/>
              <a:t>feature.</a:t>
            </a:r>
          </a:p>
        </p:txBody>
      </p:sp>
    </p:spTree>
    <p:extLst>
      <p:ext uri="{BB962C8B-B14F-4D97-AF65-F5344CB8AC3E}">
        <p14:creationId xmlns:p14="http://schemas.microsoft.com/office/powerpoint/2010/main" val="330873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2133600" cy="6126162"/>
          </a:xfrm>
        </p:spPr>
        <p:txBody>
          <a:bodyPr>
            <a:normAutofit fontScale="90000"/>
          </a:bodyPr>
          <a:lstStyle/>
          <a:p>
            <a:r>
              <a:rPr lang="en-US" sz="2400" b="1" dirty="0"/>
              <a:t>Summary:</a:t>
            </a:r>
            <a:br>
              <a:rPr lang="en-US" sz="2400" b="1" dirty="0"/>
            </a:br>
            <a:r>
              <a:rPr lang="en-US" sz="2400" b="1" dirty="0" smtClean="0"/>
              <a:t>Contemporary Alignment and </a:t>
            </a:r>
            <a:r>
              <a:rPr lang="en-US" sz="2400" b="1" dirty="0"/>
              <a:t>All EC </a:t>
            </a:r>
            <a:r>
              <a:rPr lang="en-US" sz="2400" b="1" dirty="0" smtClean="0"/>
              <a:t>Variants</a:t>
            </a:r>
            <a:br>
              <a:rPr lang="en-US" sz="2400" b="1" dirty="0" smtClean="0"/>
            </a:br>
            <a:r>
              <a:rPr lang="en-US" sz="2400" dirty="0"/>
              <a:t/>
            </a:r>
            <a:br>
              <a:rPr lang="en-US" sz="2400" dirty="0"/>
            </a:br>
            <a:r>
              <a:rPr lang="en-US" sz="2000" dirty="0" smtClean="0"/>
              <a:t>Existing EC has small pro-Dem bias (less than recent elections might suggest) that would be increased by more proportional apportionment of EVs, reversed by proportional plans, and dramatically reversed by either district plan.</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52400"/>
            <a:ext cx="6553200" cy="6553199"/>
          </a:xfrm>
        </p:spPr>
      </p:pic>
    </p:spTree>
    <p:extLst>
      <p:ext uri="{BB962C8B-B14F-4D97-AF65-F5344CB8AC3E}">
        <p14:creationId xmlns:p14="http://schemas.microsoft.com/office/powerpoint/2010/main" val="941963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2286000" cy="6126162"/>
          </a:xfrm>
        </p:spPr>
        <p:txBody>
          <a:bodyPr>
            <a:normAutofit/>
          </a:bodyPr>
          <a:lstStyle/>
          <a:p>
            <a:r>
              <a:rPr lang="en-US" sz="2800" dirty="0" smtClean="0"/>
              <a:t>Contemporary Alignment: </a:t>
            </a:r>
            <a:r>
              <a:rPr lang="en-US" sz="2800" dirty="0"/>
              <a:t>Existing </a:t>
            </a:r>
            <a:r>
              <a:rPr lang="en-US" sz="2800" dirty="0" smtClean="0"/>
              <a:t>EC</a:t>
            </a:r>
            <a:br>
              <a:rPr lang="en-US" sz="2800" dirty="0" smtClean="0"/>
            </a:br>
            <a:r>
              <a:rPr lang="en-US" sz="2800" dirty="0"/>
              <a:t/>
            </a:r>
            <a:br>
              <a:rPr lang="en-US" sz="2800" dirty="0"/>
            </a:br>
            <a:r>
              <a:rPr lang="en-US" sz="1600" dirty="0"/>
              <a:t>(n = 64,000</a:t>
            </a:r>
            <a:r>
              <a:rPr lang="en-US" sz="1600" dirty="0" smtClean="0"/>
              <a:t>)</a:t>
            </a:r>
            <a:br>
              <a:rPr lang="en-US" sz="1600"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2400" dirty="0" smtClean="0"/>
              <a:t>Virtually no bias</a:t>
            </a:r>
            <a:r>
              <a:rPr lang="en-US" sz="1600" dirty="0"/>
              <a:t/>
            </a:r>
            <a:br>
              <a:rPr lang="en-US" sz="1600" dirty="0"/>
            </a:br>
            <a:endParaRPr lang="en-US" sz="1600" dirty="0"/>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457200"/>
            <a:ext cx="6400800" cy="5943600"/>
          </a:xfrm>
        </p:spPr>
      </p:pic>
    </p:spTree>
    <p:extLst>
      <p:ext uri="{BB962C8B-B14F-4D97-AF65-F5344CB8AC3E}">
        <p14:creationId xmlns:p14="http://schemas.microsoft.com/office/powerpoint/2010/main" val="372310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noAutofit/>
          </a:bodyPr>
          <a:lstStyle/>
          <a:p>
            <a:r>
              <a:rPr lang="en-US" sz="3200" dirty="0" smtClean="0"/>
              <a:t>Prop EV; Equal EV, Pure District, Modified District</a:t>
            </a:r>
            <a:endParaRPr lang="en-US"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1143000"/>
            <a:ext cx="3810000" cy="55626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199" y="1066800"/>
            <a:ext cx="3962401" cy="5562600"/>
          </a:xfrm>
        </p:spPr>
      </p:pic>
    </p:spTree>
    <p:extLst>
      <p:ext uri="{BB962C8B-B14F-4D97-AF65-F5344CB8AC3E}">
        <p14:creationId xmlns:p14="http://schemas.microsoft.com/office/powerpoint/2010/main" val="525257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4400" y="228600"/>
            <a:ext cx="4267200" cy="685800"/>
          </a:xfrm>
        </p:spPr>
        <p:txBody>
          <a:bodyPr>
            <a:noAutofit/>
          </a:bodyPr>
          <a:lstStyle/>
          <a:p>
            <a:r>
              <a:rPr lang="en-US" sz="2800" dirty="0" smtClean="0"/>
              <a:t>Side Point: House Size Effect</a:t>
            </a:r>
            <a:endParaRPr lang="en-US" sz="2800" dirty="0"/>
          </a:p>
        </p:txBody>
      </p:sp>
      <p:sp>
        <p:nvSpPr>
          <p:cNvPr id="5" name="Content Placeholder 4"/>
          <p:cNvSpPr>
            <a:spLocks noGrp="1"/>
          </p:cNvSpPr>
          <p:nvPr>
            <p:ph sz="half" idx="1"/>
          </p:nvPr>
        </p:nvSpPr>
        <p:spPr>
          <a:xfrm>
            <a:off x="76200" y="228600"/>
            <a:ext cx="4724400" cy="6553200"/>
          </a:xfrm>
        </p:spPr>
        <p:txBody>
          <a:bodyPr>
            <a:normAutofit lnSpcReduction="10000"/>
          </a:bodyPr>
          <a:lstStyle/>
          <a:p>
            <a:r>
              <a:rPr lang="en-US" sz="2000" dirty="0" smtClean="0"/>
              <a:t>The 2000 election, in addition to producing an inversion, was subject to the “House size effect.”</a:t>
            </a:r>
          </a:p>
          <a:p>
            <a:pPr lvl="1"/>
            <a:r>
              <a:rPr lang="en-US" sz="1600" dirty="0" smtClean="0"/>
              <a:t>Gore would have won had the House size been sufficiently larger.</a:t>
            </a:r>
          </a:p>
          <a:p>
            <a:pPr lvl="1"/>
            <a:r>
              <a:rPr lang="en-US" sz="1600" dirty="0" smtClean="0"/>
              <a:t>The (almost but not quite) necessary and sufficient condition for the effect is that one candidate wins a majority of “House” electoral votes and the other a majority of “Senate” electoral votes.</a:t>
            </a:r>
          </a:p>
          <a:p>
            <a:pPr lvl="1"/>
            <a:r>
              <a:rPr lang="en-US" sz="1600" dirty="0" smtClean="0"/>
              <a:t>Usually (almost 90% of the time in historical elections) the same candidate wins a majority of both.</a:t>
            </a:r>
          </a:p>
          <a:p>
            <a:pPr lvl="1"/>
            <a:r>
              <a:rPr lang="en-US" sz="1600" dirty="0" smtClean="0"/>
              <a:t>But evidently the 2000 exception was entirely typical of exceptions in the contemporary alignment. </a:t>
            </a:r>
          </a:p>
          <a:p>
            <a:pPr lvl="2"/>
            <a:r>
              <a:rPr lang="en-US" sz="1600" dirty="0" smtClean="0"/>
              <a:t>Almost 25% of the simulated elections were subject to the House size effect and in every case the Dem candidate would benefit from the larger House size.</a:t>
            </a:r>
          </a:p>
          <a:p>
            <a:pPr lvl="2"/>
            <a:r>
              <a:rPr lang="en-US" sz="1600" dirty="0" smtClean="0"/>
              <a:t>This does not mean in every such case the Dem would have lost.</a:t>
            </a:r>
          </a:p>
          <a:p>
            <a:pPr lvl="2"/>
            <a:endParaRPr lang="en-US" sz="1600" dirty="0" smtClean="0"/>
          </a:p>
          <a:p>
            <a:pPr marL="0" indent="0">
              <a:buNone/>
            </a:pPr>
            <a:r>
              <a:rPr lang="en-US" sz="1200" b="1" dirty="0" err="1" smtClean="0"/>
              <a:t>Neubauer</a:t>
            </a:r>
            <a:r>
              <a:rPr lang="en-US" sz="1200" b="1" dirty="0" smtClean="0"/>
              <a:t> and Zeitlin, “Outcomes of President Elections and the House Size,” </a:t>
            </a:r>
            <a:r>
              <a:rPr lang="en-US" sz="1200" b="1" i="1" dirty="0" smtClean="0"/>
              <a:t>PS</a:t>
            </a:r>
            <a:r>
              <a:rPr lang="en-US" sz="1200" b="1" dirty="0" smtClean="0"/>
              <a:t> (2003)</a:t>
            </a:r>
          </a:p>
          <a:p>
            <a:pPr marL="0" indent="0">
              <a:buNone/>
            </a:pPr>
            <a:r>
              <a:rPr lang="en-US" sz="1200" b="1" dirty="0" smtClean="0"/>
              <a:t>N. R. Miller, “The House Size Effect and the Referendum Paradox in U.S. Presidential Elections,” </a:t>
            </a:r>
            <a:r>
              <a:rPr lang="en-US" sz="1200" b="1" i="1" dirty="0" smtClean="0"/>
              <a:t>Electoral Studies</a:t>
            </a:r>
            <a:r>
              <a:rPr lang="en-US" sz="1200" b="1" dirty="0" smtClean="0"/>
              <a:t> (2014)</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914400"/>
            <a:ext cx="3962400" cy="5791200"/>
          </a:xfrm>
        </p:spPr>
      </p:pic>
    </p:spTree>
    <p:extLst>
      <p:ext uri="{BB962C8B-B14F-4D97-AF65-F5344CB8AC3E}">
        <p14:creationId xmlns:p14="http://schemas.microsoft.com/office/powerpoint/2010/main" val="1257893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Autofit/>
          </a:bodyPr>
          <a:lstStyle/>
          <a:p>
            <a:r>
              <a:rPr lang="en-US" sz="2800" dirty="0" smtClean="0"/>
              <a:t>Prop Plan; Prop Plan (House only); Whole-Number Prop.; Nat. Bonus = 75</a:t>
            </a:r>
            <a:endParaRPr lang="en-US" sz="2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1" y="990600"/>
            <a:ext cx="3810000" cy="56388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00600" y="1066800"/>
            <a:ext cx="3733800" cy="5638800"/>
          </a:xfrm>
        </p:spPr>
      </p:pic>
    </p:spTree>
    <p:extLst>
      <p:ext uri="{BB962C8B-B14F-4D97-AF65-F5344CB8AC3E}">
        <p14:creationId xmlns:p14="http://schemas.microsoft.com/office/powerpoint/2010/main" val="2571309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sz="3200" dirty="0" smtClean="0"/>
              <a:t>Simulated Elections Based on the New Deal Electoral Alignment</a:t>
            </a:r>
            <a:endParaRPr lang="en-US" sz="3200" dirty="0"/>
          </a:p>
        </p:txBody>
      </p:sp>
      <p:sp>
        <p:nvSpPr>
          <p:cNvPr id="3" name="Content Placeholder 2"/>
          <p:cNvSpPr>
            <a:spLocks noGrp="1"/>
          </p:cNvSpPr>
          <p:nvPr>
            <p:ph idx="1"/>
          </p:nvPr>
        </p:nvSpPr>
        <p:spPr>
          <a:xfrm>
            <a:off x="457200" y="1524000"/>
            <a:ext cx="8229600" cy="4602163"/>
          </a:xfrm>
        </p:spPr>
        <p:txBody>
          <a:bodyPr>
            <a:normAutofit/>
          </a:bodyPr>
          <a:lstStyle/>
          <a:p>
            <a:r>
              <a:rPr lang="en-US" sz="2400" dirty="0" smtClean="0"/>
              <a:t>The election generating formula is based on</a:t>
            </a:r>
          </a:p>
          <a:p>
            <a:pPr lvl="1"/>
            <a:r>
              <a:rPr lang="en-US" sz="2400" dirty="0" smtClean="0"/>
              <a:t>the average of state-by-state popular votes in 1936, 1940, and 1944, </a:t>
            </a:r>
          </a:p>
          <a:p>
            <a:pPr lvl="1"/>
            <a:r>
              <a:rPr lang="en-US" sz="2400" dirty="0" smtClean="0"/>
              <a:t>adjusted so that that the national popular vote is tied. </a:t>
            </a:r>
          </a:p>
          <a:p>
            <a:pPr lvl="1"/>
            <a:r>
              <a:rPr lang="en-US" sz="2400" u="sng" dirty="0" smtClean="0"/>
              <a:t>Note</a:t>
            </a:r>
            <a:r>
              <a:rPr lang="en-US" sz="2400" dirty="0" smtClean="0"/>
              <a:t>: data on Presidential vote by Congressional District is not available, so there are no results for the district plans.</a:t>
            </a:r>
          </a:p>
          <a:p>
            <a:r>
              <a:rPr lang="en-US" sz="2400" dirty="0" smtClean="0"/>
              <a:t>For each election, the Dem vote % in each state is:</a:t>
            </a:r>
          </a:p>
          <a:p>
            <a:pPr lvl="1"/>
            <a:r>
              <a:rPr lang="en-US" sz="2400" dirty="0" smtClean="0"/>
              <a:t>Expected Vote ± RN(0,1.5%) ± REG[RN(0,1.5%)] ± NATSWING[NR(0,2.5%)]</a:t>
            </a:r>
          </a:p>
          <a:p>
            <a:r>
              <a:rPr lang="en-US" sz="2400" dirty="0" smtClean="0"/>
              <a:t>Electoral votes are those based on the 1940 Census.</a:t>
            </a:r>
            <a:endParaRPr lang="en-US" sz="2400" dirty="0"/>
          </a:p>
        </p:txBody>
      </p:sp>
    </p:spTree>
    <p:extLst>
      <p:ext uri="{BB962C8B-B14F-4D97-AF65-F5344CB8AC3E}">
        <p14:creationId xmlns:p14="http://schemas.microsoft.com/office/powerpoint/2010/main" val="1575550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792162"/>
          </a:xfrm>
        </p:spPr>
        <p:txBody>
          <a:bodyPr>
            <a:noAutofit/>
          </a:bodyPr>
          <a:lstStyle/>
          <a:p>
            <a:r>
              <a:rPr lang="en-US" sz="3600" dirty="0" smtClean="0"/>
              <a:t>New Deal Alignment: Popular Vote Outcomes</a:t>
            </a:r>
            <a:endParaRPr lang="en-US" sz="36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95400"/>
            <a:ext cx="7848600" cy="5334000"/>
          </a:xfrm>
        </p:spPr>
      </p:pic>
    </p:spTree>
    <p:extLst>
      <p:ext uri="{BB962C8B-B14F-4D97-AF65-F5344CB8AC3E}">
        <p14:creationId xmlns:p14="http://schemas.microsoft.com/office/powerpoint/2010/main" val="3150261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US" sz="3200" dirty="0" smtClean="0"/>
              <a:t>New Deal Alignment: Electoral Vote Outcomes </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90600"/>
            <a:ext cx="8686799" cy="5562600"/>
          </a:xfrm>
        </p:spPr>
      </p:pic>
    </p:spTree>
    <p:extLst>
      <p:ext uri="{BB962C8B-B14F-4D97-AF65-F5344CB8AC3E}">
        <p14:creationId xmlns:p14="http://schemas.microsoft.com/office/powerpoint/2010/main" val="1968691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800" dirty="0"/>
              <a:t>New Deal Alignment: Electoral Vote </a:t>
            </a:r>
            <a:r>
              <a:rPr lang="en-US" sz="2800" dirty="0" smtClean="0"/>
              <a:t>Outcomes when PV Is Almost Tied (50 ± 0.2%)</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95400"/>
            <a:ext cx="7696199" cy="5410200"/>
          </a:xfrm>
        </p:spPr>
      </p:pic>
    </p:spTree>
    <p:extLst>
      <p:ext uri="{BB962C8B-B14F-4D97-AF65-F5344CB8AC3E}">
        <p14:creationId xmlns:p14="http://schemas.microsoft.com/office/powerpoint/2010/main" val="2932091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2743200" cy="6354762"/>
          </a:xfrm>
        </p:spPr>
        <p:txBody>
          <a:bodyPr>
            <a:noAutofit/>
          </a:bodyPr>
          <a:lstStyle/>
          <a:p>
            <a:r>
              <a:rPr lang="en-US" sz="2800" b="1" dirty="0"/>
              <a:t>Summary:</a:t>
            </a:r>
            <a:br>
              <a:rPr lang="en-US" sz="2800" b="1" dirty="0"/>
            </a:br>
            <a:r>
              <a:rPr lang="en-US" sz="2800" b="1" dirty="0" smtClean="0"/>
              <a:t>New Deal </a:t>
            </a:r>
            <a:r>
              <a:rPr lang="en-US" sz="2800" b="1" dirty="0"/>
              <a:t>Alignment and All EC Variants</a:t>
            </a:r>
            <a:br>
              <a:rPr lang="en-US" sz="2800" b="1" dirty="0"/>
            </a:br>
            <a:r>
              <a:rPr lang="en-US" sz="2800" dirty="0"/>
              <a:t/>
            </a:r>
            <a:br>
              <a:rPr lang="en-US" sz="2800" dirty="0"/>
            </a:br>
            <a:r>
              <a:rPr lang="en-US" sz="2400" dirty="0"/>
              <a:t>Existing EC </a:t>
            </a:r>
            <a:r>
              <a:rPr lang="en-US" sz="2400" dirty="0" smtClean="0"/>
              <a:t>had a substantial pro-Rep </a:t>
            </a:r>
            <a:r>
              <a:rPr lang="en-US" sz="2400" dirty="0"/>
              <a:t>bias </a:t>
            </a:r>
            <a:r>
              <a:rPr lang="en-US" sz="2400" dirty="0" smtClean="0"/>
              <a:t>that </a:t>
            </a:r>
            <a:r>
              <a:rPr lang="en-US" sz="2400" dirty="0"/>
              <a:t>would </a:t>
            </a:r>
            <a:r>
              <a:rPr lang="en-US" sz="2400" dirty="0" smtClean="0"/>
              <a:t>have been eliminated by state equality </a:t>
            </a:r>
            <a:r>
              <a:rPr lang="en-US" sz="2400" dirty="0"/>
              <a:t>of EVs, </a:t>
            </a:r>
            <a:r>
              <a:rPr lang="en-US" sz="2400" dirty="0" smtClean="0"/>
              <a:t>and </a:t>
            </a:r>
            <a:r>
              <a:rPr lang="en-US" sz="2400" dirty="0"/>
              <a:t>dramatically reversed by </a:t>
            </a:r>
            <a:r>
              <a:rPr lang="en-US" sz="2400" dirty="0" smtClean="0"/>
              <a:t>any kind of proportional plan.</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685800"/>
            <a:ext cx="5715000" cy="5715000"/>
          </a:xfrm>
        </p:spPr>
      </p:pic>
    </p:spTree>
    <p:extLst>
      <p:ext uri="{BB962C8B-B14F-4D97-AF65-F5344CB8AC3E}">
        <p14:creationId xmlns:p14="http://schemas.microsoft.com/office/powerpoint/2010/main" val="180788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altLang="en-US" sz="4000" dirty="0" smtClean="0"/>
              <a:t>Overview (cont.)</a:t>
            </a:r>
            <a:endParaRPr lang="en-US" sz="4000" dirty="0"/>
          </a:p>
        </p:txBody>
      </p:sp>
      <p:sp>
        <p:nvSpPr>
          <p:cNvPr id="3" name="Content Placeholder 2"/>
          <p:cNvSpPr>
            <a:spLocks noGrp="1"/>
          </p:cNvSpPr>
          <p:nvPr>
            <p:ph idx="1"/>
          </p:nvPr>
        </p:nvSpPr>
        <p:spPr>
          <a:xfrm>
            <a:off x="457200" y="1143000"/>
            <a:ext cx="8305800" cy="5410200"/>
          </a:xfrm>
        </p:spPr>
        <p:txBody>
          <a:bodyPr>
            <a:normAutofit fontScale="92500" lnSpcReduction="10000"/>
          </a:bodyPr>
          <a:lstStyle/>
          <a:p>
            <a:r>
              <a:rPr lang="en-US" altLang="en-US" sz="2400" dirty="0" smtClean="0"/>
              <a:t>There are many proposed or possible variants of the Electoral College that mitigate and eliminate these features.</a:t>
            </a:r>
          </a:p>
          <a:p>
            <a:r>
              <a:rPr lang="en-US" altLang="en-US" sz="2400" dirty="0" smtClean="0"/>
              <a:t>This paper compares the propensity of such EC variants to produce election inversions.</a:t>
            </a:r>
          </a:p>
          <a:p>
            <a:pPr lvl="1"/>
            <a:r>
              <a:rPr lang="en-US" altLang="en-US" sz="2000" dirty="0" smtClean="0"/>
              <a:t>It does this by simulating large samples of Presidential elections and counting electoral votes according to all the variants.</a:t>
            </a:r>
          </a:p>
          <a:p>
            <a:r>
              <a:rPr lang="en-US" altLang="en-US" sz="2400" dirty="0" smtClean="0"/>
              <a:t>It builds on two previous PCS papers:</a:t>
            </a:r>
          </a:p>
          <a:p>
            <a:pPr lvl="1"/>
            <a:r>
              <a:rPr lang="en-US" altLang="en-US" sz="2000" dirty="0" smtClean="0"/>
              <a:t>PCS 2011: “Election Inversions by the U.S. Electoral College” [</a:t>
            </a:r>
            <a:r>
              <a:rPr lang="en-US" sz="2000" dirty="0" err="1" smtClean="0"/>
              <a:t>Felsenthal</a:t>
            </a:r>
            <a:r>
              <a:rPr lang="en-US" sz="2000" dirty="0" smtClean="0"/>
              <a:t> </a:t>
            </a:r>
            <a:r>
              <a:rPr lang="en-US" sz="2000" dirty="0"/>
              <a:t>and </a:t>
            </a:r>
            <a:r>
              <a:rPr lang="en-US" sz="2000" dirty="0" err="1" smtClean="0"/>
              <a:t>Machover</a:t>
            </a:r>
            <a:r>
              <a:rPr lang="en-US" sz="2000" dirty="0"/>
              <a:t>, eds., </a:t>
            </a:r>
            <a:r>
              <a:rPr lang="en-US" sz="2000" i="1" dirty="0"/>
              <a:t>Electoral Systems: Paradoxes, Assumptions, and Procedures</a:t>
            </a:r>
            <a:r>
              <a:rPr lang="en-US" sz="2000" dirty="0"/>
              <a:t>, </a:t>
            </a:r>
            <a:r>
              <a:rPr lang="en-US" sz="2000" dirty="0" smtClean="0"/>
              <a:t>2012], which provided a detailed analysis of the propensity for inversions based on</a:t>
            </a:r>
          </a:p>
          <a:p>
            <a:pPr lvl="2"/>
            <a:r>
              <a:rPr lang="en-US" sz="1900" dirty="0" smtClean="0"/>
              <a:t>the actual EC only, and</a:t>
            </a:r>
          </a:p>
          <a:p>
            <a:pPr lvl="2"/>
            <a:r>
              <a:rPr lang="en-US" sz="1900" dirty="0" smtClean="0"/>
              <a:t>historical elections only;</a:t>
            </a:r>
          </a:p>
          <a:p>
            <a:pPr lvl="1"/>
            <a:r>
              <a:rPr lang="en-US" sz="2000" dirty="0" smtClean="0"/>
              <a:t>PCS 2010: “A Priori Voting Power and the U.S. Electoral College” [Holler </a:t>
            </a:r>
            <a:r>
              <a:rPr lang="en-US" sz="2000" dirty="0"/>
              <a:t>and </a:t>
            </a:r>
            <a:r>
              <a:rPr lang="en-US" sz="2000" dirty="0" err="1" smtClean="0"/>
              <a:t>Nurmi</a:t>
            </a:r>
            <a:r>
              <a:rPr lang="en-US" sz="2000" dirty="0"/>
              <a:t>, eds., </a:t>
            </a:r>
            <a:r>
              <a:rPr lang="en-US" sz="2000" i="1" dirty="0"/>
              <a:t>Power, Voting, and Voting Power: Thirty Years After</a:t>
            </a:r>
            <a:r>
              <a:rPr lang="en-US" sz="2000" dirty="0"/>
              <a:t>, </a:t>
            </a:r>
            <a:r>
              <a:rPr lang="en-US" sz="2000" dirty="0" smtClean="0"/>
              <a:t>2013], which examined </a:t>
            </a:r>
            <a:r>
              <a:rPr lang="en-US" sz="2000" i="1" dirty="0" smtClean="0"/>
              <a:t>individual voting power </a:t>
            </a:r>
            <a:r>
              <a:rPr lang="en-US" sz="2000" dirty="0" smtClean="0"/>
              <a:t>under many of the EC variants considered here.</a:t>
            </a:r>
            <a:endParaRPr lang="en-US" altLang="en-US" sz="2000" dirty="0" smtClean="0"/>
          </a:p>
          <a:p>
            <a:endParaRPr lang="en-US" dirty="0"/>
          </a:p>
        </p:txBody>
      </p:sp>
    </p:spTree>
    <p:extLst>
      <p:ext uri="{BB962C8B-B14F-4D97-AF65-F5344CB8AC3E}">
        <p14:creationId xmlns:p14="http://schemas.microsoft.com/office/powerpoint/2010/main" val="201067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343400" cy="3001962"/>
          </a:xfrm>
        </p:spPr>
        <p:txBody>
          <a:bodyPr>
            <a:normAutofit fontScale="90000"/>
          </a:bodyPr>
          <a:lstStyle/>
          <a:p>
            <a:r>
              <a:rPr lang="en-US" sz="3100" dirty="0" smtClean="0"/>
              <a:t>New Deal </a:t>
            </a:r>
            <a:r>
              <a:rPr lang="en-US" sz="3100" dirty="0"/>
              <a:t>Alignment: </a:t>
            </a:r>
            <a:r>
              <a:rPr lang="en-US" sz="3100" dirty="0" smtClean="0"/>
              <a:t/>
            </a:r>
            <a:br>
              <a:rPr lang="en-US" sz="3100" dirty="0" smtClean="0"/>
            </a:br>
            <a:r>
              <a:rPr lang="en-US" sz="3100" dirty="0" smtClean="0"/>
              <a:t>Existing EC</a:t>
            </a:r>
            <a:br>
              <a:rPr lang="en-US" sz="3100" dirty="0" smtClean="0"/>
            </a:br>
            <a:r>
              <a:rPr lang="en-US" sz="3100" dirty="0" smtClean="0"/>
              <a:t>House Apportionment</a:t>
            </a:r>
            <a:br>
              <a:rPr lang="en-US" sz="3100" dirty="0" smtClean="0"/>
            </a:br>
            <a:r>
              <a:rPr lang="en-US" sz="3100" dirty="0" smtClean="0"/>
              <a:t>Proportional Apportionment</a:t>
            </a:r>
            <a:r>
              <a:rPr lang="en-US" sz="2200" dirty="0"/>
              <a:t/>
            </a:r>
            <a:br>
              <a:rPr lang="en-US" sz="2200" dirty="0"/>
            </a:br>
            <a:r>
              <a:rPr lang="en-US" sz="2200" dirty="0" smtClean="0"/>
              <a:t/>
            </a:r>
            <a:br>
              <a:rPr lang="en-US" sz="2200" dirty="0" smtClean="0"/>
            </a:br>
            <a:r>
              <a:rPr lang="en-US" sz="1200" dirty="0" smtClean="0"/>
              <a:t>(</a:t>
            </a:r>
            <a:r>
              <a:rPr lang="en-US" sz="1200" dirty="0"/>
              <a:t>n = 64,000)</a:t>
            </a:r>
            <a:br>
              <a:rPr lang="en-US" sz="1200" dirty="0"/>
            </a:br>
            <a:endParaRPr lang="en-US" sz="1400"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3429000"/>
            <a:ext cx="3962400" cy="32004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52400"/>
            <a:ext cx="4191000" cy="6553200"/>
          </a:xfrm>
        </p:spPr>
      </p:pic>
    </p:spTree>
    <p:extLst>
      <p:ext uri="{BB962C8B-B14F-4D97-AF65-F5344CB8AC3E}">
        <p14:creationId xmlns:p14="http://schemas.microsoft.com/office/powerpoint/2010/main" val="1747903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smtClean="0"/>
              <a:t>New Deal Alignment: Equal </a:t>
            </a:r>
            <a:r>
              <a:rPr lang="en-US" sz="2400" dirty="0" err="1" smtClean="0"/>
              <a:t>Evs</a:t>
            </a:r>
            <a:r>
              <a:rPr lang="en-US" sz="2400" dirty="0" smtClean="0"/>
              <a:t>; Proportional; Whole-Number Proportional; National Bonus = 75</a:t>
            </a:r>
            <a:endParaRPr lang="en-US" sz="24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1143000"/>
            <a:ext cx="3505200" cy="54864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29200" y="1219200"/>
            <a:ext cx="3352799" cy="5410200"/>
          </a:xfrm>
        </p:spPr>
      </p:pic>
    </p:spTree>
    <p:extLst>
      <p:ext uri="{BB962C8B-B14F-4D97-AF65-F5344CB8AC3E}">
        <p14:creationId xmlns:p14="http://schemas.microsoft.com/office/powerpoint/2010/main" val="3440274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sz="2400" dirty="0" smtClean="0"/>
              <a:t>No Electoral College variant can reliably and substantially reduce the propensity of the EC to produce electoral inversions.</a:t>
            </a:r>
          </a:p>
          <a:p>
            <a:r>
              <a:rPr lang="en-US" sz="2400" dirty="0" smtClean="0"/>
              <a:t>The necessary conditions are that a variant must produce a very strong correlation between PVs and EVs </a:t>
            </a:r>
            <a:r>
              <a:rPr lang="en-US" sz="2400" u="sng" dirty="0" smtClean="0"/>
              <a:t>and</a:t>
            </a:r>
            <a:r>
              <a:rPr lang="en-US" sz="2400" dirty="0" smtClean="0"/>
              <a:t> be unbiased.</a:t>
            </a:r>
          </a:p>
          <a:p>
            <a:pPr lvl="1"/>
            <a:r>
              <a:rPr lang="en-US" sz="2000" dirty="0" smtClean="0"/>
              <a:t>Bias not only produces inversions, but inversions that favor one or other party systematically. </a:t>
            </a:r>
          </a:p>
          <a:p>
            <a:r>
              <a:rPr lang="en-US" sz="2400" dirty="0" smtClean="0"/>
              <a:t>District and proportional systems do they former but are apparently very vulnerable to the problem of bias.</a:t>
            </a:r>
          </a:p>
          <a:p>
            <a:r>
              <a:rPr lang="en-US" sz="2400" dirty="0" smtClean="0"/>
              <a:t>If inversions are regarded as a very serious problem, we should abolish the EC entirely (or adopt the National Plan with a very large bonus, which is effectively the same thing).</a:t>
            </a:r>
            <a:endParaRPr lang="en-US" sz="2400" dirty="0"/>
          </a:p>
        </p:txBody>
      </p:sp>
    </p:spTree>
    <p:extLst>
      <p:ext uri="{BB962C8B-B14F-4D97-AF65-F5344CB8AC3E}">
        <p14:creationId xmlns:p14="http://schemas.microsoft.com/office/powerpoint/2010/main" val="34089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152400"/>
            <a:ext cx="8229600" cy="914400"/>
          </a:xfrm>
        </p:spPr>
        <p:txBody>
          <a:bodyPr/>
          <a:lstStyle/>
          <a:p>
            <a:r>
              <a:rPr lang="en-US" altLang="en-US" sz="3200" dirty="0" smtClean="0"/>
              <a:t>Electoral College Variants</a:t>
            </a:r>
            <a:endParaRPr lang="en-US" altLang="en-US" sz="3200" dirty="0"/>
          </a:p>
        </p:txBody>
      </p:sp>
      <p:sp>
        <p:nvSpPr>
          <p:cNvPr id="236547" name="Rectangle 3"/>
          <p:cNvSpPr>
            <a:spLocks noGrp="1" noChangeArrowheads="1"/>
          </p:cNvSpPr>
          <p:nvPr>
            <p:ph type="body" idx="1"/>
          </p:nvPr>
        </p:nvSpPr>
        <p:spPr>
          <a:xfrm>
            <a:off x="457200" y="1066800"/>
            <a:ext cx="8229600" cy="5410200"/>
          </a:xfrm>
        </p:spPr>
        <p:txBody>
          <a:bodyPr>
            <a:normAutofit lnSpcReduction="10000"/>
          </a:bodyPr>
          <a:lstStyle/>
          <a:p>
            <a:pPr>
              <a:lnSpc>
                <a:spcPct val="90000"/>
              </a:lnSpc>
            </a:pPr>
            <a:r>
              <a:rPr lang="en-US" altLang="en-US" sz="2400" dirty="0"/>
              <a:t>We </a:t>
            </a:r>
            <a:r>
              <a:rPr lang="en-US" altLang="en-US" sz="2400" dirty="0" smtClean="0"/>
              <a:t>consider </a:t>
            </a:r>
            <a:r>
              <a:rPr lang="en-US" altLang="en-US" sz="2400" dirty="0"/>
              <a:t>three categories of alternatives to the existing Electoral College:</a:t>
            </a:r>
          </a:p>
          <a:p>
            <a:pPr lvl="1">
              <a:lnSpc>
                <a:spcPct val="90000"/>
              </a:lnSpc>
            </a:pPr>
            <a:r>
              <a:rPr lang="en-US" altLang="en-US" sz="2400" dirty="0"/>
              <a:t>those that keep the state-level </a:t>
            </a:r>
            <a:r>
              <a:rPr lang="en-US" altLang="en-US" sz="2400" dirty="0" smtClean="0"/>
              <a:t>winner-take-all feature </a:t>
            </a:r>
            <a:r>
              <a:rPr lang="en-US" altLang="en-US" sz="2400" dirty="0"/>
              <a:t>but use a different formula for apportioning electoral votes among states, </a:t>
            </a:r>
          </a:p>
          <a:p>
            <a:pPr lvl="1">
              <a:lnSpc>
                <a:spcPct val="90000"/>
              </a:lnSpc>
            </a:pPr>
            <a:r>
              <a:rPr lang="en-US" altLang="en-US" sz="2400" dirty="0"/>
              <a:t>those that keep the existing apportionment of electoral votes but use something other than winner-take-all for the casting of state electoral votes, and</a:t>
            </a:r>
          </a:p>
          <a:p>
            <a:pPr lvl="1">
              <a:lnSpc>
                <a:spcPct val="90000"/>
              </a:lnSpc>
            </a:pPr>
            <a:r>
              <a:rPr lang="en-US" altLang="en-US" sz="2400" dirty="0"/>
              <a:t>variants of the so-called National Bonus Plan.</a:t>
            </a:r>
          </a:p>
          <a:p>
            <a:pPr lvl="1">
              <a:lnSpc>
                <a:spcPct val="90000"/>
              </a:lnSpc>
            </a:pPr>
            <a:endParaRPr lang="en-US" altLang="en-US" sz="2400" dirty="0"/>
          </a:p>
          <a:p>
            <a:pPr>
              <a:lnSpc>
                <a:spcPct val="90000"/>
              </a:lnSpc>
            </a:pPr>
            <a:r>
              <a:rPr lang="en-US" altLang="en-US" sz="2400" dirty="0"/>
              <a:t>Almost all </a:t>
            </a:r>
            <a:r>
              <a:rPr lang="en-US" altLang="en-US" sz="2400" dirty="0" smtClean="0"/>
              <a:t>actually proposed Electoral </a:t>
            </a:r>
            <a:r>
              <a:rPr lang="en-US" altLang="en-US" sz="2400" dirty="0"/>
              <a:t>College </a:t>
            </a:r>
            <a:r>
              <a:rPr lang="en-US" altLang="en-US" sz="2400" dirty="0" smtClean="0"/>
              <a:t>reforms have been </a:t>
            </a:r>
            <a:r>
              <a:rPr lang="en-US" altLang="en-US" sz="2400" dirty="0"/>
              <a:t>in the second category</a:t>
            </a:r>
            <a:r>
              <a:rPr lang="en-US" altLang="en-US" sz="2400" dirty="0" smtClean="0"/>
              <a:t>.</a:t>
            </a:r>
          </a:p>
          <a:p>
            <a:pPr>
              <a:lnSpc>
                <a:spcPct val="90000"/>
              </a:lnSpc>
            </a:pPr>
            <a:endParaRPr lang="en-US" altLang="en-US" sz="2400" dirty="0"/>
          </a:p>
          <a:p>
            <a:pPr>
              <a:lnSpc>
                <a:spcPct val="90000"/>
              </a:lnSpc>
            </a:pPr>
            <a:r>
              <a:rPr lang="en-US" altLang="en-US" sz="2400" dirty="0" smtClean="0"/>
              <a:t>Here we consider only nationally uniform variants, though some in the second category could be adopted by individual states.</a:t>
            </a:r>
            <a:endParaRPr lang="en-US" altLang="en-US" sz="2400" dirty="0"/>
          </a:p>
        </p:txBody>
      </p:sp>
    </p:spTree>
    <p:extLst>
      <p:ext uri="{BB962C8B-B14F-4D97-AF65-F5344CB8AC3E}">
        <p14:creationId xmlns:p14="http://schemas.microsoft.com/office/powerpoint/2010/main" val="281212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533400" y="152400"/>
            <a:ext cx="8458200" cy="685800"/>
          </a:xfrm>
        </p:spPr>
        <p:txBody>
          <a:bodyPr>
            <a:normAutofit/>
          </a:bodyPr>
          <a:lstStyle/>
          <a:p>
            <a:r>
              <a:rPr lang="en-US" altLang="en-US" sz="3600" dirty="0" smtClean="0"/>
              <a:t>EV Variants with Respect to Apportionment</a:t>
            </a:r>
            <a:endParaRPr lang="en-US" altLang="en-US" sz="3600" dirty="0"/>
          </a:p>
        </p:txBody>
      </p:sp>
      <p:sp>
        <p:nvSpPr>
          <p:cNvPr id="131075" name="Rectangle 3"/>
          <p:cNvSpPr>
            <a:spLocks noGrp="1" noChangeArrowheads="1"/>
          </p:cNvSpPr>
          <p:nvPr>
            <p:ph type="body" idx="1"/>
          </p:nvPr>
        </p:nvSpPr>
        <p:spPr>
          <a:xfrm>
            <a:off x="457200" y="914400"/>
            <a:ext cx="8229600" cy="5791200"/>
          </a:xfrm>
        </p:spPr>
        <p:txBody>
          <a:bodyPr>
            <a:normAutofit fontScale="92500" lnSpcReduction="20000"/>
          </a:bodyPr>
          <a:lstStyle/>
          <a:p>
            <a:pPr>
              <a:lnSpc>
                <a:spcPct val="110000"/>
              </a:lnSpc>
            </a:pPr>
            <a:r>
              <a:rPr lang="en-US" altLang="en-US" sz="2400" dirty="0"/>
              <a:t>Keep the winner-take all practice </a:t>
            </a:r>
            <a:r>
              <a:rPr lang="en-US" altLang="en-US" sz="2400" dirty="0" smtClean="0"/>
              <a:t>but </a:t>
            </a:r>
            <a:r>
              <a:rPr lang="en-US" altLang="en-US" sz="2400" dirty="0"/>
              <a:t>use a different formula for apportioning electoral votes among states.</a:t>
            </a:r>
          </a:p>
          <a:p>
            <a:pPr lvl="1">
              <a:lnSpc>
                <a:spcPct val="110000"/>
              </a:lnSpc>
            </a:pPr>
            <a:r>
              <a:rPr lang="en-US" altLang="en-US" sz="2400" dirty="0" smtClean="0"/>
              <a:t>(1)   Apportion </a:t>
            </a:r>
            <a:r>
              <a:rPr lang="en-US" altLang="en-US" sz="2400" dirty="0"/>
              <a:t>electoral votes </a:t>
            </a:r>
            <a:r>
              <a:rPr lang="en-US" altLang="en-US" sz="2400" dirty="0" smtClean="0"/>
              <a:t>on </a:t>
            </a:r>
            <a:r>
              <a:rPr lang="en-US" altLang="en-US" sz="2400" dirty="0"/>
              <a:t>basis of </a:t>
            </a:r>
            <a:r>
              <a:rPr lang="en-US" altLang="en-US" sz="2400" dirty="0" smtClean="0"/>
              <a:t>House seats only, removing the “Senate bonus”;</a:t>
            </a:r>
          </a:p>
          <a:p>
            <a:pPr lvl="1">
              <a:lnSpc>
                <a:spcPct val="110000"/>
              </a:lnSpc>
            </a:pPr>
            <a:r>
              <a:rPr lang="en-US" altLang="en-US" sz="2400" dirty="0" smtClean="0"/>
              <a:t>(2)   Apportion all 538 electoral </a:t>
            </a:r>
            <a:r>
              <a:rPr lang="en-US" altLang="en-US" sz="2400" dirty="0"/>
              <a:t>votes </a:t>
            </a:r>
            <a:r>
              <a:rPr lang="en-US" altLang="en-US" sz="2400" dirty="0" smtClean="0"/>
              <a:t>fractionally </a:t>
            </a:r>
            <a:r>
              <a:rPr lang="en-US" altLang="en-US" sz="2400" dirty="0"/>
              <a:t>to be precisely proportional to </a:t>
            </a:r>
            <a:r>
              <a:rPr lang="en-US" altLang="en-US" sz="2400" dirty="0" smtClean="0"/>
              <a:t>population;</a:t>
            </a:r>
          </a:p>
          <a:p>
            <a:pPr lvl="1">
              <a:lnSpc>
                <a:spcPct val="110000"/>
              </a:lnSpc>
            </a:pPr>
            <a:r>
              <a:rPr lang="en-US" altLang="en-US" sz="2400" dirty="0" smtClean="0"/>
              <a:t>(3)   Apportion “House” 436 electoral votes to </a:t>
            </a:r>
            <a:r>
              <a:rPr lang="en-US" altLang="en-US" sz="2400" dirty="0"/>
              <a:t>be precisely proportional to population but then add back the </a:t>
            </a:r>
            <a:r>
              <a:rPr lang="en-US" altLang="en-US" sz="2400" dirty="0" smtClean="0"/>
              <a:t>“Senate bonus”; </a:t>
            </a:r>
          </a:p>
          <a:p>
            <a:pPr lvl="1">
              <a:lnSpc>
                <a:spcPct val="110000"/>
              </a:lnSpc>
            </a:pPr>
            <a:r>
              <a:rPr lang="en-US" altLang="en-US" sz="2400" dirty="0" smtClean="0"/>
              <a:t>(4)   Apportion </a:t>
            </a:r>
            <a:r>
              <a:rPr lang="en-US" altLang="en-US" sz="2400" dirty="0"/>
              <a:t>electoral votes equally among the </a:t>
            </a:r>
            <a:r>
              <a:rPr lang="en-US" altLang="en-US" sz="2400" dirty="0" smtClean="0"/>
              <a:t>states, in </a:t>
            </a:r>
            <a:r>
              <a:rPr lang="en-US" altLang="en-US" sz="2400" dirty="0"/>
              <a:t>the manner of </a:t>
            </a:r>
            <a:r>
              <a:rPr lang="en-US" altLang="en-US" sz="2400" dirty="0" smtClean="0"/>
              <a:t>state voting under the Articles of Confed-</a:t>
            </a:r>
            <a:r>
              <a:rPr lang="en-US" altLang="en-US" sz="2400" dirty="0" err="1" smtClean="0"/>
              <a:t>eration</a:t>
            </a:r>
            <a:r>
              <a:rPr lang="en-US" altLang="en-US" sz="2400" dirty="0" smtClean="0"/>
              <a:t> and House </a:t>
            </a:r>
            <a:r>
              <a:rPr lang="en-US" altLang="en-US" sz="2400" dirty="0"/>
              <a:t>contingent </a:t>
            </a:r>
            <a:r>
              <a:rPr lang="en-US" altLang="en-US" sz="2400" dirty="0" smtClean="0"/>
              <a:t>procedure under the existing EC.</a:t>
            </a:r>
          </a:p>
          <a:p>
            <a:pPr lvl="1">
              <a:lnSpc>
                <a:spcPct val="110000"/>
              </a:lnSpc>
            </a:pPr>
            <a:endParaRPr lang="en-US" altLang="en-US" sz="2400" dirty="0" smtClean="0"/>
          </a:p>
          <a:p>
            <a:pPr>
              <a:lnSpc>
                <a:spcPct val="110000"/>
              </a:lnSpc>
            </a:pPr>
            <a:r>
              <a:rPr lang="en-US" altLang="en-US" sz="2400" dirty="0" smtClean="0"/>
              <a:t>The “malapportionment” hypothesis suggests that the propensity to produce inversions would be higher than under the current EC under (4), lower under the other options, and lowest under (2).</a:t>
            </a:r>
            <a:endParaRPr lang="en-US" altLang="en-US" sz="2400" dirty="0"/>
          </a:p>
        </p:txBody>
      </p:sp>
    </p:spTree>
    <p:extLst>
      <p:ext uri="{BB962C8B-B14F-4D97-AF65-F5344CB8AC3E}">
        <p14:creationId xmlns:p14="http://schemas.microsoft.com/office/powerpoint/2010/main" val="183778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 y="152400"/>
            <a:ext cx="9067800" cy="609600"/>
          </a:xfrm>
        </p:spPr>
        <p:txBody>
          <a:bodyPr>
            <a:normAutofit fontScale="90000"/>
          </a:bodyPr>
          <a:lstStyle/>
          <a:p>
            <a:pPr eaLnBrk="1" hangingPunct="1"/>
            <a:r>
              <a:rPr lang="en-US" altLang="en-US" sz="3200" dirty="0" smtClean="0"/>
              <a:t>EC Variants with Respect to Casting of State Electoral Votes</a:t>
            </a:r>
          </a:p>
        </p:txBody>
      </p:sp>
      <p:sp>
        <p:nvSpPr>
          <p:cNvPr id="19459" name="Rectangle 3"/>
          <p:cNvSpPr>
            <a:spLocks noGrp="1" noChangeArrowheads="1"/>
          </p:cNvSpPr>
          <p:nvPr>
            <p:ph type="body" idx="1"/>
          </p:nvPr>
        </p:nvSpPr>
        <p:spPr>
          <a:xfrm>
            <a:off x="457200" y="990600"/>
            <a:ext cx="8229600" cy="5562600"/>
          </a:xfrm>
        </p:spPr>
        <p:txBody>
          <a:bodyPr>
            <a:normAutofit fontScale="62500" lnSpcReduction="20000"/>
          </a:bodyPr>
          <a:lstStyle/>
          <a:p>
            <a:pPr eaLnBrk="1" hangingPunct="1">
              <a:lnSpc>
                <a:spcPct val="120000"/>
              </a:lnSpc>
              <a:spcBef>
                <a:spcPct val="45000"/>
              </a:spcBef>
            </a:pPr>
            <a:r>
              <a:rPr lang="en-US" altLang="en-US" dirty="0" smtClean="0"/>
              <a:t>Use something other than winner-take-all for casting state electoral votes.</a:t>
            </a:r>
          </a:p>
          <a:p>
            <a:pPr lvl="1" eaLnBrk="1" hangingPunct="1">
              <a:lnSpc>
                <a:spcPct val="120000"/>
              </a:lnSpc>
            </a:pPr>
            <a:r>
              <a:rPr lang="en-US" altLang="en-US" sz="2900" i="1" dirty="0" smtClean="0"/>
              <a:t>Pure District Plan</a:t>
            </a:r>
            <a:r>
              <a:rPr lang="en-US" altLang="en-US" sz="2900" dirty="0" smtClean="0"/>
              <a:t>: electoral votes cast by single-vote districts [here I assume this is based on 436 “House” EVs only];</a:t>
            </a:r>
          </a:p>
          <a:p>
            <a:pPr lvl="1" eaLnBrk="1" hangingPunct="1">
              <a:lnSpc>
                <a:spcPct val="120000"/>
              </a:lnSpc>
            </a:pPr>
            <a:r>
              <a:rPr lang="en-US" altLang="en-US" sz="2900" i="1" dirty="0" smtClean="0"/>
              <a:t>Modified District Plan</a:t>
            </a:r>
            <a:r>
              <a:rPr lang="en-US" altLang="en-US" sz="2900" dirty="0" smtClean="0"/>
              <a:t>: two electoral votes cast for statewide winner, others by CDs, i.e., the present practice in NE and ME]; </a:t>
            </a:r>
          </a:p>
          <a:p>
            <a:pPr lvl="1" eaLnBrk="1" hangingPunct="1">
              <a:lnSpc>
                <a:spcPct val="120000"/>
              </a:lnSpc>
            </a:pPr>
            <a:r>
              <a:rPr lang="en-US" altLang="en-US" sz="2900" i="1" dirty="0" smtClean="0"/>
              <a:t>(Pure) Proportional Plan</a:t>
            </a:r>
            <a:r>
              <a:rPr lang="en-US" altLang="en-US" sz="2900" dirty="0" smtClean="0"/>
              <a:t>: electoral votes are cast fractionally in precise proportion to state popular vote; </a:t>
            </a:r>
          </a:p>
          <a:p>
            <a:pPr lvl="1">
              <a:lnSpc>
                <a:spcPct val="120000"/>
              </a:lnSpc>
            </a:pPr>
            <a:r>
              <a:rPr lang="en-US" altLang="en-US" sz="2900" i="1" dirty="0"/>
              <a:t>(Pure) Proportional </a:t>
            </a:r>
            <a:r>
              <a:rPr lang="en-US" altLang="en-US" sz="2900" i="1" dirty="0" smtClean="0"/>
              <a:t>Plan </a:t>
            </a:r>
            <a:r>
              <a:rPr lang="en-US" altLang="en-US" sz="2900" dirty="0" smtClean="0"/>
              <a:t>[“House” EV only]: “House” electoral </a:t>
            </a:r>
            <a:r>
              <a:rPr lang="en-US" altLang="en-US" sz="2900" dirty="0"/>
              <a:t>votes are cast </a:t>
            </a:r>
            <a:r>
              <a:rPr lang="en-US" altLang="en-US" sz="2900" dirty="0" smtClean="0"/>
              <a:t>fractionally </a:t>
            </a:r>
            <a:r>
              <a:rPr lang="en-US" altLang="en-US" sz="2900" dirty="0"/>
              <a:t>in precise proportion to state popular </a:t>
            </a:r>
            <a:r>
              <a:rPr lang="en-US" altLang="en-US" sz="2900" dirty="0" smtClean="0"/>
              <a:t>vote</a:t>
            </a:r>
            <a:r>
              <a:rPr lang="en-US" altLang="en-US" sz="2900" dirty="0"/>
              <a:t>;</a:t>
            </a:r>
          </a:p>
          <a:p>
            <a:pPr lvl="1" eaLnBrk="1" hangingPunct="1">
              <a:lnSpc>
                <a:spcPct val="120000"/>
              </a:lnSpc>
            </a:pPr>
            <a:r>
              <a:rPr lang="en-US" altLang="en-US" sz="2900" i="1" dirty="0" smtClean="0"/>
              <a:t>Whole Number Proportional Plan</a:t>
            </a:r>
            <a:r>
              <a:rPr lang="en-US" altLang="en-US" sz="2900" dirty="0" smtClean="0"/>
              <a:t> [e.g., Colorado Prop. 36 in 2004]: electoral votes are cast in whole numbers on basis of some apportionment formula applied to state popular vote [with two candidates, use simple rounding]. </a:t>
            </a:r>
          </a:p>
          <a:p>
            <a:pPr lvl="1" eaLnBrk="1" hangingPunct="1">
              <a:lnSpc>
                <a:spcPct val="80000"/>
              </a:lnSpc>
            </a:pPr>
            <a:endParaRPr lang="en-US" altLang="en-US" sz="2900" dirty="0" smtClean="0"/>
          </a:p>
          <a:p>
            <a:pPr>
              <a:lnSpc>
                <a:spcPct val="120000"/>
              </a:lnSpc>
            </a:pPr>
            <a:r>
              <a:rPr lang="en-US" altLang="en-US" dirty="0" smtClean="0"/>
              <a:t>The “winner-take-all” hypothesis suggests that the propensity to produce inversions would be lower than under the current EC under all of the options, lower under the proportional than  districts plans, and lower under the “pure” versions of each.</a:t>
            </a:r>
          </a:p>
          <a:p>
            <a:pPr>
              <a:lnSpc>
                <a:spcPct val="80000"/>
              </a:lnSpc>
            </a:pPr>
            <a:endParaRPr lang="en-US" altLang="en-US" sz="2600" dirty="0">
              <a:solidFill>
                <a:schemeClr val="hlink"/>
              </a:solidFill>
            </a:endParaRPr>
          </a:p>
          <a:p>
            <a:pPr>
              <a:lnSpc>
                <a:spcPct val="80000"/>
              </a:lnSpc>
            </a:pPr>
            <a:endParaRPr lang="en-US" altLang="en-US" sz="2400" dirty="0" smtClean="0">
              <a:solidFill>
                <a:schemeClr val="hlink"/>
              </a:solidFill>
            </a:endParaRPr>
          </a:p>
        </p:txBody>
      </p:sp>
    </p:spTree>
    <p:extLst>
      <p:ext uri="{BB962C8B-B14F-4D97-AF65-F5344CB8AC3E}">
        <p14:creationId xmlns:p14="http://schemas.microsoft.com/office/powerpoint/2010/main" val="1600032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Bonus Plan Variants</a:t>
            </a:r>
            <a:endParaRPr lang="en-US"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altLang="en-US" sz="2400" i="1" dirty="0" smtClean="0"/>
              <a:t>National Bonus Plan</a:t>
            </a:r>
            <a:r>
              <a:rPr lang="en-US" altLang="en-US" sz="2400" dirty="0" smtClean="0"/>
              <a:t>: 538 electoral votes are apportioned and cast as at present but a bonus of some number of additional electoral votes is  awarded on a winner-take-all basis to the national popular vote winner.  </a:t>
            </a:r>
          </a:p>
          <a:p>
            <a:pPr marL="742950" lvl="2" indent="-342900"/>
            <a:r>
              <a:rPr lang="en-US" altLang="en-US" dirty="0" smtClean="0"/>
              <a:t>A 100 [or 102] EV national bonus has commonly been proposed.</a:t>
            </a:r>
          </a:p>
          <a:p>
            <a:pPr marL="742950" lvl="2" indent="-342900"/>
            <a:r>
              <a:rPr lang="en-US" altLang="en-US" dirty="0" smtClean="0"/>
              <a:t>Here we consider various bonuses running from 25 to 250.</a:t>
            </a:r>
          </a:p>
          <a:p>
            <a:pPr marL="742950" lvl="2" indent="-342900"/>
            <a:endParaRPr lang="en-US" altLang="en-US" dirty="0"/>
          </a:p>
          <a:p>
            <a:pPr marL="342900" lvl="1" indent="-342900"/>
            <a:r>
              <a:rPr lang="en-US" altLang="en-US" sz="2400" dirty="0" smtClean="0"/>
              <a:t>The manifest purpose of any National Bonus Plan is to reduce or preclude election inversions.</a:t>
            </a:r>
          </a:p>
          <a:p>
            <a:pPr marL="0" indent="0">
              <a:buNone/>
            </a:pPr>
            <a:endParaRPr lang="en-US" dirty="0"/>
          </a:p>
        </p:txBody>
      </p:sp>
    </p:spTree>
    <p:extLst>
      <p:ext uri="{BB962C8B-B14F-4D97-AF65-F5344CB8AC3E}">
        <p14:creationId xmlns:p14="http://schemas.microsoft.com/office/powerpoint/2010/main" val="3754189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Analysis</a:t>
            </a:r>
            <a:endParaRPr lang="en-US" dirty="0"/>
          </a:p>
        </p:txBody>
      </p:sp>
      <p:sp>
        <p:nvSpPr>
          <p:cNvPr id="3" name="Content Placeholder 2"/>
          <p:cNvSpPr>
            <a:spLocks noGrp="1"/>
          </p:cNvSpPr>
          <p:nvPr>
            <p:ph idx="1"/>
          </p:nvPr>
        </p:nvSpPr>
        <p:spPr>
          <a:xfrm>
            <a:off x="457200" y="1295400"/>
            <a:ext cx="8229600" cy="4724400"/>
          </a:xfrm>
        </p:spPr>
        <p:txBody>
          <a:bodyPr>
            <a:normAutofit lnSpcReduction="10000"/>
          </a:bodyPr>
          <a:lstStyle/>
          <a:p>
            <a:r>
              <a:rPr lang="en-US" sz="2400" dirty="0" smtClean="0"/>
              <a:t>The analysis in this paper is based on thousands of simulated elections.</a:t>
            </a:r>
          </a:p>
          <a:p>
            <a:r>
              <a:rPr lang="en-US" sz="2400" dirty="0" smtClean="0"/>
              <a:t>Vote totals are simulated in each state or Congressional District.</a:t>
            </a:r>
          </a:p>
          <a:p>
            <a:r>
              <a:rPr lang="en-US" sz="2400" dirty="0" smtClean="0"/>
              <a:t>National popular and electoral votes under each EC variant are counted up and the frequency of inversions is determined.</a:t>
            </a:r>
          </a:p>
          <a:p>
            <a:r>
              <a:rPr lang="en-US" sz="2400" dirty="0" smtClean="0"/>
              <a:t>All simulated elections are strictly two-party affairs, i.e., there are no third-party or other minor candidates.</a:t>
            </a:r>
          </a:p>
          <a:p>
            <a:r>
              <a:rPr lang="en-US" sz="2400" dirty="0" smtClean="0"/>
              <a:t>A scatterplot of [Democratic] EV by [Dem] percent of the PV is created for each EC variant and sample of simulated elections.</a:t>
            </a:r>
          </a:p>
          <a:p>
            <a:r>
              <a:rPr lang="en-US" sz="2400" dirty="0" smtClean="0"/>
              <a:t>Schematically, the scatterplots all look something like the following.</a:t>
            </a:r>
            <a:endParaRPr lang="en-US" sz="2400" dirty="0"/>
          </a:p>
        </p:txBody>
      </p:sp>
    </p:spTree>
    <p:extLst>
      <p:ext uri="{BB962C8B-B14F-4D97-AF65-F5344CB8AC3E}">
        <p14:creationId xmlns:p14="http://schemas.microsoft.com/office/powerpoint/2010/main" val="152424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686800" cy="563562"/>
          </a:xfrm>
        </p:spPr>
        <p:txBody>
          <a:bodyPr>
            <a:noAutofit/>
          </a:bodyPr>
          <a:lstStyle/>
          <a:p>
            <a:r>
              <a:rPr lang="en-US" sz="3200" dirty="0" smtClean="0"/>
              <a:t>Schematic Scatterplot: (Dem) EV by (Dem) PV</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914400"/>
            <a:ext cx="7238999" cy="5715000"/>
          </a:xfrm>
        </p:spPr>
      </p:pic>
    </p:spTree>
    <p:extLst>
      <p:ext uri="{BB962C8B-B14F-4D97-AF65-F5344CB8AC3E}">
        <p14:creationId xmlns:p14="http://schemas.microsoft.com/office/powerpoint/2010/main" val="2122718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1550</TotalTime>
  <Words>1866</Words>
  <Application>Microsoft Office PowerPoint</Application>
  <PresentationFormat>On-screen Show (4:3)</PresentationFormat>
  <Paragraphs>145</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ELECTION INVERSIONS BY VARIANTS OF THE  U.S. ELECTORAL COLLEGE</vt:lpstr>
      <vt:lpstr>Overview</vt:lpstr>
      <vt:lpstr>Overview (cont.)</vt:lpstr>
      <vt:lpstr>Electoral College Variants</vt:lpstr>
      <vt:lpstr>EV Variants with Respect to Apportionment</vt:lpstr>
      <vt:lpstr>EC Variants with Respect to Casting of State Electoral Votes</vt:lpstr>
      <vt:lpstr>National Bonus Plan Variants</vt:lpstr>
      <vt:lpstr>Analysis</vt:lpstr>
      <vt:lpstr>Schematic Scatterplot: (Dem) EV by (Dem) PV</vt:lpstr>
      <vt:lpstr>Implications of Schematic Scatterplot</vt:lpstr>
      <vt:lpstr>Historical Scatter-plot: 1828-2012 [excludes elections with third candidates who win electoral votes]</vt:lpstr>
      <vt:lpstr>Impartial Culture Simulated Elections</vt:lpstr>
      <vt:lpstr>Impartial Culture Simulated Elections (cont.)</vt:lpstr>
      <vt:lpstr>Impartial Culture: Existing EC (n = 64,000)    Very small dispersion in PV but substantial dispersion in EV.  Non-uniformity of districts increases propensity for inversions but only slightly.</vt:lpstr>
      <vt:lpstr>Summary: Impartial Culture and All EC Variants [district plans entail state-level inversions, mitigated but not eliminated under the modified plan] </vt:lpstr>
      <vt:lpstr>Impartial Culture Scatterplots: Mod. District; Proportional; Proportional (House only); Whole-Number Proportional</vt:lpstr>
      <vt:lpstr>Impartial Culture: National Bonus = 75</vt:lpstr>
      <vt:lpstr>Simulated Elections Based on the Contemporary National Electoral Alignment</vt:lpstr>
      <vt:lpstr>Contemporary Alignment: Popular Vote Outcomes</vt:lpstr>
      <vt:lpstr>Summary: Contemporary Alignment and All EC Variants  Existing EC has small pro-Dem bias (less than recent elections might suggest) that would be increased by more proportional apportionment of EVs, reversed by proportional plans, and dramatically reversed by either district plan.</vt:lpstr>
      <vt:lpstr>Contemporary Alignment: Existing EC  (n = 64,000)     Virtually no bias </vt:lpstr>
      <vt:lpstr>Prop EV; Equal EV, Pure District, Modified District</vt:lpstr>
      <vt:lpstr>Side Point: House Size Effect</vt:lpstr>
      <vt:lpstr>Prop Plan; Prop Plan (House only); Whole-Number Prop.; Nat. Bonus = 75</vt:lpstr>
      <vt:lpstr>Simulated Elections Based on the New Deal Electoral Alignment</vt:lpstr>
      <vt:lpstr>New Deal Alignment: Popular Vote Outcomes</vt:lpstr>
      <vt:lpstr>New Deal Alignment: Electoral Vote Outcomes </vt:lpstr>
      <vt:lpstr>New Deal Alignment: Electoral Vote Outcomes when PV Is Almost Tied (50 ± 0.2%)</vt:lpstr>
      <vt:lpstr>Summary: New Deal Alignment and All EC Variants  Existing EC had a substantial pro-Rep bias that would have been eliminated by state equality of EVs, and dramatically reversed by any kind of proportional plan.</vt:lpstr>
      <vt:lpstr>New Deal Alignment:  Existing EC House Apportionment Proportional Apportionment  (n = 64,000) </vt:lpstr>
      <vt:lpstr>New Deal Alignment: Equal Evs; Proportional; Whole-Number Proportional; National Bonus = 75</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 INVERSIONS BY VARIANTS OF THE  U.S. ELECTORAL COLLEGE</dc:title>
  <dc:creator>Nicholas R Miller</dc:creator>
  <cp:lastModifiedBy>Nicholas R Miller</cp:lastModifiedBy>
  <cp:revision>57</cp:revision>
  <dcterms:created xsi:type="dcterms:W3CDTF">2015-02-24T16:55:45Z</dcterms:created>
  <dcterms:modified xsi:type="dcterms:W3CDTF">2015-03-02T17:50:34Z</dcterms:modified>
</cp:coreProperties>
</file>