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8" r:id="rId8"/>
    <p:sldId id="261" r:id="rId9"/>
    <p:sldId id="263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35" autoAdjust="0"/>
    <p:restoredTop sz="86318" autoAdjust="0"/>
  </p:normalViewPr>
  <p:slideViewPr>
    <p:cSldViewPr>
      <p:cViewPr varScale="1">
        <p:scale>
          <a:sx n="44" d="100"/>
          <a:sy n="44" d="100"/>
        </p:scale>
        <p:origin x="-2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3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7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222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2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29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2230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223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23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223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3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3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2240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1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2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3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4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5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4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4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2248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224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B436B5E-B1F2-413A-89DB-2AC3351FEC5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2250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D4A39-5236-4F2B-AD44-33575BE617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1FDFB-5462-4E07-B6BA-2AC0805B49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976EA-B4DC-4697-8F61-A383602383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231A6-6853-4944-8701-DD33EA4D01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90A36-5217-4FE8-91FB-638E4BD675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6EABC-C38E-4E8C-8D9D-737606B60D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8253F-5D6F-4AC0-BFAC-282231DF06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62FC2-855D-4D9A-B72B-708F1B4BF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53E74-8DB9-42E7-A9F4-0743C2CD38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6837D-435C-43EF-9A66-7400463375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120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0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06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120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0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5120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1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1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21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2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23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2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122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122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3F9CA8E-A042-4137-A401-6D64BA5AE36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	 THE FORMAL REPORT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Garamond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List of Illustrations Example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sz="2400" dirty="0">
                <a:latin typeface="Comic Sans MS" pitchFamily="66" charset="0"/>
              </a:rPr>
              <a:t>Figure 1. Implementation Schedule….8</a:t>
            </a:r>
          </a:p>
          <a:p>
            <a:pPr lvl="1">
              <a:buFontTx/>
              <a:buNone/>
            </a:pPr>
            <a:r>
              <a:rPr lang="en-US" sz="2400" dirty="0">
                <a:latin typeface="Comic Sans MS" pitchFamily="66" charset="0"/>
              </a:rPr>
              <a:t>Table 1. Program Features...……………….5</a:t>
            </a:r>
          </a:p>
          <a:p>
            <a:pPr lvl="1">
              <a:buFontTx/>
              <a:buNone/>
            </a:pPr>
            <a:r>
              <a:rPr lang="en-US" sz="2400" dirty="0">
                <a:latin typeface="Comic Sans MS" pitchFamily="66" charset="0"/>
              </a:rPr>
              <a:t>Table 2. Cost/Benefit Analysis...……….7</a:t>
            </a:r>
          </a:p>
          <a:p>
            <a:pPr lvl="1">
              <a:buFontTx/>
              <a:buNone/>
            </a:pPr>
            <a:endParaRPr lang="en-US" sz="2400" dirty="0">
              <a:latin typeface="Comic Sans MS" pitchFamily="66" charset="0"/>
            </a:endParaRPr>
          </a:p>
          <a:p>
            <a:pPr lvl="4">
              <a:buFontTx/>
              <a:buNone/>
            </a:pPr>
            <a:endParaRPr lang="en-US" sz="1800" dirty="0">
              <a:latin typeface="Comic Sans MS" pitchFamily="66" charset="0"/>
            </a:endParaRPr>
          </a:p>
          <a:p>
            <a:pPr lvl="4">
              <a:buFontTx/>
              <a:buNone/>
            </a:pPr>
            <a:endParaRPr lang="en-US" sz="1800" dirty="0">
              <a:latin typeface="Comic Sans MS" pitchFamily="66" charset="0"/>
            </a:endParaRPr>
          </a:p>
          <a:p>
            <a:pPr lvl="4">
              <a:buFontTx/>
              <a:buNone/>
            </a:pPr>
            <a:endParaRPr lang="en-US" sz="1800" dirty="0">
              <a:latin typeface="Comic Sans MS" pitchFamily="66" charset="0"/>
            </a:endParaRPr>
          </a:p>
          <a:p>
            <a:pPr lvl="4">
              <a:buFontTx/>
              <a:buNone/>
            </a:pPr>
            <a:endParaRPr lang="en-US" sz="1800" dirty="0">
              <a:latin typeface="Comic Sans MS" pitchFamily="66" charset="0"/>
            </a:endParaRPr>
          </a:p>
          <a:p>
            <a:pPr lvl="4">
              <a:buFontTx/>
              <a:buNone/>
            </a:pPr>
            <a:endParaRPr lang="en-US" sz="1800" dirty="0">
              <a:latin typeface="Comic Sans MS" pitchFamily="66" charset="0"/>
            </a:endParaRPr>
          </a:p>
          <a:p>
            <a:pPr lvl="4">
              <a:buFontTx/>
              <a:buNone/>
            </a:pPr>
            <a:endParaRPr lang="en-US" sz="1800" dirty="0">
              <a:latin typeface="Comic Sans MS" pitchFamily="66" charset="0"/>
            </a:endParaRPr>
          </a:p>
          <a:p>
            <a:pPr lvl="4">
              <a:buFontTx/>
              <a:buNone/>
            </a:pPr>
            <a:r>
              <a:rPr lang="en-US" sz="1800" dirty="0">
                <a:latin typeface="Comic Sans MS" pitchFamily="66" charset="0"/>
              </a:rPr>
              <a:t>                                   ii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Outline of Main Report (Informative) Sections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buFont typeface="Wingdings" pitchFamily="2" charset="2"/>
              <a:buAutoNum type="romanUcPeriod"/>
            </a:pPr>
            <a:r>
              <a:rPr lang="en-US" dirty="0">
                <a:latin typeface="Comic Sans MS" pitchFamily="66" charset="0"/>
              </a:rPr>
              <a:t>Introduction</a:t>
            </a:r>
          </a:p>
          <a:p>
            <a:pPr marL="1168400" lvl="1" indent="-711200">
              <a:buFontTx/>
              <a:buNone/>
            </a:pPr>
            <a:r>
              <a:rPr lang="en-US" dirty="0">
                <a:latin typeface="Comic Sans MS" pitchFamily="66" charset="0"/>
              </a:rPr>
              <a:t>     A. Definition, Description, Background</a:t>
            </a:r>
          </a:p>
          <a:p>
            <a:pPr marL="1168400" lvl="1" indent="-711200">
              <a:buFontTx/>
              <a:buNone/>
            </a:pPr>
            <a:r>
              <a:rPr lang="en-US" dirty="0">
                <a:latin typeface="Comic Sans MS" pitchFamily="66" charset="0"/>
              </a:rPr>
              <a:t>     B. Audience/Purpose</a:t>
            </a:r>
          </a:p>
          <a:p>
            <a:pPr marL="1168400" lvl="1" indent="-711200">
              <a:buFontTx/>
              <a:buNone/>
            </a:pPr>
            <a:r>
              <a:rPr lang="en-US" dirty="0">
                <a:latin typeface="Comic Sans MS" pitchFamily="66" charset="0"/>
              </a:rPr>
              <a:t>     C. Method of Inquiry</a:t>
            </a:r>
          </a:p>
          <a:p>
            <a:pPr marL="1168400" lvl="1" indent="-711200">
              <a:buFontTx/>
              <a:buNone/>
            </a:pPr>
            <a:r>
              <a:rPr lang="en-US" dirty="0">
                <a:latin typeface="Comic Sans MS" pitchFamily="66" charset="0"/>
              </a:rPr>
              <a:t>     D. Working definitions (1-4)</a:t>
            </a:r>
          </a:p>
          <a:p>
            <a:pPr marL="1168400" lvl="1" indent="-711200">
              <a:buFontTx/>
              <a:buNone/>
            </a:pPr>
            <a:r>
              <a:rPr lang="en-US" dirty="0">
                <a:latin typeface="Comic Sans MS" pitchFamily="66" charset="0"/>
              </a:rPr>
              <a:t>     E. Scope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Outline of Main Report Sections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lnSpc>
                <a:spcPct val="90000"/>
              </a:lnSpc>
              <a:buFontTx/>
              <a:buNone/>
            </a:pPr>
            <a:r>
              <a:rPr lang="en-US" dirty="0">
                <a:latin typeface="Comic Sans MS" pitchFamily="66" charset="0"/>
              </a:rPr>
              <a:t>     II. Collected Data</a:t>
            </a:r>
          </a:p>
          <a:p>
            <a:pPr marL="1168400" lvl="1" indent="-711200">
              <a:lnSpc>
                <a:spcPct val="90000"/>
              </a:lnSpc>
              <a:buFontTx/>
              <a:buNone/>
            </a:pPr>
            <a:r>
              <a:rPr lang="en-US" dirty="0">
                <a:latin typeface="Comic Sans MS" pitchFamily="66" charset="0"/>
              </a:rPr>
              <a:t>     A. First main point (ex. History of problem)</a:t>
            </a:r>
          </a:p>
          <a:p>
            <a:pPr marL="1168400" lvl="1" indent="-711200">
              <a:lnSpc>
                <a:spcPct val="90000"/>
              </a:lnSpc>
              <a:buFontTx/>
              <a:buNone/>
            </a:pPr>
            <a:r>
              <a:rPr lang="en-US" dirty="0">
                <a:latin typeface="Comic Sans MS" pitchFamily="66" charset="0"/>
              </a:rPr>
              <a:t>     B. Findings and Interpretation</a:t>
            </a:r>
          </a:p>
          <a:p>
            <a:pPr marL="1168400" lvl="1" indent="-711200">
              <a:lnSpc>
                <a:spcPct val="90000"/>
              </a:lnSpc>
              <a:buFontTx/>
              <a:buNone/>
            </a:pPr>
            <a:r>
              <a:rPr lang="en-US" dirty="0">
                <a:latin typeface="Comic Sans MS" pitchFamily="66" charset="0"/>
              </a:rPr>
              <a:t>     C. Second main point, etc.</a:t>
            </a:r>
          </a:p>
          <a:p>
            <a:pPr marL="1168400" lvl="1" indent="-711200">
              <a:lnSpc>
                <a:spcPct val="90000"/>
              </a:lnSpc>
              <a:buFontTx/>
              <a:buNone/>
            </a:pPr>
            <a:r>
              <a:rPr lang="en-US" dirty="0">
                <a:latin typeface="Comic Sans MS" pitchFamily="66" charset="0"/>
              </a:rPr>
              <a:t> III. Conclusion</a:t>
            </a:r>
          </a:p>
          <a:p>
            <a:pPr marL="1168400" lvl="1" indent="-711200">
              <a:lnSpc>
                <a:spcPct val="90000"/>
              </a:lnSpc>
              <a:buFontTx/>
              <a:buNone/>
            </a:pPr>
            <a:r>
              <a:rPr lang="en-US" dirty="0">
                <a:latin typeface="Comic Sans MS" pitchFamily="66" charset="0"/>
              </a:rPr>
              <a:t>     A. Overall interpretation of findings</a:t>
            </a:r>
          </a:p>
          <a:p>
            <a:pPr marL="1168400" lvl="1" indent="-711200">
              <a:lnSpc>
                <a:spcPct val="90000"/>
              </a:lnSpc>
              <a:buFontTx/>
              <a:buNone/>
            </a:pPr>
            <a:r>
              <a:rPr lang="en-US" dirty="0">
                <a:latin typeface="Comic Sans MS" pitchFamily="66" charset="0"/>
              </a:rPr>
              <a:t>      B. Recommendations</a:t>
            </a:r>
          </a:p>
          <a:p>
            <a:pPr marL="1168400" lvl="1" indent="-711200">
              <a:lnSpc>
                <a:spcPct val="90000"/>
              </a:lnSpc>
              <a:buFontTx/>
              <a:buNone/>
            </a:pPr>
            <a:r>
              <a:rPr lang="en-US" dirty="0">
                <a:latin typeface="Comic Sans MS" pitchFamily="66" charset="0"/>
              </a:rPr>
              <a:t>   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Back Matter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Comic Sans MS" pitchFamily="66" charset="0"/>
              </a:rPr>
              <a:t>Glossary (optional)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Comic Sans MS" pitchFamily="66" charset="0"/>
              </a:rPr>
              <a:t>Alphabetical list  and definitions of technical terms (five or more) used in the report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Comic Sans MS" pitchFamily="66" charset="0"/>
              </a:rPr>
              <a:t>References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Comic Sans MS" pitchFamily="66" charset="0"/>
              </a:rPr>
              <a:t>Alphabetical list of source material, both print and electronic.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Comic Sans MS" pitchFamily="66" charset="0"/>
              </a:rPr>
              <a:t>Documentation style American Psychological Association (APA)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Comic Sans MS" pitchFamily="66" charset="0"/>
              </a:rPr>
              <a:t>Appendices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Comic Sans MS" pitchFamily="66" charset="0"/>
              </a:rPr>
              <a:t>Material that is useful to the audience but not important enough to be in the main report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Comic Sans MS" pitchFamily="66" charset="0"/>
              </a:rPr>
              <a:t>Additional graphics, testimonials, questionnaires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Definition and Purpose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Definition:  reports formatted in a professional way to emphasize its importance or recommendations or research results.</a:t>
            </a:r>
          </a:p>
          <a:p>
            <a:r>
              <a:rPr lang="en-US">
                <a:latin typeface="Comic Sans MS" pitchFamily="66" charset="0"/>
              </a:rPr>
              <a:t> formal presentation is key</a:t>
            </a:r>
          </a:p>
          <a:p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Traditional Organization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Traditional is chronological:  title page, table of contents, list of illustrations, summary or abstract, introduction, discussion (body), conclusion, recommendations, appendices, references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772400" cy="1143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Front Matter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Comic Sans MS" pitchFamily="66" charset="0"/>
              </a:rPr>
              <a:t>Letter of transmittal, title page, table of contents, list of illustrations, summary or abstract:  all material preceding introduction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Comic Sans MS" pitchFamily="66" charset="0"/>
              </a:rPr>
              <a:t>Lower case Roman numerals used for page numbers (iii)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Comic Sans MS" pitchFamily="66" charset="0"/>
              </a:rPr>
              <a:t>Place page number at either bottom of page, center or right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Title Page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Title should be clear and accurate reflection of report topic.</a:t>
            </a:r>
          </a:p>
          <a:p>
            <a:r>
              <a:rPr lang="en-US">
                <a:latin typeface="Comic Sans MS" pitchFamily="66" charset="0"/>
              </a:rPr>
              <a:t>Below the title, place identifying information:  author’s name and job title, audience’s name, date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Title Page Example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PROPOSAL FOR THE IMPLEMENTATION OF A SPOUSAL EMPLOYMENT ASSISTANCE PROGRAM</a:t>
            </a:r>
          </a:p>
          <a:p>
            <a:r>
              <a:rPr lang="en-US" dirty="0">
                <a:latin typeface="Comic Sans MS" pitchFamily="66" charset="0"/>
              </a:rPr>
              <a:t>By Henrietta </a:t>
            </a:r>
            <a:r>
              <a:rPr lang="en-US" dirty="0" err="1">
                <a:latin typeface="Comic Sans MS" pitchFamily="66" charset="0"/>
              </a:rPr>
              <a:t>Hasselblad</a:t>
            </a:r>
            <a:r>
              <a:rPr lang="en-US" dirty="0">
                <a:latin typeface="Comic Sans MS" pitchFamily="66" charset="0"/>
              </a:rPr>
              <a:t>,</a:t>
            </a:r>
          </a:p>
          <a:p>
            <a:pPr>
              <a:buFontTx/>
              <a:buNone/>
            </a:pPr>
            <a:r>
              <a:rPr lang="en-US" dirty="0">
                <a:latin typeface="Comic Sans MS" pitchFamily="66" charset="0"/>
              </a:rPr>
              <a:t>Director of Human Resources</a:t>
            </a:r>
          </a:p>
          <a:p>
            <a:pPr>
              <a:buFontTx/>
              <a:buNone/>
            </a:pPr>
            <a:r>
              <a:rPr lang="en-US" dirty="0">
                <a:latin typeface="Comic Sans MS" pitchFamily="66" charset="0"/>
              </a:rPr>
              <a:t>Prepared for Dr. Nelson, </a:t>
            </a:r>
          </a:p>
          <a:p>
            <a:pPr>
              <a:buFontTx/>
              <a:buNone/>
            </a:pPr>
            <a:r>
              <a:rPr lang="en-US" dirty="0">
                <a:latin typeface="Comic Sans MS" pitchFamily="66" charset="0"/>
              </a:rPr>
              <a:t>Vice-President of Administrative Affairs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Table of Contents	(TOC)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Lists report sections and their page numbers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Shows report organization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Includes all major headings from report, headings appearing in same format as in the report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List no more than three levels of headings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List only starting page number; do not use “page” or “p”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Connect heading to page number with row of dots (leaders)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TOC Example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Summary………………………………………...iii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Introduction………………………………….1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Conclusion</a:t>
            </a:r>
            <a:r>
              <a:rPr lang="en-US" sz="2000" dirty="0" smtClean="0">
                <a:latin typeface="Comic Sans MS" pitchFamily="66" charset="0"/>
              </a:rPr>
              <a:t>……………………………………....2</a:t>
            </a:r>
            <a:endParaRPr lang="en-US" sz="20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Recommendation…………………..........3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Discussion…………………………..............4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>
                <a:latin typeface="Comic Sans MS" pitchFamily="66" charset="0"/>
              </a:rPr>
              <a:t>Nature of the Problem……………….5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>
                <a:latin typeface="Comic Sans MS" pitchFamily="66" charset="0"/>
              </a:rPr>
              <a:t>Description of the Program……….6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>
                <a:latin typeface="Comic Sans MS" pitchFamily="66" charset="0"/>
              </a:rPr>
              <a:t>Costs vs. Benefits</a:t>
            </a:r>
            <a:r>
              <a:rPr lang="en-US" sz="1800" dirty="0" smtClean="0">
                <a:latin typeface="Comic Sans MS" pitchFamily="66" charset="0"/>
              </a:rPr>
              <a:t>………………………...</a:t>
            </a:r>
            <a:r>
              <a:rPr lang="en-US" sz="1800" dirty="0">
                <a:latin typeface="Comic Sans MS" pitchFamily="66" charset="0"/>
              </a:rPr>
              <a:t>7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Implementation……………………...........8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References………………………………………9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Appendices………………………………………A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mic Sans MS" pitchFamily="66" charset="0"/>
              </a:rPr>
              <a:t>                                               </a:t>
            </a:r>
            <a:r>
              <a:rPr lang="en-US" sz="2000" dirty="0" err="1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endParaRPr lang="en-US" sz="2000" dirty="0">
              <a:latin typeface="Comic Sans MS" pitchFamily="66" charset="0"/>
            </a:endParaRPr>
          </a:p>
          <a:p>
            <a:pPr lvl="4">
              <a:lnSpc>
                <a:spcPct val="90000"/>
              </a:lnSpc>
              <a:buFontTx/>
              <a:buNone/>
            </a:pPr>
            <a:endParaRPr lang="en-US" sz="1600" dirty="0">
              <a:latin typeface="Comic Sans MS" pitchFamily="66" charset="0"/>
            </a:endParaRPr>
          </a:p>
          <a:p>
            <a:pPr lvl="4">
              <a:lnSpc>
                <a:spcPct val="90000"/>
              </a:lnSpc>
            </a:pPr>
            <a:endParaRPr lang="en-US" sz="16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List of Illustrations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List both tables and figures, figures first.  If have only one type, change name to list of tables or list of figures</a:t>
            </a:r>
          </a:p>
          <a:p>
            <a:r>
              <a:rPr lang="en-US" dirty="0">
                <a:latin typeface="Comic Sans MS" pitchFamily="66" charset="0"/>
              </a:rPr>
              <a:t>Use same label from the graphic:  figure/table #. Title or caption</a:t>
            </a:r>
          </a:p>
          <a:p>
            <a:r>
              <a:rPr lang="en-US" dirty="0">
                <a:latin typeface="Comic Sans MS" pitchFamily="66" charset="0"/>
              </a:rPr>
              <a:t>Place on page following TOC.</a:t>
            </a:r>
          </a:p>
          <a:p>
            <a:pPr>
              <a:buFontTx/>
              <a:buNone/>
            </a:pP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1466</TotalTime>
  <Words>513</Words>
  <Application>Microsoft Office PowerPoint</Application>
  <PresentationFormat>On-screen Show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Times New Roman</vt:lpstr>
      <vt:lpstr>Arial</vt:lpstr>
      <vt:lpstr>Wingdings</vt:lpstr>
      <vt:lpstr>Comic Sans MS</vt:lpstr>
      <vt:lpstr>Garamond</vt:lpstr>
      <vt:lpstr>Mountain Top</vt:lpstr>
      <vt:lpstr>  THE FORMAL REPORT </vt:lpstr>
      <vt:lpstr>Definition and Purpose</vt:lpstr>
      <vt:lpstr>Traditional Organization</vt:lpstr>
      <vt:lpstr>Front Matter</vt:lpstr>
      <vt:lpstr>Title Page</vt:lpstr>
      <vt:lpstr>Title Page Example</vt:lpstr>
      <vt:lpstr>Table of Contents (TOC)</vt:lpstr>
      <vt:lpstr>TOC Example</vt:lpstr>
      <vt:lpstr>List of Illustrations</vt:lpstr>
      <vt:lpstr>List of Illustrations Example</vt:lpstr>
      <vt:lpstr>Outline of Main Report (Informative) Sections</vt:lpstr>
      <vt:lpstr>Outline of Main Report Sections</vt:lpstr>
      <vt:lpstr>Back Matter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METAPHORS</dc:title>
  <dc:creator>Linda R. Harris</dc:creator>
  <cp:lastModifiedBy>Owner</cp:lastModifiedBy>
  <cp:revision>48</cp:revision>
  <dcterms:created xsi:type="dcterms:W3CDTF">2000-05-31T02:38:06Z</dcterms:created>
  <dcterms:modified xsi:type="dcterms:W3CDTF">2012-05-29T00:14:40Z</dcterms:modified>
</cp:coreProperties>
</file>