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sldIdLst>
    <p:sldId id="256" r:id="rId2"/>
    <p:sldId id="277" r:id="rId3"/>
    <p:sldId id="257" r:id="rId4"/>
    <p:sldId id="259" r:id="rId5"/>
    <p:sldId id="271" r:id="rId6"/>
    <p:sldId id="272" r:id="rId7"/>
    <p:sldId id="273" r:id="rId8"/>
    <p:sldId id="270" r:id="rId9"/>
    <p:sldId id="274" r:id="rId10"/>
    <p:sldId id="275" r:id="rId11"/>
    <p:sldId id="276" r:id="rId12"/>
    <p:sldId id="267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35" autoAdjust="0"/>
    <p:restoredTop sz="86318" autoAdjust="0"/>
  </p:normalViewPr>
  <p:slideViewPr>
    <p:cSldViewPr>
      <p:cViewPr varScale="1">
        <p:scale>
          <a:sx n="44" d="100"/>
          <a:sy n="44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81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3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81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814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5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5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5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95075F-FA14-4D91-B9CA-2926109333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5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CE647-FFBF-4F20-B65D-FA6FE05B7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3A7D9-0114-468D-869F-FADF3C8AE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5B8C8-C65D-4D83-AA32-B7BA266A6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92858-3584-4612-891D-431D29136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7F583-68C5-4BEA-8F91-8479A45FD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A5295-1F27-4905-BEF5-1A8034DFF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82EA3-87DB-4265-A113-B9ECA29EB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D8E9C-DBAD-468D-9FE1-C24B89921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F0A05-975A-4DD5-B704-77A672CE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46D39-B78F-49C9-BD95-2E95929DB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11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71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1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711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712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71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2335261-2C27-4AE2-B9D9-05B1DC7817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mbc7.umbc.edu/~lharris/defin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mbc7.umbc.edu/~lharris/scabie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mbc7.umbc.edu/~lharris/define.htm" TargetMode="External"/><Relationship Id="rId2" Type="http://schemas.openxmlformats.org/officeDocument/2006/relationships/hyperlink" Target="http://umbc7.umbc.edu/~lharris/def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 TECHNICAL DEFINITION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Garamond" pitchFamily="18" charset="0"/>
              </a:rPr>
              <a:t>EXPLAINING TERMS TO YOUR AUDIENCE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Format for Expanded  Definitions 3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Expansion techniques</a:t>
            </a:r>
          </a:p>
          <a:p>
            <a:pPr lvl="1"/>
            <a:r>
              <a:rPr lang="en-US" dirty="0">
                <a:latin typeface="Garamond" pitchFamily="18" charset="0"/>
              </a:rPr>
              <a:t>Etymology:  origin/history of term</a:t>
            </a:r>
          </a:p>
          <a:p>
            <a:pPr lvl="1"/>
            <a:r>
              <a:rPr lang="en-US" dirty="0">
                <a:latin typeface="Garamond" pitchFamily="18" charset="0"/>
              </a:rPr>
              <a:t>List of parts:  discussion of all parts of term</a:t>
            </a:r>
          </a:p>
          <a:p>
            <a:pPr lvl="1"/>
            <a:r>
              <a:rPr lang="en-US" dirty="0">
                <a:latin typeface="Garamond" pitchFamily="18" charset="0"/>
              </a:rPr>
              <a:t>Graphics:  picture or diagram of term</a:t>
            </a:r>
          </a:p>
          <a:p>
            <a:pPr lvl="1"/>
            <a:r>
              <a:rPr lang="en-US" dirty="0">
                <a:latin typeface="Garamond" pitchFamily="18" charset="0"/>
              </a:rPr>
              <a:t>Example:  explanation of term’s uses</a:t>
            </a:r>
          </a:p>
          <a:p>
            <a:pPr lvl="1"/>
            <a:r>
              <a:rPr lang="en-US" dirty="0">
                <a:latin typeface="Garamond" pitchFamily="18" charset="0"/>
              </a:rPr>
              <a:t>Operating principle:  explanation of how term works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/>
            </a:r>
            <a:br>
              <a:rPr lang="en-US" dirty="0">
                <a:latin typeface="Garamond" pitchFamily="18" charset="0"/>
              </a:rPr>
            </a:br>
            <a:r>
              <a:rPr lang="en-US" dirty="0">
                <a:latin typeface="Garamond" pitchFamily="18" charset="0"/>
              </a:rPr>
              <a:t>Format for Expanded  Definitions 4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Expansion techniques</a:t>
            </a:r>
          </a:p>
          <a:p>
            <a:pPr lvl="1"/>
            <a:r>
              <a:rPr lang="en-US" dirty="0">
                <a:latin typeface="Garamond" pitchFamily="18" charset="0"/>
              </a:rPr>
              <a:t>Process:  directions for using the term</a:t>
            </a:r>
          </a:p>
          <a:p>
            <a:pPr lvl="1"/>
            <a:r>
              <a:rPr lang="en-US" dirty="0">
                <a:latin typeface="Garamond" pitchFamily="18" charset="0"/>
              </a:rPr>
              <a:t>Comparison/contrast:  examining term that is similar and familiar to audience</a:t>
            </a:r>
          </a:p>
          <a:p>
            <a:pPr lvl="1"/>
            <a:r>
              <a:rPr lang="en-US" dirty="0">
                <a:latin typeface="Garamond" pitchFamily="18" charset="0"/>
              </a:rPr>
              <a:t>Classification:  discussion of category that term belongs to</a:t>
            </a:r>
          </a:p>
          <a:p>
            <a:pPr lvl="1"/>
            <a:r>
              <a:rPr lang="en-US" dirty="0">
                <a:latin typeface="Garamond" pitchFamily="18" charset="0"/>
              </a:rPr>
              <a:t>Negation:  explanation of what term is not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Topic Handout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  <a:hlinkClick r:id="rId2"/>
              </a:rPr>
              <a:t>Guidelines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Professional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  <a:hlinkClick r:id="rId2"/>
              </a:rPr>
              <a:t>Scabies</a:t>
            </a:r>
            <a:endParaRPr lang="en-US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>
                <a:latin typeface="Garamond" pitchFamily="18" charset="0"/>
              </a:rPr>
              <a:t>Definition  Exercise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  <a:hlinkClick r:id="rId2"/>
              </a:rPr>
              <a:t>Definition</a:t>
            </a:r>
            <a:r>
              <a:rPr lang="en-US" dirty="0">
                <a:latin typeface="Garamond" pitchFamily="18" charset="0"/>
                <a:hlinkClick r:id="rId2"/>
              </a:rPr>
              <a:t> Exercise Instructions</a:t>
            </a:r>
            <a:r>
              <a:rPr lang="en-US" dirty="0">
                <a:latin typeface="Garamond" pitchFamily="18" charset="0"/>
                <a:hlinkClick r:id=""/>
              </a:rPr>
              <a:t> </a:t>
            </a:r>
            <a:endParaRPr lang="en-US" dirty="0">
              <a:latin typeface="Garamond" pitchFamily="18" charset="0"/>
            </a:endParaRPr>
          </a:p>
          <a:p>
            <a:r>
              <a:rPr lang="en-US" dirty="0">
                <a:latin typeface="Garamond" pitchFamily="18" charset="0"/>
              </a:rPr>
              <a:t>Send exercise to me via the Blackboard Discussion Board.</a:t>
            </a:r>
            <a:endParaRPr lang="en-US" dirty="0">
              <a:latin typeface="Garamond" pitchFamily="18" charset="0"/>
              <a:hlinkClick r:id="rId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Definition and purpose</a:t>
            </a:r>
          </a:p>
          <a:p>
            <a:r>
              <a:rPr lang="en-US" dirty="0">
                <a:latin typeface="Garamond" pitchFamily="18" charset="0"/>
              </a:rPr>
              <a:t>Types and locations of definitions</a:t>
            </a:r>
          </a:p>
          <a:p>
            <a:r>
              <a:rPr lang="en-US" dirty="0">
                <a:latin typeface="Garamond" pitchFamily="18" charset="0"/>
              </a:rPr>
              <a:t>Format for definitions</a:t>
            </a:r>
          </a:p>
          <a:p>
            <a:r>
              <a:rPr lang="en-US" dirty="0">
                <a:latin typeface="Garamond" pitchFamily="18" charset="0"/>
              </a:rPr>
              <a:t>Topic handout</a:t>
            </a:r>
          </a:p>
          <a:p>
            <a:r>
              <a:rPr lang="en-US" dirty="0">
                <a:latin typeface="Garamond" pitchFamily="18" charset="0"/>
              </a:rPr>
              <a:t>Professional example</a:t>
            </a:r>
          </a:p>
          <a:p>
            <a:r>
              <a:rPr lang="en-US" dirty="0" smtClean="0">
                <a:latin typeface="Garamond" pitchFamily="18" charset="0"/>
              </a:rPr>
              <a:t>Definition </a:t>
            </a:r>
            <a:r>
              <a:rPr lang="en-US" dirty="0">
                <a:latin typeface="Garamond" pitchFamily="18" charset="0"/>
              </a:rPr>
              <a:t>exercise</a:t>
            </a:r>
          </a:p>
          <a:p>
            <a:endParaRPr lang="en-US" dirty="0">
              <a:latin typeface="Garamond" pitchFamily="18" charset="0"/>
            </a:endParaRPr>
          </a:p>
          <a:p>
            <a:pPr>
              <a:buFontTx/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pitchFamily="18" charset="0"/>
              </a:rPr>
              <a:t>Definition and Purpose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Garamond" pitchFamily="18" charset="0"/>
              </a:rPr>
              <a:t>Definition :</a:t>
            </a:r>
          </a:p>
          <a:p>
            <a:pPr lvl="1"/>
            <a:r>
              <a:rPr lang="en-US">
                <a:latin typeface="Garamond" pitchFamily="18" charset="0"/>
              </a:rPr>
              <a:t>Explains the meaning or denotation of an unfamiliar word or phrase</a:t>
            </a:r>
          </a:p>
          <a:p>
            <a:pPr lvl="1"/>
            <a:r>
              <a:rPr lang="en-US">
                <a:latin typeface="Garamond" pitchFamily="18" charset="0"/>
              </a:rPr>
              <a:t>Acts as entire focus of a report, or clarification of an object, process, or concept in a larger report.</a:t>
            </a:r>
          </a:p>
          <a:p>
            <a:pPr>
              <a:buFontTx/>
              <a:buNone/>
            </a:pPr>
            <a:endParaRPr lang="en-US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>
                <a:latin typeface="Garamond" pitchFamily="18" charset="0"/>
              </a:rPr>
              <a:t>Types of 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Parenthetical:  a word or phrase definition immediately following the term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Ex. Summit Books announced its intention to create a new colophon </a:t>
            </a:r>
            <a:r>
              <a:rPr lang="en-US" u="sng" dirty="0">
                <a:latin typeface="Garamond" pitchFamily="18" charset="0"/>
              </a:rPr>
              <a:t>(emblem or trademark)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Form:  definition may appear in parentheses, in a phrase, or in a dependent clause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Ex. People often choose to have roofs of slate, </a:t>
            </a:r>
            <a:r>
              <a:rPr lang="en-US" u="sng" dirty="0" smtClean="0">
                <a:latin typeface="Garamond" pitchFamily="18" charset="0"/>
              </a:rPr>
              <a:t>the </a:t>
            </a:r>
            <a:r>
              <a:rPr lang="en-US" u="sng" dirty="0">
                <a:latin typeface="Garamond" pitchFamily="18" charset="0"/>
              </a:rPr>
              <a:t>metamorphic rock formed from shale or volcanic ash.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u="sng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Types of Definitions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Sentence:  term to be defined, the class the term belongs to, the features that distinguish the term from other members of that class.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Term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Brief</a:t>
            </a:r>
            <a:endParaRPr lang="en-US" sz="2800" dirty="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Class:  category term belongs to</a:t>
            </a:r>
          </a:p>
          <a:p>
            <a:pPr lvl="2">
              <a:lnSpc>
                <a:spcPct val="90000"/>
              </a:lnSpc>
            </a:pPr>
            <a:r>
              <a:rPr lang="en-US" sz="2800" b="1" dirty="0">
                <a:latin typeface="Garamond" pitchFamily="18" charset="0"/>
              </a:rPr>
              <a:t>Legal document</a:t>
            </a:r>
            <a:endParaRPr lang="en-US" sz="2800" dirty="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Garamond" pitchFamily="18" charset="0"/>
              </a:rPr>
              <a:t>Distinguishing features:  differences between term and other terms in that category</a:t>
            </a:r>
          </a:p>
          <a:p>
            <a:pPr lvl="2">
              <a:lnSpc>
                <a:spcPct val="90000"/>
              </a:lnSpc>
            </a:pPr>
            <a:r>
              <a:rPr lang="en-US" sz="2800" b="1" dirty="0">
                <a:latin typeface="Garamond" pitchFamily="18" charset="0"/>
              </a:rPr>
              <a:t>All facts and points of law pertinent to a case</a:t>
            </a:r>
            <a:endParaRPr lang="en-US" sz="2800" dirty="0">
              <a:latin typeface="Garamond" pitchFamily="18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Garamond" pitchFamily="18" charset="0"/>
              </a:rPr>
              <a:t>Ex. </a:t>
            </a:r>
            <a:r>
              <a:rPr lang="en-US" sz="2800" dirty="0">
                <a:latin typeface="Garamond" pitchFamily="18" charset="0"/>
              </a:rPr>
              <a:t>A </a:t>
            </a:r>
            <a:r>
              <a:rPr lang="en-US" sz="2800" b="1" dirty="0">
                <a:latin typeface="Garamond" pitchFamily="18" charset="0"/>
              </a:rPr>
              <a:t>brief</a:t>
            </a:r>
            <a:r>
              <a:rPr lang="en-US" sz="2800" dirty="0">
                <a:latin typeface="Garamond" pitchFamily="18" charset="0"/>
              </a:rPr>
              <a:t> is a </a:t>
            </a:r>
            <a:r>
              <a:rPr lang="en-US" sz="2800" b="1" dirty="0">
                <a:latin typeface="Garamond" pitchFamily="18" charset="0"/>
              </a:rPr>
              <a:t>legal document</a:t>
            </a:r>
            <a:r>
              <a:rPr lang="en-US" sz="2800" dirty="0">
                <a:latin typeface="Garamond" pitchFamily="18" charset="0"/>
              </a:rPr>
              <a:t> that contains </a:t>
            </a:r>
            <a:r>
              <a:rPr lang="en-US" sz="2800" b="1" dirty="0">
                <a:latin typeface="Garamond" pitchFamily="18" charset="0"/>
              </a:rPr>
              <a:t>all the facts and points of law pertinent to a case.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Garamond" pitchFamily="18" charset="0"/>
              </a:rPr>
              <a:t>	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b="1" dirty="0">
              <a:latin typeface="Garamond" pitchFamily="18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1800" b="1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Types of Definitions 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Expanded/extended:</a:t>
            </a:r>
          </a:p>
          <a:p>
            <a:pPr lvl="1"/>
            <a:r>
              <a:rPr lang="en-US" b="1" dirty="0">
                <a:latin typeface="Garamond" pitchFamily="18" charset="0"/>
              </a:rPr>
              <a:t>A fully detailed definition that gives the audience a complete picture of the term being defined</a:t>
            </a:r>
          </a:p>
          <a:p>
            <a:pPr lvl="1"/>
            <a:r>
              <a:rPr lang="en-US" b="1" dirty="0">
                <a:latin typeface="Garamond" pitchFamily="18" charset="0"/>
              </a:rPr>
              <a:t> Formal sentence definition plus support from expansion techniques appropriate to the report’s purpose to teach readers an entire concept rather than just a meaning.</a:t>
            </a:r>
          </a:p>
          <a:p>
            <a:pPr lvl="2">
              <a:buFontTx/>
              <a:buNone/>
            </a:pPr>
            <a:r>
              <a:rPr lang="en-US" b="1" dirty="0">
                <a:latin typeface="Garamond" pitchFamily="18" charset="0"/>
              </a:rPr>
              <a:t>	</a:t>
            </a:r>
          </a:p>
          <a:p>
            <a:pPr lvl="2">
              <a:buFontTx/>
              <a:buNone/>
            </a:pPr>
            <a:endParaRPr lang="en-US" b="1" dirty="0">
              <a:latin typeface="Garamond" pitchFamily="18" charset="0"/>
            </a:endParaRPr>
          </a:p>
          <a:p>
            <a:pPr lvl="2">
              <a:buFontTx/>
              <a:buNone/>
            </a:pPr>
            <a:endParaRPr lang="en-US" b="1" dirty="0">
              <a:latin typeface="Garamond" pitchFamily="18" charset="0"/>
            </a:endParaRPr>
          </a:p>
          <a:p>
            <a:pPr lvl="1">
              <a:buFontTx/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Locations of Definitions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In the text:  for reports without glossaries and for audiences who need information immediately</a:t>
            </a:r>
          </a:p>
          <a:p>
            <a:r>
              <a:rPr lang="en-US" dirty="0">
                <a:latin typeface="Garamond" pitchFamily="18" charset="0"/>
              </a:rPr>
              <a:t>In footnotes/endnotes:  for definitions whose inclusion would disrupt the flow of the report</a:t>
            </a:r>
          </a:p>
          <a:p>
            <a:r>
              <a:rPr lang="en-US" dirty="0">
                <a:latin typeface="Garamond" pitchFamily="18" charset="0"/>
              </a:rPr>
              <a:t>In a glossary:  for reports that have 5 or more terms to define</a:t>
            </a:r>
          </a:p>
          <a:p>
            <a:pPr lvl="1">
              <a:buFontTx/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Format for Expanded  Definitions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Headings for each section</a:t>
            </a:r>
          </a:p>
          <a:p>
            <a:r>
              <a:rPr lang="en-US" dirty="0">
                <a:latin typeface="Garamond" pitchFamily="18" charset="0"/>
              </a:rPr>
              <a:t>Sections:</a:t>
            </a:r>
          </a:p>
          <a:p>
            <a:pPr lvl="1"/>
            <a:r>
              <a:rPr lang="en-US" dirty="0">
                <a:latin typeface="Garamond" pitchFamily="18" charset="0"/>
              </a:rPr>
              <a:t>Audience/purpose</a:t>
            </a:r>
          </a:p>
          <a:p>
            <a:pPr lvl="1"/>
            <a:r>
              <a:rPr lang="en-US" dirty="0">
                <a:latin typeface="Garamond" pitchFamily="18" charset="0"/>
              </a:rPr>
              <a:t>Introduction</a:t>
            </a:r>
          </a:p>
          <a:p>
            <a:pPr lvl="1"/>
            <a:r>
              <a:rPr lang="en-US" dirty="0">
                <a:latin typeface="Garamond" pitchFamily="18" charset="0"/>
              </a:rPr>
              <a:t>Expansion techniques (3 minimum)</a:t>
            </a:r>
          </a:p>
          <a:p>
            <a:pPr lvl="1"/>
            <a:r>
              <a:rPr lang="en-US" dirty="0">
                <a:latin typeface="Garamond" pitchFamily="18" charset="0"/>
              </a:rPr>
              <a:t>Conclusion (optional)</a:t>
            </a:r>
          </a:p>
          <a:p>
            <a:pPr lvl="1">
              <a:buFontTx/>
              <a:buNone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Format for Expanded  Definitions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Audience/purpose</a:t>
            </a:r>
          </a:p>
          <a:p>
            <a:pPr lvl="1"/>
            <a:r>
              <a:rPr lang="en-US" dirty="0">
                <a:latin typeface="Garamond" pitchFamily="18" charset="0"/>
              </a:rPr>
              <a:t>1-2 sentence explanation of audience’s identity and reason for presenting them with this report</a:t>
            </a:r>
          </a:p>
          <a:p>
            <a:r>
              <a:rPr lang="en-US" dirty="0">
                <a:latin typeface="Garamond" pitchFamily="18" charset="0"/>
              </a:rPr>
              <a:t>Introduction</a:t>
            </a:r>
          </a:p>
          <a:p>
            <a:pPr lvl="1"/>
            <a:r>
              <a:rPr lang="en-US" dirty="0">
                <a:latin typeface="Garamond" pitchFamily="18" charset="0"/>
              </a:rPr>
              <a:t>Sentence definition + background information or first expansion technique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1140</TotalTime>
  <Words>468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Garamond</vt:lpstr>
      <vt:lpstr>Mountain Top</vt:lpstr>
      <vt:lpstr> TECHNICAL DEFINITION </vt:lpstr>
      <vt:lpstr>Introduction</vt:lpstr>
      <vt:lpstr>Definition and Purpose </vt:lpstr>
      <vt:lpstr>Types of Definitions</vt:lpstr>
      <vt:lpstr>Types of Definitions 2</vt:lpstr>
      <vt:lpstr>Types of Definitions 3</vt:lpstr>
      <vt:lpstr>Locations of Definitions</vt:lpstr>
      <vt:lpstr>Format for Expanded  Definitions</vt:lpstr>
      <vt:lpstr>Format for Expanded  Definitions 2</vt:lpstr>
      <vt:lpstr>Format for Expanded  Definitions 3</vt:lpstr>
      <vt:lpstr> Format for Expanded  Definitions 4</vt:lpstr>
      <vt:lpstr>Topic Handout</vt:lpstr>
      <vt:lpstr>Professional Example</vt:lpstr>
      <vt:lpstr> Definition 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METAPHORS</dc:title>
  <dc:creator>Linda R. Harris</dc:creator>
  <cp:lastModifiedBy>Owner</cp:lastModifiedBy>
  <cp:revision>38</cp:revision>
  <dcterms:created xsi:type="dcterms:W3CDTF">2000-05-31T02:38:06Z</dcterms:created>
  <dcterms:modified xsi:type="dcterms:W3CDTF">2012-05-28T23:53:19Z</dcterms:modified>
</cp:coreProperties>
</file>